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71" r:id="rId5"/>
    <p:sldId id="290" r:id="rId6"/>
    <p:sldId id="292" r:id="rId7"/>
    <p:sldId id="270" r:id="rId8"/>
    <p:sldId id="276" r:id="rId9"/>
    <p:sldId id="294" r:id="rId10"/>
    <p:sldId id="289" r:id="rId11"/>
    <p:sldId id="293" r:id="rId12"/>
    <p:sldId id="291" r:id="rId13"/>
    <p:sldId id="288" r:id="rId14"/>
    <p:sldId id="295" r:id="rId15"/>
    <p:sldId id="261" r:id="rId16"/>
    <p:sldId id="262" r:id="rId17"/>
    <p:sldId id="259" r:id="rId18"/>
    <p:sldId id="264" r:id="rId19"/>
    <p:sldId id="260" r:id="rId20"/>
    <p:sldId id="267" r:id="rId21"/>
    <p:sldId id="265" r:id="rId22"/>
    <p:sldId id="299" r:id="rId23"/>
    <p:sldId id="266" r:id="rId24"/>
    <p:sldId id="268" r:id="rId25"/>
    <p:sldId id="272" r:id="rId26"/>
    <p:sldId id="274" r:id="rId27"/>
    <p:sldId id="300" r:id="rId28"/>
    <p:sldId id="273" r:id="rId29"/>
    <p:sldId id="301" r:id="rId30"/>
    <p:sldId id="275" r:id="rId31"/>
    <p:sldId id="296" r:id="rId32"/>
    <p:sldId id="297" r:id="rId33"/>
    <p:sldId id="298" r:id="rId34"/>
  </p:sldIdLst>
  <p:sldSz cx="9906000" cy="6858000" type="A4"/>
  <p:notesSz cx="9893300" cy="674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00000"/>
    <a:srgbClr val="01FF2B"/>
    <a:srgbClr val="0000FF"/>
    <a:srgbClr val="002AB2"/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291" autoAdjust="0"/>
    <p:restoredTop sz="90929"/>
  </p:normalViewPr>
  <p:slideViewPr>
    <p:cSldViewPr snapToGrid="0">
      <p:cViewPr varScale="1">
        <p:scale>
          <a:sx n="92" d="100"/>
          <a:sy n="92" d="100"/>
        </p:scale>
        <p:origin x="-948" y="-102"/>
      </p:cViewPr>
      <p:guideLst>
        <p:guide orient="horz" pos="4285"/>
        <p:guide pos="6239"/>
      </p:guideLst>
    </p:cSldViewPr>
  </p:slideViewPr>
  <p:outlineViewPr>
    <p:cViewPr>
      <p:scale>
        <a:sx n="27" d="100"/>
        <a:sy n="27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78" y="-396"/>
      </p:cViewPr>
      <p:guideLst>
        <p:guide orient="horz" pos="2124"/>
        <p:guide pos="31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8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05463" y="0"/>
            <a:ext cx="428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07150"/>
            <a:ext cx="428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05463" y="6407150"/>
            <a:ext cx="428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fld id="{BE6E66A5-B107-44BD-9E6B-45D574EE0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84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24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863" y="0"/>
            <a:ext cx="426243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38488" y="531813"/>
            <a:ext cx="3616325" cy="2505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93813" y="3187700"/>
            <a:ext cx="7305675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76988"/>
            <a:ext cx="42624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63" y="6376988"/>
            <a:ext cx="42624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fld id="{91B5B0FA-5975-4BCB-AE27-79C3E2FFD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747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09A11005-EE8F-428D-AF51-B6DF3E791104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252A3FA0-B23A-4048-AAC9-CF1EB8E9BE6F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478EFAC6-099C-4A56-9D92-BDFD3C8E70CA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4F27F4B8-2DFC-482C-B10A-52B69431903B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FA3CBC48-60E7-41DC-9B50-319FA2A98446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FA3CBC48-60E7-41DC-9B50-319FA2A98446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B945E97A-3508-4799-A259-64F1952B47CD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54A9945E-0554-4F44-A049-0DA283A3493D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47CB8902-3AB6-4601-8704-719DEA6752F9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7142C697-6DE2-4BE4-80F2-6741F33C51C2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03732404-59C0-42B8-BDAB-95CD70273240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1811485F-8AC7-45E7-871B-50A49F6E1378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1E5339B0-4454-4C82-B392-5D4CAB850BFF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1E5339B0-4454-4C82-B392-5D4CAB850BFF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1E5339B0-4454-4C82-B392-5D4CAB850BFF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1E5339B0-4454-4C82-B392-5D4CAB850BFF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EA5DA829-DA96-4F9F-9195-5479A6FB9918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B70AC32B-1C0A-4465-B9F5-E24D40677957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AFBA251E-A91F-469D-A540-E4EAB8F4E0F4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57800BC9-F476-4627-B520-C0854A3284E9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3408D6AA-E896-4E16-B017-292994690B60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55BDB749-19A9-489E-B028-94F785DAAECF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326EA6FB-0FE6-4FCE-950D-D1F22DD1D4D9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9F34A-B634-45B8-857F-BA5FFEDDC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5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9C110-A085-4021-97DA-2276FE0A3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49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499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945C2E-CE64-4253-B10B-E0D12CE8F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26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99396-AA9A-44C7-8415-D4FF0A73A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6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4121FC-C8F6-495A-A4FC-A463AEC09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24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88E337-6DB8-44CD-A317-35E696C38A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88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D589C3-4B95-4B4C-8D51-E30185BD6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20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149E65-3BE6-4BAE-B987-481F88549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23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56A752-CDBB-4B65-ADC3-13643111F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78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5307D8-F54D-4C5D-8FDB-3CB561286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10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255D9C-4CF4-461A-80FD-2252FE5D7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1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5088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233488"/>
            <a:ext cx="8420100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75763" y="5794375"/>
            <a:ext cx="615950" cy="95408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 err="1"/>
              <a:t>PvL</a:t>
            </a:r>
            <a:r>
              <a:rPr lang="en-US" sz="1400" dirty="0"/>
              <a:t> CMP-I</a:t>
            </a:r>
          </a:p>
          <a:p>
            <a:pPr>
              <a:defRPr/>
            </a:pPr>
            <a:r>
              <a:rPr lang="en-US" sz="1400" dirty="0"/>
              <a:t>WS 14/15</a:t>
            </a:r>
            <a:endParaRPr lang="en-AU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Condensed Matter Physics I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84225" y="1968500"/>
            <a:ext cx="833755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Prof. Dr. Ir. Paul H.M. van Loosdrecht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II Physikalisches Institut, Room 312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E-mail: pvl@ph2.uni-koeln.de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11213" y="4344988"/>
            <a:ext cx="61483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Website:	http:/www.loosdrecht.net/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	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4891088" y="2936875"/>
          <a:ext cx="1238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2936875"/>
                        <a:ext cx="1238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Structure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73063" y="1927225"/>
            <a:ext cx="887095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dirty="0"/>
              <a:t>1784 R.J. </a:t>
            </a:r>
            <a:r>
              <a:rPr lang="en-US" altLang="en-US" dirty="0" err="1"/>
              <a:t>Haüy</a:t>
            </a:r>
            <a:r>
              <a:rPr lang="en-US" altLang="en-US" dirty="0"/>
              <a:t>: Law of integral indices</a:t>
            </a:r>
          </a:p>
          <a:p>
            <a:pPr algn="l" eaLnBrk="1" hangingPunct="1"/>
            <a:endParaRPr lang="en-US" altLang="en-US" dirty="0"/>
          </a:p>
          <a:p>
            <a:pPr algn="l" eaLnBrk="1" hangingPunct="1"/>
            <a:r>
              <a:rPr lang="en-US" altLang="en-US" dirty="0"/>
              <a:t>1850 A. </a:t>
            </a:r>
            <a:r>
              <a:rPr lang="en-US" altLang="en-US" dirty="0" err="1"/>
              <a:t>Bravais</a:t>
            </a:r>
            <a:r>
              <a:rPr lang="en-US" altLang="en-US" dirty="0"/>
              <a:t>: Space lattices</a:t>
            </a:r>
            <a:br>
              <a:rPr lang="en-US" altLang="en-US" dirty="0"/>
            </a:br>
            <a:endParaRPr lang="en-US" altLang="en-US" dirty="0"/>
          </a:p>
          <a:p>
            <a:pPr algn="l" eaLnBrk="1" hangingPunct="1"/>
            <a:r>
              <a:rPr lang="en-US" altLang="en-US" dirty="0"/>
              <a:t>1895 W. </a:t>
            </a:r>
            <a:r>
              <a:rPr lang="en-US" altLang="en-US" dirty="0" err="1"/>
              <a:t>Röntgen</a:t>
            </a:r>
            <a:r>
              <a:rPr lang="en-US" altLang="en-US" dirty="0"/>
              <a:t>: X-rays (1</a:t>
            </a:r>
            <a:r>
              <a:rPr lang="en-US" altLang="en-US" baseline="30000" dirty="0"/>
              <a:t>st</a:t>
            </a:r>
            <a:r>
              <a:rPr lang="en-US" altLang="en-US" dirty="0"/>
              <a:t> Nobel prize 1901, </a:t>
            </a:r>
            <a:br>
              <a:rPr lang="en-US" altLang="en-US" dirty="0"/>
            </a:br>
            <a:r>
              <a:rPr lang="en-US" altLang="en-US" dirty="0"/>
              <a:t>				Work on cathode rays: Lenard 1905)</a:t>
            </a:r>
            <a:br>
              <a:rPr lang="en-US" altLang="en-US" dirty="0"/>
            </a:br>
            <a:endParaRPr lang="en-US" altLang="en-US" dirty="0"/>
          </a:p>
          <a:p>
            <a:pPr algn="l" eaLnBrk="1" hangingPunct="1"/>
            <a:endParaRPr lang="en-US" altLang="en-US" dirty="0"/>
          </a:p>
          <a:p>
            <a:pPr algn="l" eaLnBrk="1" hangingPunct="1"/>
            <a:r>
              <a:rPr lang="en-US" altLang="en-US" dirty="0"/>
              <a:t>1912 M. van Laue: Diffraction (Nobel prize 1914)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1508" name="AutoShape 5" descr="Image result for Haüy"/>
          <p:cNvSpPr>
            <a:spLocks noChangeAspect="1" noChangeArrowheads="1"/>
          </p:cNvSpPr>
          <p:nvPr/>
        </p:nvSpPr>
        <p:spPr bwMode="auto">
          <a:xfrm>
            <a:off x="182563" y="-182563"/>
            <a:ext cx="3302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309688"/>
            <a:ext cx="7556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2373313"/>
            <a:ext cx="10128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2621757"/>
            <a:ext cx="92551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7"/>
          <a:stretch>
            <a:fillRect/>
          </a:stretch>
        </p:blipFill>
        <p:spPr bwMode="auto">
          <a:xfrm>
            <a:off x="2212975" y="3876675"/>
            <a:ext cx="8842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5314950"/>
            <a:ext cx="8747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5" y="595995"/>
            <a:ext cx="4415533" cy="60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650" y="595995"/>
            <a:ext cx="4434813" cy="446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FF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3473" y="5224394"/>
            <a:ext cx="256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 (FCC) 111 axis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407153" y="6208509"/>
            <a:ext cx="3781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Using hard X-rays (</a:t>
            </a:r>
            <a:r>
              <a:rPr lang="el-GR" sz="2000" dirty="0" smtClean="0">
                <a:latin typeface="Calibri"/>
              </a:rPr>
              <a:t>λ</a:t>
            </a:r>
            <a:r>
              <a:rPr lang="en-US" sz="2000" dirty="0">
                <a:latin typeface="Calibri"/>
              </a:rPr>
              <a:t> ~</a:t>
            </a:r>
            <a:r>
              <a:rPr lang="en-US" sz="2000" dirty="0" smtClean="0">
                <a:latin typeface="Calibri"/>
              </a:rPr>
              <a:t> a  ~ 10 Å)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6965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Structure</a:t>
            </a:r>
          </a:p>
        </p:txBody>
      </p:sp>
      <p:sp>
        <p:nvSpPr>
          <p:cNvPr id="22531" name="AutoShape 5" descr="Image result for Haüy"/>
          <p:cNvSpPr>
            <a:spLocks noChangeAspect="1" noChangeArrowheads="1"/>
          </p:cNvSpPr>
          <p:nvPr/>
        </p:nvSpPr>
        <p:spPr bwMode="auto">
          <a:xfrm>
            <a:off x="182563" y="-182563"/>
            <a:ext cx="3302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49275" y="1905000"/>
            <a:ext cx="95789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/>
              <a:t>1913/14 W.&amp;L. Bragg: Diffraction (Nobel prize 1915)</a:t>
            </a:r>
          </a:p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  <a:p>
            <a:pPr algn="l" eaLnBrk="1" hangingPunct="1"/>
            <a:r>
              <a:rPr lang="en-US" altLang="en-US"/>
              <a:t>1984 D. Shechtman: Quasicrystals (Chem. Nobel prize 2011)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576513"/>
            <a:ext cx="1157288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2576513"/>
            <a:ext cx="1157287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 descr="Dan Shecht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779963"/>
            <a:ext cx="12017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Symmetry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68450" y="2151063"/>
            <a:ext cx="651827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u="sng"/>
              <a:t>Translation symmetry:</a:t>
            </a:r>
            <a:r>
              <a:rPr lang="en-US" altLang="en-US"/>
              <a:t> </a:t>
            </a:r>
          </a:p>
          <a:p>
            <a:pPr algn="l" eaLnBrk="1" hangingPunct="1"/>
            <a:r>
              <a:rPr lang="en-US" altLang="en-US"/>
              <a:t>	</a:t>
            </a:r>
            <a:br>
              <a:rPr lang="en-US" altLang="en-US"/>
            </a:br>
            <a:r>
              <a:rPr lang="en-US" altLang="en-US"/>
              <a:t>	vectors representing translations which </a:t>
            </a:r>
          </a:p>
          <a:p>
            <a:pPr algn="l" eaLnBrk="1" hangingPunct="1"/>
            <a:r>
              <a:rPr lang="en-US" altLang="en-US"/>
              <a:t>      	transform a structure into itself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82738" y="3992563"/>
            <a:ext cx="61722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u="sng"/>
              <a:t>Rotation symmetry:</a:t>
            </a:r>
          </a:p>
          <a:p>
            <a:pPr algn="l" eaLnBrk="1" hangingPunct="1"/>
            <a:endParaRPr lang="en-US" altLang="en-US" u="sng"/>
          </a:p>
          <a:p>
            <a:pPr algn="l" eaLnBrk="1" hangingPunct="1"/>
            <a:r>
              <a:rPr lang="en-US" altLang="en-US"/>
              <a:t>	Operations (rotations, mirrors) which </a:t>
            </a:r>
          </a:p>
          <a:p>
            <a:pPr algn="l" eaLnBrk="1" hangingPunct="1"/>
            <a:r>
              <a:rPr lang="en-US" altLang="en-US"/>
              <a:t>	transform a structure into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0898" name="Picture 2" descr="http://i.telegraph.co.uk/multimedia/archive/01787/graphene_178702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958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1891145" y="2244436"/>
            <a:ext cx="0" cy="276398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" name="Curved Up Arrow 6"/>
          <p:cNvSpPr/>
          <p:nvPr/>
        </p:nvSpPr>
        <p:spPr bwMode="auto">
          <a:xfrm>
            <a:off x="1319645" y="3626427"/>
            <a:ext cx="1215737" cy="540328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3000000" lon="0" rev="0"/>
            </a:camera>
            <a:lightRig rig="threePt" dir="t"/>
          </a:scene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8251" y="1782770"/>
            <a:ext cx="201208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ok Antiqua"/>
              </a:rPr>
              <a:t>2</a:t>
            </a:r>
            <a:r>
              <a:rPr lang="az-Cyrl-AZ" dirty="0" smtClean="0">
                <a:solidFill>
                  <a:schemeClr val="accent6">
                    <a:lumMod val="50000"/>
                  </a:schemeClr>
                </a:solidFill>
                <a:latin typeface="Book Antiqua"/>
              </a:rPr>
              <a:t>л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ok Antiqua"/>
              </a:rPr>
              <a:t>/6 rotation</a:t>
            </a:r>
            <a:endParaRPr lang="en-AU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3695700" y="4738255"/>
            <a:ext cx="647700" cy="81049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907973" y="5295901"/>
            <a:ext cx="838200" cy="3809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650183" y="4673905"/>
            <a:ext cx="18710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ok Antiqua"/>
              </a:rPr>
              <a:t>Translations</a:t>
            </a:r>
            <a:endParaRPr lang="en-A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200400" y="1416050"/>
            <a:ext cx="3505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altLang="en-US"/>
              <a:t>Periodic Arrays of </a:t>
            </a:r>
            <a:r>
              <a:rPr lang="en-US" altLang="en-US" u="sng"/>
              <a:t>points</a:t>
            </a:r>
          </a:p>
          <a:p>
            <a:r>
              <a:rPr lang="en-US" altLang="en-US"/>
              <a:t>or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74738" y="2179638"/>
            <a:ext cx="775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/>
            <a:r>
              <a:rPr lang="en-US" altLang="en-US"/>
              <a:t>Lattice = set of fundamental translation vectors:</a:t>
            </a:r>
            <a:endParaRPr lang="en-US" altLang="en-US" baseline="-25000"/>
          </a:p>
        </p:txBody>
      </p:sp>
      <p:grpSp>
        <p:nvGrpSpPr>
          <p:cNvPr id="24580" name="Group 38"/>
          <p:cNvGrpSpPr>
            <a:grpSpLocks/>
          </p:cNvGrpSpPr>
          <p:nvPr/>
        </p:nvGrpSpPr>
        <p:grpSpPr bwMode="auto">
          <a:xfrm>
            <a:off x="166688" y="4049713"/>
            <a:ext cx="4822825" cy="2571750"/>
            <a:chOff x="384" y="1463"/>
            <a:chExt cx="3584" cy="1539"/>
          </a:xfrm>
        </p:grpSpPr>
        <p:sp>
          <p:nvSpPr>
            <p:cNvPr id="24600" name="Rectangle 4"/>
            <p:cNvSpPr>
              <a:spLocks noChangeArrowheads="1"/>
            </p:cNvSpPr>
            <p:nvPr/>
          </p:nvSpPr>
          <p:spPr bwMode="auto">
            <a:xfrm>
              <a:off x="896" y="1463"/>
              <a:ext cx="768" cy="39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601" name="Rectangle 5"/>
            <p:cNvSpPr>
              <a:spLocks noChangeArrowheads="1"/>
            </p:cNvSpPr>
            <p:nvPr/>
          </p:nvSpPr>
          <p:spPr bwMode="auto">
            <a:xfrm>
              <a:off x="1664" y="1463"/>
              <a:ext cx="768" cy="39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602" name="Rectangle 6"/>
            <p:cNvSpPr>
              <a:spLocks noChangeArrowheads="1"/>
            </p:cNvSpPr>
            <p:nvPr/>
          </p:nvSpPr>
          <p:spPr bwMode="auto">
            <a:xfrm>
              <a:off x="2432" y="1463"/>
              <a:ext cx="768" cy="39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603" name="Rectangle 7"/>
            <p:cNvSpPr>
              <a:spLocks noChangeArrowheads="1"/>
            </p:cNvSpPr>
            <p:nvPr/>
          </p:nvSpPr>
          <p:spPr bwMode="auto">
            <a:xfrm>
              <a:off x="3200" y="1463"/>
              <a:ext cx="768" cy="39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604" name="Rectangle 8"/>
            <p:cNvSpPr>
              <a:spLocks noChangeArrowheads="1"/>
            </p:cNvSpPr>
            <p:nvPr/>
          </p:nvSpPr>
          <p:spPr bwMode="auto">
            <a:xfrm>
              <a:off x="896" y="1862"/>
              <a:ext cx="768" cy="398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605" name="Rectangle 9"/>
            <p:cNvSpPr>
              <a:spLocks noChangeArrowheads="1"/>
            </p:cNvSpPr>
            <p:nvPr/>
          </p:nvSpPr>
          <p:spPr bwMode="auto">
            <a:xfrm>
              <a:off x="1664" y="1862"/>
              <a:ext cx="768" cy="398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606" name="Rectangle 10"/>
            <p:cNvSpPr>
              <a:spLocks noChangeArrowheads="1"/>
            </p:cNvSpPr>
            <p:nvPr/>
          </p:nvSpPr>
          <p:spPr bwMode="auto">
            <a:xfrm>
              <a:off x="2432" y="1862"/>
              <a:ext cx="768" cy="398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607" name="Rectangle 11"/>
            <p:cNvSpPr>
              <a:spLocks noChangeArrowheads="1"/>
            </p:cNvSpPr>
            <p:nvPr/>
          </p:nvSpPr>
          <p:spPr bwMode="auto">
            <a:xfrm>
              <a:off x="3200" y="1862"/>
              <a:ext cx="768" cy="398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608" name="Rectangle 12"/>
            <p:cNvSpPr>
              <a:spLocks noChangeArrowheads="1"/>
            </p:cNvSpPr>
            <p:nvPr/>
          </p:nvSpPr>
          <p:spPr bwMode="auto">
            <a:xfrm>
              <a:off x="896" y="2260"/>
              <a:ext cx="768" cy="39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609" name="Rectangle 13"/>
            <p:cNvSpPr>
              <a:spLocks noChangeArrowheads="1"/>
            </p:cNvSpPr>
            <p:nvPr/>
          </p:nvSpPr>
          <p:spPr bwMode="auto">
            <a:xfrm>
              <a:off x="1664" y="2260"/>
              <a:ext cx="768" cy="39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610" name="Rectangle 14"/>
            <p:cNvSpPr>
              <a:spLocks noChangeArrowheads="1"/>
            </p:cNvSpPr>
            <p:nvPr/>
          </p:nvSpPr>
          <p:spPr bwMode="auto">
            <a:xfrm>
              <a:off x="2432" y="2260"/>
              <a:ext cx="768" cy="39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611" name="Rectangle 15"/>
            <p:cNvSpPr>
              <a:spLocks noChangeArrowheads="1"/>
            </p:cNvSpPr>
            <p:nvPr/>
          </p:nvSpPr>
          <p:spPr bwMode="auto">
            <a:xfrm>
              <a:off x="3200" y="2260"/>
              <a:ext cx="768" cy="399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612" name="Rectangle 16"/>
            <p:cNvSpPr>
              <a:spLocks noChangeArrowheads="1"/>
            </p:cNvSpPr>
            <p:nvPr/>
          </p:nvSpPr>
          <p:spPr bwMode="auto">
            <a:xfrm>
              <a:off x="1087" y="2726"/>
              <a:ext cx="328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b="1">
                  <a:latin typeface="Times New Roman" pitchFamily="18" charset="0"/>
                </a:rPr>
                <a:t>a</a:t>
              </a:r>
              <a:r>
                <a:rPr lang="en-US" altLang="en-US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613" name="Rectangle 17"/>
            <p:cNvSpPr>
              <a:spLocks noChangeArrowheads="1"/>
            </p:cNvSpPr>
            <p:nvPr/>
          </p:nvSpPr>
          <p:spPr bwMode="auto">
            <a:xfrm>
              <a:off x="384" y="2360"/>
              <a:ext cx="366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b="1">
                  <a:latin typeface="Times New Roman" pitchFamily="18" charset="0"/>
                </a:rPr>
                <a:t>a</a:t>
              </a:r>
              <a:r>
                <a:rPr lang="en-US" altLang="en-US" baseline="-25000">
                  <a:latin typeface="Times New Roman" pitchFamily="18" charset="0"/>
                </a:rPr>
                <a:t>2 </a:t>
              </a:r>
            </a:p>
          </p:txBody>
        </p:sp>
        <p:sp>
          <p:nvSpPr>
            <p:cNvPr id="24614" name="Line 33"/>
            <p:cNvSpPr>
              <a:spLocks noChangeShapeType="1"/>
            </p:cNvSpPr>
            <p:nvPr/>
          </p:nvSpPr>
          <p:spPr bwMode="auto">
            <a:xfrm flipV="1">
              <a:off x="896" y="2260"/>
              <a:ext cx="0" cy="39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4615" name="Line 34"/>
            <p:cNvSpPr>
              <a:spLocks noChangeShapeType="1"/>
            </p:cNvSpPr>
            <p:nvPr/>
          </p:nvSpPr>
          <p:spPr bwMode="auto">
            <a:xfrm rot="5400000" flipV="1">
              <a:off x="1280" y="2275"/>
              <a:ext cx="0" cy="76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24581" name="Group 1"/>
          <p:cNvGrpSpPr>
            <a:grpSpLocks/>
          </p:cNvGrpSpPr>
          <p:nvPr/>
        </p:nvGrpSpPr>
        <p:grpSpPr bwMode="auto">
          <a:xfrm>
            <a:off x="5224463" y="4219575"/>
            <a:ext cx="4579937" cy="1773238"/>
            <a:chOff x="5224727" y="4219575"/>
            <a:chExt cx="4580287" cy="1773548"/>
          </a:xfrm>
        </p:grpSpPr>
        <p:sp>
          <p:nvSpPr>
            <p:cNvPr id="24584" name="AutoShape 19"/>
            <p:cNvSpPr>
              <a:spLocks noChangeArrowheads="1"/>
            </p:cNvSpPr>
            <p:nvPr/>
          </p:nvSpPr>
          <p:spPr bwMode="auto">
            <a:xfrm>
              <a:off x="5798798" y="4656869"/>
              <a:ext cx="1085452" cy="437294"/>
            </a:xfrm>
            <a:prstGeom prst="parallelogram">
              <a:avLst>
                <a:gd name="adj" fmla="val 33199"/>
              </a:avLst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585" name="AutoShape 20"/>
            <p:cNvSpPr>
              <a:spLocks noChangeArrowheads="1"/>
            </p:cNvSpPr>
            <p:nvPr/>
          </p:nvSpPr>
          <p:spPr bwMode="auto">
            <a:xfrm>
              <a:off x="6717393" y="4656869"/>
              <a:ext cx="1085452" cy="437294"/>
            </a:xfrm>
            <a:prstGeom prst="parallelogram">
              <a:avLst>
                <a:gd name="adj" fmla="val 33199"/>
              </a:avLst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586" name="AutoShape 21"/>
            <p:cNvSpPr>
              <a:spLocks noChangeArrowheads="1"/>
            </p:cNvSpPr>
            <p:nvPr/>
          </p:nvSpPr>
          <p:spPr bwMode="auto">
            <a:xfrm>
              <a:off x="7647244" y="4656869"/>
              <a:ext cx="1085452" cy="437294"/>
            </a:xfrm>
            <a:prstGeom prst="parallelogram">
              <a:avLst>
                <a:gd name="adj" fmla="val 33199"/>
              </a:avLst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587" name="AutoShape 22"/>
            <p:cNvSpPr>
              <a:spLocks noChangeArrowheads="1"/>
            </p:cNvSpPr>
            <p:nvPr/>
          </p:nvSpPr>
          <p:spPr bwMode="auto">
            <a:xfrm>
              <a:off x="8577095" y="4656869"/>
              <a:ext cx="1085452" cy="437294"/>
            </a:xfrm>
            <a:prstGeom prst="parallelogram">
              <a:avLst>
                <a:gd name="adj" fmla="val 33199"/>
              </a:avLst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588" name="AutoShape 23"/>
            <p:cNvSpPr>
              <a:spLocks noChangeArrowheads="1"/>
            </p:cNvSpPr>
            <p:nvPr/>
          </p:nvSpPr>
          <p:spPr bwMode="auto">
            <a:xfrm>
              <a:off x="5941265" y="4219575"/>
              <a:ext cx="1085452" cy="437294"/>
            </a:xfrm>
            <a:prstGeom prst="parallelogram">
              <a:avLst>
                <a:gd name="adj" fmla="val 33199"/>
              </a:avLst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589" name="AutoShape 24"/>
            <p:cNvSpPr>
              <a:spLocks noChangeArrowheads="1"/>
            </p:cNvSpPr>
            <p:nvPr/>
          </p:nvSpPr>
          <p:spPr bwMode="auto">
            <a:xfrm>
              <a:off x="6859859" y="4219575"/>
              <a:ext cx="1085452" cy="437294"/>
            </a:xfrm>
            <a:prstGeom prst="parallelogram">
              <a:avLst>
                <a:gd name="adj" fmla="val 33199"/>
              </a:avLst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590" name="AutoShape 25"/>
            <p:cNvSpPr>
              <a:spLocks noChangeArrowheads="1"/>
            </p:cNvSpPr>
            <p:nvPr/>
          </p:nvSpPr>
          <p:spPr bwMode="auto">
            <a:xfrm>
              <a:off x="7789710" y="4219575"/>
              <a:ext cx="1085452" cy="437294"/>
            </a:xfrm>
            <a:prstGeom prst="parallelogram">
              <a:avLst>
                <a:gd name="adj" fmla="val 33199"/>
              </a:avLst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591" name="AutoShape 26"/>
            <p:cNvSpPr>
              <a:spLocks noChangeArrowheads="1"/>
            </p:cNvSpPr>
            <p:nvPr/>
          </p:nvSpPr>
          <p:spPr bwMode="auto">
            <a:xfrm>
              <a:off x="8719562" y="4219575"/>
              <a:ext cx="1085452" cy="437294"/>
            </a:xfrm>
            <a:prstGeom prst="parallelogram">
              <a:avLst>
                <a:gd name="adj" fmla="val 33199"/>
              </a:avLst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592" name="AutoShape 27"/>
            <p:cNvSpPr>
              <a:spLocks noChangeArrowheads="1"/>
            </p:cNvSpPr>
            <p:nvPr/>
          </p:nvSpPr>
          <p:spPr bwMode="auto">
            <a:xfrm>
              <a:off x="5649331" y="5094163"/>
              <a:ext cx="1085452" cy="437294"/>
            </a:xfrm>
            <a:prstGeom prst="parallelogram">
              <a:avLst>
                <a:gd name="adj" fmla="val 33199"/>
              </a:avLst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593" name="AutoShape 28"/>
            <p:cNvSpPr>
              <a:spLocks noChangeArrowheads="1"/>
            </p:cNvSpPr>
            <p:nvPr/>
          </p:nvSpPr>
          <p:spPr bwMode="auto">
            <a:xfrm>
              <a:off x="6567925" y="5094163"/>
              <a:ext cx="1085452" cy="437294"/>
            </a:xfrm>
            <a:prstGeom prst="parallelogram">
              <a:avLst>
                <a:gd name="adj" fmla="val 33199"/>
              </a:avLst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594" name="AutoShape 29"/>
            <p:cNvSpPr>
              <a:spLocks noChangeArrowheads="1"/>
            </p:cNvSpPr>
            <p:nvPr/>
          </p:nvSpPr>
          <p:spPr bwMode="auto">
            <a:xfrm>
              <a:off x="7497776" y="5094163"/>
              <a:ext cx="1085452" cy="437294"/>
            </a:xfrm>
            <a:prstGeom prst="parallelogram">
              <a:avLst>
                <a:gd name="adj" fmla="val 33199"/>
              </a:avLst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595" name="AutoShape 30"/>
            <p:cNvSpPr>
              <a:spLocks noChangeArrowheads="1"/>
            </p:cNvSpPr>
            <p:nvPr/>
          </p:nvSpPr>
          <p:spPr bwMode="auto">
            <a:xfrm>
              <a:off x="8427628" y="5094163"/>
              <a:ext cx="1085452" cy="437294"/>
            </a:xfrm>
            <a:prstGeom prst="parallelogram">
              <a:avLst>
                <a:gd name="adj" fmla="val 33199"/>
              </a:avLst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596" name="Rectangle 31"/>
            <p:cNvSpPr>
              <a:spLocks noChangeArrowheads="1"/>
            </p:cNvSpPr>
            <p:nvPr/>
          </p:nvSpPr>
          <p:spPr bwMode="auto">
            <a:xfrm>
              <a:off x="5649332" y="5531458"/>
              <a:ext cx="86836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b="1">
                  <a:latin typeface="Times New Roman" pitchFamily="18" charset="0"/>
                </a:rPr>
                <a:t>a</a:t>
              </a:r>
              <a:r>
                <a:rPr lang="en-US" altLang="en-US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597" name="Rectangle 32"/>
            <p:cNvSpPr>
              <a:spLocks noChangeArrowheads="1"/>
            </p:cNvSpPr>
            <p:nvPr/>
          </p:nvSpPr>
          <p:spPr bwMode="auto">
            <a:xfrm>
              <a:off x="5224727" y="5070918"/>
              <a:ext cx="49244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b="1">
                  <a:latin typeface="Times New Roman" pitchFamily="18" charset="0"/>
                </a:rPr>
                <a:t>a</a:t>
              </a:r>
              <a:r>
                <a:rPr lang="en-US" altLang="en-US" baseline="-25000">
                  <a:latin typeface="Times New Roman" pitchFamily="18" charset="0"/>
                </a:rPr>
                <a:t>2 </a:t>
              </a:r>
            </a:p>
          </p:txBody>
        </p:sp>
        <p:sp>
          <p:nvSpPr>
            <p:cNvPr id="24598" name="Line 35"/>
            <p:cNvSpPr>
              <a:spLocks noChangeShapeType="1"/>
            </p:cNvSpPr>
            <p:nvPr/>
          </p:nvSpPr>
          <p:spPr bwMode="auto">
            <a:xfrm rot="5400000" flipV="1">
              <a:off x="6108628" y="5072160"/>
              <a:ext cx="0" cy="91859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4599" name="Line 36"/>
            <p:cNvSpPr>
              <a:spLocks noChangeShapeType="1"/>
            </p:cNvSpPr>
            <p:nvPr/>
          </p:nvSpPr>
          <p:spPr bwMode="auto">
            <a:xfrm rot="970357" flipV="1">
              <a:off x="5713347" y="5082021"/>
              <a:ext cx="21437" cy="46270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4582" name="Rectangle 37"/>
          <p:cNvSpPr>
            <a:spLocks noGrp="1" noChangeArrowheads="1"/>
          </p:cNvSpPr>
          <p:nvPr>
            <p:ph type="title"/>
          </p:nvPr>
        </p:nvSpPr>
        <p:spPr>
          <a:xfrm>
            <a:off x="801688" y="287338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Lattice</a:t>
            </a:r>
          </a:p>
        </p:txBody>
      </p:sp>
      <p:sp>
        <p:nvSpPr>
          <p:cNvPr id="24583" name="Rectangle 40"/>
          <p:cNvSpPr>
            <a:spLocks noChangeArrowheads="1"/>
          </p:cNvSpPr>
          <p:nvPr/>
        </p:nvSpPr>
        <p:spPr bwMode="auto">
          <a:xfrm>
            <a:off x="2876550" y="2668588"/>
            <a:ext cx="41544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/>
              <a:t>T</a:t>
            </a:r>
            <a:r>
              <a:rPr lang="en-US" altLang="en-US" sz="3200"/>
              <a:t> =  u</a:t>
            </a:r>
            <a:r>
              <a:rPr lang="en-US" altLang="en-US" sz="3200" baseline="-25000"/>
              <a:t>1</a:t>
            </a:r>
            <a:r>
              <a:rPr lang="en-US" altLang="en-US" sz="3200" b="1"/>
              <a:t>a</a:t>
            </a:r>
            <a:r>
              <a:rPr lang="en-US" altLang="en-US" sz="3200" baseline="-25000"/>
              <a:t>1 </a:t>
            </a:r>
            <a:r>
              <a:rPr lang="en-US" altLang="en-US" sz="3200"/>
              <a:t>+ u</a:t>
            </a:r>
            <a:r>
              <a:rPr lang="en-US" altLang="en-US" sz="3200" baseline="-25000"/>
              <a:t>2</a:t>
            </a:r>
            <a:r>
              <a:rPr lang="en-US" altLang="en-US" sz="3200" b="1"/>
              <a:t>a</a:t>
            </a:r>
            <a:r>
              <a:rPr lang="en-US" altLang="en-US" sz="3200" baseline="-25000"/>
              <a:t>2 </a:t>
            </a:r>
            <a:r>
              <a:rPr lang="en-US" altLang="en-US" sz="3200"/>
              <a:t>+ u</a:t>
            </a:r>
            <a:r>
              <a:rPr lang="en-US" altLang="en-US" sz="3200" baseline="-25000"/>
              <a:t>3</a:t>
            </a:r>
            <a:r>
              <a:rPr lang="en-US" altLang="en-US" sz="3200" b="1"/>
              <a:t>a</a:t>
            </a:r>
            <a:r>
              <a:rPr lang="en-US" altLang="en-US" sz="3200" baseline="-25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36713" y="1906588"/>
            <a:ext cx="6181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u="sng"/>
              <a:t>Basis</a:t>
            </a:r>
            <a:r>
              <a:rPr lang="en-US" altLang="en-US"/>
              <a:t> = group of atoms forming the unit cell:</a:t>
            </a:r>
          </a:p>
        </p:txBody>
      </p:sp>
      <p:sp>
        <p:nvSpPr>
          <p:cNvPr id="25603" name="Text Box 23"/>
          <p:cNvSpPr txBox="1">
            <a:spLocks noChangeArrowheads="1"/>
          </p:cNvSpPr>
          <p:nvPr/>
        </p:nvSpPr>
        <p:spPr bwMode="auto">
          <a:xfrm>
            <a:off x="479425" y="3298825"/>
            <a:ext cx="9382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/>
            <a:r>
              <a:rPr lang="en-US" altLang="en-US"/>
              <a:t>Basis</a:t>
            </a:r>
          </a:p>
        </p:txBody>
      </p:sp>
      <p:sp>
        <p:nvSpPr>
          <p:cNvPr id="25604" name="Text Box 56"/>
          <p:cNvSpPr txBox="1">
            <a:spLocks noChangeArrowheads="1"/>
          </p:cNvSpPr>
          <p:nvPr/>
        </p:nvSpPr>
        <p:spPr bwMode="auto">
          <a:xfrm>
            <a:off x="6788150" y="5567363"/>
            <a:ext cx="24765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/>
            <a:r>
              <a:rPr lang="en-US" altLang="en-US"/>
              <a:t>Crystal Structure</a:t>
            </a:r>
          </a:p>
        </p:txBody>
      </p:sp>
      <p:sp>
        <p:nvSpPr>
          <p:cNvPr id="25605" name="Rectangle 59"/>
          <p:cNvSpPr>
            <a:spLocks noGrp="1" noChangeArrowheads="1"/>
          </p:cNvSpPr>
          <p:nvPr>
            <p:ph type="title" idx="4294967295"/>
          </p:nvPr>
        </p:nvSpPr>
        <p:spPr>
          <a:xfrm>
            <a:off x="742950" y="31750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Crystal structure</a:t>
            </a:r>
          </a:p>
        </p:txBody>
      </p:sp>
      <p:sp>
        <p:nvSpPr>
          <p:cNvPr id="25606" name="Rectangle 60"/>
          <p:cNvSpPr>
            <a:spLocks noChangeArrowheads="1"/>
          </p:cNvSpPr>
          <p:nvPr/>
        </p:nvSpPr>
        <p:spPr bwMode="auto">
          <a:xfrm>
            <a:off x="2184400" y="1460500"/>
            <a:ext cx="553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Lattice + Basis = Crystal structure</a:t>
            </a:r>
          </a:p>
        </p:txBody>
      </p:sp>
      <p:sp>
        <p:nvSpPr>
          <p:cNvPr id="25607" name="Text Box 22"/>
          <p:cNvSpPr txBox="1">
            <a:spLocks noChangeArrowheads="1"/>
          </p:cNvSpPr>
          <p:nvPr/>
        </p:nvSpPr>
        <p:spPr bwMode="auto">
          <a:xfrm>
            <a:off x="100013" y="5567363"/>
            <a:ext cx="1092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/>
            <a:r>
              <a:rPr lang="en-US" altLang="en-US"/>
              <a:t>Lattice</a:t>
            </a:r>
          </a:p>
        </p:txBody>
      </p:sp>
      <p:grpSp>
        <p:nvGrpSpPr>
          <p:cNvPr id="25608" name="Group 190"/>
          <p:cNvGrpSpPr>
            <a:grpSpLocks/>
          </p:cNvGrpSpPr>
          <p:nvPr/>
        </p:nvGrpSpPr>
        <p:grpSpPr bwMode="auto">
          <a:xfrm>
            <a:off x="1108075" y="4572000"/>
            <a:ext cx="4292600" cy="1625600"/>
            <a:chOff x="248" y="2016"/>
            <a:chExt cx="2496" cy="1024"/>
          </a:xfrm>
        </p:grpSpPr>
        <p:sp>
          <p:nvSpPr>
            <p:cNvPr id="25677" name="Line 178"/>
            <p:cNvSpPr>
              <a:spLocks noChangeShapeType="1"/>
            </p:cNvSpPr>
            <p:nvPr/>
          </p:nvSpPr>
          <p:spPr bwMode="auto">
            <a:xfrm>
              <a:off x="248" y="2163"/>
              <a:ext cx="220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5678" name="Line 179"/>
            <p:cNvSpPr>
              <a:spLocks noChangeShapeType="1"/>
            </p:cNvSpPr>
            <p:nvPr/>
          </p:nvSpPr>
          <p:spPr bwMode="auto">
            <a:xfrm>
              <a:off x="344" y="2403"/>
              <a:ext cx="220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5679" name="Line 180"/>
            <p:cNvSpPr>
              <a:spLocks noChangeShapeType="1"/>
            </p:cNvSpPr>
            <p:nvPr/>
          </p:nvSpPr>
          <p:spPr bwMode="auto">
            <a:xfrm>
              <a:off x="440" y="2643"/>
              <a:ext cx="220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5680" name="Line 181"/>
            <p:cNvSpPr>
              <a:spLocks noChangeShapeType="1"/>
            </p:cNvSpPr>
            <p:nvPr/>
          </p:nvSpPr>
          <p:spPr bwMode="auto">
            <a:xfrm>
              <a:off x="536" y="2883"/>
              <a:ext cx="220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5681" name="Line 182"/>
            <p:cNvSpPr>
              <a:spLocks noChangeShapeType="1"/>
            </p:cNvSpPr>
            <p:nvPr/>
          </p:nvSpPr>
          <p:spPr bwMode="auto">
            <a:xfrm>
              <a:off x="392" y="2032"/>
              <a:ext cx="560" cy="99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5682" name="Line 183"/>
            <p:cNvSpPr>
              <a:spLocks noChangeShapeType="1"/>
            </p:cNvSpPr>
            <p:nvPr/>
          </p:nvSpPr>
          <p:spPr bwMode="auto">
            <a:xfrm>
              <a:off x="700" y="2016"/>
              <a:ext cx="560" cy="99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5683" name="Line 184"/>
            <p:cNvSpPr>
              <a:spLocks noChangeShapeType="1"/>
            </p:cNvSpPr>
            <p:nvPr/>
          </p:nvSpPr>
          <p:spPr bwMode="auto">
            <a:xfrm>
              <a:off x="1023" y="2032"/>
              <a:ext cx="560" cy="99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5684" name="Line 185"/>
            <p:cNvSpPr>
              <a:spLocks noChangeShapeType="1"/>
            </p:cNvSpPr>
            <p:nvPr/>
          </p:nvSpPr>
          <p:spPr bwMode="auto">
            <a:xfrm>
              <a:off x="1352" y="2048"/>
              <a:ext cx="560" cy="99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5685" name="Line 186"/>
            <p:cNvSpPr>
              <a:spLocks noChangeShapeType="1"/>
            </p:cNvSpPr>
            <p:nvPr/>
          </p:nvSpPr>
          <p:spPr bwMode="auto">
            <a:xfrm>
              <a:off x="1655" y="2026"/>
              <a:ext cx="560" cy="99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5686" name="Line 187"/>
            <p:cNvSpPr>
              <a:spLocks noChangeShapeType="1"/>
            </p:cNvSpPr>
            <p:nvPr/>
          </p:nvSpPr>
          <p:spPr bwMode="auto">
            <a:xfrm>
              <a:off x="1976" y="2032"/>
              <a:ext cx="560" cy="99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</p:grpSp>
      <p:grpSp>
        <p:nvGrpSpPr>
          <p:cNvPr id="25609" name="Group 194"/>
          <p:cNvGrpSpPr>
            <a:grpSpLocks noChangeAspect="1"/>
          </p:cNvGrpSpPr>
          <p:nvPr/>
        </p:nvGrpSpPr>
        <p:grpSpPr bwMode="auto">
          <a:xfrm>
            <a:off x="1608138" y="2830513"/>
            <a:ext cx="1506537" cy="847725"/>
            <a:chOff x="827" y="3156"/>
            <a:chExt cx="246" cy="150"/>
          </a:xfrm>
        </p:grpSpPr>
        <p:sp>
          <p:nvSpPr>
            <p:cNvPr id="25675" name="Oval 192"/>
            <p:cNvSpPr>
              <a:spLocks noChangeAspect="1" noChangeArrowheads="1"/>
            </p:cNvSpPr>
            <p:nvPr/>
          </p:nvSpPr>
          <p:spPr bwMode="auto">
            <a:xfrm>
              <a:off x="827" y="3156"/>
              <a:ext cx="150" cy="8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5676" name="Oval 193"/>
            <p:cNvSpPr>
              <a:spLocks noChangeAspect="1" noChangeArrowheads="1"/>
            </p:cNvSpPr>
            <p:nvPr/>
          </p:nvSpPr>
          <p:spPr bwMode="auto">
            <a:xfrm>
              <a:off x="1033" y="3222"/>
              <a:ext cx="40" cy="84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25610" name="Group 259"/>
          <p:cNvGrpSpPr>
            <a:grpSpLocks noChangeAspect="1"/>
          </p:cNvGrpSpPr>
          <p:nvPr/>
        </p:nvGrpSpPr>
        <p:grpSpPr bwMode="auto">
          <a:xfrm>
            <a:off x="4989513" y="3309938"/>
            <a:ext cx="4786312" cy="1997075"/>
            <a:chOff x="3160" y="3074"/>
            <a:chExt cx="1971" cy="891"/>
          </a:xfrm>
        </p:grpSpPr>
        <p:grpSp>
          <p:nvGrpSpPr>
            <p:cNvPr id="25611" name="Group 240"/>
            <p:cNvGrpSpPr>
              <a:grpSpLocks noChangeAspect="1"/>
            </p:cNvGrpSpPr>
            <p:nvPr/>
          </p:nvGrpSpPr>
          <p:grpSpPr bwMode="auto">
            <a:xfrm>
              <a:off x="3160" y="3074"/>
              <a:ext cx="1568" cy="184"/>
              <a:chOff x="3160" y="3074"/>
              <a:chExt cx="1568" cy="184"/>
            </a:xfrm>
          </p:grpSpPr>
          <p:grpSp>
            <p:nvGrpSpPr>
              <p:cNvPr id="25660" name="Group 195"/>
              <p:cNvGrpSpPr>
                <a:grpSpLocks noChangeAspect="1"/>
              </p:cNvGrpSpPr>
              <p:nvPr/>
            </p:nvGrpSpPr>
            <p:grpSpPr bwMode="auto">
              <a:xfrm>
                <a:off x="3160" y="3074"/>
                <a:ext cx="302" cy="184"/>
                <a:chOff x="827" y="3156"/>
                <a:chExt cx="246" cy="150"/>
              </a:xfrm>
            </p:grpSpPr>
            <p:sp>
              <p:nvSpPr>
                <p:cNvPr id="25673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74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25661" name="Group 198"/>
              <p:cNvGrpSpPr>
                <a:grpSpLocks noChangeAspect="1"/>
              </p:cNvGrpSpPr>
              <p:nvPr/>
            </p:nvGrpSpPr>
            <p:grpSpPr bwMode="auto">
              <a:xfrm>
                <a:off x="3476" y="3074"/>
                <a:ext cx="302" cy="184"/>
                <a:chOff x="827" y="3156"/>
                <a:chExt cx="246" cy="150"/>
              </a:xfrm>
            </p:grpSpPr>
            <p:sp>
              <p:nvSpPr>
                <p:cNvPr id="25671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72" name="Oval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25662" name="Group 201"/>
              <p:cNvGrpSpPr>
                <a:grpSpLocks noChangeAspect="1"/>
              </p:cNvGrpSpPr>
              <p:nvPr/>
            </p:nvGrpSpPr>
            <p:grpSpPr bwMode="auto">
              <a:xfrm>
                <a:off x="3793" y="3074"/>
                <a:ext cx="302" cy="184"/>
                <a:chOff x="827" y="3156"/>
                <a:chExt cx="246" cy="150"/>
              </a:xfrm>
            </p:grpSpPr>
            <p:sp>
              <p:nvSpPr>
                <p:cNvPr id="25669" name="Oval 202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70" name="Oval 203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25663" name="Group 204"/>
              <p:cNvGrpSpPr>
                <a:grpSpLocks noChangeAspect="1"/>
              </p:cNvGrpSpPr>
              <p:nvPr/>
            </p:nvGrpSpPr>
            <p:grpSpPr bwMode="auto">
              <a:xfrm>
                <a:off x="4109" y="3074"/>
                <a:ext cx="302" cy="184"/>
                <a:chOff x="827" y="3156"/>
                <a:chExt cx="246" cy="150"/>
              </a:xfrm>
            </p:grpSpPr>
            <p:sp>
              <p:nvSpPr>
                <p:cNvPr id="25667" name="Oval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68" name="Oval 206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25664" name="Group 207"/>
              <p:cNvGrpSpPr>
                <a:grpSpLocks noChangeAspect="1"/>
              </p:cNvGrpSpPr>
              <p:nvPr/>
            </p:nvGrpSpPr>
            <p:grpSpPr bwMode="auto">
              <a:xfrm>
                <a:off x="4426" y="3074"/>
                <a:ext cx="302" cy="184"/>
                <a:chOff x="827" y="3156"/>
                <a:chExt cx="246" cy="150"/>
              </a:xfrm>
            </p:grpSpPr>
            <p:sp>
              <p:nvSpPr>
                <p:cNvPr id="25665" name="Oval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66" name="Oval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</p:grpSp>
        <p:grpSp>
          <p:nvGrpSpPr>
            <p:cNvPr id="25612" name="Group 241"/>
            <p:cNvGrpSpPr>
              <a:grpSpLocks noChangeAspect="1"/>
            </p:cNvGrpSpPr>
            <p:nvPr/>
          </p:nvGrpSpPr>
          <p:grpSpPr bwMode="auto">
            <a:xfrm>
              <a:off x="3294" y="3313"/>
              <a:ext cx="1569" cy="184"/>
              <a:chOff x="3294" y="3313"/>
              <a:chExt cx="1569" cy="184"/>
            </a:xfrm>
          </p:grpSpPr>
          <p:grpSp>
            <p:nvGrpSpPr>
              <p:cNvPr id="25645" name="Group 210"/>
              <p:cNvGrpSpPr>
                <a:grpSpLocks noChangeAspect="1"/>
              </p:cNvGrpSpPr>
              <p:nvPr/>
            </p:nvGrpSpPr>
            <p:grpSpPr bwMode="auto">
              <a:xfrm>
                <a:off x="4561" y="3313"/>
                <a:ext cx="302" cy="184"/>
                <a:chOff x="827" y="3156"/>
                <a:chExt cx="246" cy="150"/>
              </a:xfrm>
            </p:grpSpPr>
            <p:sp>
              <p:nvSpPr>
                <p:cNvPr id="25658" name="Oval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59" name="Oval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25646" name="Group 213"/>
              <p:cNvGrpSpPr>
                <a:grpSpLocks noChangeAspect="1"/>
              </p:cNvGrpSpPr>
              <p:nvPr/>
            </p:nvGrpSpPr>
            <p:grpSpPr bwMode="auto">
              <a:xfrm>
                <a:off x="3294" y="3313"/>
                <a:ext cx="302" cy="184"/>
                <a:chOff x="827" y="3156"/>
                <a:chExt cx="246" cy="150"/>
              </a:xfrm>
            </p:grpSpPr>
            <p:sp>
              <p:nvSpPr>
                <p:cNvPr id="25656" name="Oval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57" name="Oval 215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25647" name="Group 216"/>
              <p:cNvGrpSpPr>
                <a:grpSpLocks noChangeAspect="1"/>
              </p:cNvGrpSpPr>
              <p:nvPr/>
            </p:nvGrpSpPr>
            <p:grpSpPr bwMode="auto">
              <a:xfrm>
                <a:off x="3610" y="3313"/>
                <a:ext cx="302" cy="184"/>
                <a:chOff x="827" y="3156"/>
                <a:chExt cx="246" cy="150"/>
              </a:xfrm>
            </p:grpSpPr>
            <p:sp>
              <p:nvSpPr>
                <p:cNvPr id="25654" name="Oval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55" name="Oval 218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25648" name="Group 219"/>
              <p:cNvGrpSpPr>
                <a:grpSpLocks noChangeAspect="1"/>
              </p:cNvGrpSpPr>
              <p:nvPr/>
            </p:nvGrpSpPr>
            <p:grpSpPr bwMode="auto">
              <a:xfrm>
                <a:off x="3927" y="3313"/>
                <a:ext cx="302" cy="184"/>
                <a:chOff x="827" y="3156"/>
                <a:chExt cx="246" cy="150"/>
              </a:xfrm>
            </p:grpSpPr>
            <p:sp>
              <p:nvSpPr>
                <p:cNvPr id="25652" name="Oval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53" name="Oval 221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25649" name="Group 222"/>
              <p:cNvGrpSpPr>
                <a:grpSpLocks noChangeAspect="1"/>
              </p:cNvGrpSpPr>
              <p:nvPr/>
            </p:nvGrpSpPr>
            <p:grpSpPr bwMode="auto">
              <a:xfrm>
                <a:off x="4244" y="3313"/>
                <a:ext cx="302" cy="184"/>
                <a:chOff x="827" y="3156"/>
                <a:chExt cx="246" cy="150"/>
              </a:xfrm>
            </p:grpSpPr>
            <p:sp>
              <p:nvSpPr>
                <p:cNvPr id="25650" name="Oval 223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51" name="Oval 224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</p:grpSp>
        <p:grpSp>
          <p:nvGrpSpPr>
            <p:cNvPr id="25613" name="Group 242"/>
            <p:cNvGrpSpPr>
              <a:grpSpLocks noChangeAspect="1"/>
            </p:cNvGrpSpPr>
            <p:nvPr/>
          </p:nvGrpSpPr>
          <p:grpSpPr bwMode="auto">
            <a:xfrm>
              <a:off x="3430" y="3552"/>
              <a:ext cx="1567" cy="184"/>
              <a:chOff x="3430" y="3552"/>
              <a:chExt cx="1567" cy="184"/>
            </a:xfrm>
          </p:grpSpPr>
          <p:grpSp>
            <p:nvGrpSpPr>
              <p:cNvPr id="25630" name="Group 225"/>
              <p:cNvGrpSpPr>
                <a:grpSpLocks noChangeAspect="1"/>
              </p:cNvGrpSpPr>
              <p:nvPr/>
            </p:nvGrpSpPr>
            <p:grpSpPr bwMode="auto">
              <a:xfrm>
                <a:off x="3430" y="3552"/>
                <a:ext cx="302" cy="184"/>
                <a:chOff x="827" y="3156"/>
                <a:chExt cx="246" cy="150"/>
              </a:xfrm>
            </p:grpSpPr>
            <p:sp>
              <p:nvSpPr>
                <p:cNvPr id="25643" name="Oval 226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44" name="Oval 227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25631" name="Group 228"/>
              <p:cNvGrpSpPr>
                <a:grpSpLocks noChangeAspect="1"/>
              </p:cNvGrpSpPr>
              <p:nvPr/>
            </p:nvGrpSpPr>
            <p:grpSpPr bwMode="auto">
              <a:xfrm>
                <a:off x="3746" y="3552"/>
                <a:ext cx="302" cy="184"/>
                <a:chOff x="827" y="3156"/>
                <a:chExt cx="246" cy="150"/>
              </a:xfrm>
            </p:grpSpPr>
            <p:sp>
              <p:nvSpPr>
                <p:cNvPr id="25641" name="Oval 229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42" name="Oval 230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25632" name="Group 231"/>
              <p:cNvGrpSpPr>
                <a:grpSpLocks noChangeAspect="1"/>
              </p:cNvGrpSpPr>
              <p:nvPr/>
            </p:nvGrpSpPr>
            <p:grpSpPr bwMode="auto">
              <a:xfrm>
                <a:off x="4062" y="3552"/>
                <a:ext cx="302" cy="184"/>
                <a:chOff x="827" y="3156"/>
                <a:chExt cx="246" cy="150"/>
              </a:xfrm>
            </p:grpSpPr>
            <p:sp>
              <p:nvSpPr>
                <p:cNvPr id="25639" name="Oval 232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40" name="Oval 233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25633" name="Group 234"/>
              <p:cNvGrpSpPr>
                <a:grpSpLocks noChangeAspect="1"/>
              </p:cNvGrpSpPr>
              <p:nvPr/>
            </p:nvGrpSpPr>
            <p:grpSpPr bwMode="auto">
              <a:xfrm>
                <a:off x="4378" y="3552"/>
                <a:ext cx="302" cy="184"/>
                <a:chOff x="827" y="3156"/>
                <a:chExt cx="246" cy="150"/>
              </a:xfrm>
            </p:grpSpPr>
            <p:sp>
              <p:nvSpPr>
                <p:cNvPr id="25637" name="Oval 235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38" name="Oval 236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25634" name="Group 237"/>
              <p:cNvGrpSpPr>
                <a:grpSpLocks noChangeAspect="1"/>
              </p:cNvGrpSpPr>
              <p:nvPr/>
            </p:nvGrpSpPr>
            <p:grpSpPr bwMode="auto">
              <a:xfrm>
                <a:off x="4695" y="3552"/>
                <a:ext cx="302" cy="184"/>
                <a:chOff x="827" y="3156"/>
                <a:chExt cx="246" cy="150"/>
              </a:xfrm>
            </p:grpSpPr>
            <p:sp>
              <p:nvSpPr>
                <p:cNvPr id="25635" name="Oval 238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36" name="Oval 239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</p:grpSp>
        <p:grpSp>
          <p:nvGrpSpPr>
            <p:cNvPr id="25614" name="Group 243"/>
            <p:cNvGrpSpPr>
              <a:grpSpLocks noChangeAspect="1"/>
            </p:cNvGrpSpPr>
            <p:nvPr/>
          </p:nvGrpSpPr>
          <p:grpSpPr bwMode="auto">
            <a:xfrm>
              <a:off x="3564" y="3781"/>
              <a:ext cx="1567" cy="184"/>
              <a:chOff x="3430" y="3552"/>
              <a:chExt cx="1567" cy="184"/>
            </a:xfrm>
          </p:grpSpPr>
          <p:grpSp>
            <p:nvGrpSpPr>
              <p:cNvPr id="25615" name="Group 244"/>
              <p:cNvGrpSpPr>
                <a:grpSpLocks noChangeAspect="1"/>
              </p:cNvGrpSpPr>
              <p:nvPr/>
            </p:nvGrpSpPr>
            <p:grpSpPr bwMode="auto">
              <a:xfrm>
                <a:off x="3430" y="3552"/>
                <a:ext cx="302" cy="184"/>
                <a:chOff x="827" y="3156"/>
                <a:chExt cx="246" cy="150"/>
              </a:xfrm>
            </p:grpSpPr>
            <p:sp>
              <p:nvSpPr>
                <p:cNvPr id="25628" name="Oval 245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29" name="Oval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25616" name="Group 247"/>
              <p:cNvGrpSpPr>
                <a:grpSpLocks noChangeAspect="1"/>
              </p:cNvGrpSpPr>
              <p:nvPr/>
            </p:nvGrpSpPr>
            <p:grpSpPr bwMode="auto">
              <a:xfrm>
                <a:off x="3746" y="3552"/>
                <a:ext cx="302" cy="184"/>
                <a:chOff x="827" y="3156"/>
                <a:chExt cx="246" cy="150"/>
              </a:xfrm>
            </p:grpSpPr>
            <p:sp>
              <p:nvSpPr>
                <p:cNvPr id="25626" name="Oval 248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27" name="Oval 249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25617" name="Group 250"/>
              <p:cNvGrpSpPr>
                <a:grpSpLocks noChangeAspect="1"/>
              </p:cNvGrpSpPr>
              <p:nvPr/>
            </p:nvGrpSpPr>
            <p:grpSpPr bwMode="auto">
              <a:xfrm>
                <a:off x="4062" y="3552"/>
                <a:ext cx="302" cy="184"/>
                <a:chOff x="827" y="3156"/>
                <a:chExt cx="246" cy="150"/>
              </a:xfrm>
            </p:grpSpPr>
            <p:sp>
              <p:nvSpPr>
                <p:cNvPr id="25624" name="Oval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25" name="Oval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25618" name="Group 253"/>
              <p:cNvGrpSpPr>
                <a:grpSpLocks noChangeAspect="1"/>
              </p:cNvGrpSpPr>
              <p:nvPr/>
            </p:nvGrpSpPr>
            <p:grpSpPr bwMode="auto">
              <a:xfrm>
                <a:off x="4378" y="3552"/>
                <a:ext cx="302" cy="184"/>
                <a:chOff x="827" y="3156"/>
                <a:chExt cx="246" cy="150"/>
              </a:xfrm>
            </p:grpSpPr>
            <p:sp>
              <p:nvSpPr>
                <p:cNvPr id="25622" name="Oval 254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23" name="Oval 255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25619" name="Group 256"/>
              <p:cNvGrpSpPr>
                <a:grpSpLocks noChangeAspect="1"/>
              </p:cNvGrpSpPr>
              <p:nvPr/>
            </p:nvGrpSpPr>
            <p:grpSpPr bwMode="auto">
              <a:xfrm>
                <a:off x="4695" y="3552"/>
                <a:ext cx="302" cy="184"/>
                <a:chOff x="827" y="3156"/>
                <a:chExt cx="246" cy="150"/>
              </a:xfrm>
            </p:grpSpPr>
            <p:sp>
              <p:nvSpPr>
                <p:cNvPr id="25620" name="Oval 257"/>
                <p:cNvSpPr>
                  <a:spLocks noChangeAspect="1" noChangeArrowheads="1"/>
                </p:cNvSpPr>
                <p:nvPr/>
              </p:nvSpPr>
              <p:spPr bwMode="auto">
                <a:xfrm>
                  <a:off x="827" y="3156"/>
                  <a:ext cx="150" cy="83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25621" name="Oval 258"/>
                <p:cNvSpPr>
                  <a:spLocks noChangeAspect="1" noChangeArrowheads="1"/>
                </p:cNvSpPr>
                <p:nvPr/>
              </p:nvSpPr>
              <p:spPr bwMode="auto">
                <a:xfrm>
                  <a:off x="1033" y="3222"/>
                  <a:ext cx="40" cy="84"/>
                </a:xfrm>
                <a:prstGeom prst="ellipse">
                  <a:avLst/>
                </a:prstGeom>
                <a:solidFill>
                  <a:srgbClr val="66FF33"/>
                </a:solidFill>
                <a:ln w="12700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J:\home\paulvl\wignerseitz\pc0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94317"/>
            <a:ext cx="4852988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45720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Primitive cell</a:t>
            </a:r>
          </a:p>
        </p:txBody>
      </p:sp>
      <p:sp>
        <p:nvSpPr>
          <p:cNvPr id="26628" name="Text Box 34"/>
          <p:cNvSpPr txBox="1">
            <a:spLocks noChangeArrowheads="1"/>
          </p:cNvSpPr>
          <p:nvPr/>
        </p:nvSpPr>
        <p:spPr bwMode="auto">
          <a:xfrm>
            <a:off x="3224213" y="1309252"/>
            <a:ext cx="345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Minimal volume unit cell</a:t>
            </a:r>
          </a:p>
        </p:txBody>
      </p:sp>
      <p:grpSp>
        <p:nvGrpSpPr>
          <p:cNvPr id="7212" name="Group 44"/>
          <p:cNvGrpSpPr>
            <a:grpSpLocks/>
          </p:cNvGrpSpPr>
          <p:nvPr/>
        </p:nvGrpSpPr>
        <p:grpSpPr bwMode="auto">
          <a:xfrm>
            <a:off x="454025" y="3781717"/>
            <a:ext cx="4411663" cy="1100138"/>
            <a:chOff x="264" y="2140"/>
            <a:chExt cx="2565" cy="693"/>
          </a:xfrm>
        </p:grpSpPr>
        <p:grpSp>
          <p:nvGrpSpPr>
            <p:cNvPr id="26651" name="Group 19"/>
            <p:cNvGrpSpPr>
              <a:grpSpLocks/>
            </p:cNvGrpSpPr>
            <p:nvPr/>
          </p:nvGrpSpPr>
          <p:grpSpPr bwMode="auto">
            <a:xfrm>
              <a:off x="2145" y="2140"/>
              <a:ext cx="684" cy="462"/>
              <a:chOff x="2142" y="1686"/>
              <a:chExt cx="684" cy="462"/>
            </a:xfrm>
          </p:grpSpPr>
          <p:sp>
            <p:nvSpPr>
              <p:cNvPr id="26654" name="Line 15"/>
              <p:cNvSpPr>
                <a:spLocks noChangeShapeType="1"/>
              </p:cNvSpPr>
              <p:nvPr/>
            </p:nvSpPr>
            <p:spPr bwMode="auto">
              <a:xfrm flipH="1" flipV="1">
                <a:off x="2142" y="1686"/>
                <a:ext cx="228" cy="46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26655" name="Line 16"/>
              <p:cNvSpPr>
                <a:spLocks noChangeShapeType="1"/>
              </p:cNvSpPr>
              <p:nvPr/>
            </p:nvSpPr>
            <p:spPr bwMode="auto">
              <a:xfrm>
                <a:off x="2142" y="1686"/>
                <a:ext cx="45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26656" name="Line 17"/>
              <p:cNvSpPr>
                <a:spLocks noChangeShapeType="1"/>
              </p:cNvSpPr>
              <p:nvPr/>
            </p:nvSpPr>
            <p:spPr bwMode="auto">
              <a:xfrm>
                <a:off x="2598" y="1686"/>
                <a:ext cx="228" cy="46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26657" name="Line 18"/>
              <p:cNvSpPr>
                <a:spLocks noChangeShapeType="1"/>
              </p:cNvSpPr>
              <p:nvPr/>
            </p:nvSpPr>
            <p:spPr bwMode="auto">
              <a:xfrm flipH="1">
                <a:off x="2370" y="2148"/>
                <a:ext cx="45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</p:grpSp>
        <p:sp>
          <p:nvSpPr>
            <p:cNvPr id="26652" name="Line 39"/>
            <p:cNvSpPr>
              <a:spLocks noChangeShapeType="1"/>
            </p:cNvSpPr>
            <p:nvPr/>
          </p:nvSpPr>
          <p:spPr bwMode="auto">
            <a:xfrm flipV="1">
              <a:off x="1418" y="2362"/>
              <a:ext cx="727" cy="24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26653" name="Text Box 40"/>
            <p:cNvSpPr txBox="1">
              <a:spLocks noChangeArrowheads="1"/>
            </p:cNvSpPr>
            <p:nvPr/>
          </p:nvSpPr>
          <p:spPr bwMode="auto">
            <a:xfrm>
              <a:off x="264" y="2542"/>
              <a:ext cx="11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Primitive cell</a:t>
              </a:r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2438400" y="4526255"/>
            <a:ext cx="3976688" cy="709612"/>
            <a:chOff x="1418" y="2609"/>
            <a:chExt cx="2312" cy="447"/>
          </a:xfrm>
        </p:grpSpPr>
        <p:grpSp>
          <p:nvGrpSpPr>
            <p:cNvPr id="26645" name="Group 33"/>
            <p:cNvGrpSpPr>
              <a:grpSpLocks/>
            </p:cNvGrpSpPr>
            <p:nvPr/>
          </p:nvGrpSpPr>
          <p:grpSpPr bwMode="auto">
            <a:xfrm flipH="1">
              <a:off x="3049" y="2609"/>
              <a:ext cx="681" cy="447"/>
              <a:chOff x="1461" y="1239"/>
              <a:chExt cx="681" cy="447"/>
            </a:xfrm>
          </p:grpSpPr>
          <p:sp>
            <p:nvSpPr>
              <p:cNvPr id="26647" name="Line 29"/>
              <p:cNvSpPr>
                <a:spLocks noChangeShapeType="1"/>
              </p:cNvSpPr>
              <p:nvPr/>
            </p:nvSpPr>
            <p:spPr bwMode="auto">
              <a:xfrm>
                <a:off x="1461" y="1239"/>
                <a:ext cx="45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26648" name="Line 30"/>
              <p:cNvSpPr>
                <a:spLocks noChangeShapeType="1"/>
              </p:cNvSpPr>
              <p:nvPr/>
            </p:nvSpPr>
            <p:spPr bwMode="auto">
              <a:xfrm>
                <a:off x="1917" y="1239"/>
                <a:ext cx="225" cy="44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26649" name="Line 31"/>
              <p:cNvSpPr>
                <a:spLocks noChangeShapeType="1"/>
              </p:cNvSpPr>
              <p:nvPr/>
            </p:nvSpPr>
            <p:spPr bwMode="auto">
              <a:xfrm flipH="1">
                <a:off x="1695" y="1686"/>
                <a:ext cx="447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26650" name="Line 32"/>
              <p:cNvSpPr>
                <a:spLocks noChangeShapeType="1"/>
              </p:cNvSpPr>
              <p:nvPr/>
            </p:nvSpPr>
            <p:spPr bwMode="auto">
              <a:xfrm flipH="1" flipV="1">
                <a:off x="1461" y="1239"/>
                <a:ext cx="234" cy="447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</p:grpSp>
        <p:sp>
          <p:nvSpPr>
            <p:cNvPr id="26646" name="Line 42"/>
            <p:cNvSpPr>
              <a:spLocks noChangeShapeType="1"/>
            </p:cNvSpPr>
            <p:nvPr/>
          </p:nvSpPr>
          <p:spPr bwMode="auto">
            <a:xfrm flipV="1">
              <a:off x="1418" y="2732"/>
              <a:ext cx="1631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grpSp>
        <p:nvGrpSpPr>
          <p:cNvPr id="7214" name="Group 46"/>
          <p:cNvGrpSpPr>
            <a:grpSpLocks/>
          </p:cNvGrpSpPr>
          <p:nvPr/>
        </p:nvGrpSpPr>
        <p:grpSpPr bwMode="auto">
          <a:xfrm>
            <a:off x="2438400" y="4877092"/>
            <a:ext cx="2432050" cy="715963"/>
            <a:chOff x="1418" y="2830"/>
            <a:chExt cx="1414" cy="451"/>
          </a:xfrm>
        </p:grpSpPr>
        <p:sp>
          <p:nvSpPr>
            <p:cNvPr id="26643" name="Rectangle 25"/>
            <p:cNvSpPr>
              <a:spLocks noChangeArrowheads="1"/>
            </p:cNvSpPr>
            <p:nvPr/>
          </p:nvSpPr>
          <p:spPr bwMode="auto">
            <a:xfrm>
              <a:off x="2374" y="2830"/>
              <a:ext cx="458" cy="451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6644" name="Line 43"/>
            <p:cNvSpPr>
              <a:spLocks noChangeShapeType="1"/>
            </p:cNvSpPr>
            <p:nvPr/>
          </p:nvSpPr>
          <p:spPr bwMode="auto">
            <a:xfrm>
              <a:off x="1418" y="2880"/>
              <a:ext cx="846" cy="17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grpSp>
        <p:nvGrpSpPr>
          <p:cNvPr id="7221" name="Group 53"/>
          <p:cNvGrpSpPr>
            <a:grpSpLocks/>
          </p:cNvGrpSpPr>
          <p:nvPr/>
        </p:nvGrpSpPr>
        <p:grpSpPr bwMode="auto">
          <a:xfrm>
            <a:off x="2522538" y="2210109"/>
            <a:ext cx="6809089" cy="3760804"/>
            <a:chOff x="1467" y="1150"/>
            <a:chExt cx="3959" cy="2369"/>
          </a:xfrm>
        </p:grpSpPr>
        <p:grpSp>
          <p:nvGrpSpPr>
            <p:cNvPr id="26633" name="Group 20"/>
            <p:cNvGrpSpPr>
              <a:grpSpLocks noChangeAspect="1"/>
            </p:cNvGrpSpPr>
            <p:nvPr/>
          </p:nvGrpSpPr>
          <p:grpSpPr bwMode="auto">
            <a:xfrm>
              <a:off x="1467" y="1682"/>
              <a:ext cx="1356" cy="916"/>
              <a:chOff x="2142" y="1686"/>
              <a:chExt cx="684" cy="462"/>
            </a:xfrm>
          </p:grpSpPr>
          <p:sp>
            <p:nvSpPr>
              <p:cNvPr id="26639" name="Line 2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142" y="1686"/>
                <a:ext cx="228" cy="46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26640" name="Line 22"/>
              <p:cNvSpPr>
                <a:spLocks noChangeAspect="1" noChangeShapeType="1"/>
              </p:cNvSpPr>
              <p:nvPr/>
            </p:nvSpPr>
            <p:spPr bwMode="auto">
              <a:xfrm>
                <a:off x="2142" y="1686"/>
                <a:ext cx="45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26641" name="Line 23"/>
              <p:cNvSpPr>
                <a:spLocks noChangeAspect="1" noChangeShapeType="1"/>
              </p:cNvSpPr>
              <p:nvPr/>
            </p:nvSpPr>
            <p:spPr bwMode="auto">
              <a:xfrm>
                <a:off x="2598" y="1686"/>
                <a:ext cx="228" cy="462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26642" name="Line 24"/>
              <p:cNvSpPr>
                <a:spLocks noChangeAspect="1" noChangeShapeType="1"/>
              </p:cNvSpPr>
              <p:nvPr/>
            </p:nvSpPr>
            <p:spPr bwMode="auto">
              <a:xfrm flipH="1">
                <a:off x="2370" y="2148"/>
                <a:ext cx="456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</p:grpSp>
        <p:grpSp>
          <p:nvGrpSpPr>
            <p:cNvPr id="26634" name="Group 37"/>
            <p:cNvGrpSpPr>
              <a:grpSpLocks/>
            </p:cNvGrpSpPr>
            <p:nvPr/>
          </p:nvGrpSpPr>
          <p:grpSpPr bwMode="auto">
            <a:xfrm>
              <a:off x="2858" y="1150"/>
              <a:ext cx="2568" cy="1093"/>
              <a:chOff x="3244" y="1269"/>
              <a:chExt cx="2568" cy="1093"/>
            </a:xfrm>
          </p:grpSpPr>
          <p:sp>
            <p:nvSpPr>
              <p:cNvPr id="26637" name="Text Box 35"/>
              <p:cNvSpPr txBox="1">
                <a:spLocks noChangeArrowheads="1"/>
              </p:cNvSpPr>
              <p:nvPr/>
            </p:nvSpPr>
            <p:spPr bwMode="auto">
              <a:xfrm>
                <a:off x="3244" y="1269"/>
                <a:ext cx="2568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“Conventional” unit </a:t>
                </a:r>
                <a:r>
                  <a:rPr lang="en-US" altLang="en-US" dirty="0" smtClean="0"/>
                  <a:t>cell</a:t>
                </a:r>
              </a:p>
              <a:p>
                <a:pPr eaLnBrk="1" hangingPunct="1"/>
                <a:r>
                  <a:rPr lang="en-US" altLang="en-US" sz="2000" dirty="0" smtClean="0"/>
                  <a:t>A unit cell is not necessarily primitive!</a:t>
                </a:r>
                <a:endParaRPr lang="en-US" altLang="en-US" sz="2000" dirty="0"/>
              </a:p>
            </p:txBody>
          </p:sp>
          <p:sp>
            <p:nvSpPr>
              <p:cNvPr id="26638" name="Line 36"/>
              <p:cNvSpPr>
                <a:spLocks noChangeShapeType="1"/>
              </p:cNvSpPr>
              <p:nvPr/>
            </p:nvSpPr>
            <p:spPr bwMode="auto">
              <a:xfrm flipV="1">
                <a:off x="3274" y="1788"/>
                <a:ext cx="456" cy="57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stealth" w="lg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26635" name="Rectangle 51"/>
            <p:cNvSpPr>
              <a:spLocks noChangeArrowheads="1"/>
            </p:cNvSpPr>
            <p:nvPr/>
          </p:nvSpPr>
          <p:spPr bwMode="auto">
            <a:xfrm>
              <a:off x="3282" y="2604"/>
              <a:ext cx="450" cy="915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6636" name="Line 52"/>
            <p:cNvSpPr>
              <a:spLocks noChangeShapeType="1"/>
            </p:cNvSpPr>
            <p:nvPr/>
          </p:nvSpPr>
          <p:spPr bwMode="auto">
            <a:xfrm flipH="1">
              <a:off x="3543" y="1696"/>
              <a:ext cx="213" cy="83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742950" y="45720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Primitive cell</a:t>
            </a:r>
          </a:p>
        </p:txBody>
      </p:sp>
      <p:sp>
        <p:nvSpPr>
          <p:cNvPr id="27651" name="Text Box 15"/>
          <p:cNvSpPr txBox="1">
            <a:spLocks noChangeArrowheads="1"/>
          </p:cNvSpPr>
          <p:nvPr/>
        </p:nvSpPr>
        <p:spPr bwMode="auto">
          <a:xfrm>
            <a:off x="3224213" y="1600200"/>
            <a:ext cx="345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Minimal volume unit cell</a:t>
            </a:r>
          </a:p>
        </p:txBody>
      </p:sp>
      <p:sp>
        <p:nvSpPr>
          <p:cNvPr id="27652" name="Text Box 25"/>
          <p:cNvSpPr txBox="1">
            <a:spLocks noChangeArrowheads="1"/>
          </p:cNvSpPr>
          <p:nvPr/>
        </p:nvSpPr>
        <p:spPr bwMode="auto">
          <a:xfrm>
            <a:off x="742950" y="2257425"/>
            <a:ext cx="80899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/>
            <a:r>
              <a:rPr lang="en-US" altLang="en-US"/>
              <a:t>Primitive Translation vectors: </a:t>
            </a:r>
            <a:r>
              <a:rPr lang="en-US" altLang="en-US" b="1"/>
              <a:t>a</a:t>
            </a:r>
            <a:r>
              <a:rPr lang="en-US" altLang="en-US" baseline="-25000"/>
              <a:t>1 </a:t>
            </a:r>
            <a:r>
              <a:rPr lang="en-US" altLang="en-US"/>
              <a:t>, </a:t>
            </a:r>
            <a:r>
              <a:rPr lang="en-US" altLang="en-US" b="1"/>
              <a:t>a</a:t>
            </a:r>
            <a:r>
              <a:rPr lang="en-US" altLang="en-US" baseline="-25000"/>
              <a:t>2</a:t>
            </a:r>
            <a:r>
              <a:rPr lang="en-US" altLang="en-US"/>
              <a:t> , </a:t>
            </a:r>
            <a:r>
              <a:rPr lang="en-US" altLang="en-US" b="1"/>
              <a:t>a</a:t>
            </a:r>
            <a:r>
              <a:rPr lang="en-US" altLang="en-US" baseline="-25000"/>
              <a:t>3</a:t>
            </a:r>
            <a:endParaRPr lang="en-US" altLang="en-US"/>
          </a:p>
          <a:p>
            <a:pPr algn="l"/>
            <a:endParaRPr lang="en-US" altLang="en-US"/>
          </a:p>
          <a:p>
            <a:pPr algn="l"/>
            <a:r>
              <a:rPr lang="en-US" altLang="en-US"/>
              <a:t>Primitive Lattice Cell = parallelepiped of </a:t>
            </a:r>
            <a:r>
              <a:rPr lang="en-US" altLang="en-US" b="1"/>
              <a:t>a</a:t>
            </a:r>
            <a:r>
              <a:rPr lang="en-US" altLang="en-US" baseline="-25000"/>
              <a:t>1 </a:t>
            </a:r>
            <a:r>
              <a:rPr lang="en-US" altLang="en-US"/>
              <a:t>, </a:t>
            </a:r>
            <a:r>
              <a:rPr lang="en-US" altLang="en-US" b="1"/>
              <a:t>a</a:t>
            </a:r>
            <a:r>
              <a:rPr lang="en-US" altLang="en-US" baseline="-25000"/>
              <a:t>2</a:t>
            </a:r>
            <a:r>
              <a:rPr lang="en-US" altLang="en-US"/>
              <a:t> , </a:t>
            </a:r>
            <a:r>
              <a:rPr lang="en-US" altLang="en-US" b="1"/>
              <a:t>a</a:t>
            </a:r>
            <a:r>
              <a:rPr lang="en-US" altLang="en-US" baseline="-25000"/>
              <a:t>3</a:t>
            </a:r>
          </a:p>
          <a:p>
            <a:pPr algn="l"/>
            <a:r>
              <a:rPr lang="en-US" altLang="en-US" baseline="-25000"/>
              <a:t>	</a:t>
            </a:r>
          </a:p>
          <a:p>
            <a:pPr algn="l"/>
            <a:r>
              <a:rPr lang="en-US" altLang="en-US"/>
              <a:t>Many equivalent options to choose from,</a:t>
            </a:r>
          </a:p>
          <a:p>
            <a:pPr algn="l"/>
            <a:endParaRPr lang="en-US" altLang="en-US" baseline="-25000"/>
          </a:p>
          <a:p>
            <a:pPr algn="l"/>
            <a:r>
              <a:rPr lang="en-US" altLang="en-US"/>
              <a:t>Volume of  Primitive Lattice cell:  V = </a:t>
            </a:r>
            <a:r>
              <a:rPr lang="en-US" altLang="en-US" b="1"/>
              <a:t>a</a:t>
            </a:r>
            <a:r>
              <a:rPr lang="en-US" altLang="en-US" baseline="-25000"/>
              <a:t>1 </a:t>
            </a:r>
            <a:r>
              <a:rPr lang="en-US" altLang="en-US" b="1" baseline="18000"/>
              <a:t>. </a:t>
            </a:r>
            <a:r>
              <a:rPr lang="en-US" altLang="en-US"/>
              <a:t> (</a:t>
            </a:r>
            <a:r>
              <a:rPr lang="en-US" altLang="en-US" b="1"/>
              <a:t>a</a:t>
            </a:r>
            <a:r>
              <a:rPr lang="en-US" altLang="en-US" baseline="-25000"/>
              <a:t>2 </a:t>
            </a:r>
            <a:r>
              <a:rPr lang="en-US" altLang="en-US" b="1"/>
              <a:t>x a</a:t>
            </a:r>
            <a:r>
              <a:rPr lang="en-US" altLang="en-US" baseline="-25000"/>
              <a:t>3</a:t>
            </a:r>
            <a:r>
              <a:rPr lang="en-US" altLang="en-US"/>
              <a:t> )</a:t>
            </a:r>
          </a:p>
          <a:p>
            <a:pPr algn="l"/>
            <a:endParaRPr lang="en-US" altLang="en-US"/>
          </a:p>
          <a:p>
            <a:pPr algn="l"/>
            <a:r>
              <a:rPr lang="en-US" altLang="en-US"/>
              <a:t>Wigner-Seitz Cell: Most symmetric choice of Primitive Cell</a:t>
            </a:r>
          </a:p>
          <a:p>
            <a:pPr algn="l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9"/>
          <p:cNvSpPr>
            <a:spLocks noChangeArrowheads="1"/>
          </p:cNvSpPr>
          <p:nvPr/>
        </p:nvSpPr>
        <p:spPr bwMode="auto">
          <a:xfrm>
            <a:off x="4778375" y="3141663"/>
            <a:ext cx="184150" cy="460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45720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Wigner-Seitz cell</a:t>
            </a:r>
          </a:p>
        </p:txBody>
      </p:sp>
      <p:pic>
        <p:nvPicPr>
          <p:cNvPr id="28676" name="Picture 18" descr="J:\home\paulvl\wignerseitz\ws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1908175"/>
            <a:ext cx="4854575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1" descr="J:\home\paulvl\wignerseitz\pc6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994025"/>
            <a:ext cx="7810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4162425" y="3427413"/>
            <a:ext cx="7826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AU"/>
          </a:p>
        </p:txBody>
      </p:sp>
      <p:grpSp>
        <p:nvGrpSpPr>
          <p:cNvPr id="8233" name="Group 41"/>
          <p:cNvGrpSpPr>
            <a:grpSpLocks/>
          </p:cNvGrpSpPr>
          <p:nvPr/>
        </p:nvGrpSpPr>
        <p:grpSpPr bwMode="auto">
          <a:xfrm>
            <a:off x="4460875" y="2959100"/>
            <a:ext cx="101600" cy="890588"/>
            <a:chOff x="2594" y="1864"/>
            <a:chExt cx="59" cy="561"/>
          </a:xfrm>
        </p:grpSpPr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>
              <a:off x="2653" y="1864"/>
              <a:ext cx="0" cy="5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8694" name="Line 29"/>
            <p:cNvSpPr>
              <a:spLocks noChangeShapeType="1"/>
            </p:cNvSpPr>
            <p:nvPr/>
          </p:nvSpPr>
          <p:spPr bwMode="auto">
            <a:xfrm>
              <a:off x="2633" y="2096"/>
              <a:ext cx="0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8695" name="Line 30"/>
            <p:cNvSpPr>
              <a:spLocks noChangeShapeType="1"/>
            </p:cNvSpPr>
            <p:nvPr/>
          </p:nvSpPr>
          <p:spPr bwMode="auto">
            <a:xfrm>
              <a:off x="2594" y="2135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</p:grpSp>
      <p:grpSp>
        <p:nvGrpSpPr>
          <p:cNvPr id="8232" name="Group 40"/>
          <p:cNvGrpSpPr>
            <a:grpSpLocks/>
          </p:cNvGrpSpPr>
          <p:nvPr/>
        </p:nvGrpSpPr>
        <p:grpSpPr bwMode="auto">
          <a:xfrm>
            <a:off x="4348163" y="3427413"/>
            <a:ext cx="782637" cy="714375"/>
            <a:chOff x="2528" y="2159"/>
            <a:chExt cx="455" cy="450"/>
          </a:xfrm>
        </p:grpSpPr>
        <p:sp>
          <p:nvSpPr>
            <p:cNvPr id="28691" name="Line 22"/>
            <p:cNvSpPr>
              <a:spLocks noChangeShapeType="1"/>
            </p:cNvSpPr>
            <p:nvPr/>
          </p:nvSpPr>
          <p:spPr bwMode="auto">
            <a:xfrm flipH="1">
              <a:off x="2653" y="2159"/>
              <a:ext cx="222" cy="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8692" name="Line 35"/>
            <p:cNvSpPr>
              <a:spLocks noChangeShapeType="1"/>
            </p:cNvSpPr>
            <p:nvPr/>
          </p:nvSpPr>
          <p:spPr bwMode="auto">
            <a:xfrm>
              <a:off x="2528" y="2266"/>
              <a:ext cx="455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4435475" y="2697163"/>
            <a:ext cx="1290638" cy="1444625"/>
            <a:chOff x="2579" y="1699"/>
            <a:chExt cx="751" cy="910"/>
          </a:xfrm>
        </p:grpSpPr>
        <p:sp>
          <p:nvSpPr>
            <p:cNvPr id="28683" name="Line 23"/>
            <p:cNvSpPr>
              <a:spLocks noChangeShapeType="1"/>
            </p:cNvSpPr>
            <p:nvPr/>
          </p:nvSpPr>
          <p:spPr bwMode="auto">
            <a:xfrm>
              <a:off x="2875" y="2159"/>
              <a:ext cx="232" cy="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8684" name="Line 24"/>
            <p:cNvSpPr>
              <a:spLocks noChangeShapeType="1"/>
            </p:cNvSpPr>
            <p:nvPr/>
          </p:nvSpPr>
          <p:spPr bwMode="auto">
            <a:xfrm>
              <a:off x="2875" y="2159"/>
              <a:ext cx="4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8685" name="Line 25"/>
            <p:cNvSpPr>
              <a:spLocks noChangeShapeType="1"/>
            </p:cNvSpPr>
            <p:nvPr/>
          </p:nvSpPr>
          <p:spPr bwMode="auto">
            <a:xfrm flipV="1">
              <a:off x="2875" y="1699"/>
              <a:ext cx="232" cy="4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8686" name="Line 26"/>
            <p:cNvSpPr>
              <a:spLocks noChangeShapeType="1"/>
            </p:cNvSpPr>
            <p:nvPr/>
          </p:nvSpPr>
          <p:spPr bwMode="auto">
            <a:xfrm>
              <a:off x="2653" y="1699"/>
              <a:ext cx="222" cy="4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8687" name="Line 33"/>
            <p:cNvSpPr>
              <a:spLocks noChangeShapeType="1"/>
            </p:cNvSpPr>
            <p:nvPr/>
          </p:nvSpPr>
          <p:spPr bwMode="auto">
            <a:xfrm flipV="1">
              <a:off x="2579" y="1846"/>
              <a:ext cx="367" cy="1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8688" name="Line 34"/>
            <p:cNvSpPr>
              <a:spLocks noChangeShapeType="1"/>
            </p:cNvSpPr>
            <p:nvPr/>
          </p:nvSpPr>
          <p:spPr bwMode="auto">
            <a:xfrm>
              <a:off x="2760" y="1826"/>
              <a:ext cx="455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8689" name="Line 36"/>
            <p:cNvSpPr>
              <a:spLocks noChangeShapeType="1"/>
            </p:cNvSpPr>
            <p:nvPr/>
          </p:nvSpPr>
          <p:spPr bwMode="auto">
            <a:xfrm>
              <a:off x="3098" y="1884"/>
              <a:ext cx="0" cy="5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28690" name="Line 37"/>
            <p:cNvSpPr>
              <a:spLocks noChangeShapeType="1"/>
            </p:cNvSpPr>
            <p:nvPr/>
          </p:nvSpPr>
          <p:spPr bwMode="auto">
            <a:xfrm flipV="1">
              <a:off x="2821" y="2272"/>
              <a:ext cx="367" cy="1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AU"/>
            </a:p>
          </p:txBody>
        </p:sp>
      </p:grpSp>
      <p:pic>
        <p:nvPicPr>
          <p:cNvPr id="28682" name="Picture 38" descr="J:\home\paulvl\wignerseitz\pc7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3348038"/>
            <a:ext cx="173037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Lectures and Working Class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27200" y="1592263"/>
            <a:ext cx="1857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819150" y="1779588"/>
            <a:ext cx="7729538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/>
              <a:t>Lectures &amp; problem session on </a:t>
            </a:r>
          </a:p>
          <a:p>
            <a:pPr algn="l" eaLnBrk="1" hangingPunct="1"/>
            <a:r>
              <a:rPr lang="en-US" altLang="en-US"/>
              <a:t>	Tuesday	10:00 : 11:30</a:t>
            </a:r>
          </a:p>
          <a:p>
            <a:pPr algn="l" eaLnBrk="1" hangingPunct="1"/>
            <a:r>
              <a:rPr lang="en-US" altLang="en-US"/>
              <a:t>	Thursday  	12:00 : 13:30</a:t>
            </a:r>
          </a:p>
          <a:p>
            <a:pPr algn="l" eaLnBrk="1" hangingPunct="1"/>
            <a:endParaRPr lang="en-US" altLang="en-US"/>
          </a:p>
          <a:p>
            <a:pPr algn="l" eaLnBrk="1" hangingPunct="1"/>
            <a:r>
              <a:rPr lang="en-US" altLang="en-US"/>
              <a:t>Problem sessions on Thursday alternating with lectures</a:t>
            </a:r>
          </a:p>
          <a:p>
            <a:pPr algn="l" eaLnBrk="1" hangingPunct="1"/>
            <a:r>
              <a:rPr lang="en-US" altLang="en-US"/>
              <a:t>Problem session teacher: </a:t>
            </a:r>
          </a:p>
          <a:p>
            <a:pPr algn="l" eaLnBrk="1" hangingPunct="1"/>
            <a:r>
              <a:rPr lang="en-US" altLang="en-US"/>
              <a:t>	Dr. Matteo Montagnese, II P.I. room 318</a:t>
            </a:r>
            <a:br>
              <a:rPr lang="en-US" altLang="en-US"/>
            </a:br>
            <a:r>
              <a:rPr lang="en-US" altLang="en-US"/>
              <a:t>	m.montagnese@ph2.uni-koeln.de</a:t>
            </a:r>
          </a:p>
          <a:p>
            <a:pPr algn="l" eaLnBrk="1" hangingPunct="1"/>
            <a:endParaRPr lang="en-US" altLang="en-US"/>
          </a:p>
          <a:p>
            <a:pPr algn="l" eaLnBrk="1" hangingPunct="1"/>
            <a:r>
              <a:rPr lang="en-US" altLang="en-US"/>
              <a:t>Hand in problem sets on Tuesday’s (room 318).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Symmetry elements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520825" y="1347788"/>
            <a:ext cx="63992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/>
              <a:t>Translations: </a:t>
            </a:r>
            <a:r>
              <a:rPr lang="en-US" altLang="en-US" b="1"/>
              <a:t>T</a:t>
            </a:r>
            <a:r>
              <a:rPr lang="en-US" altLang="en-US"/>
              <a:t> =  u</a:t>
            </a:r>
            <a:r>
              <a:rPr lang="en-US" altLang="en-US" baseline="-25000"/>
              <a:t>1</a:t>
            </a:r>
            <a:r>
              <a:rPr lang="en-US" altLang="en-US" b="1"/>
              <a:t>a</a:t>
            </a:r>
            <a:r>
              <a:rPr lang="en-US" altLang="en-US" baseline="-25000"/>
              <a:t>1 </a:t>
            </a:r>
            <a:r>
              <a:rPr lang="en-US" altLang="en-US"/>
              <a:t>+ u</a:t>
            </a:r>
            <a:r>
              <a:rPr lang="en-US" altLang="en-US" baseline="-25000"/>
              <a:t>2</a:t>
            </a:r>
            <a:r>
              <a:rPr lang="en-US" altLang="en-US" b="1"/>
              <a:t>a</a:t>
            </a:r>
            <a:r>
              <a:rPr lang="en-US" altLang="en-US" baseline="-25000"/>
              <a:t>2 </a:t>
            </a:r>
            <a:r>
              <a:rPr lang="en-US" altLang="en-US"/>
              <a:t>+ u</a:t>
            </a:r>
            <a:r>
              <a:rPr lang="en-US" altLang="en-US" baseline="-25000"/>
              <a:t>3</a:t>
            </a:r>
            <a:r>
              <a:rPr lang="en-US" altLang="en-US" b="1"/>
              <a:t>a</a:t>
            </a:r>
            <a:r>
              <a:rPr lang="en-US" altLang="en-US" baseline="-25000"/>
              <a:t>3 </a:t>
            </a:r>
            <a:endParaRPr lang="en-US" altLang="en-US"/>
          </a:p>
          <a:p>
            <a:pPr algn="l" eaLnBrk="1" hangingPunct="1"/>
            <a:r>
              <a:rPr lang="en-US" altLang="en-US"/>
              <a:t>Point group operations: Rotations and Mirrors</a:t>
            </a:r>
          </a:p>
          <a:p>
            <a:pPr algn="l" eaLnBrk="1" hangingPunct="1"/>
            <a:r>
              <a:rPr lang="en-US" altLang="en-US"/>
              <a:t>Combinations: Glide planes and Screw axes</a:t>
            </a:r>
          </a:p>
        </p:txBody>
      </p:sp>
      <p:sp>
        <p:nvSpPr>
          <p:cNvPr id="29700" name="Text Box 42"/>
          <p:cNvSpPr txBox="1">
            <a:spLocks noChangeArrowheads="1"/>
          </p:cNvSpPr>
          <p:nvPr/>
        </p:nvSpPr>
        <p:spPr bwMode="auto">
          <a:xfrm>
            <a:off x="893763" y="2935288"/>
            <a:ext cx="2051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6 fold rotation</a:t>
            </a:r>
          </a:p>
        </p:txBody>
      </p:sp>
      <p:sp>
        <p:nvSpPr>
          <p:cNvPr id="29701" name="Rectangle 46"/>
          <p:cNvSpPr>
            <a:spLocks noChangeArrowheads="1"/>
          </p:cNvSpPr>
          <p:nvPr/>
        </p:nvSpPr>
        <p:spPr bwMode="auto">
          <a:xfrm>
            <a:off x="4638675" y="3511550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grpSp>
        <p:nvGrpSpPr>
          <p:cNvPr id="29702" name="Group 759"/>
          <p:cNvGrpSpPr>
            <a:grpSpLocks/>
          </p:cNvGrpSpPr>
          <p:nvPr/>
        </p:nvGrpSpPr>
        <p:grpSpPr bwMode="auto">
          <a:xfrm>
            <a:off x="4918075" y="3741738"/>
            <a:ext cx="3873500" cy="2776537"/>
            <a:chOff x="2728" y="2370"/>
            <a:chExt cx="2403" cy="1871"/>
          </a:xfrm>
        </p:grpSpPr>
        <p:grpSp>
          <p:nvGrpSpPr>
            <p:cNvPr id="30042" name="Group 269"/>
            <p:cNvGrpSpPr>
              <a:grpSpLocks/>
            </p:cNvGrpSpPr>
            <p:nvPr/>
          </p:nvGrpSpPr>
          <p:grpSpPr bwMode="auto">
            <a:xfrm>
              <a:off x="2728" y="2370"/>
              <a:ext cx="534" cy="1591"/>
              <a:chOff x="2728" y="2370"/>
              <a:chExt cx="534" cy="1591"/>
            </a:xfrm>
          </p:grpSpPr>
          <p:grpSp>
            <p:nvGrpSpPr>
              <p:cNvPr id="30532" name="Group 160"/>
              <p:cNvGrpSpPr>
                <a:grpSpLocks/>
              </p:cNvGrpSpPr>
              <p:nvPr/>
            </p:nvGrpSpPr>
            <p:grpSpPr bwMode="auto">
              <a:xfrm>
                <a:off x="2728" y="2370"/>
                <a:ext cx="533" cy="446"/>
                <a:chOff x="2721" y="2370"/>
                <a:chExt cx="533" cy="446"/>
              </a:xfrm>
            </p:grpSpPr>
            <p:sp>
              <p:nvSpPr>
                <p:cNvPr id="30641" name="Freeform 107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42" name="Freeform 108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43" name="Freeform 109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44" name="Freeform 110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45" name="Freeform 111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46" name="Freeform 112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47" name="Freeform 113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48" name="Freeform 114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49" name="Freeform 115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50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51" name="Line 117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52" name="Freeform 118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53" name="Freeform 119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54" name="Freeform 120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55" name="Freeform 121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56" name="Freeform 122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57" name="Freeform 123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58" name="Freeform 124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59" name="Freeform 125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60" name="Freeform 126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61" name="Freeform 127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62" name="Freeform 128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63" name="Freeform 129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64" name="Freeform 130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65" name="Freeform 131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66" name="Freeform 132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67" name="Freeform 133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68" name="Freeform 134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69" name="Freeform 135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70" name="Freeform 136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71" name="Freeform 137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72" name="Freeform 138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73" name="Freeform 139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74" name="Freeform 140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75" name="Freeform 141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76" name="Freeform 142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77" name="Freeform 143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78" name="Freeform 144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79" name="Freeform 145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80" name="Freeform 146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81" name="Freeform 147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82" name="Freeform 148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83" name="Freeform 149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84" name="Freeform 150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85" name="Freeform 151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86" name="Freeform 152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87" name="Freeform 153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88" name="Freeform 154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89" name="Freeform 155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90" name="Freeform 156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91" name="Freeform 157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92" name="Freeform 158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93" name="Freeform 159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30533" name="Group 161"/>
              <p:cNvGrpSpPr>
                <a:grpSpLocks/>
              </p:cNvGrpSpPr>
              <p:nvPr/>
            </p:nvGrpSpPr>
            <p:grpSpPr bwMode="auto">
              <a:xfrm>
                <a:off x="2729" y="2942"/>
                <a:ext cx="533" cy="446"/>
                <a:chOff x="2721" y="2370"/>
                <a:chExt cx="533" cy="446"/>
              </a:xfrm>
            </p:grpSpPr>
            <p:sp>
              <p:nvSpPr>
                <p:cNvPr id="30588" name="Freeform 162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89" name="Freeform 163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90" name="Freeform 164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91" name="Freeform 165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92" name="Freeform 166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93" name="Freeform 167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94" name="Freeform 168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95" name="Freeform 169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96" name="Freeform 170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97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98" name="Line 172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99" name="Freeform 173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00" name="Freeform 174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01" name="Freeform 175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02" name="Freeform 176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03" name="Freeform 177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04" name="Freeform 178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05" name="Freeform 179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06" name="Freeform 180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07" name="Freeform 181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08" name="Freeform 182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09" name="Freeform 183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10" name="Freeform 184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11" name="Freeform 185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12" name="Freeform 186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13" name="Freeform 187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14" name="Freeform 188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15" name="Freeform 189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16" name="Freeform 190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17" name="Freeform 191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18" name="Freeform 192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19" name="Freeform 193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20" name="Freeform 194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21" name="Freeform 195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22" name="Freeform 196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23" name="Freeform 197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24" name="Freeform 198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25" name="Freeform 199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26" name="Freeform 200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27" name="Freeform 201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28" name="Freeform 202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29" name="Freeform 203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30" name="Freeform 204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31" name="Freeform 205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32" name="Freeform 206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33" name="Freeform 207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34" name="Freeform 208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35" name="Freeform 209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36" name="Freeform 210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37" name="Freeform 211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38" name="Freeform 212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39" name="Freeform 213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640" name="Freeform 214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30534" name="Group 215"/>
              <p:cNvGrpSpPr>
                <a:grpSpLocks/>
              </p:cNvGrpSpPr>
              <p:nvPr/>
            </p:nvGrpSpPr>
            <p:grpSpPr bwMode="auto">
              <a:xfrm>
                <a:off x="2729" y="3515"/>
                <a:ext cx="533" cy="446"/>
                <a:chOff x="2721" y="2370"/>
                <a:chExt cx="533" cy="446"/>
              </a:xfrm>
            </p:grpSpPr>
            <p:sp>
              <p:nvSpPr>
                <p:cNvPr id="30535" name="Freeform 216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36" name="Freeform 217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37" name="Freeform 218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38" name="Freeform 219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39" name="Freeform 220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40" name="Freeform 221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41" name="Freeform 222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42" name="Freeform 223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43" name="Freeform 224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44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45" name="Line 226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46" name="Freeform 227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47" name="Freeform 228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48" name="Freeform 229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49" name="Freeform 230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50" name="Freeform 231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51" name="Freeform 232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52" name="Freeform 233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53" name="Freeform 234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54" name="Freeform 235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55" name="Freeform 236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56" name="Freeform 237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57" name="Freeform 238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58" name="Freeform 239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59" name="Freeform 240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60" name="Freeform 241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61" name="Freeform 242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62" name="Freeform 243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63" name="Freeform 244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64" name="Freeform 245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65" name="Freeform 246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66" name="Freeform 247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67" name="Freeform 248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68" name="Freeform 249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69" name="Freeform 250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70" name="Freeform 251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71" name="Freeform 252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72" name="Freeform 253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73" name="Freeform 254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74" name="Freeform 255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75" name="Freeform 256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76" name="Freeform 257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77" name="Freeform 258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78" name="Freeform 259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79" name="Freeform 260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80" name="Freeform 261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81" name="Freeform 262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82" name="Freeform 263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83" name="Freeform 264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84" name="Freeform 265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85" name="Freeform 266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86" name="Freeform 267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87" name="Freeform 268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30043" name="Group 270"/>
            <p:cNvGrpSpPr>
              <a:grpSpLocks/>
            </p:cNvGrpSpPr>
            <p:nvPr/>
          </p:nvGrpSpPr>
          <p:grpSpPr bwMode="auto">
            <a:xfrm flipH="1">
              <a:off x="3351" y="2650"/>
              <a:ext cx="534" cy="1591"/>
              <a:chOff x="2728" y="2370"/>
              <a:chExt cx="534" cy="1591"/>
            </a:xfrm>
          </p:grpSpPr>
          <p:grpSp>
            <p:nvGrpSpPr>
              <p:cNvPr id="30370" name="Group 271"/>
              <p:cNvGrpSpPr>
                <a:grpSpLocks/>
              </p:cNvGrpSpPr>
              <p:nvPr/>
            </p:nvGrpSpPr>
            <p:grpSpPr bwMode="auto">
              <a:xfrm>
                <a:off x="2728" y="2370"/>
                <a:ext cx="533" cy="446"/>
                <a:chOff x="2721" y="2370"/>
                <a:chExt cx="533" cy="446"/>
              </a:xfrm>
            </p:grpSpPr>
            <p:sp>
              <p:nvSpPr>
                <p:cNvPr id="30479" name="Freeform 272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80" name="Freeform 273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81" name="Freeform 274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82" name="Freeform 275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83" name="Freeform 276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84" name="Freeform 277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85" name="Freeform 278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86" name="Freeform 279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87" name="Freeform 280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8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89" name="Line 282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90" name="Freeform 283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91" name="Freeform 284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92" name="Freeform 285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93" name="Freeform 286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94" name="Freeform 287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95" name="Freeform 288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96" name="Freeform 289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97" name="Freeform 290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98" name="Freeform 291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99" name="Freeform 292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00" name="Freeform 293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01" name="Freeform 294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02" name="Freeform 295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03" name="Freeform 296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04" name="Freeform 297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05" name="Freeform 298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06" name="Freeform 299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07" name="Freeform 300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08" name="Freeform 301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09" name="Freeform 302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10" name="Freeform 303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11" name="Freeform 304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12" name="Freeform 305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13" name="Freeform 306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14" name="Freeform 307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15" name="Freeform 308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16" name="Freeform 309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17" name="Freeform 310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18" name="Freeform 311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19" name="Freeform 312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20" name="Freeform 313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21" name="Freeform 314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22" name="Freeform 315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23" name="Freeform 316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24" name="Freeform 317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25" name="Freeform 318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26" name="Freeform 319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27" name="Freeform 320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28" name="Freeform 321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29" name="Freeform 322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30" name="Freeform 323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531" name="Freeform 324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30371" name="Group 325"/>
              <p:cNvGrpSpPr>
                <a:grpSpLocks/>
              </p:cNvGrpSpPr>
              <p:nvPr/>
            </p:nvGrpSpPr>
            <p:grpSpPr bwMode="auto">
              <a:xfrm>
                <a:off x="2729" y="2942"/>
                <a:ext cx="533" cy="446"/>
                <a:chOff x="2721" y="2370"/>
                <a:chExt cx="533" cy="446"/>
              </a:xfrm>
            </p:grpSpPr>
            <p:sp>
              <p:nvSpPr>
                <p:cNvPr id="30426" name="Freeform 326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27" name="Freeform 327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28" name="Freeform 328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29" name="Freeform 329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30" name="Freeform 330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31" name="Freeform 331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32" name="Freeform 332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33" name="Freeform 333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34" name="Freeform 334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35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36" name="Line 336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37" name="Freeform 337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38" name="Freeform 338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39" name="Freeform 339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40" name="Freeform 340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41" name="Freeform 341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42" name="Freeform 342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43" name="Freeform 343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44" name="Freeform 344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45" name="Freeform 345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46" name="Freeform 346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47" name="Freeform 347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48" name="Freeform 348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49" name="Freeform 349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50" name="Freeform 350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51" name="Freeform 351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52" name="Freeform 352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53" name="Freeform 353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54" name="Freeform 354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55" name="Freeform 355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56" name="Freeform 356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57" name="Freeform 357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58" name="Freeform 358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59" name="Freeform 359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60" name="Freeform 360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61" name="Freeform 361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62" name="Freeform 362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63" name="Freeform 363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64" name="Freeform 364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65" name="Freeform 365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66" name="Freeform 366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67" name="Freeform 367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68" name="Freeform 368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69" name="Freeform 369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70" name="Freeform 370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71" name="Freeform 371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72" name="Freeform 372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73" name="Freeform 373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74" name="Freeform 374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75" name="Freeform 375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76" name="Freeform 376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77" name="Freeform 377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78" name="Freeform 378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30372" name="Group 379"/>
              <p:cNvGrpSpPr>
                <a:grpSpLocks/>
              </p:cNvGrpSpPr>
              <p:nvPr/>
            </p:nvGrpSpPr>
            <p:grpSpPr bwMode="auto">
              <a:xfrm>
                <a:off x="2729" y="3515"/>
                <a:ext cx="533" cy="446"/>
                <a:chOff x="2721" y="2370"/>
                <a:chExt cx="533" cy="446"/>
              </a:xfrm>
            </p:grpSpPr>
            <p:sp>
              <p:nvSpPr>
                <p:cNvPr id="30373" name="Freeform 380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74" name="Freeform 381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75" name="Freeform 382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76" name="Freeform 383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77" name="Freeform 384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78" name="Freeform 385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79" name="Freeform 386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80" name="Freeform 387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81" name="Freeform 388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82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83" name="Line 390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84" name="Freeform 391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85" name="Freeform 392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86" name="Freeform 393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87" name="Freeform 394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88" name="Freeform 395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89" name="Freeform 396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90" name="Freeform 397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91" name="Freeform 398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92" name="Freeform 399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93" name="Freeform 400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94" name="Freeform 401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95" name="Freeform 402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96" name="Freeform 403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97" name="Freeform 404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98" name="Freeform 405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99" name="Freeform 406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00" name="Freeform 407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01" name="Freeform 408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02" name="Freeform 409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03" name="Freeform 410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04" name="Freeform 411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05" name="Freeform 412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06" name="Freeform 413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07" name="Freeform 414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08" name="Freeform 415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09" name="Freeform 416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10" name="Freeform 417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11" name="Freeform 418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12" name="Freeform 419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13" name="Freeform 420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14" name="Freeform 421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15" name="Freeform 422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16" name="Freeform 423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17" name="Freeform 424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18" name="Freeform 425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19" name="Freeform 426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20" name="Freeform 427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21" name="Freeform 428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22" name="Freeform 429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23" name="Freeform 430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24" name="Freeform 431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425" name="Freeform 432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30044" name="Group 433"/>
            <p:cNvGrpSpPr>
              <a:grpSpLocks/>
            </p:cNvGrpSpPr>
            <p:nvPr/>
          </p:nvGrpSpPr>
          <p:grpSpPr bwMode="auto">
            <a:xfrm>
              <a:off x="3974" y="2370"/>
              <a:ext cx="534" cy="1591"/>
              <a:chOff x="2728" y="2370"/>
              <a:chExt cx="534" cy="1591"/>
            </a:xfrm>
          </p:grpSpPr>
          <p:grpSp>
            <p:nvGrpSpPr>
              <p:cNvPr id="30208" name="Group 434"/>
              <p:cNvGrpSpPr>
                <a:grpSpLocks/>
              </p:cNvGrpSpPr>
              <p:nvPr/>
            </p:nvGrpSpPr>
            <p:grpSpPr bwMode="auto">
              <a:xfrm>
                <a:off x="2728" y="2370"/>
                <a:ext cx="533" cy="446"/>
                <a:chOff x="2721" y="2370"/>
                <a:chExt cx="533" cy="446"/>
              </a:xfrm>
            </p:grpSpPr>
            <p:sp>
              <p:nvSpPr>
                <p:cNvPr id="30317" name="Freeform 435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18" name="Freeform 436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19" name="Freeform 437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20" name="Freeform 438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21" name="Freeform 439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22" name="Freeform 440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23" name="Freeform 441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24" name="Freeform 442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25" name="Freeform 443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26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27" name="Line 445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28" name="Freeform 446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29" name="Freeform 447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30" name="Freeform 448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31" name="Freeform 449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32" name="Freeform 450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33" name="Freeform 451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34" name="Freeform 452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35" name="Freeform 453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36" name="Freeform 454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37" name="Freeform 455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38" name="Freeform 456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39" name="Freeform 457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40" name="Freeform 458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41" name="Freeform 459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42" name="Freeform 460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43" name="Freeform 461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44" name="Freeform 462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45" name="Freeform 463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46" name="Freeform 464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47" name="Freeform 465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48" name="Freeform 466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49" name="Freeform 467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50" name="Freeform 468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51" name="Freeform 469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52" name="Freeform 470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53" name="Freeform 471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54" name="Freeform 472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55" name="Freeform 473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56" name="Freeform 474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57" name="Freeform 475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58" name="Freeform 476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59" name="Freeform 477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60" name="Freeform 478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61" name="Freeform 479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62" name="Freeform 480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63" name="Freeform 481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64" name="Freeform 482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65" name="Freeform 483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66" name="Freeform 484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67" name="Freeform 485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68" name="Freeform 486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69" name="Freeform 487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30209" name="Group 488"/>
              <p:cNvGrpSpPr>
                <a:grpSpLocks/>
              </p:cNvGrpSpPr>
              <p:nvPr/>
            </p:nvGrpSpPr>
            <p:grpSpPr bwMode="auto">
              <a:xfrm>
                <a:off x="2729" y="2942"/>
                <a:ext cx="533" cy="446"/>
                <a:chOff x="2721" y="2370"/>
                <a:chExt cx="533" cy="446"/>
              </a:xfrm>
            </p:grpSpPr>
            <p:sp>
              <p:nvSpPr>
                <p:cNvPr id="30264" name="Freeform 489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65" name="Freeform 490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66" name="Freeform 491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67" name="Freeform 492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68" name="Freeform 493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69" name="Freeform 494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70" name="Freeform 495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71" name="Freeform 496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72" name="Freeform 497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73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74" name="Line 499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75" name="Freeform 500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76" name="Freeform 501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77" name="Freeform 502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78" name="Freeform 503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79" name="Freeform 504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80" name="Freeform 505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81" name="Freeform 506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82" name="Freeform 507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83" name="Freeform 508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84" name="Freeform 509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85" name="Freeform 510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86" name="Freeform 511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87" name="Freeform 512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88" name="Freeform 513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89" name="Freeform 514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90" name="Freeform 515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91" name="Freeform 516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92" name="Freeform 517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93" name="Freeform 518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94" name="Freeform 519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95" name="Freeform 520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96" name="Freeform 521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97" name="Freeform 522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98" name="Freeform 523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99" name="Freeform 524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00" name="Freeform 525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01" name="Freeform 526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02" name="Freeform 527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03" name="Freeform 528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04" name="Freeform 529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05" name="Freeform 530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06" name="Freeform 531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07" name="Freeform 532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08" name="Freeform 533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09" name="Freeform 534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10" name="Freeform 535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11" name="Freeform 536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12" name="Freeform 537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13" name="Freeform 538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14" name="Freeform 539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15" name="Freeform 540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316" name="Freeform 541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30210" name="Group 542"/>
              <p:cNvGrpSpPr>
                <a:grpSpLocks/>
              </p:cNvGrpSpPr>
              <p:nvPr/>
            </p:nvGrpSpPr>
            <p:grpSpPr bwMode="auto">
              <a:xfrm>
                <a:off x="2729" y="3515"/>
                <a:ext cx="533" cy="446"/>
                <a:chOff x="2721" y="2370"/>
                <a:chExt cx="533" cy="446"/>
              </a:xfrm>
            </p:grpSpPr>
            <p:sp>
              <p:nvSpPr>
                <p:cNvPr id="30211" name="Freeform 543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12" name="Freeform 544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13" name="Freeform 545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14" name="Freeform 546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15" name="Freeform 547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16" name="Freeform 548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17" name="Freeform 549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18" name="Freeform 550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19" name="Freeform 551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20" name="Line 552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21" name="Line 553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22" name="Freeform 554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23" name="Freeform 555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24" name="Freeform 556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25" name="Freeform 557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26" name="Freeform 558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27" name="Freeform 559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28" name="Freeform 560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29" name="Freeform 561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30" name="Freeform 562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31" name="Freeform 563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32" name="Freeform 564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33" name="Freeform 565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34" name="Freeform 566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35" name="Freeform 567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36" name="Freeform 568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37" name="Freeform 569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38" name="Freeform 570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39" name="Freeform 571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40" name="Freeform 572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41" name="Freeform 573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42" name="Freeform 574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43" name="Freeform 575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44" name="Freeform 576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45" name="Freeform 577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46" name="Freeform 578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47" name="Freeform 579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48" name="Freeform 580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49" name="Freeform 581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50" name="Freeform 582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51" name="Freeform 583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52" name="Freeform 584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53" name="Freeform 585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54" name="Freeform 586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55" name="Freeform 587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56" name="Freeform 588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57" name="Freeform 589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58" name="Freeform 590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59" name="Freeform 591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60" name="Freeform 592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61" name="Freeform 593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62" name="Freeform 594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63" name="Freeform 595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30045" name="Group 596"/>
            <p:cNvGrpSpPr>
              <a:grpSpLocks/>
            </p:cNvGrpSpPr>
            <p:nvPr/>
          </p:nvGrpSpPr>
          <p:grpSpPr bwMode="auto">
            <a:xfrm flipH="1">
              <a:off x="4597" y="2650"/>
              <a:ext cx="534" cy="1591"/>
              <a:chOff x="2728" y="2370"/>
              <a:chExt cx="534" cy="1591"/>
            </a:xfrm>
          </p:grpSpPr>
          <p:grpSp>
            <p:nvGrpSpPr>
              <p:cNvPr id="30046" name="Group 597"/>
              <p:cNvGrpSpPr>
                <a:grpSpLocks/>
              </p:cNvGrpSpPr>
              <p:nvPr/>
            </p:nvGrpSpPr>
            <p:grpSpPr bwMode="auto">
              <a:xfrm>
                <a:off x="2728" y="2370"/>
                <a:ext cx="533" cy="446"/>
                <a:chOff x="2721" y="2370"/>
                <a:chExt cx="533" cy="446"/>
              </a:xfrm>
            </p:grpSpPr>
            <p:sp>
              <p:nvSpPr>
                <p:cNvPr id="30155" name="Freeform 598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56" name="Freeform 599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57" name="Freeform 600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58" name="Freeform 601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59" name="Freeform 602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60" name="Freeform 603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61" name="Freeform 604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62" name="Freeform 605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63" name="Freeform 606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64" name="Line 607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65" name="Line 608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66" name="Freeform 609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67" name="Freeform 610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68" name="Freeform 611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69" name="Freeform 612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70" name="Freeform 613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71" name="Freeform 614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72" name="Freeform 615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73" name="Freeform 616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74" name="Freeform 617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75" name="Freeform 618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76" name="Freeform 619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77" name="Freeform 620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78" name="Freeform 621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79" name="Freeform 622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80" name="Freeform 623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81" name="Freeform 624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82" name="Freeform 625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83" name="Freeform 626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84" name="Freeform 627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85" name="Freeform 628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86" name="Freeform 629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87" name="Freeform 630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88" name="Freeform 631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89" name="Freeform 632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90" name="Freeform 633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91" name="Freeform 634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92" name="Freeform 635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93" name="Freeform 636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94" name="Freeform 637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95" name="Freeform 638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96" name="Freeform 639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97" name="Freeform 640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98" name="Freeform 641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99" name="Freeform 642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00" name="Freeform 643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01" name="Freeform 644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02" name="Freeform 645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03" name="Freeform 646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04" name="Freeform 647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05" name="Freeform 648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06" name="Freeform 649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207" name="Freeform 650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30047" name="Group 651"/>
              <p:cNvGrpSpPr>
                <a:grpSpLocks/>
              </p:cNvGrpSpPr>
              <p:nvPr/>
            </p:nvGrpSpPr>
            <p:grpSpPr bwMode="auto">
              <a:xfrm>
                <a:off x="2729" y="2942"/>
                <a:ext cx="533" cy="446"/>
                <a:chOff x="2721" y="2370"/>
                <a:chExt cx="533" cy="446"/>
              </a:xfrm>
            </p:grpSpPr>
            <p:sp>
              <p:nvSpPr>
                <p:cNvPr id="30102" name="Freeform 652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03" name="Freeform 653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04" name="Freeform 654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05" name="Freeform 655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06" name="Freeform 656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07" name="Freeform 657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08" name="Freeform 658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09" name="Freeform 659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10" name="Freeform 660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11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12" name="Line 662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13" name="Freeform 663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14" name="Freeform 664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15" name="Freeform 665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16" name="Freeform 666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17" name="Freeform 667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18" name="Freeform 668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19" name="Freeform 669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20" name="Freeform 670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21" name="Freeform 671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22" name="Freeform 672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23" name="Freeform 673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24" name="Freeform 674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25" name="Freeform 675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26" name="Freeform 676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27" name="Freeform 677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28" name="Freeform 678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29" name="Freeform 679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30" name="Freeform 680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31" name="Freeform 681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32" name="Freeform 682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33" name="Freeform 683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34" name="Freeform 684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35" name="Freeform 685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36" name="Freeform 686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37" name="Freeform 687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38" name="Freeform 688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39" name="Freeform 689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40" name="Freeform 690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41" name="Freeform 691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42" name="Freeform 692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43" name="Freeform 693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44" name="Freeform 694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45" name="Freeform 695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46" name="Freeform 696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47" name="Freeform 697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48" name="Freeform 698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49" name="Freeform 699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50" name="Freeform 700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51" name="Freeform 701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52" name="Freeform 702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53" name="Freeform 703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54" name="Freeform 704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30048" name="Group 705"/>
              <p:cNvGrpSpPr>
                <a:grpSpLocks/>
              </p:cNvGrpSpPr>
              <p:nvPr/>
            </p:nvGrpSpPr>
            <p:grpSpPr bwMode="auto">
              <a:xfrm>
                <a:off x="2729" y="3515"/>
                <a:ext cx="533" cy="446"/>
                <a:chOff x="2721" y="2370"/>
                <a:chExt cx="533" cy="446"/>
              </a:xfrm>
            </p:grpSpPr>
            <p:sp>
              <p:nvSpPr>
                <p:cNvPr id="30049" name="Freeform 706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50" name="Freeform 707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51" name="Freeform 708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52" name="Freeform 709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53" name="Freeform 710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54" name="Freeform 711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55" name="Freeform 712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56" name="Freeform 713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57" name="Freeform 714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58" name="Line 715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59" name="Line 716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60" name="Freeform 717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61" name="Freeform 718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62" name="Freeform 719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63" name="Freeform 720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64" name="Freeform 721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65" name="Freeform 722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66" name="Freeform 723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67" name="Freeform 724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68" name="Freeform 725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69" name="Freeform 726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70" name="Freeform 727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71" name="Freeform 728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72" name="Freeform 729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73" name="Freeform 730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74" name="Freeform 731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75" name="Freeform 732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76" name="Freeform 733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77" name="Freeform 734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78" name="Freeform 735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79" name="Freeform 736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80" name="Freeform 737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81" name="Freeform 738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82" name="Freeform 739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83" name="Freeform 740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84" name="Freeform 741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85" name="Freeform 742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86" name="Freeform 743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87" name="Freeform 744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88" name="Freeform 745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89" name="Freeform 746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90" name="Freeform 747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91" name="Freeform 748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92" name="Freeform 749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93" name="Freeform 750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94" name="Freeform 751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95" name="Freeform 752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96" name="Freeform 753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97" name="Freeform 754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98" name="Freeform 755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99" name="Freeform 756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00" name="Freeform 757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101" name="Freeform 758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</p:grpSp>
      <p:sp>
        <p:nvSpPr>
          <p:cNvPr id="29703" name="Text Box 760"/>
          <p:cNvSpPr txBox="1">
            <a:spLocks noChangeArrowheads="1"/>
          </p:cNvSpPr>
          <p:nvPr/>
        </p:nvSpPr>
        <p:spPr bwMode="auto">
          <a:xfrm>
            <a:off x="5913438" y="2749550"/>
            <a:ext cx="17446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Glide plane</a:t>
            </a:r>
          </a:p>
        </p:txBody>
      </p:sp>
      <p:sp>
        <p:nvSpPr>
          <p:cNvPr id="29704" name="Line 761"/>
          <p:cNvSpPr>
            <a:spLocks noChangeShapeType="1"/>
          </p:cNvSpPr>
          <p:nvPr/>
        </p:nvSpPr>
        <p:spPr bwMode="auto">
          <a:xfrm>
            <a:off x="6854825" y="3676650"/>
            <a:ext cx="0" cy="29067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940550" y="3741738"/>
            <a:ext cx="1863725" cy="2776537"/>
            <a:chOff x="8274867" y="1208621"/>
            <a:chExt cx="1864764" cy="2776537"/>
          </a:xfrm>
        </p:grpSpPr>
        <p:grpSp>
          <p:nvGrpSpPr>
            <p:cNvPr id="29716" name="Group 1089"/>
            <p:cNvGrpSpPr>
              <a:grpSpLocks/>
            </p:cNvGrpSpPr>
            <p:nvPr/>
          </p:nvGrpSpPr>
          <p:grpSpPr bwMode="auto">
            <a:xfrm flipH="1">
              <a:off x="9278971" y="1208621"/>
              <a:ext cx="860660" cy="2361021"/>
              <a:chOff x="2728" y="2370"/>
              <a:chExt cx="534" cy="1591"/>
            </a:xfrm>
          </p:grpSpPr>
          <p:grpSp>
            <p:nvGrpSpPr>
              <p:cNvPr id="29880" name="Group 1090"/>
              <p:cNvGrpSpPr>
                <a:grpSpLocks/>
              </p:cNvGrpSpPr>
              <p:nvPr/>
            </p:nvGrpSpPr>
            <p:grpSpPr bwMode="auto">
              <a:xfrm>
                <a:off x="2728" y="2370"/>
                <a:ext cx="533" cy="446"/>
                <a:chOff x="2721" y="2370"/>
                <a:chExt cx="533" cy="446"/>
              </a:xfrm>
            </p:grpSpPr>
            <p:sp>
              <p:nvSpPr>
                <p:cNvPr id="29989" name="Freeform 1091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90" name="Freeform 1092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91" name="Freeform 1093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92" name="Freeform 1094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93" name="Freeform 1095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94" name="Freeform 1096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95" name="Freeform 1097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96" name="Freeform 1098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97" name="Freeform 1099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98" name="Line 1100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99" name="Line 1101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00" name="Freeform 1102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01" name="Freeform 1103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02" name="Freeform 1104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03" name="Freeform 1105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04" name="Freeform 1106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05" name="Freeform 1107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06" name="Freeform 1108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07" name="Freeform 1109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08" name="Freeform 1110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09" name="Freeform 1111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10" name="Freeform 1112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11" name="Freeform 1113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12" name="Freeform 1114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13" name="Freeform 1115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14" name="Freeform 1116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15" name="Freeform 1117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16" name="Freeform 1118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17" name="Freeform 1119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18" name="Freeform 1120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19" name="Freeform 1121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20" name="Freeform 1122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21" name="Freeform 1123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22" name="Freeform 1124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23" name="Freeform 1125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24" name="Freeform 1126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25" name="Freeform 1127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26" name="Freeform 1128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27" name="Freeform 1129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28" name="Freeform 1130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29" name="Freeform 1131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30" name="Freeform 1132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31" name="Freeform 1133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32" name="Freeform 1134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33" name="Freeform 1135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34" name="Freeform 1136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35" name="Freeform 1137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36" name="Freeform 1138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37" name="Freeform 1139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38" name="Freeform 1140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39" name="Freeform 1141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40" name="Freeform 1142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0041" name="Freeform 1143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29881" name="Group 1144"/>
              <p:cNvGrpSpPr>
                <a:grpSpLocks/>
              </p:cNvGrpSpPr>
              <p:nvPr/>
            </p:nvGrpSpPr>
            <p:grpSpPr bwMode="auto">
              <a:xfrm>
                <a:off x="2729" y="2942"/>
                <a:ext cx="533" cy="446"/>
                <a:chOff x="2721" y="2370"/>
                <a:chExt cx="533" cy="446"/>
              </a:xfrm>
            </p:grpSpPr>
            <p:sp>
              <p:nvSpPr>
                <p:cNvPr id="29936" name="Freeform 1145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37" name="Freeform 1146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38" name="Freeform 1147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39" name="Freeform 1148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40" name="Freeform 1149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41" name="Freeform 1150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42" name="Freeform 1151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43" name="Freeform 1152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44" name="Freeform 1153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45" name="Line 1154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46" name="Line 1155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47" name="Freeform 1156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48" name="Freeform 1157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49" name="Freeform 1158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50" name="Freeform 1159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51" name="Freeform 1160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52" name="Freeform 1161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53" name="Freeform 1162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54" name="Freeform 1163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55" name="Freeform 1164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56" name="Freeform 1165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57" name="Freeform 1166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58" name="Freeform 1167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59" name="Freeform 1168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60" name="Freeform 1169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61" name="Freeform 1170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62" name="Freeform 1171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63" name="Freeform 1172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64" name="Freeform 1173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65" name="Freeform 1174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66" name="Freeform 1175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67" name="Freeform 1176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68" name="Freeform 1177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69" name="Freeform 1178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70" name="Freeform 1179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71" name="Freeform 1180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72" name="Freeform 1181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73" name="Freeform 1182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74" name="Freeform 1183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75" name="Freeform 1184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76" name="Freeform 1185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77" name="Freeform 1186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78" name="Freeform 1187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79" name="Freeform 1188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80" name="Freeform 1189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81" name="Freeform 1190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82" name="Freeform 1191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83" name="Freeform 1192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84" name="Freeform 1193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85" name="Freeform 1194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86" name="Freeform 1195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87" name="Freeform 1196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88" name="Freeform 1197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29882" name="Group 1198"/>
              <p:cNvGrpSpPr>
                <a:grpSpLocks/>
              </p:cNvGrpSpPr>
              <p:nvPr/>
            </p:nvGrpSpPr>
            <p:grpSpPr bwMode="auto">
              <a:xfrm>
                <a:off x="2729" y="3515"/>
                <a:ext cx="533" cy="446"/>
                <a:chOff x="2721" y="2370"/>
                <a:chExt cx="533" cy="446"/>
              </a:xfrm>
            </p:grpSpPr>
            <p:sp>
              <p:nvSpPr>
                <p:cNvPr id="29883" name="Freeform 1199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84" name="Freeform 1200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85" name="Freeform 1201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86" name="Freeform 1202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87" name="Freeform 1203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88" name="Freeform 1204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89" name="Freeform 1205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90" name="Freeform 1206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91" name="Freeform 1207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92" name="Line 1208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93" name="Line 1209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94" name="Freeform 1210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95" name="Freeform 1211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96" name="Freeform 1212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97" name="Freeform 1213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98" name="Freeform 1214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99" name="Freeform 1215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00" name="Freeform 1216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01" name="Freeform 1217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02" name="Freeform 1218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03" name="Freeform 1219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04" name="Freeform 1220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05" name="Freeform 1221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06" name="Freeform 1222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07" name="Freeform 1223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08" name="Freeform 1224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09" name="Freeform 1225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10" name="Freeform 1226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11" name="Freeform 1227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12" name="Freeform 1228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13" name="Freeform 1229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14" name="Freeform 1230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15" name="Freeform 1231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16" name="Freeform 1232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17" name="Freeform 1233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18" name="Freeform 1234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19" name="Freeform 1235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20" name="Freeform 1236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21" name="Freeform 1237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22" name="Freeform 1238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23" name="Freeform 1239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24" name="Freeform 1240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25" name="Freeform 1241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26" name="Freeform 1242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27" name="Freeform 1243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28" name="Freeform 1244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29" name="Freeform 1245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30" name="Freeform 1246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31" name="Freeform 1247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32" name="Freeform 1248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33" name="Freeform 1249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34" name="Freeform 1250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935" name="Freeform 1251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29717" name="Group 1252"/>
            <p:cNvGrpSpPr>
              <a:grpSpLocks/>
            </p:cNvGrpSpPr>
            <p:nvPr/>
          </p:nvGrpSpPr>
          <p:grpSpPr bwMode="auto">
            <a:xfrm>
              <a:off x="8274867" y="1624137"/>
              <a:ext cx="860660" cy="2361021"/>
              <a:chOff x="2728" y="2370"/>
              <a:chExt cx="534" cy="1591"/>
            </a:xfrm>
          </p:grpSpPr>
          <p:grpSp>
            <p:nvGrpSpPr>
              <p:cNvPr id="29718" name="Group 1253"/>
              <p:cNvGrpSpPr>
                <a:grpSpLocks/>
              </p:cNvGrpSpPr>
              <p:nvPr/>
            </p:nvGrpSpPr>
            <p:grpSpPr bwMode="auto">
              <a:xfrm>
                <a:off x="2728" y="2370"/>
                <a:ext cx="533" cy="446"/>
                <a:chOff x="2721" y="2370"/>
                <a:chExt cx="533" cy="446"/>
              </a:xfrm>
            </p:grpSpPr>
            <p:sp>
              <p:nvSpPr>
                <p:cNvPr id="29827" name="Freeform 1254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28" name="Freeform 1255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29" name="Freeform 1256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30" name="Freeform 1257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31" name="Freeform 1258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32" name="Freeform 1259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33" name="Freeform 1260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34" name="Freeform 1261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35" name="Freeform 1262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36" name="Line 1263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37" name="Line 1264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38" name="Freeform 1265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39" name="Freeform 1266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40" name="Freeform 1267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41" name="Freeform 1268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42" name="Freeform 1269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43" name="Freeform 1270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44" name="Freeform 1271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45" name="Freeform 1272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46" name="Freeform 1273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47" name="Freeform 1274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48" name="Freeform 1275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49" name="Freeform 1276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50" name="Freeform 1277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51" name="Freeform 1278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52" name="Freeform 1279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53" name="Freeform 1280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54" name="Freeform 1281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55" name="Freeform 1282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56" name="Freeform 1283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57" name="Freeform 1284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58" name="Freeform 1285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59" name="Freeform 1286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60" name="Freeform 1287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61" name="Freeform 1288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62" name="Freeform 1289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63" name="Freeform 1290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64" name="Freeform 1291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65" name="Freeform 1292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66" name="Freeform 1293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67" name="Freeform 1294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68" name="Freeform 1295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69" name="Freeform 1296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70" name="Freeform 1297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71" name="Freeform 1298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72" name="Freeform 1299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73" name="Freeform 1300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74" name="Freeform 1301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75" name="Freeform 1302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76" name="Freeform 1303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77" name="Freeform 1304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78" name="Freeform 1305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79" name="Freeform 1306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29719" name="Group 1307"/>
              <p:cNvGrpSpPr>
                <a:grpSpLocks/>
              </p:cNvGrpSpPr>
              <p:nvPr/>
            </p:nvGrpSpPr>
            <p:grpSpPr bwMode="auto">
              <a:xfrm>
                <a:off x="2729" y="2942"/>
                <a:ext cx="533" cy="446"/>
                <a:chOff x="2721" y="2370"/>
                <a:chExt cx="533" cy="446"/>
              </a:xfrm>
            </p:grpSpPr>
            <p:sp>
              <p:nvSpPr>
                <p:cNvPr id="29774" name="Freeform 1308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75" name="Freeform 1309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76" name="Freeform 1310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77" name="Freeform 1311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78" name="Freeform 1312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79" name="Freeform 1313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80" name="Freeform 1314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81" name="Freeform 1315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82" name="Freeform 1316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83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84" name="Line 1318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85" name="Freeform 1319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86" name="Freeform 1320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87" name="Freeform 1321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88" name="Freeform 1322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89" name="Freeform 1323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90" name="Freeform 1324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91" name="Freeform 1325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92" name="Freeform 1326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93" name="Freeform 1327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94" name="Freeform 1328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95" name="Freeform 1329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96" name="Freeform 1330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97" name="Freeform 1331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98" name="Freeform 1332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99" name="Freeform 1333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00" name="Freeform 1334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01" name="Freeform 1335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02" name="Freeform 1336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03" name="Freeform 1337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04" name="Freeform 1338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05" name="Freeform 1339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06" name="Freeform 1340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07" name="Freeform 1341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08" name="Freeform 1342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09" name="Freeform 1343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10" name="Freeform 1344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11" name="Freeform 1345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12" name="Freeform 1346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13" name="Freeform 1347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14" name="Freeform 1348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15" name="Freeform 1349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16" name="Freeform 1350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17" name="Freeform 1351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18" name="Freeform 1352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19" name="Freeform 1353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20" name="Freeform 1354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21" name="Freeform 1355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22" name="Freeform 1356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23" name="Freeform 1357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24" name="Freeform 1358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25" name="Freeform 1359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826" name="Freeform 1360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29720" name="Group 1361"/>
              <p:cNvGrpSpPr>
                <a:grpSpLocks/>
              </p:cNvGrpSpPr>
              <p:nvPr/>
            </p:nvGrpSpPr>
            <p:grpSpPr bwMode="auto">
              <a:xfrm>
                <a:off x="2729" y="3515"/>
                <a:ext cx="533" cy="446"/>
                <a:chOff x="2721" y="2370"/>
                <a:chExt cx="533" cy="446"/>
              </a:xfrm>
            </p:grpSpPr>
            <p:sp>
              <p:nvSpPr>
                <p:cNvPr id="29721" name="Freeform 1362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88 w 539"/>
                    <a:gd name="T5" fmla="*/ 161 h 688"/>
                    <a:gd name="T6" fmla="*/ 79 w 539"/>
                    <a:gd name="T7" fmla="*/ 161 h 688"/>
                    <a:gd name="T8" fmla="*/ 71 w 539"/>
                    <a:gd name="T9" fmla="*/ 163 h 688"/>
                    <a:gd name="T10" fmla="*/ 62 w 539"/>
                    <a:gd name="T11" fmla="*/ 166 h 688"/>
                    <a:gd name="T12" fmla="*/ 50 w 539"/>
                    <a:gd name="T13" fmla="*/ 169 h 688"/>
                    <a:gd name="T14" fmla="*/ 45 w 539"/>
                    <a:gd name="T15" fmla="*/ 166 h 688"/>
                    <a:gd name="T16" fmla="*/ 40 w 539"/>
                    <a:gd name="T17" fmla="*/ 166 h 688"/>
                    <a:gd name="T18" fmla="*/ 35 w 539"/>
                    <a:gd name="T19" fmla="*/ 167 h 688"/>
                    <a:gd name="T20" fmla="*/ 30 w 539"/>
                    <a:gd name="T21" fmla="*/ 171 h 688"/>
                    <a:gd name="T22" fmla="*/ 28 w 539"/>
                    <a:gd name="T23" fmla="*/ 172 h 688"/>
                    <a:gd name="T24" fmla="*/ 24 w 539"/>
                    <a:gd name="T25" fmla="*/ 171 h 688"/>
                    <a:gd name="T26" fmla="*/ 20 w 539"/>
                    <a:gd name="T27" fmla="*/ 170 h 688"/>
                    <a:gd name="T28" fmla="*/ 18 w 539"/>
                    <a:gd name="T29" fmla="*/ 169 h 688"/>
                    <a:gd name="T30" fmla="*/ 11 w 539"/>
                    <a:gd name="T31" fmla="*/ 166 h 688"/>
                    <a:gd name="T32" fmla="*/ 5 w 539"/>
                    <a:gd name="T33" fmla="*/ 164 h 688"/>
                    <a:gd name="T34" fmla="*/ 1 w 539"/>
                    <a:gd name="T35" fmla="*/ 158 h 688"/>
                    <a:gd name="T36" fmla="*/ 0 w 539"/>
                    <a:gd name="T37" fmla="*/ 151 h 688"/>
                    <a:gd name="T38" fmla="*/ 4 w 539"/>
                    <a:gd name="T39" fmla="*/ 140 h 688"/>
                    <a:gd name="T40" fmla="*/ 13 w 539"/>
                    <a:gd name="T41" fmla="*/ 129 h 688"/>
                    <a:gd name="T42" fmla="*/ 25 w 539"/>
                    <a:gd name="T43" fmla="*/ 122 h 688"/>
                    <a:gd name="T44" fmla="*/ 39 w 539"/>
                    <a:gd name="T45" fmla="*/ 120 h 688"/>
                    <a:gd name="T46" fmla="*/ 48 w 539"/>
                    <a:gd name="T47" fmla="*/ 114 h 688"/>
                    <a:gd name="T48" fmla="*/ 52 w 539"/>
                    <a:gd name="T49" fmla="*/ 102 h 688"/>
                    <a:gd name="T50" fmla="*/ 55 w 539"/>
                    <a:gd name="T51" fmla="*/ 90 h 688"/>
                    <a:gd name="T52" fmla="*/ 58 w 539"/>
                    <a:gd name="T53" fmla="*/ 78 h 688"/>
                    <a:gd name="T54" fmla="*/ 61 w 539"/>
                    <a:gd name="T55" fmla="*/ 66 h 688"/>
                    <a:gd name="T56" fmla="*/ 63 w 539"/>
                    <a:gd name="T57" fmla="*/ 53 h 688"/>
                    <a:gd name="T58" fmla="*/ 66 w 539"/>
                    <a:gd name="T59" fmla="*/ 41 h 688"/>
                    <a:gd name="T60" fmla="*/ 67 w 539"/>
                    <a:gd name="T61" fmla="*/ 28 h 688"/>
                    <a:gd name="T62" fmla="*/ 72 w 539"/>
                    <a:gd name="T63" fmla="*/ 0 h 68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22" name="Freeform 1363"/>
                <p:cNvSpPr>
                  <a:spLocks/>
                </p:cNvSpPr>
                <p:nvPr/>
              </p:nvSpPr>
              <p:spPr bwMode="auto">
                <a:xfrm>
                  <a:off x="2754" y="2622"/>
                  <a:ext cx="135" cy="172"/>
                </a:xfrm>
                <a:custGeom>
                  <a:avLst/>
                  <a:gdLst>
                    <a:gd name="T0" fmla="*/ 122 w 539"/>
                    <a:gd name="T1" fmla="*/ 47 h 688"/>
                    <a:gd name="T2" fmla="*/ 97 w 539"/>
                    <a:gd name="T3" fmla="*/ 161 h 688"/>
                    <a:gd name="T4" fmla="*/ 92 w 539"/>
                    <a:gd name="T5" fmla="*/ 161 h 688"/>
                    <a:gd name="T6" fmla="*/ 84 w 539"/>
                    <a:gd name="T7" fmla="*/ 161 h 688"/>
                    <a:gd name="T8" fmla="*/ 75 w 539"/>
                    <a:gd name="T9" fmla="*/ 162 h 688"/>
                    <a:gd name="T10" fmla="*/ 66 w 539"/>
                    <a:gd name="T11" fmla="*/ 164 h 688"/>
                    <a:gd name="T12" fmla="*/ 56 w 539"/>
                    <a:gd name="T13" fmla="*/ 168 h 688"/>
                    <a:gd name="T14" fmla="*/ 50 w 539"/>
                    <a:gd name="T15" fmla="*/ 169 h 688"/>
                    <a:gd name="T16" fmla="*/ 45 w 539"/>
                    <a:gd name="T17" fmla="*/ 166 h 688"/>
                    <a:gd name="T18" fmla="*/ 40 w 539"/>
                    <a:gd name="T19" fmla="*/ 166 h 688"/>
                    <a:gd name="T20" fmla="*/ 35 w 539"/>
                    <a:gd name="T21" fmla="*/ 167 h 688"/>
                    <a:gd name="T22" fmla="*/ 30 w 539"/>
                    <a:gd name="T23" fmla="*/ 171 h 688"/>
                    <a:gd name="T24" fmla="*/ 29 w 539"/>
                    <a:gd name="T25" fmla="*/ 172 h 688"/>
                    <a:gd name="T26" fmla="*/ 26 w 539"/>
                    <a:gd name="T27" fmla="*/ 172 h 688"/>
                    <a:gd name="T28" fmla="*/ 22 w 539"/>
                    <a:gd name="T29" fmla="*/ 171 h 688"/>
                    <a:gd name="T30" fmla="*/ 19 w 539"/>
                    <a:gd name="T31" fmla="*/ 169 h 688"/>
                    <a:gd name="T32" fmla="*/ 16 w 539"/>
                    <a:gd name="T33" fmla="*/ 166 h 688"/>
                    <a:gd name="T34" fmla="*/ 11 w 539"/>
                    <a:gd name="T35" fmla="*/ 166 h 688"/>
                    <a:gd name="T36" fmla="*/ 5 w 539"/>
                    <a:gd name="T37" fmla="*/ 164 h 688"/>
                    <a:gd name="T38" fmla="*/ 1 w 539"/>
                    <a:gd name="T39" fmla="*/ 158 h 688"/>
                    <a:gd name="T40" fmla="*/ 0 w 539"/>
                    <a:gd name="T41" fmla="*/ 151 h 688"/>
                    <a:gd name="T42" fmla="*/ 1 w 539"/>
                    <a:gd name="T43" fmla="*/ 147 h 688"/>
                    <a:gd name="T44" fmla="*/ 8 w 539"/>
                    <a:gd name="T45" fmla="*/ 134 h 688"/>
                    <a:gd name="T46" fmla="*/ 18 w 539"/>
                    <a:gd name="T47" fmla="*/ 125 h 688"/>
                    <a:gd name="T48" fmla="*/ 31 w 539"/>
                    <a:gd name="T49" fmla="*/ 121 h 688"/>
                    <a:gd name="T50" fmla="*/ 46 w 539"/>
                    <a:gd name="T51" fmla="*/ 121 h 688"/>
                    <a:gd name="T52" fmla="*/ 48 w 539"/>
                    <a:gd name="T53" fmla="*/ 114 h 688"/>
                    <a:gd name="T54" fmla="*/ 52 w 539"/>
                    <a:gd name="T55" fmla="*/ 102 h 688"/>
                    <a:gd name="T56" fmla="*/ 55 w 539"/>
                    <a:gd name="T57" fmla="*/ 90 h 688"/>
                    <a:gd name="T58" fmla="*/ 58 w 539"/>
                    <a:gd name="T59" fmla="*/ 78 h 688"/>
                    <a:gd name="T60" fmla="*/ 61 w 539"/>
                    <a:gd name="T61" fmla="*/ 66 h 688"/>
                    <a:gd name="T62" fmla="*/ 63 w 539"/>
                    <a:gd name="T63" fmla="*/ 53 h 688"/>
                    <a:gd name="T64" fmla="*/ 66 w 539"/>
                    <a:gd name="T65" fmla="*/ 41 h 688"/>
                    <a:gd name="T66" fmla="*/ 67 w 539"/>
                    <a:gd name="T67" fmla="*/ 28 h 688"/>
                    <a:gd name="T68" fmla="*/ 72 w 539"/>
                    <a:gd name="T69" fmla="*/ 0 h 6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39" h="688">
                      <a:moveTo>
                        <a:pt x="287" y="0"/>
                      </a:moveTo>
                      <a:lnTo>
                        <a:pt x="489" y="187"/>
                      </a:lnTo>
                      <a:lnTo>
                        <a:pt x="539" y="597"/>
                      </a:lnTo>
                      <a:lnTo>
                        <a:pt x="387" y="643"/>
                      </a:lnTo>
                      <a:lnTo>
                        <a:pt x="369" y="644"/>
                      </a:lnTo>
                      <a:lnTo>
                        <a:pt x="352" y="644"/>
                      </a:lnTo>
                      <a:lnTo>
                        <a:pt x="334" y="644"/>
                      </a:lnTo>
                      <a:lnTo>
                        <a:pt x="317" y="645"/>
                      </a:lnTo>
                      <a:lnTo>
                        <a:pt x="298" y="648"/>
                      </a:lnTo>
                      <a:lnTo>
                        <a:pt x="282" y="652"/>
                      </a:lnTo>
                      <a:lnTo>
                        <a:pt x="264" y="657"/>
                      </a:lnTo>
                      <a:lnTo>
                        <a:pt x="249" y="664"/>
                      </a:lnTo>
                      <a:lnTo>
                        <a:pt x="224" y="672"/>
                      </a:lnTo>
                      <a:lnTo>
                        <a:pt x="199" y="677"/>
                      </a:lnTo>
                      <a:lnTo>
                        <a:pt x="189" y="669"/>
                      </a:lnTo>
                      <a:lnTo>
                        <a:pt x="179" y="664"/>
                      </a:lnTo>
                      <a:lnTo>
                        <a:pt x="168" y="662"/>
                      </a:lnTo>
                      <a:lnTo>
                        <a:pt x="158" y="662"/>
                      </a:lnTo>
                      <a:lnTo>
                        <a:pt x="148" y="664"/>
                      </a:lnTo>
                      <a:lnTo>
                        <a:pt x="139" y="668"/>
                      </a:lnTo>
                      <a:lnTo>
                        <a:pt x="129" y="674"/>
                      </a:lnTo>
                      <a:lnTo>
                        <a:pt x="120" y="683"/>
                      </a:lnTo>
                      <a:lnTo>
                        <a:pt x="117" y="687"/>
                      </a:lnTo>
                      <a:lnTo>
                        <a:pt x="110" y="688"/>
                      </a:lnTo>
                      <a:lnTo>
                        <a:pt x="103" y="687"/>
                      </a:lnTo>
                      <a:lnTo>
                        <a:pt x="95" y="685"/>
                      </a:lnTo>
                      <a:lnTo>
                        <a:pt x="88" y="683"/>
                      </a:lnTo>
                      <a:lnTo>
                        <a:pt x="80" y="680"/>
                      </a:lnTo>
                      <a:lnTo>
                        <a:pt x="74" y="677"/>
                      </a:lnTo>
                      <a:lnTo>
                        <a:pt x="70" y="674"/>
                      </a:lnTo>
                      <a:lnTo>
                        <a:pt x="62" y="662"/>
                      </a:lnTo>
                      <a:lnTo>
                        <a:pt x="45" y="663"/>
                      </a:lnTo>
                      <a:lnTo>
                        <a:pt x="32" y="660"/>
                      </a:lnTo>
                      <a:lnTo>
                        <a:pt x="19" y="654"/>
                      </a:lnTo>
                      <a:lnTo>
                        <a:pt x="10" y="645"/>
                      </a:lnTo>
                      <a:lnTo>
                        <a:pt x="4" y="633"/>
                      </a:lnTo>
                      <a:lnTo>
                        <a:pt x="0" y="620"/>
                      </a:lnTo>
                      <a:lnTo>
                        <a:pt x="0" y="605"/>
                      </a:lnTo>
                      <a:lnTo>
                        <a:pt x="4" y="589"/>
                      </a:lnTo>
                      <a:lnTo>
                        <a:pt x="15" y="561"/>
                      </a:lnTo>
                      <a:lnTo>
                        <a:pt x="30" y="536"/>
                      </a:lnTo>
                      <a:lnTo>
                        <a:pt x="50" y="516"/>
                      </a:lnTo>
                      <a:lnTo>
                        <a:pt x="73" y="499"/>
                      </a:lnTo>
                      <a:lnTo>
                        <a:pt x="98" y="489"/>
                      </a:lnTo>
                      <a:lnTo>
                        <a:pt x="125" y="482"/>
                      </a:lnTo>
                      <a:lnTo>
                        <a:pt x="154" y="479"/>
                      </a:lnTo>
                      <a:lnTo>
                        <a:pt x="185" y="482"/>
                      </a:lnTo>
                      <a:lnTo>
                        <a:pt x="193" y="457"/>
                      </a:lnTo>
                      <a:lnTo>
                        <a:pt x="200" y="433"/>
                      </a:lnTo>
                      <a:lnTo>
                        <a:pt x="208" y="408"/>
                      </a:lnTo>
                      <a:lnTo>
                        <a:pt x="214" y="384"/>
                      </a:lnTo>
                      <a:lnTo>
                        <a:pt x="220" y="360"/>
                      </a:lnTo>
                      <a:lnTo>
                        <a:pt x="227" y="336"/>
                      </a:lnTo>
                      <a:lnTo>
                        <a:pt x="233" y="311"/>
                      </a:lnTo>
                      <a:lnTo>
                        <a:pt x="238" y="286"/>
                      </a:lnTo>
                      <a:lnTo>
                        <a:pt x="244" y="262"/>
                      </a:lnTo>
                      <a:lnTo>
                        <a:pt x="249" y="237"/>
                      </a:lnTo>
                      <a:lnTo>
                        <a:pt x="253" y="212"/>
                      </a:lnTo>
                      <a:lnTo>
                        <a:pt x="258" y="187"/>
                      </a:lnTo>
                      <a:lnTo>
                        <a:pt x="262" y="162"/>
                      </a:lnTo>
                      <a:lnTo>
                        <a:pt x="265" y="137"/>
                      </a:lnTo>
                      <a:lnTo>
                        <a:pt x="269" y="111"/>
                      </a:lnTo>
                      <a:lnTo>
                        <a:pt x="272" y="86"/>
                      </a:lnTo>
                      <a:lnTo>
                        <a:pt x="287" y="0"/>
                      </a:lnTo>
                    </a:path>
                  </a:pathLst>
                </a:custGeom>
                <a:noFill/>
                <a:ln w="0">
                  <a:solidFill>
                    <a:srgbClr val="85522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23" name="Freeform 1364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24" name="Freeform 1365"/>
                <p:cNvSpPr>
                  <a:spLocks/>
                </p:cNvSpPr>
                <p:nvPr/>
              </p:nvSpPr>
              <p:spPr bwMode="auto">
                <a:xfrm>
                  <a:off x="2803" y="2674"/>
                  <a:ext cx="41" cy="64"/>
                </a:xfrm>
                <a:custGeom>
                  <a:avLst/>
                  <a:gdLst>
                    <a:gd name="T0" fmla="*/ 14 w 163"/>
                    <a:gd name="T1" fmla="*/ 3 h 256"/>
                    <a:gd name="T2" fmla="*/ 13 w 163"/>
                    <a:gd name="T3" fmla="*/ 13 h 256"/>
                    <a:gd name="T4" fmla="*/ 3 w 163"/>
                    <a:gd name="T5" fmla="*/ 53 h 256"/>
                    <a:gd name="T6" fmla="*/ 0 w 163"/>
                    <a:gd name="T7" fmla="*/ 62 h 256"/>
                    <a:gd name="T8" fmla="*/ 3 w 163"/>
                    <a:gd name="T9" fmla="*/ 64 h 256"/>
                    <a:gd name="T10" fmla="*/ 7 w 163"/>
                    <a:gd name="T11" fmla="*/ 64 h 256"/>
                    <a:gd name="T12" fmla="*/ 10 w 163"/>
                    <a:gd name="T13" fmla="*/ 63 h 256"/>
                    <a:gd name="T14" fmla="*/ 13 w 163"/>
                    <a:gd name="T15" fmla="*/ 61 h 256"/>
                    <a:gd name="T16" fmla="*/ 14 w 163"/>
                    <a:gd name="T17" fmla="*/ 60 h 256"/>
                    <a:gd name="T18" fmla="*/ 15 w 163"/>
                    <a:gd name="T19" fmla="*/ 57 h 256"/>
                    <a:gd name="T20" fmla="*/ 16 w 163"/>
                    <a:gd name="T21" fmla="*/ 54 h 256"/>
                    <a:gd name="T22" fmla="*/ 19 w 163"/>
                    <a:gd name="T23" fmla="*/ 52 h 256"/>
                    <a:gd name="T24" fmla="*/ 22 w 163"/>
                    <a:gd name="T25" fmla="*/ 50 h 256"/>
                    <a:gd name="T26" fmla="*/ 26 w 163"/>
                    <a:gd name="T27" fmla="*/ 50 h 256"/>
                    <a:gd name="T28" fmla="*/ 29 w 163"/>
                    <a:gd name="T29" fmla="*/ 51 h 256"/>
                    <a:gd name="T30" fmla="*/ 30 w 163"/>
                    <a:gd name="T31" fmla="*/ 52 h 256"/>
                    <a:gd name="T32" fmla="*/ 33 w 163"/>
                    <a:gd name="T33" fmla="*/ 53 h 256"/>
                    <a:gd name="T34" fmla="*/ 36 w 163"/>
                    <a:gd name="T35" fmla="*/ 53 h 256"/>
                    <a:gd name="T36" fmla="*/ 39 w 163"/>
                    <a:gd name="T37" fmla="*/ 51 h 256"/>
                    <a:gd name="T38" fmla="*/ 40 w 163"/>
                    <a:gd name="T39" fmla="*/ 49 h 256"/>
                    <a:gd name="T40" fmla="*/ 41 w 163"/>
                    <a:gd name="T41" fmla="*/ 46 h 256"/>
                    <a:gd name="T42" fmla="*/ 40 w 163"/>
                    <a:gd name="T43" fmla="*/ 44 h 256"/>
                    <a:gd name="T44" fmla="*/ 39 w 163"/>
                    <a:gd name="T45" fmla="*/ 41 h 256"/>
                    <a:gd name="T46" fmla="*/ 36 w 163"/>
                    <a:gd name="T47" fmla="*/ 40 h 256"/>
                    <a:gd name="T48" fmla="*/ 35 w 163"/>
                    <a:gd name="T49" fmla="*/ 39 h 256"/>
                    <a:gd name="T50" fmla="*/ 34 w 163"/>
                    <a:gd name="T51" fmla="*/ 37 h 256"/>
                    <a:gd name="T52" fmla="*/ 33 w 163"/>
                    <a:gd name="T53" fmla="*/ 33 h 256"/>
                    <a:gd name="T54" fmla="*/ 33 w 163"/>
                    <a:gd name="T55" fmla="*/ 30 h 256"/>
                    <a:gd name="T56" fmla="*/ 35 w 163"/>
                    <a:gd name="T57" fmla="*/ 27 h 256"/>
                    <a:gd name="T58" fmla="*/ 36 w 163"/>
                    <a:gd name="T59" fmla="*/ 25 h 256"/>
                    <a:gd name="T60" fmla="*/ 38 w 163"/>
                    <a:gd name="T61" fmla="*/ 22 h 256"/>
                    <a:gd name="T62" fmla="*/ 38 w 163"/>
                    <a:gd name="T63" fmla="*/ 19 h 256"/>
                    <a:gd name="T64" fmla="*/ 38 w 163"/>
                    <a:gd name="T65" fmla="*/ 16 h 256"/>
                    <a:gd name="T66" fmla="*/ 36 w 163"/>
                    <a:gd name="T67" fmla="*/ 13 h 256"/>
                    <a:gd name="T68" fmla="*/ 33 w 163"/>
                    <a:gd name="T69" fmla="*/ 11 h 256"/>
                    <a:gd name="T70" fmla="*/ 33 w 163"/>
                    <a:gd name="T71" fmla="*/ 11 h 256"/>
                    <a:gd name="T72" fmla="*/ 30 w 163"/>
                    <a:gd name="T73" fmla="*/ 11 h 256"/>
                    <a:gd name="T74" fmla="*/ 25 w 163"/>
                    <a:gd name="T75" fmla="*/ 10 h 256"/>
                    <a:gd name="T76" fmla="*/ 21 w 163"/>
                    <a:gd name="T77" fmla="*/ 8 h 256"/>
                    <a:gd name="T78" fmla="*/ 17 w 163"/>
                    <a:gd name="T79" fmla="*/ 5 h 256"/>
                    <a:gd name="T80" fmla="*/ 15 w 163"/>
                    <a:gd name="T81" fmla="*/ 0 h 256"/>
                    <a:gd name="T82" fmla="*/ 14 w 163"/>
                    <a:gd name="T83" fmla="*/ 3 h 25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63" h="256">
                      <a:moveTo>
                        <a:pt x="57" y="13"/>
                      </a:moveTo>
                      <a:lnTo>
                        <a:pt x="50" y="53"/>
                      </a:lnTo>
                      <a:lnTo>
                        <a:pt x="12" y="210"/>
                      </a:lnTo>
                      <a:lnTo>
                        <a:pt x="0" y="247"/>
                      </a:lnTo>
                      <a:lnTo>
                        <a:pt x="12" y="254"/>
                      </a:lnTo>
                      <a:lnTo>
                        <a:pt x="27" y="256"/>
                      </a:lnTo>
                      <a:lnTo>
                        <a:pt x="41" y="252"/>
                      </a:lnTo>
                      <a:lnTo>
                        <a:pt x="52" y="244"/>
                      </a:lnTo>
                      <a:lnTo>
                        <a:pt x="57" y="239"/>
                      </a:lnTo>
                      <a:lnTo>
                        <a:pt x="58" y="229"/>
                      </a:lnTo>
                      <a:lnTo>
                        <a:pt x="65" y="216"/>
                      </a:lnTo>
                      <a:lnTo>
                        <a:pt x="75" y="207"/>
                      </a:lnTo>
                      <a:lnTo>
                        <a:pt x="88" y="201"/>
                      </a:lnTo>
                      <a:lnTo>
                        <a:pt x="102" y="200"/>
                      </a:lnTo>
                      <a:lnTo>
                        <a:pt x="115" y="204"/>
                      </a:lnTo>
                      <a:lnTo>
                        <a:pt x="121" y="207"/>
                      </a:lnTo>
                      <a:lnTo>
                        <a:pt x="133" y="211"/>
                      </a:lnTo>
                      <a:lnTo>
                        <a:pt x="145" y="210"/>
                      </a:lnTo>
                      <a:lnTo>
                        <a:pt x="155" y="205"/>
                      </a:lnTo>
                      <a:lnTo>
                        <a:pt x="161" y="195"/>
                      </a:lnTo>
                      <a:lnTo>
                        <a:pt x="163" y="184"/>
                      </a:lnTo>
                      <a:lnTo>
                        <a:pt x="161" y="174"/>
                      </a:lnTo>
                      <a:lnTo>
                        <a:pt x="155" y="164"/>
                      </a:lnTo>
                      <a:lnTo>
                        <a:pt x="145" y="158"/>
                      </a:lnTo>
                      <a:lnTo>
                        <a:pt x="141" y="156"/>
                      </a:lnTo>
                      <a:lnTo>
                        <a:pt x="135" y="148"/>
                      </a:lnTo>
                      <a:lnTo>
                        <a:pt x="132" y="133"/>
                      </a:lnTo>
                      <a:lnTo>
                        <a:pt x="133" y="119"/>
                      </a:lnTo>
                      <a:lnTo>
                        <a:pt x="140" y="106"/>
                      </a:lnTo>
                      <a:lnTo>
                        <a:pt x="145" y="101"/>
                      </a:lnTo>
                      <a:lnTo>
                        <a:pt x="151" y="89"/>
                      </a:lnTo>
                      <a:lnTo>
                        <a:pt x="153" y="76"/>
                      </a:lnTo>
                      <a:lnTo>
                        <a:pt x="150" y="63"/>
                      </a:lnTo>
                      <a:lnTo>
                        <a:pt x="142" y="50"/>
                      </a:lnTo>
                      <a:lnTo>
                        <a:pt x="132" y="43"/>
                      </a:lnTo>
                      <a:lnTo>
                        <a:pt x="131" y="43"/>
                      </a:lnTo>
                      <a:lnTo>
                        <a:pt x="120" y="43"/>
                      </a:lnTo>
                      <a:lnTo>
                        <a:pt x="100" y="38"/>
                      </a:lnTo>
                      <a:lnTo>
                        <a:pt x="82" y="30"/>
                      </a:lnTo>
                      <a:lnTo>
                        <a:pt x="67" y="18"/>
                      </a:lnTo>
                      <a:lnTo>
                        <a:pt x="60" y="0"/>
                      </a:lnTo>
                      <a:lnTo>
                        <a:pt x="57" y="13"/>
                      </a:lnTo>
                    </a:path>
                  </a:pathLst>
                </a:custGeom>
                <a:noFill/>
                <a:ln w="0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25" name="Freeform 1366"/>
                <p:cNvSpPr>
                  <a:spLocks/>
                </p:cNvSpPr>
                <p:nvPr/>
              </p:nvSpPr>
              <p:spPr bwMode="auto">
                <a:xfrm>
                  <a:off x="2754" y="2661"/>
                  <a:ext cx="66" cy="133"/>
                </a:xfrm>
                <a:custGeom>
                  <a:avLst/>
                  <a:gdLst>
                    <a:gd name="T0" fmla="*/ 66 w 265"/>
                    <a:gd name="T1" fmla="*/ 125 h 535"/>
                    <a:gd name="T2" fmla="*/ 62 w 265"/>
                    <a:gd name="T3" fmla="*/ 127 h 535"/>
                    <a:gd name="T4" fmla="*/ 56 w 265"/>
                    <a:gd name="T5" fmla="*/ 129 h 535"/>
                    <a:gd name="T6" fmla="*/ 50 w 265"/>
                    <a:gd name="T7" fmla="*/ 131 h 535"/>
                    <a:gd name="T8" fmla="*/ 48 w 265"/>
                    <a:gd name="T9" fmla="*/ 129 h 535"/>
                    <a:gd name="T10" fmla="*/ 43 w 265"/>
                    <a:gd name="T11" fmla="*/ 127 h 535"/>
                    <a:gd name="T12" fmla="*/ 41 w 265"/>
                    <a:gd name="T13" fmla="*/ 127 h 535"/>
                    <a:gd name="T14" fmla="*/ 37 w 265"/>
                    <a:gd name="T15" fmla="*/ 127 h 535"/>
                    <a:gd name="T16" fmla="*/ 33 w 265"/>
                    <a:gd name="T17" fmla="*/ 129 h 535"/>
                    <a:gd name="T18" fmla="*/ 30 w 265"/>
                    <a:gd name="T19" fmla="*/ 132 h 535"/>
                    <a:gd name="T20" fmla="*/ 30 w 265"/>
                    <a:gd name="T21" fmla="*/ 132 h 535"/>
                    <a:gd name="T22" fmla="*/ 28 w 265"/>
                    <a:gd name="T23" fmla="*/ 133 h 535"/>
                    <a:gd name="T24" fmla="*/ 24 w 265"/>
                    <a:gd name="T25" fmla="*/ 133 h 535"/>
                    <a:gd name="T26" fmla="*/ 21 w 265"/>
                    <a:gd name="T27" fmla="*/ 132 h 535"/>
                    <a:gd name="T28" fmla="*/ 18 w 265"/>
                    <a:gd name="T29" fmla="*/ 130 h 535"/>
                    <a:gd name="T30" fmla="*/ 16 w 265"/>
                    <a:gd name="T31" fmla="*/ 127 h 535"/>
                    <a:gd name="T32" fmla="*/ 14 w 265"/>
                    <a:gd name="T33" fmla="*/ 127 h 535"/>
                    <a:gd name="T34" fmla="*/ 10 w 265"/>
                    <a:gd name="T35" fmla="*/ 127 h 535"/>
                    <a:gd name="T36" fmla="*/ 6 w 265"/>
                    <a:gd name="T37" fmla="*/ 126 h 535"/>
                    <a:gd name="T38" fmla="*/ 3 w 265"/>
                    <a:gd name="T39" fmla="*/ 124 h 535"/>
                    <a:gd name="T40" fmla="*/ 1 w 265"/>
                    <a:gd name="T41" fmla="*/ 121 h 535"/>
                    <a:gd name="T42" fmla="*/ 0 w 265"/>
                    <a:gd name="T43" fmla="*/ 116 h 535"/>
                    <a:gd name="T44" fmla="*/ 0 w 265"/>
                    <a:gd name="T45" fmla="*/ 113 h 535"/>
                    <a:gd name="T46" fmla="*/ 1 w 265"/>
                    <a:gd name="T47" fmla="*/ 109 h 535"/>
                    <a:gd name="T48" fmla="*/ 2 w 265"/>
                    <a:gd name="T49" fmla="*/ 106 h 535"/>
                    <a:gd name="T50" fmla="*/ 5 w 265"/>
                    <a:gd name="T51" fmla="*/ 100 h 535"/>
                    <a:gd name="T52" fmla="*/ 9 w 265"/>
                    <a:gd name="T53" fmla="*/ 94 h 535"/>
                    <a:gd name="T54" fmla="*/ 14 w 265"/>
                    <a:gd name="T55" fmla="*/ 89 h 535"/>
                    <a:gd name="T56" fmla="*/ 20 w 265"/>
                    <a:gd name="T57" fmla="*/ 86 h 535"/>
                    <a:gd name="T58" fmla="*/ 26 w 265"/>
                    <a:gd name="T59" fmla="*/ 83 h 535"/>
                    <a:gd name="T60" fmla="*/ 33 w 265"/>
                    <a:gd name="T61" fmla="*/ 81 h 535"/>
                    <a:gd name="T62" fmla="*/ 40 w 265"/>
                    <a:gd name="T63" fmla="*/ 81 h 535"/>
                    <a:gd name="T64" fmla="*/ 46 w 265"/>
                    <a:gd name="T65" fmla="*/ 82 h 535"/>
                    <a:gd name="T66" fmla="*/ 46 w 265"/>
                    <a:gd name="T67" fmla="*/ 82 h 535"/>
                    <a:gd name="T68" fmla="*/ 50 w 265"/>
                    <a:gd name="T69" fmla="*/ 71 h 535"/>
                    <a:gd name="T70" fmla="*/ 53 w 265"/>
                    <a:gd name="T71" fmla="*/ 59 h 535"/>
                    <a:gd name="T72" fmla="*/ 56 w 265"/>
                    <a:gd name="T73" fmla="*/ 47 h 535"/>
                    <a:gd name="T74" fmla="*/ 59 w 265"/>
                    <a:gd name="T75" fmla="*/ 36 h 535"/>
                    <a:gd name="T76" fmla="*/ 62 w 265"/>
                    <a:gd name="T77" fmla="*/ 24 h 535"/>
                    <a:gd name="T78" fmla="*/ 64 w 265"/>
                    <a:gd name="T79" fmla="*/ 12 h 535"/>
                    <a:gd name="T80" fmla="*/ 66 w 265"/>
                    <a:gd name="T81" fmla="*/ 0 h 53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65" h="535">
                      <a:moveTo>
                        <a:pt x="265" y="503"/>
                      </a:moveTo>
                      <a:lnTo>
                        <a:pt x="250" y="512"/>
                      </a:lnTo>
                      <a:lnTo>
                        <a:pt x="225" y="520"/>
                      </a:lnTo>
                      <a:lnTo>
                        <a:pt x="200" y="525"/>
                      </a:lnTo>
                      <a:lnTo>
                        <a:pt x="194" y="520"/>
                      </a:lnTo>
                      <a:lnTo>
                        <a:pt x="173" y="511"/>
                      </a:lnTo>
                      <a:lnTo>
                        <a:pt x="164" y="510"/>
                      </a:lnTo>
                      <a:lnTo>
                        <a:pt x="148" y="512"/>
                      </a:lnTo>
                      <a:lnTo>
                        <a:pt x="133" y="520"/>
                      </a:lnTo>
                      <a:lnTo>
                        <a:pt x="121" y="531"/>
                      </a:lnTo>
                      <a:lnTo>
                        <a:pt x="121" y="532"/>
                      </a:lnTo>
                      <a:lnTo>
                        <a:pt x="111" y="535"/>
                      </a:lnTo>
                      <a:lnTo>
                        <a:pt x="98" y="535"/>
                      </a:lnTo>
                      <a:lnTo>
                        <a:pt x="83" y="531"/>
                      </a:lnTo>
                      <a:lnTo>
                        <a:pt x="71" y="522"/>
                      </a:lnTo>
                      <a:lnTo>
                        <a:pt x="63" y="511"/>
                      </a:lnTo>
                      <a:lnTo>
                        <a:pt x="56" y="512"/>
                      </a:lnTo>
                      <a:lnTo>
                        <a:pt x="41" y="512"/>
                      </a:lnTo>
                      <a:lnTo>
                        <a:pt x="26" y="506"/>
                      </a:lnTo>
                      <a:lnTo>
                        <a:pt x="14" y="497"/>
                      </a:lnTo>
                      <a:lnTo>
                        <a:pt x="5" y="485"/>
                      </a:lnTo>
                      <a:lnTo>
                        <a:pt x="0" y="468"/>
                      </a:lnTo>
                      <a:lnTo>
                        <a:pt x="0" y="453"/>
                      </a:lnTo>
                      <a:lnTo>
                        <a:pt x="5" y="438"/>
                      </a:lnTo>
                      <a:lnTo>
                        <a:pt x="9" y="426"/>
                      </a:lnTo>
                      <a:lnTo>
                        <a:pt x="20" y="401"/>
                      </a:lnTo>
                      <a:lnTo>
                        <a:pt x="36" y="379"/>
                      </a:lnTo>
                      <a:lnTo>
                        <a:pt x="56" y="360"/>
                      </a:lnTo>
                      <a:lnTo>
                        <a:pt x="79" y="345"/>
                      </a:lnTo>
                      <a:lnTo>
                        <a:pt x="104" y="334"/>
                      </a:lnTo>
                      <a:lnTo>
                        <a:pt x="131" y="327"/>
                      </a:lnTo>
                      <a:lnTo>
                        <a:pt x="159" y="326"/>
                      </a:lnTo>
                      <a:lnTo>
                        <a:pt x="186" y="330"/>
                      </a:lnTo>
                      <a:lnTo>
                        <a:pt x="200" y="284"/>
                      </a:lnTo>
                      <a:lnTo>
                        <a:pt x="214" y="237"/>
                      </a:lnTo>
                      <a:lnTo>
                        <a:pt x="226" y="190"/>
                      </a:lnTo>
                      <a:lnTo>
                        <a:pt x="238" y="144"/>
                      </a:lnTo>
                      <a:lnTo>
                        <a:pt x="248" y="96"/>
                      </a:lnTo>
                      <a:lnTo>
                        <a:pt x="256" y="49"/>
                      </a:lnTo>
                      <a:lnTo>
                        <a:pt x="26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26" name="Freeform 1367"/>
                <p:cNvSpPr>
                  <a:spLocks/>
                </p:cNvSpPr>
                <p:nvPr/>
              </p:nvSpPr>
              <p:spPr bwMode="auto">
                <a:xfrm>
                  <a:off x="2769" y="2759"/>
                  <a:ext cx="17" cy="28"/>
                </a:xfrm>
                <a:custGeom>
                  <a:avLst/>
                  <a:gdLst>
                    <a:gd name="T0" fmla="*/ 17 w 67"/>
                    <a:gd name="T1" fmla="*/ 0 h 115"/>
                    <a:gd name="T2" fmla="*/ 14 w 67"/>
                    <a:gd name="T3" fmla="*/ 1 h 115"/>
                    <a:gd name="T4" fmla="*/ 12 w 67"/>
                    <a:gd name="T5" fmla="*/ 2 h 115"/>
                    <a:gd name="T6" fmla="*/ 10 w 67"/>
                    <a:gd name="T7" fmla="*/ 4 h 115"/>
                    <a:gd name="T8" fmla="*/ 7 w 67"/>
                    <a:gd name="T9" fmla="*/ 7 h 115"/>
                    <a:gd name="T10" fmla="*/ 6 w 67"/>
                    <a:gd name="T11" fmla="*/ 9 h 115"/>
                    <a:gd name="T12" fmla="*/ 4 w 67"/>
                    <a:gd name="T13" fmla="*/ 11 h 115"/>
                    <a:gd name="T14" fmla="*/ 3 w 67"/>
                    <a:gd name="T15" fmla="*/ 13 h 115"/>
                    <a:gd name="T16" fmla="*/ 1 w 67"/>
                    <a:gd name="T17" fmla="*/ 16 h 115"/>
                    <a:gd name="T18" fmla="*/ 1 w 67"/>
                    <a:gd name="T19" fmla="*/ 19 h 115"/>
                    <a:gd name="T20" fmla="*/ 0 w 67"/>
                    <a:gd name="T21" fmla="*/ 22 h 115"/>
                    <a:gd name="T22" fmla="*/ 0 w 67"/>
                    <a:gd name="T23" fmla="*/ 24 h 115"/>
                    <a:gd name="T24" fmla="*/ 1 w 67"/>
                    <a:gd name="T25" fmla="*/ 27 h 115"/>
                    <a:gd name="T26" fmla="*/ 1 w 67"/>
                    <a:gd name="T27" fmla="*/ 28 h 1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7" h="115">
                      <a:moveTo>
                        <a:pt x="67" y="0"/>
                      </a:moveTo>
                      <a:lnTo>
                        <a:pt x="57" y="4"/>
                      </a:lnTo>
                      <a:lnTo>
                        <a:pt x="47" y="10"/>
                      </a:lnTo>
                      <a:lnTo>
                        <a:pt x="38" y="18"/>
                      </a:lnTo>
                      <a:lnTo>
                        <a:pt x="29" y="27"/>
                      </a:lnTo>
                      <a:lnTo>
                        <a:pt x="22" y="35"/>
                      </a:lnTo>
                      <a:lnTo>
                        <a:pt x="15" y="44"/>
                      </a:lnTo>
                      <a:lnTo>
                        <a:pt x="10" y="55"/>
                      </a:lnTo>
                      <a:lnTo>
                        <a:pt x="5" y="65"/>
                      </a:lnTo>
                      <a:lnTo>
                        <a:pt x="3" y="76"/>
                      </a:lnTo>
                      <a:lnTo>
                        <a:pt x="0" y="89"/>
                      </a:lnTo>
                      <a:lnTo>
                        <a:pt x="0" y="100"/>
                      </a:lnTo>
                      <a:lnTo>
                        <a:pt x="2" y="111"/>
                      </a:lnTo>
                      <a:lnTo>
                        <a:pt x="2" y="1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27" name="Freeform 1368"/>
                <p:cNvSpPr>
                  <a:spLocks/>
                </p:cNvSpPr>
                <p:nvPr/>
              </p:nvSpPr>
              <p:spPr bwMode="auto">
                <a:xfrm>
                  <a:off x="2816" y="2756"/>
                  <a:ext cx="4" cy="30"/>
                </a:xfrm>
                <a:custGeom>
                  <a:avLst/>
                  <a:gdLst>
                    <a:gd name="T0" fmla="*/ 2 w 15"/>
                    <a:gd name="T1" fmla="*/ 0 h 121"/>
                    <a:gd name="T2" fmla="*/ 1 w 15"/>
                    <a:gd name="T3" fmla="*/ 3 h 121"/>
                    <a:gd name="T4" fmla="*/ 0 w 15"/>
                    <a:gd name="T5" fmla="*/ 7 h 121"/>
                    <a:gd name="T6" fmla="*/ 0 w 15"/>
                    <a:gd name="T7" fmla="*/ 11 h 121"/>
                    <a:gd name="T8" fmla="*/ 0 w 15"/>
                    <a:gd name="T9" fmla="*/ 14 h 121"/>
                    <a:gd name="T10" fmla="*/ 0 w 15"/>
                    <a:gd name="T11" fmla="*/ 18 h 121"/>
                    <a:gd name="T12" fmla="*/ 1 w 15"/>
                    <a:gd name="T13" fmla="*/ 22 h 121"/>
                    <a:gd name="T14" fmla="*/ 2 w 15"/>
                    <a:gd name="T15" fmla="*/ 25 h 121"/>
                    <a:gd name="T16" fmla="*/ 3 w 15"/>
                    <a:gd name="T17" fmla="*/ 29 h 121"/>
                    <a:gd name="T18" fmla="*/ 4 w 15"/>
                    <a:gd name="T19" fmla="*/ 30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" h="121">
                      <a:moveTo>
                        <a:pt x="8" y="0"/>
                      </a:moveTo>
                      <a:lnTo>
                        <a:pt x="5" y="14"/>
                      </a:lnTo>
                      <a:lnTo>
                        <a:pt x="1" y="28"/>
                      </a:lnTo>
                      <a:lnTo>
                        <a:pt x="0" y="43"/>
                      </a:lnTo>
                      <a:lnTo>
                        <a:pt x="0" y="57"/>
                      </a:lnTo>
                      <a:lnTo>
                        <a:pt x="1" y="72"/>
                      </a:lnTo>
                      <a:lnTo>
                        <a:pt x="4" y="87"/>
                      </a:lnTo>
                      <a:lnTo>
                        <a:pt x="8" y="101"/>
                      </a:lnTo>
                      <a:lnTo>
                        <a:pt x="13" y="116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28" name="Freeform 1369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14 w 412"/>
                    <a:gd name="T1" fmla="*/ 14 h 439"/>
                    <a:gd name="T2" fmla="*/ 44 w 412"/>
                    <a:gd name="T3" fmla="*/ 3 h 439"/>
                    <a:gd name="T4" fmla="*/ 62 w 412"/>
                    <a:gd name="T5" fmla="*/ 0 h 439"/>
                    <a:gd name="T6" fmla="*/ 90 w 412"/>
                    <a:gd name="T7" fmla="*/ 3 h 439"/>
                    <a:gd name="T8" fmla="*/ 99 w 412"/>
                    <a:gd name="T9" fmla="*/ 18 h 439"/>
                    <a:gd name="T10" fmla="*/ 97 w 412"/>
                    <a:gd name="T11" fmla="*/ 50 h 439"/>
                    <a:gd name="T12" fmla="*/ 104 w 412"/>
                    <a:gd name="T13" fmla="*/ 79 h 439"/>
                    <a:gd name="T14" fmla="*/ 101 w 412"/>
                    <a:gd name="T15" fmla="*/ 81 h 439"/>
                    <a:gd name="T16" fmla="*/ 98 w 412"/>
                    <a:gd name="T17" fmla="*/ 83 h 439"/>
                    <a:gd name="T18" fmla="*/ 95 w 412"/>
                    <a:gd name="T19" fmla="*/ 86 h 439"/>
                    <a:gd name="T20" fmla="*/ 91 w 412"/>
                    <a:gd name="T21" fmla="*/ 88 h 439"/>
                    <a:gd name="T22" fmla="*/ 88 w 412"/>
                    <a:gd name="T23" fmla="*/ 91 h 439"/>
                    <a:gd name="T24" fmla="*/ 84 w 412"/>
                    <a:gd name="T25" fmla="*/ 93 h 439"/>
                    <a:gd name="T26" fmla="*/ 80 w 412"/>
                    <a:gd name="T27" fmla="*/ 96 h 439"/>
                    <a:gd name="T28" fmla="*/ 76 w 412"/>
                    <a:gd name="T29" fmla="*/ 99 h 439"/>
                    <a:gd name="T30" fmla="*/ 72 w 412"/>
                    <a:gd name="T31" fmla="*/ 101 h 439"/>
                    <a:gd name="T32" fmla="*/ 68 w 412"/>
                    <a:gd name="T33" fmla="*/ 104 h 439"/>
                    <a:gd name="T34" fmla="*/ 64 w 412"/>
                    <a:gd name="T35" fmla="*/ 106 h 439"/>
                    <a:gd name="T36" fmla="*/ 59 w 412"/>
                    <a:gd name="T37" fmla="*/ 107 h 439"/>
                    <a:gd name="T38" fmla="*/ 55 w 412"/>
                    <a:gd name="T39" fmla="*/ 109 h 439"/>
                    <a:gd name="T40" fmla="*/ 51 w 412"/>
                    <a:gd name="T41" fmla="*/ 110 h 439"/>
                    <a:gd name="T42" fmla="*/ 47 w 412"/>
                    <a:gd name="T43" fmla="*/ 110 h 439"/>
                    <a:gd name="T44" fmla="*/ 43 w 412"/>
                    <a:gd name="T45" fmla="*/ 110 h 439"/>
                    <a:gd name="T46" fmla="*/ 41 w 412"/>
                    <a:gd name="T47" fmla="*/ 109 h 439"/>
                    <a:gd name="T48" fmla="*/ 39 w 412"/>
                    <a:gd name="T49" fmla="*/ 108 h 439"/>
                    <a:gd name="T50" fmla="*/ 37 w 412"/>
                    <a:gd name="T51" fmla="*/ 107 h 439"/>
                    <a:gd name="T52" fmla="*/ 36 w 412"/>
                    <a:gd name="T53" fmla="*/ 106 h 439"/>
                    <a:gd name="T54" fmla="*/ 35 w 412"/>
                    <a:gd name="T55" fmla="*/ 104 h 439"/>
                    <a:gd name="T56" fmla="*/ 33 w 412"/>
                    <a:gd name="T57" fmla="*/ 103 h 439"/>
                    <a:gd name="T58" fmla="*/ 32 w 412"/>
                    <a:gd name="T59" fmla="*/ 101 h 439"/>
                    <a:gd name="T60" fmla="*/ 31 w 412"/>
                    <a:gd name="T61" fmla="*/ 99 h 439"/>
                    <a:gd name="T62" fmla="*/ 27 w 412"/>
                    <a:gd name="T63" fmla="*/ 100 h 439"/>
                    <a:gd name="T64" fmla="*/ 23 w 412"/>
                    <a:gd name="T65" fmla="*/ 101 h 439"/>
                    <a:gd name="T66" fmla="*/ 19 w 412"/>
                    <a:gd name="T67" fmla="*/ 101 h 439"/>
                    <a:gd name="T68" fmla="*/ 15 w 412"/>
                    <a:gd name="T69" fmla="*/ 101 h 439"/>
                    <a:gd name="T70" fmla="*/ 11 w 412"/>
                    <a:gd name="T71" fmla="*/ 100 h 439"/>
                    <a:gd name="T72" fmla="*/ 8 w 412"/>
                    <a:gd name="T73" fmla="*/ 99 h 439"/>
                    <a:gd name="T74" fmla="*/ 4 w 412"/>
                    <a:gd name="T75" fmla="*/ 97 h 439"/>
                    <a:gd name="T76" fmla="*/ 0 w 412"/>
                    <a:gd name="T77" fmla="*/ 95 h 439"/>
                    <a:gd name="T78" fmla="*/ 1 w 412"/>
                    <a:gd name="T79" fmla="*/ 91 h 439"/>
                    <a:gd name="T80" fmla="*/ 2 w 412"/>
                    <a:gd name="T81" fmla="*/ 87 h 439"/>
                    <a:gd name="T82" fmla="*/ 4 w 412"/>
                    <a:gd name="T83" fmla="*/ 83 h 439"/>
                    <a:gd name="T84" fmla="*/ 7 w 412"/>
                    <a:gd name="T85" fmla="*/ 80 h 439"/>
                    <a:gd name="T86" fmla="*/ 9 w 412"/>
                    <a:gd name="T87" fmla="*/ 77 h 439"/>
                    <a:gd name="T88" fmla="*/ 13 w 412"/>
                    <a:gd name="T89" fmla="*/ 75 h 439"/>
                    <a:gd name="T90" fmla="*/ 17 w 412"/>
                    <a:gd name="T91" fmla="*/ 73 h 439"/>
                    <a:gd name="T92" fmla="*/ 22 w 412"/>
                    <a:gd name="T93" fmla="*/ 71 h 439"/>
                    <a:gd name="T94" fmla="*/ 26 w 412"/>
                    <a:gd name="T95" fmla="*/ 71 h 439"/>
                    <a:gd name="T96" fmla="*/ 29 w 412"/>
                    <a:gd name="T97" fmla="*/ 71 h 439"/>
                    <a:gd name="T98" fmla="*/ 31 w 412"/>
                    <a:gd name="T99" fmla="*/ 72 h 439"/>
                    <a:gd name="T100" fmla="*/ 32 w 412"/>
                    <a:gd name="T101" fmla="*/ 71 h 439"/>
                    <a:gd name="T102" fmla="*/ 33 w 412"/>
                    <a:gd name="T103" fmla="*/ 71 h 439"/>
                    <a:gd name="T104" fmla="*/ 34 w 412"/>
                    <a:gd name="T105" fmla="*/ 69 h 439"/>
                    <a:gd name="T106" fmla="*/ 34 w 412"/>
                    <a:gd name="T107" fmla="*/ 66 h 439"/>
                    <a:gd name="T108" fmla="*/ 35 w 412"/>
                    <a:gd name="T109" fmla="*/ 61 h 439"/>
                    <a:gd name="T110" fmla="*/ 35 w 412"/>
                    <a:gd name="T111" fmla="*/ 54 h 439"/>
                    <a:gd name="T112" fmla="*/ 33 w 412"/>
                    <a:gd name="T113" fmla="*/ 48 h 439"/>
                    <a:gd name="T114" fmla="*/ 32 w 412"/>
                    <a:gd name="T115" fmla="*/ 42 h 439"/>
                    <a:gd name="T116" fmla="*/ 29 w 412"/>
                    <a:gd name="T117" fmla="*/ 37 h 439"/>
                    <a:gd name="T118" fmla="*/ 26 w 412"/>
                    <a:gd name="T119" fmla="*/ 31 h 439"/>
                    <a:gd name="T120" fmla="*/ 22 w 412"/>
                    <a:gd name="T121" fmla="*/ 26 h 439"/>
                    <a:gd name="T122" fmla="*/ 18 w 412"/>
                    <a:gd name="T123" fmla="*/ 20 h 439"/>
                    <a:gd name="T124" fmla="*/ 14 w 412"/>
                    <a:gd name="T125" fmla="*/ 14 h 4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29" name="Freeform 1370"/>
                <p:cNvSpPr>
                  <a:spLocks/>
                </p:cNvSpPr>
                <p:nvPr/>
              </p:nvSpPr>
              <p:spPr bwMode="auto">
                <a:xfrm>
                  <a:off x="3033" y="2667"/>
                  <a:ext cx="104" cy="110"/>
                </a:xfrm>
                <a:custGeom>
                  <a:avLst/>
                  <a:gdLst>
                    <a:gd name="T0" fmla="*/ 44 w 412"/>
                    <a:gd name="T1" fmla="*/ 3 h 439"/>
                    <a:gd name="T2" fmla="*/ 90 w 412"/>
                    <a:gd name="T3" fmla="*/ 3 h 439"/>
                    <a:gd name="T4" fmla="*/ 97 w 412"/>
                    <a:gd name="T5" fmla="*/ 50 h 439"/>
                    <a:gd name="T6" fmla="*/ 104 w 412"/>
                    <a:gd name="T7" fmla="*/ 79 h 439"/>
                    <a:gd name="T8" fmla="*/ 98 w 412"/>
                    <a:gd name="T9" fmla="*/ 83 h 439"/>
                    <a:gd name="T10" fmla="*/ 91 w 412"/>
                    <a:gd name="T11" fmla="*/ 88 h 439"/>
                    <a:gd name="T12" fmla="*/ 84 w 412"/>
                    <a:gd name="T13" fmla="*/ 93 h 439"/>
                    <a:gd name="T14" fmla="*/ 76 w 412"/>
                    <a:gd name="T15" fmla="*/ 99 h 439"/>
                    <a:gd name="T16" fmla="*/ 68 w 412"/>
                    <a:gd name="T17" fmla="*/ 104 h 439"/>
                    <a:gd name="T18" fmla="*/ 59 w 412"/>
                    <a:gd name="T19" fmla="*/ 107 h 439"/>
                    <a:gd name="T20" fmla="*/ 51 w 412"/>
                    <a:gd name="T21" fmla="*/ 110 h 439"/>
                    <a:gd name="T22" fmla="*/ 43 w 412"/>
                    <a:gd name="T23" fmla="*/ 110 h 439"/>
                    <a:gd name="T24" fmla="*/ 41 w 412"/>
                    <a:gd name="T25" fmla="*/ 109 h 439"/>
                    <a:gd name="T26" fmla="*/ 37 w 412"/>
                    <a:gd name="T27" fmla="*/ 107 h 439"/>
                    <a:gd name="T28" fmla="*/ 35 w 412"/>
                    <a:gd name="T29" fmla="*/ 104 h 439"/>
                    <a:gd name="T30" fmla="*/ 32 w 412"/>
                    <a:gd name="T31" fmla="*/ 101 h 439"/>
                    <a:gd name="T32" fmla="*/ 31 w 412"/>
                    <a:gd name="T33" fmla="*/ 99 h 439"/>
                    <a:gd name="T34" fmla="*/ 23 w 412"/>
                    <a:gd name="T35" fmla="*/ 101 h 439"/>
                    <a:gd name="T36" fmla="*/ 15 w 412"/>
                    <a:gd name="T37" fmla="*/ 101 h 439"/>
                    <a:gd name="T38" fmla="*/ 8 w 412"/>
                    <a:gd name="T39" fmla="*/ 99 h 439"/>
                    <a:gd name="T40" fmla="*/ 0 w 412"/>
                    <a:gd name="T41" fmla="*/ 95 h 439"/>
                    <a:gd name="T42" fmla="*/ 1 w 412"/>
                    <a:gd name="T43" fmla="*/ 91 h 439"/>
                    <a:gd name="T44" fmla="*/ 4 w 412"/>
                    <a:gd name="T45" fmla="*/ 83 h 439"/>
                    <a:gd name="T46" fmla="*/ 9 w 412"/>
                    <a:gd name="T47" fmla="*/ 77 h 439"/>
                    <a:gd name="T48" fmla="*/ 17 w 412"/>
                    <a:gd name="T49" fmla="*/ 73 h 439"/>
                    <a:gd name="T50" fmla="*/ 22 w 412"/>
                    <a:gd name="T51" fmla="*/ 71 h 439"/>
                    <a:gd name="T52" fmla="*/ 29 w 412"/>
                    <a:gd name="T53" fmla="*/ 71 h 439"/>
                    <a:gd name="T54" fmla="*/ 32 w 412"/>
                    <a:gd name="T55" fmla="*/ 71 h 439"/>
                    <a:gd name="T56" fmla="*/ 34 w 412"/>
                    <a:gd name="T57" fmla="*/ 69 h 439"/>
                    <a:gd name="T58" fmla="*/ 35 w 412"/>
                    <a:gd name="T59" fmla="*/ 61 h 439"/>
                    <a:gd name="T60" fmla="*/ 35 w 412"/>
                    <a:gd name="T61" fmla="*/ 54 h 439"/>
                    <a:gd name="T62" fmla="*/ 32 w 412"/>
                    <a:gd name="T63" fmla="*/ 42 h 439"/>
                    <a:gd name="T64" fmla="*/ 26 w 412"/>
                    <a:gd name="T65" fmla="*/ 31 h 439"/>
                    <a:gd name="T66" fmla="*/ 18 w 412"/>
                    <a:gd name="T67" fmla="*/ 20 h 4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12" h="439">
                      <a:moveTo>
                        <a:pt x="57" y="57"/>
                      </a:moveTo>
                      <a:lnTo>
                        <a:pt x="173" y="13"/>
                      </a:lnTo>
                      <a:lnTo>
                        <a:pt x="246" y="0"/>
                      </a:lnTo>
                      <a:lnTo>
                        <a:pt x="355" y="13"/>
                      </a:lnTo>
                      <a:lnTo>
                        <a:pt x="391" y="71"/>
                      </a:lnTo>
                      <a:lnTo>
                        <a:pt x="383" y="201"/>
                      </a:lnTo>
                      <a:lnTo>
                        <a:pt x="412" y="317"/>
                      </a:lnTo>
                      <a:lnTo>
                        <a:pt x="401" y="324"/>
                      </a:lnTo>
                      <a:lnTo>
                        <a:pt x="390" y="332"/>
                      </a:lnTo>
                      <a:lnTo>
                        <a:pt x="376" y="342"/>
                      </a:lnTo>
                      <a:lnTo>
                        <a:pt x="362" y="352"/>
                      </a:lnTo>
                      <a:lnTo>
                        <a:pt x="348" y="362"/>
                      </a:lnTo>
                      <a:lnTo>
                        <a:pt x="333" y="373"/>
                      </a:lnTo>
                      <a:lnTo>
                        <a:pt x="317" y="384"/>
                      </a:lnTo>
                      <a:lnTo>
                        <a:pt x="301" y="394"/>
                      </a:lnTo>
                      <a:lnTo>
                        <a:pt x="285" y="404"/>
                      </a:lnTo>
                      <a:lnTo>
                        <a:pt x="268" y="414"/>
                      </a:lnTo>
                      <a:lnTo>
                        <a:pt x="252" y="422"/>
                      </a:lnTo>
                      <a:lnTo>
                        <a:pt x="235" y="429"/>
                      </a:lnTo>
                      <a:lnTo>
                        <a:pt x="218" y="434"/>
                      </a:lnTo>
                      <a:lnTo>
                        <a:pt x="202" y="438"/>
                      </a:lnTo>
                      <a:lnTo>
                        <a:pt x="186" y="439"/>
                      </a:lnTo>
                      <a:lnTo>
                        <a:pt x="171" y="438"/>
                      </a:lnTo>
                      <a:lnTo>
                        <a:pt x="162" y="434"/>
                      </a:lnTo>
                      <a:lnTo>
                        <a:pt x="155" y="430"/>
                      </a:lnTo>
                      <a:lnTo>
                        <a:pt x="148" y="427"/>
                      </a:lnTo>
                      <a:lnTo>
                        <a:pt x="142" y="422"/>
                      </a:lnTo>
                      <a:lnTo>
                        <a:pt x="137" y="417"/>
                      </a:lnTo>
                      <a:lnTo>
                        <a:pt x="132" y="410"/>
                      </a:lnTo>
                      <a:lnTo>
                        <a:pt x="127" y="403"/>
                      </a:lnTo>
                      <a:lnTo>
                        <a:pt x="123" y="396"/>
                      </a:lnTo>
                      <a:lnTo>
                        <a:pt x="107" y="399"/>
                      </a:lnTo>
                      <a:lnTo>
                        <a:pt x="91" y="402"/>
                      </a:lnTo>
                      <a:lnTo>
                        <a:pt x="76" y="403"/>
                      </a:lnTo>
                      <a:lnTo>
                        <a:pt x="60" y="402"/>
                      </a:lnTo>
                      <a:lnTo>
                        <a:pt x="45" y="399"/>
                      </a:lnTo>
                      <a:lnTo>
                        <a:pt x="30" y="394"/>
                      </a:lnTo>
                      <a:lnTo>
                        <a:pt x="15" y="388"/>
                      </a:lnTo>
                      <a:lnTo>
                        <a:pt x="0" y="381"/>
                      </a:lnTo>
                      <a:lnTo>
                        <a:pt x="2" y="362"/>
                      </a:lnTo>
                      <a:lnTo>
                        <a:pt x="8" y="346"/>
                      </a:lnTo>
                      <a:lnTo>
                        <a:pt x="16" y="331"/>
                      </a:lnTo>
                      <a:lnTo>
                        <a:pt x="26" y="318"/>
                      </a:lnTo>
                      <a:lnTo>
                        <a:pt x="37" y="307"/>
                      </a:lnTo>
                      <a:lnTo>
                        <a:pt x="51" y="298"/>
                      </a:lnTo>
                      <a:lnTo>
                        <a:pt x="67" y="291"/>
                      </a:lnTo>
                      <a:lnTo>
                        <a:pt x="86" y="284"/>
                      </a:lnTo>
                      <a:lnTo>
                        <a:pt x="102" y="283"/>
                      </a:lnTo>
                      <a:lnTo>
                        <a:pt x="113" y="284"/>
                      </a:lnTo>
                      <a:lnTo>
                        <a:pt x="122" y="286"/>
                      </a:lnTo>
                      <a:lnTo>
                        <a:pt x="127" y="284"/>
                      </a:lnTo>
                      <a:lnTo>
                        <a:pt x="132" y="282"/>
                      </a:lnTo>
                      <a:lnTo>
                        <a:pt x="135" y="276"/>
                      </a:lnTo>
                      <a:lnTo>
                        <a:pt x="136" y="263"/>
                      </a:lnTo>
                      <a:lnTo>
                        <a:pt x="138" y="244"/>
                      </a:lnTo>
                      <a:lnTo>
                        <a:pt x="137" y="217"/>
                      </a:lnTo>
                      <a:lnTo>
                        <a:pt x="132" y="191"/>
                      </a:lnTo>
                      <a:lnTo>
                        <a:pt x="125" y="168"/>
                      </a:lnTo>
                      <a:lnTo>
                        <a:pt x="115" y="146"/>
                      </a:lnTo>
                      <a:lnTo>
                        <a:pt x="102" y="125"/>
                      </a:lnTo>
                      <a:lnTo>
                        <a:pt x="88" y="103"/>
                      </a:lnTo>
                      <a:lnTo>
                        <a:pt x="73" y="81"/>
                      </a:lnTo>
                      <a:lnTo>
                        <a:pt x="57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30" name="Line 1371"/>
                <p:cNvSpPr>
                  <a:spLocks noChangeShapeType="1"/>
                </p:cNvSpPr>
                <p:nvPr/>
              </p:nvSpPr>
              <p:spPr bwMode="auto">
                <a:xfrm flipV="1">
                  <a:off x="3062" y="2754"/>
                  <a:ext cx="6" cy="1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31" name="Line 1372"/>
                <p:cNvSpPr>
                  <a:spLocks noChangeShapeType="1"/>
                </p:cNvSpPr>
                <p:nvPr/>
              </p:nvSpPr>
              <p:spPr bwMode="auto">
                <a:xfrm>
                  <a:off x="3077" y="278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32" name="Freeform 1373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6 w 1707"/>
                    <a:gd name="T1" fmla="*/ 63 h 1437"/>
                    <a:gd name="T2" fmla="*/ 179 w 1707"/>
                    <a:gd name="T3" fmla="*/ 74 h 1437"/>
                    <a:gd name="T4" fmla="*/ 212 w 1707"/>
                    <a:gd name="T5" fmla="*/ 79 h 1437"/>
                    <a:gd name="T6" fmla="*/ 238 w 1707"/>
                    <a:gd name="T7" fmla="*/ 79 h 1437"/>
                    <a:gd name="T8" fmla="*/ 265 w 1707"/>
                    <a:gd name="T9" fmla="*/ 75 h 1437"/>
                    <a:gd name="T10" fmla="*/ 293 w 1707"/>
                    <a:gd name="T11" fmla="*/ 65 h 1437"/>
                    <a:gd name="T12" fmla="*/ 321 w 1707"/>
                    <a:gd name="T13" fmla="*/ 55 h 1437"/>
                    <a:gd name="T14" fmla="*/ 337 w 1707"/>
                    <a:gd name="T15" fmla="*/ 19 h 1437"/>
                    <a:gd name="T16" fmla="*/ 370 w 1707"/>
                    <a:gd name="T17" fmla="*/ 4 h 1437"/>
                    <a:gd name="T18" fmla="*/ 404 w 1707"/>
                    <a:gd name="T19" fmla="*/ 11 h 1437"/>
                    <a:gd name="T20" fmla="*/ 426 w 1707"/>
                    <a:gd name="T21" fmla="*/ 6 h 1437"/>
                    <a:gd name="T22" fmla="*/ 405 w 1707"/>
                    <a:gd name="T23" fmla="*/ 31 h 1437"/>
                    <a:gd name="T24" fmla="*/ 375 w 1707"/>
                    <a:gd name="T25" fmla="*/ 27 h 1437"/>
                    <a:gd name="T26" fmla="*/ 353 w 1707"/>
                    <a:gd name="T27" fmla="*/ 42 h 1437"/>
                    <a:gd name="T28" fmla="*/ 357 w 1707"/>
                    <a:gd name="T29" fmla="*/ 67 h 1437"/>
                    <a:gd name="T30" fmla="*/ 360 w 1707"/>
                    <a:gd name="T31" fmla="*/ 93 h 1437"/>
                    <a:gd name="T32" fmla="*/ 371 w 1707"/>
                    <a:gd name="T33" fmla="*/ 125 h 1437"/>
                    <a:gd name="T34" fmla="*/ 371 w 1707"/>
                    <a:gd name="T35" fmla="*/ 161 h 1437"/>
                    <a:gd name="T36" fmla="*/ 353 w 1707"/>
                    <a:gd name="T37" fmla="*/ 193 h 1437"/>
                    <a:gd name="T38" fmla="*/ 342 w 1707"/>
                    <a:gd name="T39" fmla="*/ 223 h 1437"/>
                    <a:gd name="T40" fmla="*/ 344 w 1707"/>
                    <a:gd name="T41" fmla="*/ 242 h 1437"/>
                    <a:gd name="T42" fmla="*/ 340 w 1707"/>
                    <a:gd name="T43" fmla="*/ 265 h 1437"/>
                    <a:gd name="T44" fmla="*/ 349 w 1707"/>
                    <a:gd name="T45" fmla="*/ 299 h 1437"/>
                    <a:gd name="T46" fmla="*/ 352 w 1707"/>
                    <a:gd name="T47" fmla="*/ 317 h 1437"/>
                    <a:gd name="T48" fmla="*/ 335 w 1707"/>
                    <a:gd name="T49" fmla="*/ 333 h 1437"/>
                    <a:gd name="T50" fmla="*/ 310 w 1707"/>
                    <a:gd name="T51" fmla="*/ 342 h 1437"/>
                    <a:gd name="T52" fmla="*/ 279 w 1707"/>
                    <a:gd name="T53" fmla="*/ 347 h 1437"/>
                    <a:gd name="T54" fmla="*/ 255 w 1707"/>
                    <a:gd name="T55" fmla="*/ 332 h 1437"/>
                    <a:gd name="T56" fmla="*/ 242 w 1707"/>
                    <a:gd name="T57" fmla="*/ 322 h 1437"/>
                    <a:gd name="T58" fmla="*/ 256 w 1707"/>
                    <a:gd name="T59" fmla="*/ 302 h 1437"/>
                    <a:gd name="T60" fmla="*/ 277 w 1707"/>
                    <a:gd name="T61" fmla="*/ 291 h 1437"/>
                    <a:gd name="T62" fmla="*/ 285 w 1707"/>
                    <a:gd name="T63" fmla="*/ 277 h 1437"/>
                    <a:gd name="T64" fmla="*/ 278 w 1707"/>
                    <a:gd name="T65" fmla="*/ 243 h 1437"/>
                    <a:gd name="T66" fmla="*/ 219 w 1707"/>
                    <a:gd name="T67" fmla="*/ 265 h 1437"/>
                    <a:gd name="T68" fmla="*/ 157 w 1707"/>
                    <a:gd name="T69" fmla="*/ 272 h 1437"/>
                    <a:gd name="T70" fmla="*/ 110 w 1707"/>
                    <a:gd name="T71" fmla="*/ 252 h 1437"/>
                    <a:gd name="T72" fmla="*/ 90 w 1707"/>
                    <a:gd name="T73" fmla="*/ 232 h 1437"/>
                    <a:gd name="T74" fmla="*/ 86 w 1707"/>
                    <a:gd name="T75" fmla="*/ 257 h 1437"/>
                    <a:gd name="T76" fmla="*/ 91 w 1707"/>
                    <a:gd name="T77" fmla="*/ 280 h 1437"/>
                    <a:gd name="T78" fmla="*/ 103 w 1707"/>
                    <a:gd name="T79" fmla="*/ 297 h 1437"/>
                    <a:gd name="T80" fmla="*/ 104 w 1707"/>
                    <a:gd name="T81" fmla="*/ 307 h 1437"/>
                    <a:gd name="T82" fmla="*/ 114 w 1707"/>
                    <a:gd name="T83" fmla="*/ 327 h 1437"/>
                    <a:gd name="T84" fmla="*/ 91 w 1707"/>
                    <a:gd name="T85" fmla="*/ 341 h 1437"/>
                    <a:gd name="T86" fmla="*/ 80 w 1707"/>
                    <a:gd name="T87" fmla="*/ 346 h 1437"/>
                    <a:gd name="T88" fmla="*/ 64 w 1707"/>
                    <a:gd name="T89" fmla="*/ 359 h 1437"/>
                    <a:gd name="T90" fmla="*/ 38 w 1707"/>
                    <a:gd name="T91" fmla="*/ 352 h 1437"/>
                    <a:gd name="T92" fmla="*/ 23 w 1707"/>
                    <a:gd name="T93" fmla="*/ 344 h 1437"/>
                    <a:gd name="T94" fmla="*/ 3 w 1707"/>
                    <a:gd name="T95" fmla="*/ 333 h 1437"/>
                    <a:gd name="T96" fmla="*/ 23 w 1707"/>
                    <a:gd name="T97" fmla="*/ 306 h 1437"/>
                    <a:gd name="T98" fmla="*/ 44 w 1707"/>
                    <a:gd name="T99" fmla="*/ 303 h 1437"/>
                    <a:gd name="T100" fmla="*/ 39 w 1707"/>
                    <a:gd name="T101" fmla="*/ 279 h 1437"/>
                    <a:gd name="T102" fmla="*/ 37 w 1707"/>
                    <a:gd name="T103" fmla="*/ 256 h 1437"/>
                    <a:gd name="T104" fmla="*/ 36 w 1707"/>
                    <a:gd name="T105" fmla="*/ 235 h 1437"/>
                    <a:gd name="T106" fmla="*/ 22 w 1707"/>
                    <a:gd name="T107" fmla="*/ 211 h 1437"/>
                    <a:gd name="T108" fmla="*/ 0 w 1707"/>
                    <a:gd name="T109" fmla="*/ 173 h 143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33" name="Freeform 1374"/>
                <p:cNvSpPr>
                  <a:spLocks/>
                </p:cNvSpPr>
                <p:nvPr/>
              </p:nvSpPr>
              <p:spPr bwMode="auto">
                <a:xfrm>
                  <a:off x="2826" y="2457"/>
                  <a:ext cx="426" cy="359"/>
                </a:xfrm>
                <a:custGeom>
                  <a:avLst/>
                  <a:gdLst>
                    <a:gd name="T0" fmla="*/ 141 w 1707"/>
                    <a:gd name="T1" fmla="*/ 60 h 1437"/>
                    <a:gd name="T2" fmla="*/ 173 w 1707"/>
                    <a:gd name="T3" fmla="*/ 72 h 1437"/>
                    <a:gd name="T4" fmla="*/ 208 w 1707"/>
                    <a:gd name="T5" fmla="*/ 79 h 1437"/>
                    <a:gd name="T6" fmla="*/ 229 w 1707"/>
                    <a:gd name="T7" fmla="*/ 79 h 1437"/>
                    <a:gd name="T8" fmla="*/ 256 w 1707"/>
                    <a:gd name="T9" fmla="*/ 77 h 1437"/>
                    <a:gd name="T10" fmla="*/ 276 w 1707"/>
                    <a:gd name="T11" fmla="*/ 71 h 1437"/>
                    <a:gd name="T12" fmla="*/ 309 w 1707"/>
                    <a:gd name="T13" fmla="*/ 62 h 1437"/>
                    <a:gd name="T14" fmla="*/ 324 w 1707"/>
                    <a:gd name="T15" fmla="*/ 42 h 1437"/>
                    <a:gd name="T16" fmla="*/ 346 w 1707"/>
                    <a:gd name="T17" fmla="*/ 11 h 1437"/>
                    <a:gd name="T18" fmla="*/ 383 w 1707"/>
                    <a:gd name="T19" fmla="*/ 6 h 1437"/>
                    <a:gd name="T20" fmla="*/ 408 w 1707"/>
                    <a:gd name="T21" fmla="*/ 10 h 1437"/>
                    <a:gd name="T22" fmla="*/ 426 w 1707"/>
                    <a:gd name="T23" fmla="*/ 6 h 1437"/>
                    <a:gd name="T24" fmla="*/ 405 w 1707"/>
                    <a:gd name="T25" fmla="*/ 31 h 1437"/>
                    <a:gd name="T26" fmla="*/ 380 w 1707"/>
                    <a:gd name="T27" fmla="*/ 26 h 1437"/>
                    <a:gd name="T28" fmla="*/ 355 w 1707"/>
                    <a:gd name="T29" fmla="*/ 38 h 1437"/>
                    <a:gd name="T30" fmla="*/ 354 w 1707"/>
                    <a:gd name="T31" fmla="*/ 63 h 1437"/>
                    <a:gd name="T32" fmla="*/ 363 w 1707"/>
                    <a:gd name="T33" fmla="*/ 84 h 1437"/>
                    <a:gd name="T34" fmla="*/ 364 w 1707"/>
                    <a:gd name="T35" fmla="*/ 108 h 1437"/>
                    <a:gd name="T36" fmla="*/ 373 w 1707"/>
                    <a:gd name="T37" fmla="*/ 143 h 1437"/>
                    <a:gd name="T38" fmla="*/ 364 w 1707"/>
                    <a:gd name="T39" fmla="*/ 178 h 1437"/>
                    <a:gd name="T40" fmla="*/ 348 w 1707"/>
                    <a:gd name="T41" fmla="*/ 203 h 1437"/>
                    <a:gd name="T42" fmla="*/ 341 w 1707"/>
                    <a:gd name="T43" fmla="*/ 230 h 1437"/>
                    <a:gd name="T44" fmla="*/ 344 w 1707"/>
                    <a:gd name="T45" fmla="*/ 245 h 1437"/>
                    <a:gd name="T46" fmla="*/ 340 w 1707"/>
                    <a:gd name="T47" fmla="*/ 265 h 1437"/>
                    <a:gd name="T48" fmla="*/ 349 w 1707"/>
                    <a:gd name="T49" fmla="*/ 299 h 1437"/>
                    <a:gd name="T50" fmla="*/ 351 w 1707"/>
                    <a:gd name="T51" fmla="*/ 314 h 1437"/>
                    <a:gd name="T52" fmla="*/ 335 w 1707"/>
                    <a:gd name="T53" fmla="*/ 333 h 1437"/>
                    <a:gd name="T54" fmla="*/ 319 w 1707"/>
                    <a:gd name="T55" fmla="*/ 342 h 1437"/>
                    <a:gd name="T56" fmla="*/ 296 w 1707"/>
                    <a:gd name="T57" fmla="*/ 341 h 1437"/>
                    <a:gd name="T58" fmla="*/ 264 w 1707"/>
                    <a:gd name="T59" fmla="*/ 340 h 1437"/>
                    <a:gd name="T60" fmla="*/ 249 w 1707"/>
                    <a:gd name="T61" fmla="*/ 331 h 1437"/>
                    <a:gd name="T62" fmla="*/ 244 w 1707"/>
                    <a:gd name="T63" fmla="*/ 318 h 1437"/>
                    <a:gd name="T64" fmla="*/ 259 w 1707"/>
                    <a:gd name="T65" fmla="*/ 300 h 1437"/>
                    <a:gd name="T66" fmla="*/ 280 w 1707"/>
                    <a:gd name="T67" fmla="*/ 290 h 1437"/>
                    <a:gd name="T68" fmla="*/ 285 w 1707"/>
                    <a:gd name="T69" fmla="*/ 277 h 1437"/>
                    <a:gd name="T70" fmla="*/ 278 w 1707"/>
                    <a:gd name="T71" fmla="*/ 243 h 1437"/>
                    <a:gd name="T72" fmla="*/ 229 w 1707"/>
                    <a:gd name="T73" fmla="*/ 262 h 1437"/>
                    <a:gd name="T74" fmla="*/ 167 w 1707"/>
                    <a:gd name="T75" fmla="*/ 272 h 1437"/>
                    <a:gd name="T76" fmla="*/ 118 w 1707"/>
                    <a:gd name="T77" fmla="*/ 258 h 1437"/>
                    <a:gd name="T78" fmla="*/ 96 w 1707"/>
                    <a:gd name="T79" fmla="*/ 240 h 1437"/>
                    <a:gd name="T80" fmla="*/ 87 w 1707"/>
                    <a:gd name="T81" fmla="*/ 245 h 1437"/>
                    <a:gd name="T82" fmla="*/ 87 w 1707"/>
                    <a:gd name="T83" fmla="*/ 269 h 1437"/>
                    <a:gd name="T84" fmla="*/ 97 w 1707"/>
                    <a:gd name="T85" fmla="*/ 291 h 1437"/>
                    <a:gd name="T86" fmla="*/ 104 w 1707"/>
                    <a:gd name="T87" fmla="*/ 300 h 1437"/>
                    <a:gd name="T88" fmla="*/ 101 w 1707"/>
                    <a:gd name="T89" fmla="*/ 310 h 1437"/>
                    <a:gd name="T90" fmla="*/ 112 w 1707"/>
                    <a:gd name="T91" fmla="*/ 332 h 1437"/>
                    <a:gd name="T92" fmla="*/ 91 w 1707"/>
                    <a:gd name="T93" fmla="*/ 341 h 1437"/>
                    <a:gd name="T94" fmla="*/ 80 w 1707"/>
                    <a:gd name="T95" fmla="*/ 346 h 1437"/>
                    <a:gd name="T96" fmla="*/ 68 w 1707"/>
                    <a:gd name="T97" fmla="*/ 359 h 1437"/>
                    <a:gd name="T98" fmla="*/ 44 w 1707"/>
                    <a:gd name="T99" fmla="*/ 351 h 1437"/>
                    <a:gd name="T100" fmla="*/ 27 w 1707"/>
                    <a:gd name="T101" fmla="*/ 348 h 1437"/>
                    <a:gd name="T102" fmla="*/ 9 w 1707"/>
                    <a:gd name="T103" fmla="*/ 343 h 1437"/>
                    <a:gd name="T104" fmla="*/ 5 w 1707"/>
                    <a:gd name="T105" fmla="*/ 322 h 1437"/>
                    <a:gd name="T106" fmla="*/ 34 w 1707"/>
                    <a:gd name="T107" fmla="*/ 305 h 1437"/>
                    <a:gd name="T108" fmla="*/ 43 w 1707"/>
                    <a:gd name="T109" fmla="*/ 299 h 1437"/>
                    <a:gd name="T110" fmla="*/ 39 w 1707"/>
                    <a:gd name="T111" fmla="*/ 275 h 1437"/>
                    <a:gd name="T112" fmla="*/ 36 w 1707"/>
                    <a:gd name="T113" fmla="*/ 252 h 1437"/>
                    <a:gd name="T114" fmla="*/ 36 w 1707"/>
                    <a:gd name="T115" fmla="*/ 235 h 1437"/>
                    <a:gd name="T116" fmla="*/ 28 w 1707"/>
                    <a:gd name="T117" fmla="*/ 216 h 1437"/>
                    <a:gd name="T118" fmla="*/ 2 w 1707"/>
                    <a:gd name="T119" fmla="*/ 180 h 14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707" h="1437">
                      <a:moveTo>
                        <a:pt x="481" y="197"/>
                      </a:moveTo>
                      <a:lnTo>
                        <a:pt x="481" y="197"/>
                      </a:lnTo>
                      <a:lnTo>
                        <a:pt x="502" y="210"/>
                      </a:lnTo>
                      <a:lnTo>
                        <a:pt x="523" y="221"/>
                      </a:lnTo>
                      <a:lnTo>
                        <a:pt x="545" y="232"/>
                      </a:lnTo>
                      <a:lnTo>
                        <a:pt x="566" y="242"/>
                      </a:lnTo>
                      <a:lnTo>
                        <a:pt x="587" y="251"/>
                      </a:lnTo>
                      <a:lnTo>
                        <a:pt x="607" y="260"/>
                      </a:lnTo>
                      <a:lnTo>
                        <a:pt x="628" y="268"/>
                      </a:lnTo>
                      <a:lnTo>
                        <a:pt x="649" y="276"/>
                      </a:lnTo>
                      <a:lnTo>
                        <a:pt x="672" y="283"/>
                      </a:lnTo>
                      <a:lnTo>
                        <a:pt x="693" y="290"/>
                      </a:lnTo>
                      <a:lnTo>
                        <a:pt x="716" y="296"/>
                      </a:lnTo>
                      <a:lnTo>
                        <a:pt x="738" y="301"/>
                      </a:lnTo>
                      <a:lnTo>
                        <a:pt x="761" y="306"/>
                      </a:lnTo>
                      <a:lnTo>
                        <a:pt x="784" y="310"/>
                      </a:lnTo>
                      <a:lnTo>
                        <a:pt x="808" y="313"/>
                      </a:lnTo>
                      <a:lnTo>
                        <a:pt x="833" y="316"/>
                      </a:lnTo>
                      <a:lnTo>
                        <a:pt x="849" y="317"/>
                      </a:lnTo>
                      <a:lnTo>
                        <a:pt x="866" y="317"/>
                      </a:lnTo>
                      <a:lnTo>
                        <a:pt x="883" y="317"/>
                      </a:lnTo>
                      <a:lnTo>
                        <a:pt x="901" y="318"/>
                      </a:lnTo>
                      <a:lnTo>
                        <a:pt x="918" y="318"/>
                      </a:lnTo>
                      <a:lnTo>
                        <a:pt x="937" y="317"/>
                      </a:lnTo>
                      <a:lnTo>
                        <a:pt x="954" y="317"/>
                      </a:lnTo>
                      <a:lnTo>
                        <a:pt x="973" y="316"/>
                      </a:lnTo>
                      <a:lnTo>
                        <a:pt x="991" y="313"/>
                      </a:lnTo>
                      <a:lnTo>
                        <a:pt x="1008" y="312"/>
                      </a:lnTo>
                      <a:lnTo>
                        <a:pt x="1026" y="308"/>
                      </a:lnTo>
                      <a:lnTo>
                        <a:pt x="1043" y="306"/>
                      </a:lnTo>
                      <a:lnTo>
                        <a:pt x="1061" y="301"/>
                      </a:lnTo>
                      <a:lnTo>
                        <a:pt x="1077" y="296"/>
                      </a:lnTo>
                      <a:lnTo>
                        <a:pt x="1092" y="290"/>
                      </a:lnTo>
                      <a:lnTo>
                        <a:pt x="1107" y="283"/>
                      </a:lnTo>
                      <a:lnTo>
                        <a:pt x="1129" y="275"/>
                      </a:lnTo>
                      <a:lnTo>
                        <a:pt x="1151" y="267"/>
                      </a:lnTo>
                      <a:lnTo>
                        <a:pt x="1173" y="261"/>
                      </a:lnTo>
                      <a:lnTo>
                        <a:pt x="1196" y="256"/>
                      </a:lnTo>
                      <a:lnTo>
                        <a:pt x="1217" y="251"/>
                      </a:lnTo>
                      <a:lnTo>
                        <a:pt x="1239" y="248"/>
                      </a:lnTo>
                      <a:lnTo>
                        <a:pt x="1263" y="247"/>
                      </a:lnTo>
                      <a:lnTo>
                        <a:pt x="1287" y="246"/>
                      </a:lnTo>
                      <a:lnTo>
                        <a:pt x="1287" y="220"/>
                      </a:lnTo>
                      <a:lnTo>
                        <a:pt x="1291" y="192"/>
                      </a:lnTo>
                      <a:lnTo>
                        <a:pt x="1297" y="167"/>
                      </a:lnTo>
                      <a:lnTo>
                        <a:pt x="1306" y="142"/>
                      </a:lnTo>
                      <a:lnTo>
                        <a:pt x="1318" y="119"/>
                      </a:lnTo>
                      <a:lnTo>
                        <a:pt x="1332" y="97"/>
                      </a:lnTo>
                      <a:lnTo>
                        <a:pt x="1349" y="77"/>
                      </a:lnTo>
                      <a:lnTo>
                        <a:pt x="1368" y="60"/>
                      </a:lnTo>
                      <a:lnTo>
                        <a:pt x="1388" y="45"/>
                      </a:lnTo>
                      <a:lnTo>
                        <a:pt x="1409" y="33"/>
                      </a:lnTo>
                      <a:lnTo>
                        <a:pt x="1433" y="23"/>
                      </a:lnTo>
                      <a:lnTo>
                        <a:pt x="1457" y="18"/>
                      </a:lnTo>
                      <a:lnTo>
                        <a:pt x="1482" y="15"/>
                      </a:lnTo>
                      <a:lnTo>
                        <a:pt x="1508" y="18"/>
                      </a:lnTo>
                      <a:lnTo>
                        <a:pt x="1534" y="23"/>
                      </a:lnTo>
                      <a:lnTo>
                        <a:pt x="1561" y="34"/>
                      </a:lnTo>
                      <a:lnTo>
                        <a:pt x="1581" y="39"/>
                      </a:lnTo>
                      <a:lnTo>
                        <a:pt x="1599" y="43"/>
                      </a:lnTo>
                      <a:lnTo>
                        <a:pt x="1618" y="43"/>
                      </a:lnTo>
                      <a:lnTo>
                        <a:pt x="1636" y="40"/>
                      </a:lnTo>
                      <a:lnTo>
                        <a:pt x="1653" y="35"/>
                      </a:lnTo>
                      <a:lnTo>
                        <a:pt x="1669" y="26"/>
                      </a:lnTo>
                      <a:lnTo>
                        <a:pt x="1684" y="15"/>
                      </a:lnTo>
                      <a:lnTo>
                        <a:pt x="1699" y="0"/>
                      </a:lnTo>
                      <a:lnTo>
                        <a:pt x="1707" y="26"/>
                      </a:lnTo>
                      <a:lnTo>
                        <a:pt x="1706" y="50"/>
                      </a:lnTo>
                      <a:lnTo>
                        <a:pt x="1699" y="72"/>
                      </a:lnTo>
                      <a:lnTo>
                        <a:pt x="1686" y="91"/>
                      </a:lnTo>
                      <a:lnTo>
                        <a:pt x="1668" y="107"/>
                      </a:lnTo>
                      <a:lnTo>
                        <a:pt x="1647" y="117"/>
                      </a:lnTo>
                      <a:lnTo>
                        <a:pt x="1623" y="124"/>
                      </a:lnTo>
                      <a:lnTo>
                        <a:pt x="1597" y="124"/>
                      </a:lnTo>
                      <a:lnTo>
                        <a:pt x="1579" y="115"/>
                      </a:lnTo>
                      <a:lnTo>
                        <a:pt x="1562" y="109"/>
                      </a:lnTo>
                      <a:lnTo>
                        <a:pt x="1542" y="105"/>
                      </a:lnTo>
                      <a:lnTo>
                        <a:pt x="1523" y="105"/>
                      </a:lnTo>
                      <a:lnTo>
                        <a:pt x="1503" y="107"/>
                      </a:lnTo>
                      <a:lnTo>
                        <a:pt x="1484" y="112"/>
                      </a:lnTo>
                      <a:lnTo>
                        <a:pt x="1467" y="120"/>
                      </a:lnTo>
                      <a:lnTo>
                        <a:pt x="1451" y="130"/>
                      </a:lnTo>
                      <a:lnTo>
                        <a:pt x="1436" y="141"/>
                      </a:lnTo>
                      <a:lnTo>
                        <a:pt x="1423" y="154"/>
                      </a:lnTo>
                      <a:lnTo>
                        <a:pt x="1413" y="167"/>
                      </a:lnTo>
                      <a:lnTo>
                        <a:pt x="1407" y="184"/>
                      </a:lnTo>
                      <a:lnTo>
                        <a:pt x="1403" y="200"/>
                      </a:lnTo>
                      <a:lnTo>
                        <a:pt x="1403" y="217"/>
                      </a:lnTo>
                      <a:lnTo>
                        <a:pt x="1408" y="235"/>
                      </a:lnTo>
                      <a:lnTo>
                        <a:pt x="1418" y="253"/>
                      </a:lnTo>
                      <a:lnTo>
                        <a:pt x="1431" y="270"/>
                      </a:lnTo>
                      <a:lnTo>
                        <a:pt x="1441" y="286"/>
                      </a:lnTo>
                      <a:lnTo>
                        <a:pt x="1448" y="302"/>
                      </a:lnTo>
                      <a:lnTo>
                        <a:pt x="1452" y="318"/>
                      </a:lnTo>
                      <a:lnTo>
                        <a:pt x="1453" y="336"/>
                      </a:lnTo>
                      <a:lnTo>
                        <a:pt x="1449" y="353"/>
                      </a:lnTo>
                      <a:lnTo>
                        <a:pt x="1442" y="371"/>
                      </a:lnTo>
                      <a:lnTo>
                        <a:pt x="1431" y="388"/>
                      </a:lnTo>
                      <a:lnTo>
                        <a:pt x="1446" y="410"/>
                      </a:lnTo>
                      <a:lnTo>
                        <a:pt x="1459" y="432"/>
                      </a:lnTo>
                      <a:lnTo>
                        <a:pt x="1471" y="454"/>
                      </a:lnTo>
                      <a:lnTo>
                        <a:pt x="1479" y="477"/>
                      </a:lnTo>
                      <a:lnTo>
                        <a:pt x="1487" y="501"/>
                      </a:lnTo>
                      <a:lnTo>
                        <a:pt x="1492" y="524"/>
                      </a:lnTo>
                      <a:lnTo>
                        <a:pt x="1494" y="548"/>
                      </a:lnTo>
                      <a:lnTo>
                        <a:pt x="1496" y="572"/>
                      </a:lnTo>
                      <a:lnTo>
                        <a:pt x="1494" y="597"/>
                      </a:lnTo>
                      <a:lnTo>
                        <a:pt x="1492" y="621"/>
                      </a:lnTo>
                      <a:lnTo>
                        <a:pt x="1487" y="644"/>
                      </a:lnTo>
                      <a:lnTo>
                        <a:pt x="1479" y="668"/>
                      </a:lnTo>
                      <a:lnTo>
                        <a:pt x="1471" y="690"/>
                      </a:lnTo>
                      <a:lnTo>
                        <a:pt x="1459" y="713"/>
                      </a:lnTo>
                      <a:lnTo>
                        <a:pt x="1446" y="735"/>
                      </a:lnTo>
                      <a:lnTo>
                        <a:pt x="1431" y="757"/>
                      </a:lnTo>
                      <a:lnTo>
                        <a:pt x="1416" y="774"/>
                      </a:lnTo>
                      <a:lnTo>
                        <a:pt x="1404" y="793"/>
                      </a:lnTo>
                      <a:lnTo>
                        <a:pt x="1393" y="812"/>
                      </a:lnTo>
                      <a:lnTo>
                        <a:pt x="1384" y="830"/>
                      </a:lnTo>
                      <a:lnTo>
                        <a:pt x="1378" y="851"/>
                      </a:lnTo>
                      <a:lnTo>
                        <a:pt x="1373" y="871"/>
                      </a:lnTo>
                      <a:lnTo>
                        <a:pt x="1369" y="894"/>
                      </a:lnTo>
                      <a:lnTo>
                        <a:pt x="1367" y="916"/>
                      </a:lnTo>
                      <a:lnTo>
                        <a:pt x="1366" y="921"/>
                      </a:lnTo>
                      <a:lnTo>
                        <a:pt x="1372" y="933"/>
                      </a:lnTo>
                      <a:lnTo>
                        <a:pt x="1376" y="945"/>
                      </a:lnTo>
                      <a:lnTo>
                        <a:pt x="1378" y="958"/>
                      </a:lnTo>
                      <a:lnTo>
                        <a:pt x="1379" y="970"/>
                      </a:lnTo>
                      <a:lnTo>
                        <a:pt x="1379" y="981"/>
                      </a:lnTo>
                      <a:lnTo>
                        <a:pt x="1378" y="994"/>
                      </a:lnTo>
                      <a:lnTo>
                        <a:pt x="1376" y="1006"/>
                      </a:lnTo>
                      <a:lnTo>
                        <a:pt x="1372" y="1019"/>
                      </a:lnTo>
                      <a:lnTo>
                        <a:pt x="1364" y="1040"/>
                      </a:lnTo>
                      <a:lnTo>
                        <a:pt x="1362" y="1062"/>
                      </a:lnTo>
                      <a:lnTo>
                        <a:pt x="1364" y="1085"/>
                      </a:lnTo>
                      <a:lnTo>
                        <a:pt x="1371" y="1107"/>
                      </a:lnTo>
                      <a:lnTo>
                        <a:pt x="1378" y="1130"/>
                      </a:lnTo>
                      <a:lnTo>
                        <a:pt x="1387" y="1152"/>
                      </a:lnTo>
                      <a:lnTo>
                        <a:pt x="1394" y="1175"/>
                      </a:lnTo>
                      <a:lnTo>
                        <a:pt x="1399" y="1196"/>
                      </a:lnTo>
                      <a:lnTo>
                        <a:pt x="1394" y="1207"/>
                      </a:lnTo>
                      <a:lnTo>
                        <a:pt x="1383" y="1219"/>
                      </a:lnTo>
                      <a:lnTo>
                        <a:pt x="1394" y="1232"/>
                      </a:lnTo>
                      <a:lnTo>
                        <a:pt x="1403" y="1245"/>
                      </a:lnTo>
                      <a:lnTo>
                        <a:pt x="1408" y="1257"/>
                      </a:lnTo>
                      <a:lnTo>
                        <a:pt x="1411" y="1268"/>
                      </a:lnTo>
                      <a:lnTo>
                        <a:pt x="1409" y="1281"/>
                      </a:lnTo>
                      <a:lnTo>
                        <a:pt x="1406" y="1295"/>
                      </a:lnTo>
                      <a:lnTo>
                        <a:pt x="1398" y="1308"/>
                      </a:lnTo>
                      <a:lnTo>
                        <a:pt x="1386" y="1323"/>
                      </a:lnTo>
                      <a:lnTo>
                        <a:pt x="1344" y="1332"/>
                      </a:lnTo>
                      <a:lnTo>
                        <a:pt x="1341" y="1331"/>
                      </a:lnTo>
                      <a:lnTo>
                        <a:pt x="1328" y="1346"/>
                      </a:lnTo>
                      <a:lnTo>
                        <a:pt x="1313" y="1357"/>
                      </a:lnTo>
                      <a:lnTo>
                        <a:pt x="1297" y="1365"/>
                      </a:lnTo>
                      <a:lnTo>
                        <a:pt x="1279" y="1370"/>
                      </a:lnTo>
                      <a:lnTo>
                        <a:pt x="1262" y="1371"/>
                      </a:lnTo>
                      <a:lnTo>
                        <a:pt x="1243" y="1368"/>
                      </a:lnTo>
                      <a:lnTo>
                        <a:pt x="1226" y="1362"/>
                      </a:lnTo>
                      <a:lnTo>
                        <a:pt x="1209" y="1353"/>
                      </a:lnTo>
                      <a:lnTo>
                        <a:pt x="1187" y="1365"/>
                      </a:lnTo>
                      <a:lnTo>
                        <a:pt x="1163" y="1376"/>
                      </a:lnTo>
                      <a:lnTo>
                        <a:pt x="1139" y="1383"/>
                      </a:lnTo>
                      <a:lnTo>
                        <a:pt x="1116" y="1388"/>
                      </a:lnTo>
                      <a:lnTo>
                        <a:pt x="1094" y="1386"/>
                      </a:lnTo>
                      <a:lnTo>
                        <a:pt x="1076" y="1378"/>
                      </a:lnTo>
                      <a:lnTo>
                        <a:pt x="1059" y="1361"/>
                      </a:lnTo>
                      <a:lnTo>
                        <a:pt x="1048" y="1333"/>
                      </a:lnTo>
                      <a:lnTo>
                        <a:pt x="1036" y="1331"/>
                      </a:lnTo>
                      <a:lnTo>
                        <a:pt x="1023" y="1330"/>
                      </a:lnTo>
                      <a:lnTo>
                        <a:pt x="1009" y="1327"/>
                      </a:lnTo>
                      <a:lnTo>
                        <a:pt x="998" y="1325"/>
                      </a:lnTo>
                      <a:lnTo>
                        <a:pt x="987" y="1320"/>
                      </a:lnTo>
                      <a:lnTo>
                        <a:pt x="978" y="1312"/>
                      </a:lnTo>
                      <a:lnTo>
                        <a:pt x="973" y="1302"/>
                      </a:lnTo>
                      <a:lnTo>
                        <a:pt x="971" y="1288"/>
                      </a:lnTo>
                      <a:lnTo>
                        <a:pt x="977" y="1272"/>
                      </a:lnTo>
                      <a:lnTo>
                        <a:pt x="984" y="1258"/>
                      </a:lnTo>
                      <a:lnTo>
                        <a:pt x="992" y="1245"/>
                      </a:lnTo>
                      <a:lnTo>
                        <a:pt x="1002" y="1231"/>
                      </a:lnTo>
                      <a:lnTo>
                        <a:pt x="1013" y="1220"/>
                      </a:lnTo>
                      <a:lnTo>
                        <a:pt x="1024" y="1209"/>
                      </a:lnTo>
                      <a:lnTo>
                        <a:pt x="1037" y="1199"/>
                      </a:lnTo>
                      <a:lnTo>
                        <a:pt x="1049" y="1190"/>
                      </a:lnTo>
                      <a:lnTo>
                        <a:pt x="1063" y="1182"/>
                      </a:lnTo>
                      <a:lnTo>
                        <a:pt x="1078" y="1175"/>
                      </a:lnTo>
                      <a:lnTo>
                        <a:pt x="1092" y="1169"/>
                      </a:lnTo>
                      <a:lnTo>
                        <a:pt x="1108" y="1164"/>
                      </a:lnTo>
                      <a:lnTo>
                        <a:pt x="1123" y="1160"/>
                      </a:lnTo>
                      <a:lnTo>
                        <a:pt x="1139" y="1156"/>
                      </a:lnTo>
                      <a:lnTo>
                        <a:pt x="1154" y="1154"/>
                      </a:lnTo>
                      <a:lnTo>
                        <a:pt x="1171" y="1152"/>
                      </a:lnTo>
                      <a:lnTo>
                        <a:pt x="1156" y="1130"/>
                      </a:lnTo>
                      <a:lnTo>
                        <a:pt x="1144" y="1109"/>
                      </a:lnTo>
                      <a:lnTo>
                        <a:pt x="1134" y="1087"/>
                      </a:lnTo>
                      <a:lnTo>
                        <a:pt x="1127" y="1066"/>
                      </a:lnTo>
                      <a:lnTo>
                        <a:pt x="1121" y="1045"/>
                      </a:lnTo>
                      <a:lnTo>
                        <a:pt x="1117" y="1023"/>
                      </a:lnTo>
                      <a:lnTo>
                        <a:pt x="1114" y="999"/>
                      </a:lnTo>
                      <a:lnTo>
                        <a:pt x="1113" y="973"/>
                      </a:lnTo>
                      <a:lnTo>
                        <a:pt x="1076" y="988"/>
                      </a:lnTo>
                      <a:lnTo>
                        <a:pt x="1037" y="1004"/>
                      </a:lnTo>
                      <a:lnTo>
                        <a:pt x="998" y="1019"/>
                      </a:lnTo>
                      <a:lnTo>
                        <a:pt x="958" y="1034"/>
                      </a:lnTo>
                      <a:lnTo>
                        <a:pt x="918" y="1047"/>
                      </a:lnTo>
                      <a:lnTo>
                        <a:pt x="877" y="1060"/>
                      </a:lnTo>
                      <a:lnTo>
                        <a:pt x="836" y="1071"/>
                      </a:lnTo>
                      <a:lnTo>
                        <a:pt x="794" y="1080"/>
                      </a:lnTo>
                      <a:lnTo>
                        <a:pt x="753" y="1086"/>
                      </a:lnTo>
                      <a:lnTo>
                        <a:pt x="712" y="1090"/>
                      </a:lnTo>
                      <a:lnTo>
                        <a:pt x="671" y="1090"/>
                      </a:lnTo>
                      <a:lnTo>
                        <a:pt x="630" y="1087"/>
                      </a:lnTo>
                      <a:lnTo>
                        <a:pt x="590" y="1080"/>
                      </a:lnTo>
                      <a:lnTo>
                        <a:pt x="550" y="1069"/>
                      </a:lnTo>
                      <a:lnTo>
                        <a:pt x="511" y="1054"/>
                      </a:lnTo>
                      <a:lnTo>
                        <a:pt x="473" y="1034"/>
                      </a:lnTo>
                      <a:lnTo>
                        <a:pt x="457" y="1023"/>
                      </a:lnTo>
                      <a:lnTo>
                        <a:pt x="441" y="1010"/>
                      </a:lnTo>
                      <a:lnTo>
                        <a:pt x="427" y="999"/>
                      </a:lnTo>
                      <a:lnTo>
                        <a:pt x="412" y="986"/>
                      </a:lnTo>
                      <a:lnTo>
                        <a:pt x="398" y="973"/>
                      </a:lnTo>
                      <a:lnTo>
                        <a:pt x="386" y="959"/>
                      </a:lnTo>
                      <a:lnTo>
                        <a:pt x="373" y="945"/>
                      </a:lnTo>
                      <a:lnTo>
                        <a:pt x="361" y="929"/>
                      </a:lnTo>
                      <a:lnTo>
                        <a:pt x="356" y="946"/>
                      </a:lnTo>
                      <a:lnTo>
                        <a:pt x="351" y="963"/>
                      </a:lnTo>
                      <a:lnTo>
                        <a:pt x="347" y="980"/>
                      </a:lnTo>
                      <a:lnTo>
                        <a:pt x="345" y="996"/>
                      </a:lnTo>
                      <a:lnTo>
                        <a:pt x="343" y="1013"/>
                      </a:lnTo>
                      <a:lnTo>
                        <a:pt x="343" y="1029"/>
                      </a:lnTo>
                      <a:lnTo>
                        <a:pt x="345" y="1044"/>
                      </a:lnTo>
                      <a:lnTo>
                        <a:pt x="346" y="1060"/>
                      </a:lnTo>
                      <a:lnTo>
                        <a:pt x="350" y="1075"/>
                      </a:lnTo>
                      <a:lnTo>
                        <a:pt x="353" y="1090"/>
                      </a:lnTo>
                      <a:lnTo>
                        <a:pt x="358" y="1106"/>
                      </a:lnTo>
                      <a:lnTo>
                        <a:pt x="363" y="1121"/>
                      </a:lnTo>
                      <a:lnTo>
                        <a:pt x="371" y="1136"/>
                      </a:lnTo>
                      <a:lnTo>
                        <a:pt x="378" y="1151"/>
                      </a:lnTo>
                      <a:lnTo>
                        <a:pt x="387" y="1166"/>
                      </a:lnTo>
                      <a:lnTo>
                        <a:pt x="397" y="1181"/>
                      </a:lnTo>
                      <a:lnTo>
                        <a:pt x="407" y="1186"/>
                      </a:lnTo>
                      <a:lnTo>
                        <a:pt x="412" y="1189"/>
                      </a:lnTo>
                      <a:lnTo>
                        <a:pt x="416" y="1196"/>
                      </a:lnTo>
                      <a:lnTo>
                        <a:pt x="418" y="1202"/>
                      </a:lnTo>
                      <a:lnTo>
                        <a:pt x="420" y="1210"/>
                      </a:lnTo>
                      <a:lnTo>
                        <a:pt x="420" y="1216"/>
                      </a:lnTo>
                      <a:lnTo>
                        <a:pt x="418" y="1222"/>
                      </a:lnTo>
                      <a:lnTo>
                        <a:pt x="416" y="1227"/>
                      </a:lnTo>
                      <a:lnTo>
                        <a:pt x="411" y="1234"/>
                      </a:lnTo>
                      <a:lnTo>
                        <a:pt x="405" y="1239"/>
                      </a:lnTo>
                      <a:lnTo>
                        <a:pt x="430" y="1248"/>
                      </a:lnTo>
                      <a:lnTo>
                        <a:pt x="446" y="1266"/>
                      </a:lnTo>
                      <a:lnTo>
                        <a:pt x="453" y="1286"/>
                      </a:lnTo>
                      <a:lnTo>
                        <a:pt x="455" y="1307"/>
                      </a:lnTo>
                      <a:lnTo>
                        <a:pt x="447" y="1328"/>
                      </a:lnTo>
                      <a:lnTo>
                        <a:pt x="433" y="1346"/>
                      </a:lnTo>
                      <a:lnTo>
                        <a:pt x="411" y="1357"/>
                      </a:lnTo>
                      <a:lnTo>
                        <a:pt x="383" y="1361"/>
                      </a:lnTo>
                      <a:lnTo>
                        <a:pt x="376" y="1362"/>
                      </a:lnTo>
                      <a:lnTo>
                        <a:pt x="366" y="1365"/>
                      </a:lnTo>
                      <a:lnTo>
                        <a:pt x="356" y="1367"/>
                      </a:lnTo>
                      <a:lnTo>
                        <a:pt x="345" y="1370"/>
                      </a:lnTo>
                      <a:lnTo>
                        <a:pt x="333" y="1372"/>
                      </a:lnTo>
                      <a:lnTo>
                        <a:pt x="326" y="1376"/>
                      </a:lnTo>
                      <a:lnTo>
                        <a:pt x="321" y="1381"/>
                      </a:lnTo>
                      <a:lnTo>
                        <a:pt x="321" y="1386"/>
                      </a:lnTo>
                      <a:lnTo>
                        <a:pt x="320" y="1405"/>
                      </a:lnTo>
                      <a:lnTo>
                        <a:pt x="313" y="1418"/>
                      </a:lnTo>
                      <a:lnTo>
                        <a:pt x="302" y="1428"/>
                      </a:lnTo>
                      <a:lnTo>
                        <a:pt x="288" y="1433"/>
                      </a:lnTo>
                      <a:lnTo>
                        <a:pt x="272" y="1437"/>
                      </a:lnTo>
                      <a:lnTo>
                        <a:pt x="256" y="1437"/>
                      </a:lnTo>
                      <a:lnTo>
                        <a:pt x="238" y="1436"/>
                      </a:lnTo>
                      <a:lnTo>
                        <a:pt x="223" y="1432"/>
                      </a:lnTo>
                      <a:lnTo>
                        <a:pt x="195" y="1403"/>
                      </a:lnTo>
                      <a:lnTo>
                        <a:pt x="176" y="1405"/>
                      </a:lnTo>
                      <a:lnTo>
                        <a:pt x="162" y="1406"/>
                      </a:lnTo>
                      <a:lnTo>
                        <a:pt x="151" y="1407"/>
                      </a:lnTo>
                      <a:lnTo>
                        <a:pt x="141" y="1407"/>
                      </a:lnTo>
                      <a:lnTo>
                        <a:pt x="132" y="1405"/>
                      </a:lnTo>
                      <a:lnTo>
                        <a:pt x="122" y="1400"/>
                      </a:lnTo>
                      <a:lnTo>
                        <a:pt x="110" y="1391"/>
                      </a:lnTo>
                      <a:lnTo>
                        <a:pt x="93" y="1376"/>
                      </a:lnTo>
                      <a:lnTo>
                        <a:pt x="93" y="1378"/>
                      </a:lnTo>
                      <a:lnTo>
                        <a:pt x="70" y="1380"/>
                      </a:lnTo>
                      <a:lnTo>
                        <a:pt x="50" y="1377"/>
                      </a:lnTo>
                      <a:lnTo>
                        <a:pt x="35" y="1371"/>
                      </a:lnTo>
                      <a:lnTo>
                        <a:pt x="22" y="1361"/>
                      </a:lnTo>
                      <a:lnTo>
                        <a:pt x="15" y="1348"/>
                      </a:lnTo>
                      <a:lnTo>
                        <a:pt x="12" y="1331"/>
                      </a:lnTo>
                      <a:lnTo>
                        <a:pt x="13" y="1312"/>
                      </a:lnTo>
                      <a:lnTo>
                        <a:pt x="20" y="1288"/>
                      </a:lnTo>
                      <a:lnTo>
                        <a:pt x="35" y="1266"/>
                      </a:lnTo>
                      <a:lnTo>
                        <a:pt x="51" y="1247"/>
                      </a:lnTo>
                      <a:lnTo>
                        <a:pt x="71" y="1232"/>
                      </a:lnTo>
                      <a:lnTo>
                        <a:pt x="92" y="1224"/>
                      </a:lnTo>
                      <a:lnTo>
                        <a:pt x="115" y="1219"/>
                      </a:lnTo>
                      <a:lnTo>
                        <a:pt x="138" y="1220"/>
                      </a:lnTo>
                      <a:lnTo>
                        <a:pt x="163" y="1226"/>
                      </a:lnTo>
                      <a:lnTo>
                        <a:pt x="188" y="1239"/>
                      </a:lnTo>
                      <a:lnTo>
                        <a:pt x="183" y="1225"/>
                      </a:lnTo>
                      <a:lnTo>
                        <a:pt x="178" y="1211"/>
                      </a:lnTo>
                      <a:lnTo>
                        <a:pt x="173" y="1196"/>
                      </a:lnTo>
                      <a:lnTo>
                        <a:pt x="170" y="1181"/>
                      </a:lnTo>
                      <a:lnTo>
                        <a:pt x="166" y="1166"/>
                      </a:lnTo>
                      <a:lnTo>
                        <a:pt x="162" y="1150"/>
                      </a:lnTo>
                      <a:lnTo>
                        <a:pt x="160" y="1134"/>
                      </a:lnTo>
                      <a:lnTo>
                        <a:pt x="157" y="1117"/>
                      </a:lnTo>
                      <a:lnTo>
                        <a:pt x="155" y="1101"/>
                      </a:lnTo>
                      <a:lnTo>
                        <a:pt x="153" y="1085"/>
                      </a:lnTo>
                      <a:lnTo>
                        <a:pt x="151" y="1069"/>
                      </a:lnTo>
                      <a:lnTo>
                        <a:pt x="150" y="1054"/>
                      </a:lnTo>
                      <a:lnTo>
                        <a:pt x="148" y="1038"/>
                      </a:lnTo>
                      <a:lnTo>
                        <a:pt x="147" y="1023"/>
                      </a:lnTo>
                      <a:lnTo>
                        <a:pt x="146" y="1008"/>
                      </a:lnTo>
                      <a:lnTo>
                        <a:pt x="145" y="993"/>
                      </a:lnTo>
                      <a:lnTo>
                        <a:pt x="145" y="979"/>
                      </a:lnTo>
                      <a:lnTo>
                        <a:pt x="143" y="965"/>
                      </a:lnTo>
                      <a:lnTo>
                        <a:pt x="143" y="953"/>
                      </a:lnTo>
                      <a:lnTo>
                        <a:pt x="143" y="939"/>
                      </a:lnTo>
                      <a:lnTo>
                        <a:pt x="142" y="925"/>
                      </a:lnTo>
                      <a:lnTo>
                        <a:pt x="141" y="913"/>
                      </a:lnTo>
                      <a:lnTo>
                        <a:pt x="140" y="899"/>
                      </a:lnTo>
                      <a:lnTo>
                        <a:pt x="137" y="885"/>
                      </a:lnTo>
                      <a:lnTo>
                        <a:pt x="112" y="866"/>
                      </a:lnTo>
                      <a:lnTo>
                        <a:pt x="90" y="845"/>
                      </a:lnTo>
                      <a:lnTo>
                        <a:pt x="70" y="824"/>
                      </a:lnTo>
                      <a:lnTo>
                        <a:pt x="52" y="800"/>
                      </a:lnTo>
                      <a:lnTo>
                        <a:pt x="36" y="775"/>
                      </a:lnTo>
                      <a:lnTo>
                        <a:pt x="22" y="749"/>
                      </a:lnTo>
                      <a:lnTo>
                        <a:pt x="10" y="722"/>
                      </a:lnTo>
                      <a:lnTo>
                        <a:pt x="0" y="692"/>
                      </a:lnTo>
                      <a:lnTo>
                        <a:pt x="93" y="325"/>
                      </a:lnTo>
                      <a:lnTo>
                        <a:pt x="405" y="174"/>
                      </a:lnTo>
                      <a:lnTo>
                        <a:pt x="481" y="1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34" name="Freeform 1375"/>
                <p:cNvSpPr>
                  <a:spLocks/>
                </p:cNvSpPr>
                <p:nvPr/>
              </p:nvSpPr>
              <p:spPr bwMode="auto">
                <a:xfrm>
                  <a:off x="2848" y="2771"/>
                  <a:ext cx="23" cy="30"/>
                </a:xfrm>
                <a:custGeom>
                  <a:avLst/>
                  <a:gdLst>
                    <a:gd name="T0" fmla="*/ 23 w 94"/>
                    <a:gd name="T1" fmla="*/ 0 h 119"/>
                    <a:gd name="T2" fmla="*/ 21 w 94"/>
                    <a:gd name="T3" fmla="*/ 0 h 119"/>
                    <a:gd name="T4" fmla="*/ 18 w 94"/>
                    <a:gd name="T5" fmla="*/ 0 h 119"/>
                    <a:gd name="T6" fmla="*/ 16 w 94"/>
                    <a:gd name="T7" fmla="*/ 1 h 119"/>
                    <a:gd name="T8" fmla="*/ 13 w 94"/>
                    <a:gd name="T9" fmla="*/ 2 h 119"/>
                    <a:gd name="T10" fmla="*/ 11 w 94"/>
                    <a:gd name="T11" fmla="*/ 3 h 119"/>
                    <a:gd name="T12" fmla="*/ 9 w 94"/>
                    <a:gd name="T13" fmla="*/ 5 h 119"/>
                    <a:gd name="T14" fmla="*/ 7 w 94"/>
                    <a:gd name="T15" fmla="*/ 6 h 119"/>
                    <a:gd name="T16" fmla="*/ 5 w 94"/>
                    <a:gd name="T17" fmla="*/ 8 h 119"/>
                    <a:gd name="T18" fmla="*/ 3 w 94"/>
                    <a:gd name="T19" fmla="*/ 10 h 119"/>
                    <a:gd name="T20" fmla="*/ 2 w 94"/>
                    <a:gd name="T21" fmla="*/ 13 h 119"/>
                    <a:gd name="T22" fmla="*/ 1 w 94"/>
                    <a:gd name="T23" fmla="*/ 15 h 119"/>
                    <a:gd name="T24" fmla="*/ 0 w 94"/>
                    <a:gd name="T25" fmla="*/ 18 h 119"/>
                    <a:gd name="T26" fmla="*/ 0 w 94"/>
                    <a:gd name="T27" fmla="*/ 20 h 119"/>
                    <a:gd name="T28" fmla="*/ 0 w 94"/>
                    <a:gd name="T29" fmla="*/ 23 h 119"/>
                    <a:gd name="T30" fmla="*/ 0 w 94"/>
                    <a:gd name="T31" fmla="*/ 26 h 119"/>
                    <a:gd name="T32" fmla="*/ 1 w 94"/>
                    <a:gd name="T33" fmla="*/ 28 h 119"/>
                    <a:gd name="T34" fmla="*/ 1 w 94"/>
                    <a:gd name="T35" fmla="*/ 30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4" h="119">
                      <a:moveTo>
                        <a:pt x="94" y="0"/>
                      </a:moveTo>
                      <a:lnTo>
                        <a:pt x="84" y="0"/>
                      </a:lnTo>
                      <a:lnTo>
                        <a:pt x="74" y="1"/>
                      </a:lnTo>
                      <a:lnTo>
                        <a:pt x="64" y="4"/>
                      </a:lnTo>
                      <a:lnTo>
                        <a:pt x="54" y="8"/>
                      </a:lnTo>
                      <a:lnTo>
                        <a:pt x="44" y="13"/>
                      </a:lnTo>
                      <a:lnTo>
                        <a:pt x="35" y="18"/>
                      </a:lnTo>
                      <a:lnTo>
                        <a:pt x="28" y="25"/>
                      </a:lnTo>
                      <a:lnTo>
                        <a:pt x="20" y="33"/>
                      </a:lnTo>
                      <a:lnTo>
                        <a:pt x="14" y="41"/>
                      </a:lnTo>
                      <a:lnTo>
                        <a:pt x="9" y="50"/>
                      </a:lnTo>
                      <a:lnTo>
                        <a:pt x="5" y="60"/>
                      </a:lnTo>
                      <a:lnTo>
                        <a:pt x="2" y="70"/>
                      </a:lnTo>
                      <a:lnTo>
                        <a:pt x="0" y="81"/>
                      </a:lnTo>
                      <a:lnTo>
                        <a:pt x="0" y="91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5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35" name="Freeform 1376"/>
                <p:cNvSpPr>
                  <a:spLocks/>
                </p:cNvSpPr>
                <p:nvPr/>
              </p:nvSpPr>
              <p:spPr bwMode="auto">
                <a:xfrm>
                  <a:off x="2897" y="2789"/>
                  <a:ext cx="9" cy="14"/>
                </a:xfrm>
                <a:custGeom>
                  <a:avLst/>
                  <a:gdLst>
                    <a:gd name="T0" fmla="*/ 9 w 37"/>
                    <a:gd name="T1" fmla="*/ 14 h 54"/>
                    <a:gd name="T2" fmla="*/ 9 w 37"/>
                    <a:gd name="T3" fmla="*/ 12 h 54"/>
                    <a:gd name="T4" fmla="*/ 9 w 37"/>
                    <a:gd name="T5" fmla="*/ 10 h 54"/>
                    <a:gd name="T6" fmla="*/ 8 w 37"/>
                    <a:gd name="T7" fmla="*/ 8 h 54"/>
                    <a:gd name="T8" fmla="*/ 7 w 37"/>
                    <a:gd name="T9" fmla="*/ 6 h 54"/>
                    <a:gd name="T10" fmla="*/ 6 w 37"/>
                    <a:gd name="T11" fmla="*/ 4 h 54"/>
                    <a:gd name="T12" fmla="*/ 5 w 37"/>
                    <a:gd name="T13" fmla="*/ 3 h 54"/>
                    <a:gd name="T14" fmla="*/ 3 w 37"/>
                    <a:gd name="T15" fmla="*/ 2 h 54"/>
                    <a:gd name="T16" fmla="*/ 2 w 37"/>
                    <a:gd name="T17" fmla="*/ 1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5" y="54"/>
                      </a:moveTo>
                      <a:lnTo>
                        <a:pt x="37" y="45"/>
                      </a:lnTo>
                      <a:lnTo>
                        <a:pt x="35" y="37"/>
                      </a:lnTo>
                      <a:lnTo>
                        <a:pt x="33" y="31"/>
                      </a:lnTo>
                      <a:lnTo>
                        <a:pt x="30" y="24"/>
                      </a:lnTo>
                      <a:lnTo>
                        <a:pt x="25" y="17"/>
                      </a:lnTo>
                      <a:lnTo>
                        <a:pt x="20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36" name="Freeform 1377"/>
                <p:cNvSpPr>
                  <a:spLocks/>
                </p:cNvSpPr>
                <p:nvPr/>
              </p:nvSpPr>
              <p:spPr bwMode="auto">
                <a:xfrm>
                  <a:off x="3088" y="2761"/>
                  <a:ext cx="24" cy="30"/>
                </a:xfrm>
                <a:custGeom>
                  <a:avLst/>
                  <a:gdLst>
                    <a:gd name="T0" fmla="*/ 24 w 96"/>
                    <a:gd name="T1" fmla="*/ 0 h 119"/>
                    <a:gd name="T2" fmla="*/ 21 w 96"/>
                    <a:gd name="T3" fmla="*/ 1 h 119"/>
                    <a:gd name="T4" fmla="*/ 18 w 96"/>
                    <a:gd name="T5" fmla="*/ 2 h 119"/>
                    <a:gd name="T6" fmla="*/ 15 w 96"/>
                    <a:gd name="T7" fmla="*/ 4 h 119"/>
                    <a:gd name="T8" fmla="*/ 13 w 96"/>
                    <a:gd name="T9" fmla="*/ 6 h 119"/>
                    <a:gd name="T10" fmla="*/ 10 w 96"/>
                    <a:gd name="T11" fmla="*/ 8 h 119"/>
                    <a:gd name="T12" fmla="*/ 8 w 96"/>
                    <a:gd name="T13" fmla="*/ 10 h 119"/>
                    <a:gd name="T14" fmla="*/ 6 w 96"/>
                    <a:gd name="T15" fmla="*/ 12 h 119"/>
                    <a:gd name="T16" fmla="*/ 4 w 96"/>
                    <a:gd name="T17" fmla="*/ 15 h 119"/>
                    <a:gd name="T18" fmla="*/ 3 w 96"/>
                    <a:gd name="T19" fmla="*/ 18 h 119"/>
                    <a:gd name="T20" fmla="*/ 2 w 96"/>
                    <a:gd name="T21" fmla="*/ 21 h 119"/>
                    <a:gd name="T22" fmla="*/ 1 w 96"/>
                    <a:gd name="T23" fmla="*/ 24 h 119"/>
                    <a:gd name="T24" fmla="*/ 0 w 96"/>
                    <a:gd name="T25" fmla="*/ 27 h 119"/>
                    <a:gd name="T26" fmla="*/ 0 w 96"/>
                    <a:gd name="T27" fmla="*/ 3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6" h="119">
                      <a:moveTo>
                        <a:pt x="96" y="0"/>
                      </a:moveTo>
                      <a:lnTo>
                        <a:pt x="85" y="3"/>
                      </a:lnTo>
                      <a:lnTo>
                        <a:pt x="72" y="8"/>
                      </a:lnTo>
                      <a:lnTo>
                        <a:pt x="61" y="15"/>
                      </a:lnTo>
                      <a:lnTo>
                        <a:pt x="51" y="22"/>
                      </a:lnTo>
                      <a:lnTo>
                        <a:pt x="41" y="31"/>
                      </a:lnTo>
                      <a:lnTo>
                        <a:pt x="32" y="39"/>
                      </a:lnTo>
                      <a:lnTo>
                        <a:pt x="23" y="49"/>
                      </a:lnTo>
                      <a:lnTo>
                        <a:pt x="17" y="59"/>
                      </a:lnTo>
                      <a:lnTo>
                        <a:pt x="11" y="72"/>
                      </a:lnTo>
                      <a:lnTo>
                        <a:pt x="6" y="83"/>
                      </a:lnTo>
                      <a:lnTo>
                        <a:pt x="2" y="96"/>
                      </a:lnTo>
                      <a:lnTo>
                        <a:pt x="0" y="108"/>
                      </a:lnTo>
                      <a:lnTo>
                        <a:pt x="0" y="1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37" name="Freeform 1378"/>
                <p:cNvSpPr>
                  <a:spLocks/>
                </p:cNvSpPr>
                <p:nvPr/>
              </p:nvSpPr>
              <p:spPr bwMode="auto">
                <a:xfrm>
                  <a:off x="3151" y="2777"/>
                  <a:ext cx="8" cy="12"/>
                </a:xfrm>
                <a:custGeom>
                  <a:avLst/>
                  <a:gdLst>
                    <a:gd name="T0" fmla="*/ 8 w 31"/>
                    <a:gd name="T1" fmla="*/ 12 h 51"/>
                    <a:gd name="T2" fmla="*/ 8 w 31"/>
                    <a:gd name="T3" fmla="*/ 10 h 51"/>
                    <a:gd name="T4" fmla="*/ 8 w 31"/>
                    <a:gd name="T5" fmla="*/ 8 h 51"/>
                    <a:gd name="T6" fmla="*/ 7 w 31"/>
                    <a:gd name="T7" fmla="*/ 6 h 51"/>
                    <a:gd name="T8" fmla="*/ 6 w 31"/>
                    <a:gd name="T9" fmla="*/ 5 h 51"/>
                    <a:gd name="T10" fmla="*/ 5 w 31"/>
                    <a:gd name="T11" fmla="*/ 3 h 51"/>
                    <a:gd name="T12" fmla="*/ 3 w 31"/>
                    <a:gd name="T13" fmla="*/ 2 h 51"/>
                    <a:gd name="T14" fmla="*/ 2 w 31"/>
                    <a:gd name="T15" fmla="*/ 1 h 51"/>
                    <a:gd name="T16" fmla="*/ 0 w 31"/>
                    <a:gd name="T17" fmla="*/ 0 h 5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1" h="51">
                      <a:moveTo>
                        <a:pt x="31" y="51"/>
                      </a:moveTo>
                      <a:lnTo>
                        <a:pt x="31" y="42"/>
                      </a:lnTo>
                      <a:lnTo>
                        <a:pt x="30" y="35"/>
                      </a:lnTo>
                      <a:lnTo>
                        <a:pt x="27" y="27"/>
                      </a:lnTo>
                      <a:lnTo>
                        <a:pt x="24" y="20"/>
                      </a:lnTo>
                      <a:lnTo>
                        <a:pt x="19" y="13"/>
                      </a:lnTo>
                      <a:lnTo>
                        <a:pt x="12" y="8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38" name="Freeform 1379"/>
                <p:cNvSpPr>
                  <a:spLocks/>
                </p:cNvSpPr>
                <p:nvPr/>
              </p:nvSpPr>
              <p:spPr bwMode="auto">
                <a:xfrm>
                  <a:off x="3104" y="2680"/>
                  <a:ext cx="6" cy="20"/>
                </a:xfrm>
                <a:custGeom>
                  <a:avLst/>
                  <a:gdLst>
                    <a:gd name="T0" fmla="*/ 6 w 24"/>
                    <a:gd name="T1" fmla="*/ 0 h 80"/>
                    <a:gd name="T2" fmla="*/ 4 w 24"/>
                    <a:gd name="T3" fmla="*/ 4 h 80"/>
                    <a:gd name="T4" fmla="*/ 3 w 24"/>
                    <a:gd name="T5" fmla="*/ 7 h 80"/>
                    <a:gd name="T6" fmla="*/ 2 w 24"/>
                    <a:gd name="T7" fmla="*/ 11 h 80"/>
                    <a:gd name="T8" fmla="*/ 1 w 24"/>
                    <a:gd name="T9" fmla="*/ 16 h 80"/>
                    <a:gd name="T10" fmla="*/ 0 w 24"/>
                    <a:gd name="T11" fmla="*/ 19 h 80"/>
                    <a:gd name="T12" fmla="*/ 0 w 24"/>
                    <a:gd name="T13" fmla="*/ 2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80">
                      <a:moveTo>
                        <a:pt x="24" y="0"/>
                      </a:moveTo>
                      <a:lnTo>
                        <a:pt x="16" y="14"/>
                      </a:lnTo>
                      <a:lnTo>
                        <a:pt x="11" y="29"/>
                      </a:lnTo>
                      <a:lnTo>
                        <a:pt x="6" y="45"/>
                      </a:lnTo>
                      <a:lnTo>
                        <a:pt x="2" y="62"/>
                      </a:lnTo>
                      <a:lnTo>
                        <a:pt x="1" y="77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39" name="Freeform 1380"/>
                <p:cNvSpPr>
                  <a:spLocks/>
                </p:cNvSpPr>
                <p:nvPr/>
              </p:nvSpPr>
              <p:spPr bwMode="auto">
                <a:xfrm>
                  <a:off x="3155" y="2440"/>
                  <a:ext cx="45" cy="26"/>
                </a:xfrm>
                <a:custGeom>
                  <a:avLst/>
                  <a:gdLst>
                    <a:gd name="T0" fmla="*/ 45 w 181"/>
                    <a:gd name="T1" fmla="*/ 1 h 105"/>
                    <a:gd name="T2" fmla="*/ 42 w 181"/>
                    <a:gd name="T3" fmla="*/ 0 h 105"/>
                    <a:gd name="T4" fmla="*/ 38 w 181"/>
                    <a:gd name="T5" fmla="*/ 0 h 105"/>
                    <a:gd name="T6" fmla="*/ 35 w 181"/>
                    <a:gd name="T7" fmla="*/ 0 h 105"/>
                    <a:gd name="T8" fmla="*/ 31 w 181"/>
                    <a:gd name="T9" fmla="*/ 0 h 105"/>
                    <a:gd name="T10" fmla="*/ 28 w 181"/>
                    <a:gd name="T11" fmla="*/ 1 h 105"/>
                    <a:gd name="T12" fmla="*/ 25 w 181"/>
                    <a:gd name="T13" fmla="*/ 2 h 105"/>
                    <a:gd name="T14" fmla="*/ 21 w 181"/>
                    <a:gd name="T15" fmla="*/ 2 h 105"/>
                    <a:gd name="T16" fmla="*/ 18 w 181"/>
                    <a:gd name="T17" fmla="*/ 4 h 105"/>
                    <a:gd name="T18" fmla="*/ 15 w 181"/>
                    <a:gd name="T19" fmla="*/ 6 h 105"/>
                    <a:gd name="T20" fmla="*/ 13 w 181"/>
                    <a:gd name="T21" fmla="*/ 8 h 105"/>
                    <a:gd name="T22" fmla="*/ 10 w 181"/>
                    <a:gd name="T23" fmla="*/ 10 h 105"/>
                    <a:gd name="T24" fmla="*/ 8 w 181"/>
                    <a:gd name="T25" fmla="*/ 12 h 105"/>
                    <a:gd name="T26" fmla="*/ 5 w 181"/>
                    <a:gd name="T27" fmla="*/ 15 h 105"/>
                    <a:gd name="T28" fmla="*/ 4 w 181"/>
                    <a:gd name="T29" fmla="*/ 18 h 105"/>
                    <a:gd name="T30" fmla="*/ 2 w 181"/>
                    <a:gd name="T31" fmla="*/ 21 h 105"/>
                    <a:gd name="T32" fmla="*/ 0 w 181"/>
                    <a:gd name="T33" fmla="*/ 24 h 105"/>
                    <a:gd name="T34" fmla="*/ 0 w 181"/>
                    <a:gd name="T35" fmla="*/ 26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1" h="105">
                      <a:moveTo>
                        <a:pt x="181" y="5"/>
                      </a:moveTo>
                      <a:lnTo>
                        <a:pt x="167" y="2"/>
                      </a:lnTo>
                      <a:lnTo>
                        <a:pt x="153" y="0"/>
                      </a:lnTo>
                      <a:lnTo>
                        <a:pt x="140" y="0"/>
                      </a:lnTo>
                      <a:lnTo>
                        <a:pt x="126" y="0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6" y="10"/>
                      </a:lnTo>
                      <a:lnTo>
                        <a:pt x="73" y="17"/>
                      </a:lnTo>
                      <a:lnTo>
                        <a:pt x="62" y="23"/>
                      </a:lnTo>
                      <a:lnTo>
                        <a:pt x="51" y="32"/>
                      </a:lnTo>
                      <a:lnTo>
                        <a:pt x="41" y="40"/>
                      </a:lnTo>
                      <a:lnTo>
                        <a:pt x="31" y="49"/>
                      </a:lnTo>
                      <a:lnTo>
                        <a:pt x="22" y="60"/>
                      </a:lnTo>
                      <a:lnTo>
                        <a:pt x="15" y="72"/>
                      </a:lnTo>
                      <a:lnTo>
                        <a:pt x="8" y="84"/>
                      </a:lnTo>
                      <a:lnTo>
                        <a:pt x="2" y="97"/>
                      </a:lnTo>
                      <a:lnTo>
                        <a:pt x="0" y="1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40" name="Freeform 1381"/>
                <p:cNvSpPr>
                  <a:spLocks/>
                </p:cNvSpPr>
                <p:nvPr/>
              </p:nvSpPr>
              <p:spPr bwMode="auto">
                <a:xfrm>
                  <a:off x="3207" y="2504"/>
                  <a:ext cx="42" cy="9"/>
                </a:xfrm>
                <a:custGeom>
                  <a:avLst/>
                  <a:gdLst>
                    <a:gd name="T0" fmla="*/ 0 w 166"/>
                    <a:gd name="T1" fmla="*/ 5 h 38"/>
                    <a:gd name="T2" fmla="*/ 3 w 166"/>
                    <a:gd name="T3" fmla="*/ 7 h 38"/>
                    <a:gd name="T4" fmla="*/ 6 w 166"/>
                    <a:gd name="T5" fmla="*/ 8 h 38"/>
                    <a:gd name="T6" fmla="*/ 10 w 166"/>
                    <a:gd name="T7" fmla="*/ 8 h 38"/>
                    <a:gd name="T8" fmla="*/ 13 w 166"/>
                    <a:gd name="T9" fmla="*/ 9 h 38"/>
                    <a:gd name="T10" fmla="*/ 17 w 166"/>
                    <a:gd name="T11" fmla="*/ 9 h 38"/>
                    <a:gd name="T12" fmla="*/ 20 w 166"/>
                    <a:gd name="T13" fmla="*/ 9 h 38"/>
                    <a:gd name="T14" fmla="*/ 23 w 166"/>
                    <a:gd name="T15" fmla="*/ 8 h 38"/>
                    <a:gd name="T16" fmla="*/ 27 w 166"/>
                    <a:gd name="T17" fmla="*/ 8 h 38"/>
                    <a:gd name="T18" fmla="*/ 30 w 166"/>
                    <a:gd name="T19" fmla="*/ 7 h 38"/>
                    <a:gd name="T20" fmla="*/ 33 w 166"/>
                    <a:gd name="T21" fmla="*/ 5 h 38"/>
                    <a:gd name="T22" fmla="*/ 37 w 166"/>
                    <a:gd name="T23" fmla="*/ 4 h 38"/>
                    <a:gd name="T24" fmla="*/ 39 w 166"/>
                    <a:gd name="T25" fmla="*/ 2 h 38"/>
                    <a:gd name="T26" fmla="*/ 42 w 166"/>
                    <a:gd name="T27" fmla="*/ 0 h 3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6" h="38">
                      <a:moveTo>
                        <a:pt x="0" y="23"/>
                      </a:moveTo>
                      <a:lnTo>
                        <a:pt x="12" y="28"/>
                      </a:lnTo>
                      <a:lnTo>
                        <a:pt x="25" y="33"/>
                      </a:lnTo>
                      <a:lnTo>
                        <a:pt x="38" y="35"/>
                      </a:lnTo>
                      <a:lnTo>
                        <a:pt x="52" y="38"/>
                      </a:lnTo>
                      <a:lnTo>
                        <a:pt x="66" y="38"/>
                      </a:lnTo>
                      <a:lnTo>
                        <a:pt x="80" y="38"/>
                      </a:lnTo>
                      <a:lnTo>
                        <a:pt x="92" y="35"/>
                      </a:lnTo>
                      <a:lnTo>
                        <a:pt x="106" y="33"/>
                      </a:lnTo>
                      <a:lnTo>
                        <a:pt x="120" y="28"/>
                      </a:lnTo>
                      <a:lnTo>
                        <a:pt x="132" y="23"/>
                      </a:lnTo>
                      <a:lnTo>
                        <a:pt x="145" y="17"/>
                      </a:lnTo>
                      <a:lnTo>
                        <a:pt x="156" y="9"/>
                      </a:lnTo>
                      <a:lnTo>
                        <a:pt x="16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41" name="Freeform 1382"/>
                <p:cNvSpPr>
                  <a:spLocks/>
                </p:cNvSpPr>
                <p:nvPr/>
              </p:nvSpPr>
              <p:spPr bwMode="auto">
                <a:xfrm>
                  <a:off x="3220" y="2522"/>
                  <a:ext cx="34" cy="7"/>
                </a:xfrm>
                <a:custGeom>
                  <a:avLst/>
                  <a:gdLst>
                    <a:gd name="T0" fmla="*/ 0 w 137"/>
                    <a:gd name="T1" fmla="*/ 2 h 28"/>
                    <a:gd name="T2" fmla="*/ 2 w 137"/>
                    <a:gd name="T3" fmla="*/ 3 h 28"/>
                    <a:gd name="T4" fmla="*/ 5 w 137"/>
                    <a:gd name="T5" fmla="*/ 5 h 28"/>
                    <a:gd name="T6" fmla="*/ 7 w 137"/>
                    <a:gd name="T7" fmla="*/ 6 h 28"/>
                    <a:gd name="T8" fmla="*/ 10 w 137"/>
                    <a:gd name="T9" fmla="*/ 7 h 28"/>
                    <a:gd name="T10" fmla="*/ 13 w 137"/>
                    <a:gd name="T11" fmla="*/ 7 h 28"/>
                    <a:gd name="T12" fmla="*/ 16 w 137"/>
                    <a:gd name="T13" fmla="*/ 7 h 28"/>
                    <a:gd name="T14" fmla="*/ 19 w 137"/>
                    <a:gd name="T15" fmla="*/ 7 h 28"/>
                    <a:gd name="T16" fmla="*/ 22 w 137"/>
                    <a:gd name="T17" fmla="*/ 7 h 28"/>
                    <a:gd name="T18" fmla="*/ 24 w 137"/>
                    <a:gd name="T19" fmla="*/ 6 h 28"/>
                    <a:gd name="T20" fmla="*/ 27 w 137"/>
                    <a:gd name="T21" fmla="*/ 5 h 28"/>
                    <a:gd name="T22" fmla="*/ 29 w 137"/>
                    <a:gd name="T23" fmla="*/ 3 h 28"/>
                    <a:gd name="T24" fmla="*/ 32 w 137"/>
                    <a:gd name="T25" fmla="*/ 2 h 28"/>
                    <a:gd name="T26" fmla="*/ 34 w 13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37" h="28">
                      <a:moveTo>
                        <a:pt x="0" y="7"/>
                      </a:moveTo>
                      <a:lnTo>
                        <a:pt x="10" y="13"/>
                      </a:lnTo>
                      <a:lnTo>
                        <a:pt x="20" y="18"/>
                      </a:lnTo>
                      <a:lnTo>
                        <a:pt x="30" y="22"/>
                      </a:lnTo>
                      <a:lnTo>
                        <a:pt x="41" y="26"/>
                      </a:lnTo>
                      <a:lnTo>
                        <a:pt x="52" y="28"/>
                      </a:lnTo>
                      <a:lnTo>
                        <a:pt x="65" y="28"/>
                      </a:lnTo>
                      <a:lnTo>
                        <a:pt x="76" y="28"/>
                      </a:lnTo>
                      <a:lnTo>
                        <a:pt x="87" y="26"/>
                      </a:lnTo>
                      <a:lnTo>
                        <a:pt x="98" y="23"/>
                      </a:lnTo>
                      <a:lnTo>
                        <a:pt x="110" y="18"/>
                      </a:lnTo>
                      <a:lnTo>
                        <a:pt x="118" y="13"/>
                      </a:lnTo>
                      <a:lnTo>
                        <a:pt x="128" y="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42" name="Freeform 1383"/>
                <p:cNvSpPr>
                  <a:spLocks/>
                </p:cNvSpPr>
                <p:nvPr/>
              </p:nvSpPr>
              <p:spPr bwMode="auto">
                <a:xfrm>
                  <a:off x="3027" y="2544"/>
                  <a:ext cx="122" cy="142"/>
                </a:xfrm>
                <a:custGeom>
                  <a:avLst/>
                  <a:gdLst>
                    <a:gd name="T0" fmla="*/ 2 w 488"/>
                    <a:gd name="T1" fmla="*/ 117 h 572"/>
                    <a:gd name="T2" fmla="*/ 0 w 488"/>
                    <a:gd name="T3" fmla="*/ 128 h 572"/>
                    <a:gd name="T4" fmla="*/ 4 w 488"/>
                    <a:gd name="T5" fmla="*/ 137 h 572"/>
                    <a:gd name="T6" fmla="*/ 13 w 488"/>
                    <a:gd name="T7" fmla="*/ 142 h 572"/>
                    <a:gd name="T8" fmla="*/ 25 w 488"/>
                    <a:gd name="T9" fmla="*/ 142 h 572"/>
                    <a:gd name="T10" fmla="*/ 35 w 488"/>
                    <a:gd name="T11" fmla="*/ 140 h 572"/>
                    <a:gd name="T12" fmla="*/ 44 w 488"/>
                    <a:gd name="T13" fmla="*/ 136 h 572"/>
                    <a:gd name="T14" fmla="*/ 51 w 488"/>
                    <a:gd name="T15" fmla="*/ 131 h 572"/>
                    <a:gd name="T16" fmla="*/ 57 w 488"/>
                    <a:gd name="T17" fmla="*/ 125 h 572"/>
                    <a:gd name="T18" fmla="*/ 63 w 488"/>
                    <a:gd name="T19" fmla="*/ 118 h 572"/>
                    <a:gd name="T20" fmla="*/ 69 w 488"/>
                    <a:gd name="T21" fmla="*/ 111 h 572"/>
                    <a:gd name="T22" fmla="*/ 76 w 488"/>
                    <a:gd name="T23" fmla="*/ 103 h 572"/>
                    <a:gd name="T24" fmla="*/ 84 w 488"/>
                    <a:gd name="T25" fmla="*/ 95 h 572"/>
                    <a:gd name="T26" fmla="*/ 93 w 488"/>
                    <a:gd name="T27" fmla="*/ 88 h 572"/>
                    <a:gd name="T28" fmla="*/ 102 w 488"/>
                    <a:gd name="T29" fmla="*/ 81 h 572"/>
                    <a:gd name="T30" fmla="*/ 110 w 488"/>
                    <a:gd name="T31" fmla="*/ 74 h 572"/>
                    <a:gd name="T32" fmla="*/ 116 w 488"/>
                    <a:gd name="T33" fmla="*/ 67 h 572"/>
                    <a:gd name="T34" fmla="*/ 120 w 488"/>
                    <a:gd name="T35" fmla="*/ 58 h 572"/>
                    <a:gd name="T36" fmla="*/ 122 w 488"/>
                    <a:gd name="T37" fmla="*/ 48 h 572"/>
                    <a:gd name="T38" fmla="*/ 121 w 488"/>
                    <a:gd name="T39" fmla="*/ 36 h 572"/>
                    <a:gd name="T40" fmla="*/ 117 w 488"/>
                    <a:gd name="T41" fmla="*/ 28 h 572"/>
                    <a:gd name="T42" fmla="*/ 114 w 488"/>
                    <a:gd name="T43" fmla="*/ 23 h 572"/>
                    <a:gd name="T44" fmla="*/ 111 w 488"/>
                    <a:gd name="T45" fmla="*/ 20 h 572"/>
                    <a:gd name="T46" fmla="*/ 107 w 488"/>
                    <a:gd name="T47" fmla="*/ 16 h 572"/>
                    <a:gd name="T48" fmla="*/ 101 w 488"/>
                    <a:gd name="T49" fmla="*/ 11 h 572"/>
                    <a:gd name="T50" fmla="*/ 94 w 488"/>
                    <a:gd name="T51" fmla="*/ 7 h 572"/>
                    <a:gd name="T52" fmla="*/ 85 w 488"/>
                    <a:gd name="T53" fmla="*/ 3 h 572"/>
                    <a:gd name="T54" fmla="*/ 76 w 488"/>
                    <a:gd name="T55" fmla="*/ 1 h 572"/>
                    <a:gd name="T56" fmla="*/ 68 w 488"/>
                    <a:gd name="T57" fmla="*/ 0 h 572"/>
                    <a:gd name="T58" fmla="*/ 60 w 488"/>
                    <a:gd name="T59" fmla="*/ 0 h 572"/>
                    <a:gd name="T60" fmla="*/ 50 w 488"/>
                    <a:gd name="T61" fmla="*/ 1 h 572"/>
                    <a:gd name="T62" fmla="*/ 40 w 488"/>
                    <a:gd name="T63" fmla="*/ 4 h 572"/>
                    <a:gd name="T64" fmla="*/ 31 w 488"/>
                    <a:gd name="T65" fmla="*/ 8 h 572"/>
                    <a:gd name="T66" fmla="*/ 25 w 488"/>
                    <a:gd name="T67" fmla="*/ 13 h 572"/>
                    <a:gd name="T68" fmla="*/ 22 w 488"/>
                    <a:gd name="T69" fmla="*/ 19 h 572"/>
                    <a:gd name="T70" fmla="*/ 24 w 488"/>
                    <a:gd name="T71" fmla="*/ 28 h 572"/>
                    <a:gd name="T72" fmla="*/ 32 w 488"/>
                    <a:gd name="T73" fmla="*/ 37 h 572"/>
                    <a:gd name="T74" fmla="*/ 40 w 488"/>
                    <a:gd name="T75" fmla="*/ 48 h 572"/>
                    <a:gd name="T76" fmla="*/ 41 w 488"/>
                    <a:gd name="T77" fmla="*/ 61 h 572"/>
                    <a:gd name="T78" fmla="*/ 37 w 488"/>
                    <a:gd name="T79" fmla="*/ 73 h 572"/>
                    <a:gd name="T80" fmla="*/ 29 w 488"/>
                    <a:gd name="T81" fmla="*/ 83 h 572"/>
                    <a:gd name="T82" fmla="*/ 21 w 488"/>
                    <a:gd name="T83" fmla="*/ 91 h 572"/>
                    <a:gd name="T84" fmla="*/ 14 w 488"/>
                    <a:gd name="T85" fmla="*/ 100 h 572"/>
                    <a:gd name="T86" fmla="*/ 8 w 488"/>
                    <a:gd name="T87" fmla="*/ 108 h 5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488" h="572">
                      <a:moveTo>
                        <a:pt x="19" y="453"/>
                      </a:moveTo>
                      <a:lnTo>
                        <a:pt x="7" y="473"/>
                      </a:lnTo>
                      <a:lnTo>
                        <a:pt x="0" y="495"/>
                      </a:lnTo>
                      <a:lnTo>
                        <a:pt x="0" y="516"/>
                      </a:lnTo>
                      <a:lnTo>
                        <a:pt x="5" y="534"/>
                      </a:lnTo>
                      <a:lnTo>
                        <a:pt x="15" y="551"/>
                      </a:lnTo>
                      <a:lnTo>
                        <a:pt x="32" y="563"/>
                      </a:lnTo>
                      <a:lnTo>
                        <a:pt x="52" y="571"/>
                      </a:lnTo>
                      <a:lnTo>
                        <a:pt x="75" y="572"/>
                      </a:lnTo>
                      <a:lnTo>
                        <a:pt x="99" y="571"/>
                      </a:lnTo>
                      <a:lnTo>
                        <a:pt x="120" y="567"/>
                      </a:lnTo>
                      <a:lnTo>
                        <a:pt x="140" y="562"/>
                      </a:lnTo>
                      <a:lnTo>
                        <a:pt x="158" y="556"/>
                      </a:lnTo>
                      <a:lnTo>
                        <a:pt x="174" y="548"/>
                      </a:lnTo>
                      <a:lnTo>
                        <a:pt x="189" y="539"/>
                      </a:lnTo>
                      <a:lnTo>
                        <a:pt x="203" y="528"/>
                      </a:lnTo>
                      <a:lnTo>
                        <a:pt x="215" y="517"/>
                      </a:lnTo>
                      <a:lnTo>
                        <a:pt x="228" y="504"/>
                      </a:lnTo>
                      <a:lnTo>
                        <a:pt x="240" y="491"/>
                      </a:lnTo>
                      <a:lnTo>
                        <a:pt x="253" y="477"/>
                      </a:lnTo>
                      <a:lnTo>
                        <a:pt x="264" y="462"/>
                      </a:lnTo>
                      <a:lnTo>
                        <a:pt x="277" y="447"/>
                      </a:lnTo>
                      <a:lnTo>
                        <a:pt x="289" y="431"/>
                      </a:lnTo>
                      <a:lnTo>
                        <a:pt x="303" y="415"/>
                      </a:lnTo>
                      <a:lnTo>
                        <a:pt x="318" y="398"/>
                      </a:lnTo>
                      <a:lnTo>
                        <a:pt x="335" y="383"/>
                      </a:lnTo>
                      <a:lnTo>
                        <a:pt x="354" y="368"/>
                      </a:lnTo>
                      <a:lnTo>
                        <a:pt x="372" y="355"/>
                      </a:lnTo>
                      <a:lnTo>
                        <a:pt x="389" y="341"/>
                      </a:lnTo>
                      <a:lnTo>
                        <a:pt x="407" y="327"/>
                      </a:lnTo>
                      <a:lnTo>
                        <a:pt x="423" y="313"/>
                      </a:lnTo>
                      <a:lnTo>
                        <a:pt x="438" y="298"/>
                      </a:lnTo>
                      <a:lnTo>
                        <a:pt x="452" y="284"/>
                      </a:lnTo>
                      <a:lnTo>
                        <a:pt x="463" y="269"/>
                      </a:lnTo>
                      <a:lnTo>
                        <a:pt x="473" y="252"/>
                      </a:lnTo>
                      <a:lnTo>
                        <a:pt x="480" y="235"/>
                      </a:lnTo>
                      <a:lnTo>
                        <a:pt x="485" y="215"/>
                      </a:lnTo>
                      <a:lnTo>
                        <a:pt x="488" y="195"/>
                      </a:lnTo>
                      <a:lnTo>
                        <a:pt x="487" y="172"/>
                      </a:lnTo>
                      <a:lnTo>
                        <a:pt x="482" y="147"/>
                      </a:lnTo>
                      <a:lnTo>
                        <a:pt x="473" y="121"/>
                      </a:lnTo>
                      <a:lnTo>
                        <a:pt x="467" y="111"/>
                      </a:lnTo>
                      <a:lnTo>
                        <a:pt x="460" y="102"/>
                      </a:lnTo>
                      <a:lnTo>
                        <a:pt x="455" y="94"/>
                      </a:lnTo>
                      <a:lnTo>
                        <a:pt x="449" y="86"/>
                      </a:lnTo>
                      <a:lnTo>
                        <a:pt x="442" y="79"/>
                      </a:lnTo>
                      <a:lnTo>
                        <a:pt x="434" y="73"/>
                      </a:lnTo>
                      <a:lnTo>
                        <a:pt x="427" y="65"/>
                      </a:lnTo>
                      <a:lnTo>
                        <a:pt x="418" y="58"/>
                      </a:lnTo>
                      <a:lnTo>
                        <a:pt x="405" y="46"/>
                      </a:lnTo>
                      <a:lnTo>
                        <a:pt x="390" y="36"/>
                      </a:lnTo>
                      <a:lnTo>
                        <a:pt x="374" y="28"/>
                      </a:lnTo>
                      <a:lnTo>
                        <a:pt x="357" y="20"/>
                      </a:lnTo>
                      <a:lnTo>
                        <a:pt x="339" y="14"/>
                      </a:lnTo>
                      <a:lnTo>
                        <a:pt x="322" y="8"/>
                      </a:lnTo>
                      <a:lnTo>
                        <a:pt x="304" y="4"/>
                      </a:lnTo>
                      <a:lnTo>
                        <a:pt x="287" y="0"/>
                      </a:lnTo>
                      <a:lnTo>
                        <a:pt x="273" y="0"/>
                      </a:lnTo>
                      <a:lnTo>
                        <a:pt x="257" y="0"/>
                      </a:lnTo>
                      <a:lnTo>
                        <a:pt x="239" y="1"/>
                      </a:lnTo>
                      <a:lnTo>
                        <a:pt x="220" y="4"/>
                      </a:lnTo>
                      <a:lnTo>
                        <a:pt x="200" y="6"/>
                      </a:lnTo>
                      <a:lnTo>
                        <a:pt x="179" y="11"/>
                      </a:lnTo>
                      <a:lnTo>
                        <a:pt x="160" y="16"/>
                      </a:lnTo>
                      <a:lnTo>
                        <a:pt x="142" y="24"/>
                      </a:lnTo>
                      <a:lnTo>
                        <a:pt x="124" y="31"/>
                      </a:lnTo>
                      <a:lnTo>
                        <a:pt x="110" y="41"/>
                      </a:lnTo>
                      <a:lnTo>
                        <a:pt x="98" y="51"/>
                      </a:lnTo>
                      <a:lnTo>
                        <a:pt x="90" y="64"/>
                      </a:lnTo>
                      <a:lnTo>
                        <a:pt x="87" y="78"/>
                      </a:lnTo>
                      <a:lnTo>
                        <a:pt x="88" y="94"/>
                      </a:lnTo>
                      <a:lnTo>
                        <a:pt x="94" y="111"/>
                      </a:lnTo>
                      <a:lnTo>
                        <a:pt x="107" y="130"/>
                      </a:lnTo>
                      <a:lnTo>
                        <a:pt x="129" y="150"/>
                      </a:lnTo>
                      <a:lnTo>
                        <a:pt x="147" y="171"/>
                      </a:lnTo>
                      <a:lnTo>
                        <a:pt x="158" y="195"/>
                      </a:lnTo>
                      <a:lnTo>
                        <a:pt x="164" y="219"/>
                      </a:lnTo>
                      <a:lnTo>
                        <a:pt x="164" y="244"/>
                      </a:lnTo>
                      <a:lnTo>
                        <a:pt x="158" y="270"/>
                      </a:lnTo>
                      <a:lnTo>
                        <a:pt x="147" y="295"/>
                      </a:lnTo>
                      <a:lnTo>
                        <a:pt x="130" y="320"/>
                      </a:lnTo>
                      <a:lnTo>
                        <a:pt x="114" y="335"/>
                      </a:lnTo>
                      <a:lnTo>
                        <a:pt x="99" y="351"/>
                      </a:lnTo>
                      <a:lnTo>
                        <a:pt x="84" y="367"/>
                      </a:lnTo>
                      <a:lnTo>
                        <a:pt x="70" y="383"/>
                      </a:lnTo>
                      <a:lnTo>
                        <a:pt x="57" y="401"/>
                      </a:lnTo>
                      <a:lnTo>
                        <a:pt x="44" y="417"/>
                      </a:lnTo>
                      <a:lnTo>
                        <a:pt x="32" y="436"/>
                      </a:lnTo>
                      <a:lnTo>
                        <a:pt x="19" y="4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43" name="Freeform 1384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8552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44" name="Freeform 1385"/>
                <p:cNvSpPr>
                  <a:spLocks/>
                </p:cNvSpPr>
                <p:nvPr/>
              </p:nvSpPr>
              <p:spPr bwMode="auto">
                <a:xfrm>
                  <a:off x="2784" y="2597"/>
                  <a:ext cx="54" cy="56"/>
                </a:xfrm>
                <a:custGeom>
                  <a:avLst/>
                  <a:gdLst>
                    <a:gd name="T0" fmla="*/ 0 w 217"/>
                    <a:gd name="T1" fmla="*/ 14 h 223"/>
                    <a:gd name="T2" fmla="*/ 7 w 217"/>
                    <a:gd name="T3" fmla="*/ 5 h 223"/>
                    <a:gd name="T4" fmla="*/ 25 w 217"/>
                    <a:gd name="T5" fmla="*/ 0 h 223"/>
                    <a:gd name="T6" fmla="*/ 51 w 217"/>
                    <a:gd name="T7" fmla="*/ 22 h 223"/>
                    <a:gd name="T8" fmla="*/ 54 w 217"/>
                    <a:gd name="T9" fmla="*/ 33 h 223"/>
                    <a:gd name="T10" fmla="*/ 54 w 217"/>
                    <a:gd name="T11" fmla="*/ 33 h 223"/>
                    <a:gd name="T12" fmla="*/ 54 w 217"/>
                    <a:gd name="T13" fmla="*/ 34 h 223"/>
                    <a:gd name="T14" fmla="*/ 53 w 217"/>
                    <a:gd name="T15" fmla="*/ 37 h 223"/>
                    <a:gd name="T16" fmla="*/ 52 w 217"/>
                    <a:gd name="T17" fmla="*/ 39 h 223"/>
                    <a:gd name="T18" fmla="*/ 51 w 217"/>
                    <a:gd name="T19" fmla="*/ 42 h 223"/>
                    <a:gd name="T20" fmla="*/ 49 w 217"/>
                    <a:gd name="T21" fmla="*/ 44 h 223"/>
                    <a:gd name="T22" fmla="*/ 47 w 217"/>
                    <a:gd name="T23" fmla="*/ 47 h 223"/>
                    <a:gd name="T24" fmla="*/ 45 w 217"/>
                    <a:gd name="T25" fmla="*/ 49 h 223"/>
                    <a:gd name="T26" fmla="*/ 43 w 217"/>
                    <a:gd name="T27" fmla="*/ 51 h 223"/>
                    <a:gd name="T28" fmla="*/ 41 w 217"/>
                    <a:gd name="T29" fmla="*/ 52 h 223"/>
                    <a:gd name="T30" fmla="*/ 38 w 217"/>
                    <a:gd name="T31" fmla="*/ 54 h 223"/>
                    <a:gd name="T32" fmla="*/ 35 w 217"/>
                    <a:gd name="T33" fmla="*/ 55 h 223"/>
                    <a:gd name="T34" fmla="*/ 32 w 217"/>
                    <a:gd name="T35" fmla="*/ 55 h 223"/>
                    <a:gd name="T36" fmla="*/ 29 w 217"/>
                    <a:gd name="T37" fmla="*/ 56 h 223"/>
                    <a:gd name="T38" fmla="*/ 26 w 217"/>
                    <a:gd name="T39" fmla="*/ 56 h 223"/>
                    <a:gd name="T40" fmla="*/ 23 w 217"/>
                    <a:gd name="T41" fmla="*/ 56 h 223"/>
                    <a:gd name="T42" fmla="*/ 23 w 217"/>
                    <a:gd name="T43" fmla="*/ 56 h 223"/>
                    <a:gd name="T44" fmla="*/ 22 w 217"/>
                    <a:gd name="T45" fmla="*/ 55 h 223"/>
                    <a:gd name="T46" fmla="*/ 19 w 217"/>
                    <a:gd name="T47" fmla="*/ 54 h 223"/>
                    <a:gd name="T48" fmla="*/ 16 w 217"/>
                    <a:gd name="T49" fmla="*/ 52 h 223"/>
                    <a:gd name="T50" fmla="*/ 13 w 217"/>
                    <a:gd name="T51" fmla="*/ 50 h 223"/>
                    <a:gd name="T52" fmla="*/ 11 w 217"/>
                    <a:gd name="T53" fmla="*/ 47 h 223"/>
                    <a:gd name="T54" fmla="*/ 8 w 217"/>
                    <a:gd name="T55" fmla="*/ 44 h 223"/>
                    <a:gd name="T56" fmla="*/ 6 w 217"/>
                    <a:gd name="T57" fmla="*/ 42 h 223"/>
                    <a:gd name="T58" fmla="*/ 4 w 217"/>
                    <a:gd name="T59" fmla="*/ 39 h 223"/>
                    <a:gd name="T60" fmla="*/ 3 w 217"/>
                    <a:gd name="T61" fmla="*/ 35 h 223"/>
                    <a:gd name="T62" fmla="*/ 2 w 217"/>
                    <a:gd name="T63" fmla="*/ 32 h 223"/>
                    <a:gd name="T64" fmla="*/ 1 w 217"/>
                    <a:gd name="T65" fmla="*/ 29 h 223"/>
                    <a:gd name="T66" fmla="*/ 0 w 217"/>
                    <a:gd name="T67" fmla="*/ 25 h 223"/>
                    <a:gd name="T68" fmla="*/ 0 w 217"/>
                    <a:gd name="T69" fmla="*/ 14 h 22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17" h="223">
                      <a:moveTo>
                        <a:pt x="0" y="57"/>
                      </a:moveTo>
                      <a:lnTo>
                        <a:pt x="29" y="21"/>
                      </a:lnTo>
                      <a:lnTo>
                        <a:pt x="100" y="0"/>
                      </a:lnTo>
                      <a:lnTo>
                        <a:pt x="203" y="86"/>
                      </a:lnTo>
                      <a:lnTo>
                        <a:pt x="217" y="130"/>
                      </a:lnTo>
                      <a:lnTo>
                        <a:pt x="217" y="135"/>
                      </a:lnTo>
                      <a:lnTo>
                        <a:pt x="213" y="146"/>
                      </a:lnTo>
                      <a:lnTo>
                        <a:pt x="209" y="156"/>
                      </a:lnTo>
                      <a:lnTo>
                        <a:pt x="204" y="167"/>
                      </a:lnTo>
                      <a:lnTo>
                        <a:pt x="197" y="177"/>
                      </a:lnTo>
                      <a:lnTo>
                        <a:pt x="190" y="186"/>
                      </a:lnTo>
                      <a:lnTo>
                        <a:pt x="182" y="195"/>
                      </a:lnTo>
                      <a:lnTo>
                        <a:pt x="173" y="202"/>
                      </a:lnTo>
                      <a:lnTo>
                        <a:pt x="163" y="208"/>
                      </a:lnTo>
                      <a:lnTo>
                        <a:pt x="152" y="215"/>
                      </a:lnTo>
                      <a:lnTo>
                        <a:pt x="140" y="218"/>
                      </a:lnTo>
                      <a:lnTo>
                        <a:pt x="129" y="221"/>
                      </a:lnTo>
                      <a:lnTo>
                        <a:pt x="118" y="223"/>
                      </a:lnTo>
                      <a:lnTo>
                        <a:pt x="105" y="223"/>
                      </a:lnTo>
                      <a:lnTo>
                        <a:pt x="94" y="223"/>
                      </a:lnTo>
                      <a:lnTo>
                        <a:pt x="89" y="221"/>
                      </a:lnTo>
                      <a:lnTo>
                        <a:pt x="77" y="215"/>
                      </a:lnTo>
                      <a:lnTo>
                        <a:pt x="65" y="207"/>
                      </a:lnTo>
                      <a:lnTo>
                        <a:pt x="54" y="198"/>
                      </a:lnTo>
                      <a:lnTo>
                        <a:pt x="44" y="188"/>
                      </a:lnTo>
                      <a:lnTo>
                        <a:pt x="34" y="177"/>
                      </a:lnTo>
                      <a:lnTo>
                        <a:pt x="25" y="166"/>
                      </a:lnTo>
                      <a:lnTo>
                        <a:pt x="18" y="155"/>
                      </a:lnTo>
                      <a:lnTo>
                        <a:pt x="12" y="141"/>
                      </a:lnTo>
                      <a:lnTo>
                        <a:pt x="7" y="128"/>
                      </a:lnTo>
                      <a:lnTo>
                        <a:pt x="3" y="115"/>
                      </a:lnTo>
                      <a:lnTo>
                        <a:pt x="0" y="101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45" name="Freeform 1386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46" name="Freeform 1387"/>
                <p:cNvSpPr>
                  <a:spLocks/>
                </p:cNvSpPr>
                <p:nvPr/>
              </p:nvSpPr>
              <p:spPr bwMode="auto">
                <a:xfrm>
                  <a:off x="2791" y="2603"/>
                  <a:ext cx="29" cy="29"/>
                </a:xfrm>
                <a:custGeom>
                  <a:avLst/>
                  <a:gdLst>
                    <a:gd name="T0" fmla="*/ 0 w 116"/>
                    <a:gd name="T1" fmla="*/ 12 h 120"/>
                    <a:gd name="T2" fmla="*/ 0 w 116"/>
                    <a:gd name="T3" fmla="*/ 15 h 120"/>
                    <a:gd name="T4" fmla="*/ 0 w 116"/>
                    <a:gd name="T5" fmla="*/ 16 h 120"/>
                    <a:gd name="T6" fmla="*/ 1 w 116"/>
                    <a:gd name="T7" fmla="*/ 18 h 120"/>
                    <a:gd name="T8" fmla="*/ 1 w 116"/>
                    <a:gd name="T9" fmla="*/ 20 h 120"/>
                    <a:gd name="T10" fmla="*/ 2 w 116"/>
                    <a:gd name="T11" fmla="*/ 22 h 120"/>
                    <a:gd name="T12" fmla="*/ 4 w 116"/>
                    <a:gd name="T13" fmla="*/ 24 h 120"/>
                    <a:gd name="T14" fmla="*/ 5 w 116"/>
                    <a:gd name="T15" fmla="*/ 25 h 120"/>
                    <a:gd name="T16" fmla="*/ 7 w 116"/>
                    <a:gd name="T17" fmla="*/ 27 h 120"/>
                    <a:gd name="T18" fmla="*/ 9 w 116"/>
                    <a:gd name="T19" fmla="*/ 28 h 120"/>
                    <a:gd name="T20" fmla="*/ 10 w 116"/>
                    <a:gd name="T21" fmla="*/ 28 h 120"/>
                    <a:gd name="T22" fmla="*/ 13 w 116"/>
                    <a:gd name="T23" fmla="*/ 29 h 120"/>
                    <a:gd name="T24" fmla="*/ 15 w 116"/>
                    <a:gd name="T25" fmla="*/ 29 h 120"/>
                    <a:gd name="T26" fmla="*/ 17 w 116"/>
                    <a:gd name="T27" fmla="*/ 29 h 120"/>
                    <a:gd name="T28" fmla="*/ 19 w 116"/>
                    <a:gd name="T29" fmla="*/ 28 h 120"/>
                    <a:gd name="T30" fmla="*/ 21 w 116"/>
                    <a:gd name="T31" fmla="*/ 28 h 120"/>
                    <a:gd name="T32" fmla="*/ 23 w 116"/>
                    <a:gd name="T33" fmla="*/ 27 h 120"/>
                    <a:gd name="T34" fmla="*/ 24 w 116"/>
                    <a:gd name="T35" fmla="*/ 25 h 120"/>
                    <a:gd name="T36" fmla="*/ 26 w 116"/>
                    <a:gd name="T37" fmla="*/ 23 h 120"/>
                    <a:gd name="T38" fmla="*/ 27 w 116"/>
                    <a:gd name="T39" fmla="*/ 22 h 120"/>
                    <a:gd name="T40" fmla="*/ 28 w 116"/>
                    <a:gd name="T41" fmla="*/ 20 h 120"/>
                    <a:gd name="T42" fmla="*/ 29 w 116"/>
                    <a:gd name="T43" fmla="*/ 18 h 120"/>
                    <a:gd name="T44" fmla="*/ 29 w 116"/>
                    <a:gd name="T45" fmla="*/ 16 h 120"/>
                    <a:gd name="T46" fmla="*/ 29 w 116"/>
                    <a:gd name="T47" fmla="*/ 16 h 120"/>
                    <a:gd name="T48" fmla="*/ 17 w 116"/>
                    <a:gd name="T49" fmla="*/ 0 h 120"/>
                    <a:gd name="T50" fmla="*/ 0 w 116"/>
                    <a:gd name="T51" fmla="*/ 12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16" h="120">
                      <a:moveTo>
                        <a:pt x="1" y="51"/>
                      </a:moveTo>
                      <a:lnTo>
                        <a:pt x="0" y="60"/>
                      </a:lnTo>
                      <a:lnTo>
                        <a:pt x="0" y="67"/>
                      </a:lnTo>
                      <a:lnTo>
                        <a:pt x="2" y="76"/>
                      </a:lnTo>
                      <a:lnTo>
                        <a:pt x="4" y="84"/>
                      </a:lnTo>
                      <a:lnTo>
                        <a:pt x="9" y="92"/>
                      </a:lnTo>
                      <a:lnTo>
                        <a:pt x="14" y="99"/>
                      </a:lnTo>
                      <a:lnTo>
                        <a:pt x="19" y="105"/>
                      </a:lnTo>
                      <a:lnTo>
                        <a:pt x="26" y="110"/>
                      </a:lnTo>
                      <a:lnTo>
                        <a:pt x="34" y="115"/>
                      </a:lnTo>
                      <a:lnTo>
                        <a:pt x="41" y="117"/>
                      </a:lnTo>
                      <a:lnTo>
                        <a:pt x="51" y="119"/>
                      </a:lnTo>
                      <a:lnTo>
                        <a:pt x="59" y="120"/>
                      </a:lnTo>
                      <a:lnTo>
                        <a:pt x="67" y="119"/>
                      </a:lnTo>
                      <a:lnTo>
                        <a:pt x="75" y="117"/>
                      </a:lnTo>
                      <a:lnTo>
                        <a:pt x="84" y="114"/>
                      </a:lnTo>
                      <a:lnTo>
                        <a:pt x="91" y="110"/>
                      </a:lnTo>
                      <a:lnTo>
                        <a:pt x="97" y="104"/>
                      </a:lnTo>
                      <a:lnTo>
                        <a:pt x="104" y="97"/>
                      </a:lnTo>
                      <a:lnTo>
                        <a:pt x="109" y="91"/>
                      </a:lnTo>
                      <a:lnTo>
                        <a:pt x="112" y="84"/>
                      </a:lnTo>
                      <a:lnTo>
                        <a:pt x="115" y="75"/>
                      </a:lnTo>
                      <a:lnTo>
                        <a:pt x="116" y="66"/>
                      </a:lnTo>
                      <a:lnTo>
                        <a:pt x="116" y="65"/>
                      </a:lnTo>
                      <a:lnTo>
                        <a:pt x="66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47" name="Freeform 1388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4 w 1016"/>
                    <a:gd name="T3" fmla="*/ 0 h 1253"/>
                    <a:gd name="T4" fmla="*/ 131 w 1016"/>
                    <a:gd name="T5" fmla="*/ 2 h 1253"/>
                    <a:gd name="T6" fmla="*/ 149 w 1016"/>
                    <a:gd name="T7" fmla="*/ 9 h 1253"/>
                    <a:gd name="T8" fmla="*/ 169 w 1016"/>
                    <a:gd name="T9" fmla="*/ 9 h 1253"/>
                    <a:gd name="T10" fmla="*/ 188 w 1016"/>
                    <a:gd name="T11" fmla="*/ 14 h 1253"/>
                    <a:gd name="T12" fmla="*/ 204 w 1016"/>
                    <a:gd name="T13" fmla="*/ 25 h 1253"/>
                    <a:gd name="T14" fmla="*/ 217 w 1016"/>
                    <a:gd name="T15" fmla="*/ 41 h 1253"/>
                    <a:gd name="T16" fmla="*/ 222 w 1016"/>
                    <a:gd name="T17" fmla="*/ 64 h 1253"/>
                    <a:gd name="T18" fmla="*/ 225 w 1016"/>
                    <a:gd name="T19" fmla="*/ 91 h 1253"/>
                    <a:gd name="T20" fmla="*/ 227 w 1016"/>
                    <a:gd name="T21" fmla="*/ 117 h 1253"/>
                    <a:gd name="T22" fmla="*/ 226 w 1016"/>
                    <a:gd name="T23" fmla="*/ 143 h 1253"/>
                    <a:gd name="T24" fmla="*/ 225 w 1016"/>
                    <a:gd name="T25" fmla="*/ 161 h 1253"/>
                    <a:gd name="T26" fmla="*/ 226 w 1016"/>
                    <a:gd name="T27" fmla="*/ 174 h 1253"/>
                    <a:gd name="T28" fmla="*/ 229 w 1016"/>
                    <a:gd name="T29" fmla="*/ 187 h 1253"/>
                    <a:gd name="T30" fmla="*/ 235 w 1016"/>
                    <a:gd name="T31" fmla="*/ 200 h 1253"/>
                    <a:gd name="T32" fmla="*/ 247 w 1016"/>
                    <a:gd name="T33" fmla="*/ 217 h 1253"/>
                    <a:gd name="T34" fmla="*/ 254 w 1016"/>
                    <a:gd name="T35" fmla="*/ 236 h 1253"/>
                    <a:gd name="T36" fmla="*/ 253 w 1016"/>
                    <a:gd name="T37" fmla="*/ 255 h 1253"/>
                    <a:gd name="T38" fmla="*/ 245 w 1016"/>
                    <a:gd name="T39" fmla="*/ 275 h 1253"/>
                    <a:gd name="T40" fmla="*/ 228 w 1016"/>
                    <a:gd name="T41" fmla="*/ 286 h 1253"/>
                    <a:gd name="T42" fmla="*/ 216 w 1016"/>
                    <a:gd name="T43" fmla="*/ 302 h 1253"/>
                    <a:gd name="T44" fmla="*/ 200 w 1016"/>
                    <a:gd name="T45" fmla="*/ 313 h 1253"/>
                    <a:gd name="T46" fmla="*/ 183 w 1016"/>
                    <a:gd name="T47" fmla="*/ 312 h 1253"/>
                    <a:gd name="T48" fmla="*/ 169 w 1016"/>
                    <a:gd name="T49" fmla="*/ 302 h 1253"/>
                    <a:gd name="T50" fmla="*/ 163 w 1016"/>
                    <a:gd name="T51" fmla="*/ 285 h 1253"/>
                    <a:gd name="T52" fmla="*/ 164 w 1016"/>
                    <a:gd name="T53" fmla="*/ 272 h 1253"/>
                    <a:gd name="T54" fmla="*/ 169 w 1016"/>
                    <a:gd name="T55" fmla="*/ 263 h 1253"/>
                    <a:gd name="T56" fmla="*/ 177 w 1016"/>
                    <a:gd name="T57" fmla="*/ 243 h 1253"/>
                    <a:gd name="T58" fmla="*/ 182 w 1016"/>
                    <a:gd name="T59" fmla="*/ 221 h 1253"/>
                    <a:gd name="T60" fmla="*/ 182 w 1016"/>
                    <a:gd name="T61" fmla="*/ 199 h 1253"/>
                    <a:gd name="T62" fmla="*/ 177 w 1016"/>
                    <a:gd name="T63" fmla="*/ 175 h 1253"/>
                    <a:gd name="T64" fmla="*/ 168 w 1016"/>
                    <a:gd name="T65" fmla="*/ 179 h 1253"/>
                    <a:gd name="T66" fmla="*/ 161 w 1016"/>
                    <a:gd name="T67" fmla="*/ 192 h 1253"/>
                    <a:gd name="T68" fmla="*/ 156 w 1016"/>
                    <a:gd name="T69" fmla="*/ 205 h 1253"/>
                    <a:gd name="T70" fmla="*/ 154 w 1016"/>
                    <a:gd name="T71" fmla="*/ 220 h 1253"/>
                    <a:gd name="T72" fmla="*/ 149 w 1016"/>
                    <a:gd name="T73" fmla="*/ 243 h 1253"/>
                    <a:gd name="T74" fmla="*/ 133 w 1016"/>
                    <a:gd name="T75" fmla="*/ 259 h 1253"/>
                    <a:gd name="T76" fmla="*/ 110 w 1016"/>
                    <a:gd name="T77" fmla="*/ 262 h 1253"/>
                    <a:gd name="T78" fmla="*/ 88 w 1016"/>
                    <a:gd name="T79" fmla="*/ 251 h 1253"/>
                    <a:gd name="T80" fmla="*/ 76 w 1016"/>
                    <a:gd name="T81" fmla="*/ 251 h 1253"/>
                    <a:gd name="T82" fmla="*/ 62 w 1016"/>
                    <a:gd name="T83" fmla="*/ 259 h 1253"/>
                    <a:gd name="T84" fmla="*/ 46 w 1016"/>
                    <a:gd name="T85" fmla="*/ 267 h 1253"/>
                    <a:gd name="T86" fmla="*/ 31 w 1016"/>
                    <a:gd name="T87" fmla="*/ 274 h 1253"/>
                    <a:gd name="T88" fmla="*/ 16 w 1016"/>
                    <a:gd name="T89" fmla="*/ 271 h 1253"/>
                    <a:gd name="T90" fmla="*/ 4 w 1016"/>
                    <a:gd name="T91" fmla="*/ 260 h 1253"/>
                    <a:gd name="T92" fmla="*/ 0 w 1016"/>
                    <a:gd name="T93" fmla="*/ 240 h 1253"/>
                    <a:gd name="T94" fmla="*/ 2 w 1016"/>
                    <a:gd name="T95" fmla="*/ 220 h 1253"/>
                    <a:gd name="T96" fmla="*/ 8 w 1016"/>
                    <a:gd name="T97" fmla="*/ 202 h 1253"/>
                    <a:gd name="T98" fmla="*/ 8 w 1016"/>
                    <a:gd name="T99" fmla="*/ 187 h 1253"/>
                    <a:gd name="T100" fmla="*/ 6 w 1016"/>
                    <a:gd name="T101" fmla="*/ 174 h 1253"/>
                    <a:gd name="T102" fmla="*/ 8 w 1016"/>
                    <a:gd name="T103" fmla="*/ 160 h 1253"/>
                    <a:gd name="T104" fmla="*/ 15 w 1016"/>
                    <a:gd name="T105" fmla="*/ 147 h 1253"/>
                    <a:gd name="T106" fmla="*/ 16 w 1016"/>
                    <a:gd name="T107" fmla="*/ 135 h 1253"/>
                    <a:gd name="T108" fmla="*/ 17 w 1016"/>
                    <a:gd name="T109" fmla="*/ 122 h 1253"/>
                    <a:gd name="T110" fmla="*/ 9 w 1016"/>
                    <a:gd name="T111" fmla="*/ 96 h 1253"/>
                    <a:gd name="T112" fmla="*/ 10 w 1016"/>
                    <a:gd name="T113" fmla="*/ 71 h 1253"/>
                    <a:gd name="T114" fmla="*/ 20 w 1016"/>
                    <a:gd name="T115" fmla="*/ 47 h 1253"/>
                    <a:gd name="T116" fmla="*/ 35 w 1016"/>
                    <a:gd name="T117" fmla="*/ 28 h 1253"/>
                    <a:gd name="T118" fmla="*/ 47 w 1016"/>
                    <a:gd name="T119" fmla="*/ 19 h 1253"/>
                    <a:gd name="T120" fmla="*/ 59 w 1016"/>
                    <a:gd name="T121" fmla="*/ 13 h 1253"/>
                    <a:gd name="T122" fmla="*/ 72 w 1016"/>
                    <a:gd name="T123" fmla="*/ 10 h 125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  <a:close/>
                    </a:path>
                  </a:pathLst>
                </a:custGeom>
                <a:solidFill>
                  <a:srgbClr val="C966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48" name="Freeform 1389"/>
                <p:cNvSpPr>
                  <a:spLocks/>
                </p:cNvSpPr>
                <p:nvPr/>
              </p:nvSpPr>
              <p:spPr bwMode="auto">
                <a:xfrm>
                  <a:off x="2721" y="2370"/>
                  <a:ext cx="254" cy="313"/>
                </a:xfrm>
                <a:custGeom>
                  <a:avLst/>
                  <a:gdLst>
                    <a:gd name="T0" fmla="*/ 96 w 1016"/>
                    <a:gd name="T1" fmla="*/ 3 h 1253"/>
                    <a:gd name="T2" fmla="*/ 118 w 1016"/>
                    <a:gd name="T3" fmla="*/ 0 h 1253"/>
                    <a:gd name="T4" fmla="*/ 140 w 1016"/>
                    <a:gd name="T5" fmla="*/ 5 h 1253"/>
                    <a:gd name="T6" fmla="*/ 159 w 1016"/>
                    <a:gd name="T7" fmla="*/ 10 h 1253"/>
                    <a:gd name="T8" fmla="*/ 184 w 1016"/>
                    <a:gd name="T9" fmla="*/ 12 h 1253"/>
                    <a:gd name="T10" fmla="*/ 204 w 1016"/>
                    <a:gd name="T11" fmla="*/ 25 h 1253"/>
                    <a:gd name="T12" fmla="*/ 219 w 1016"/>
                    <a:gd name="T13" fmla="*/ 45 h 1253"/>
                    <a:gd name="T14" fmla="*/ 223 w 1016"/>
                    <a:gd name="T15" fmla="*/ 71 h 1253"/>
                    <a:gd name="T16" fmla="*/ 226 w 1016"/>
                    <a:gd name="T17" fmla="*/ 104 h 1253"/>
                    <a:gd name="T18" fmla="*/ 226 w 1016"/>
                    <a:gd name="T19" fmla="*/ 137 h 1253"/>
                    <a:gd name="T20" fmla="*/ 225 w 1016"/>
                    <a:gd name="T21" fmla="*/ 157 h 1253"/>
                    <a:gd name="T22" fmla="*/ 226 w 1016"/>
                    <a:gd name="T23" fmla="*/ 174 h 1253"/>
                    <a:gd name="T24" fmla="*/ 231 w 1016"/>
                    <a:gd name="T25" fmla="*/ 190 h 1253"/>
                    <a:gd name="T26" fmla="*/ 237 w 1016"/>
                    <a:gd name="T27" fmla="*/ 204 h 1253"/>
                    <a:gd name="T28" fmla="*/ 251 w 1016"/>
                    <a:gd name="T29" fmla="*/ 226 h 1253"/>
                    <a:gd name="T30" fmla="*/ 254 w 1016"/>
                    <a:gd name="T31" fmla="*/ 250 h 1253"/>
                    <a:gd name="T32" fmla="*/ 245 w 1016"/>
                    <a:gd name="T33" fmla="*/ 275 h 1253"/>
                    <a:gd name="T34" fmla="*/ 228 w 1016"/>
                    <a:gd name="T35" fmla="*/ 286 h 1253"/>
                    <a:gd name="T36" fmla="*/ 213 w 1016"/>
                    <a:gd name="T37" fmla="*/ 306 h 1253"/>
                    <a:gd name="T38" fmla="*/ 195 w 1016"/>
                    <a:gd name="T39" fmla="*/ 313 h 1253"/>
                    <a:gd name="T40" fmla="*/ 175 w 1016"/>
                    <a:gd name="T41" fmla="*/ 308 h 1253"/>
                    <a:gd name="T42" fmla="*/ 164 w 1016"/>
                    <a:gd name="T43" fmla="*/ 289 h 1253"/>
                    <a:gd name="T44" fmla="*/ 164 w 1016"/>
                    <a:gd name="T45" fmla="*/ 274 h 1253"/>
                    <a:gd name="T46" fmla="*/ 169 w 1016"/>
                    <a:gd name="T47" fmla="*/ 263 h 1253"/>
                    <a:gd name="T48" fmla="*/ 177 w 1016"/>
                    <a:gd name="T49" fmla="*/ 243 h 1253"/>
                    <a:gd name="T50" fmla="*/ 182 w 1016"/>
                    <a:gd name="T51" fmla="*/ 216 h 1253"/>
                    <a:gd name="T52" fmla="*/ 180 w 1016"/>
                    <a:gd name="T53" fmla="*/ 187 h 1253"/>
                    <a:gd name="T54" fmla="*/ 173 w 1016"/>
                    <a:gd name="T55" fmla="*/ 172 h 1253"/>
                    <a:gd name="T56" fmla="*/ 163 w 1016"/>
                    <a:gd name="T57" fmla="*/ 188 h 1253"/>
                    <a:gd name="T58" fmla="*/ 156 w 1016"/>
                    <a:gd name="T59" fmla="*/ 205 h 1253"/>
                    <a:gd name="T60" fmla="*/ 154 w 1016"/>
                    <a:gd name="T61" fmla="*/ 224 h 1253"/>
                    <a:gd name="T62" fmla="*/ 146 w 1016"/>
                    <a:gd name="T63" fmla="*/ 248 h 1253"/>
                    <a:gd name="T64" fmla="*/ 122 w 1016"/>
                    <a:gd name="T65" fmla="*/ 262 h 1253"/>
                    <a:gd name="T66" fmla="*/ 93 w 1016"/>
                    <a:gd name="T67" fmla="*/ 255 h 1253"/>
                    <a:gd name="T68" fmla="*/ 79 w 1016"/>
                    <a:gd name="T69" fmla="*/ 247 h 1253"/>
                    <a:gd name="T70" fmla="*/ 62 w 1016"/>
                    <a:gd name="T71" fmla="*/ 259 h 1253"/>
                    <a:gd name="T72" fmla="*/ 46 w 1016"/>
                    <a:gd name="T73" fmla="*/ 267 h 1253"/>
                    <a:gd name="T74" fmla="*/ 27 w 1016"/>
                    <a:gd name="T75" fmla="*/ 274 h 1253"/>
                    <a:gd name="T76" fmla="*/ 9 w 1016"/>
                    <a:gd name="T77" fmla="*/ 266 h 1253"/>
                    <a:gd name="T78" fmla="*/ 2 w 1016"/>
                    <a:gd name="T79" fmla="*/ 250 h 1253"/>
                    <a:gd name="T80" fmla="*/ 1 w 1016"/>
                    <a:gd name="T81" fmla="*/ 225 h 1253"/>
                    <a:gd name="T82" fmla="*/ 7 w 1016"/>
                    <a:gd name="T83" fmla="*/ 206 h 1253"/>
                    <a:gd name="T84" fmla="*/ 8 w 1016"/>
                    <a:gd name="T85" fmla="*/ 187 h 1253"/>
                    <a:gd name="T86" fmla="*/ 6 w 1016"/>
                    <a:gd name="T87" fmla="*/ 170 h 1253"/>
                    <a:gd name="T88" fmla="*/ 12 w 1016"/>
                    <a:gd name="T89" fmla="*/ 153 h 1253"/>
                    <a:gd name="T90" fmla="*/ 16 w 1016"/>
                    <a:gd name="T91" fmla="*/ 141 h 1253"/>
                    <a:gd name="T92" fmla="*/ 20 w 1016"/>
                    <a:gd name="T93" fmla="*/ 128 h 1253"/>
                    <a:gd name="T94" fmla="*/ 10 w 1016"/>
                    <a:gd name="T95" fmla="*/ 103 h 1253"/>
                    <a:gd name="T96" fmla="*/ 10 w 1016"/>
                    <a:gd name="T97" fmla="*/ 71 h 1253"/>
                    <a:gd name="T98" fmla="*/ 24 w 1016"/>
                    <a:gd name="T99" fmla="*/ 41 h 1253"/>
                    <a:gd name="T100" fmla="*/ 38 w 1016"/>
                    <a:gd name="T101" fmla="*/ 25 h 1253"/>
                    <a:gd name="T102" fmla="*/ 52 w 1016"/>
                    <a:gd name="T103" fmla="*/ 15 h 1253"/>
                    <a:gd name="T104" fmla="*/ 68 w 1016"/>
                    <a:gd name="T105" fmla="*/ 10 h 1253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16" h="1253">
                      <a:moveTo>
                        <a:pt x="331" y="37"/>
                      </a:moveTo>
                      <a:lnTo>
                        <a:pt x="331" y="37"/>
                      </a:lnTo>
                      <a:lnTo>
                        <a:pt x="349" y="27"/>
                      </a:lnTo>
                      <a:lnTo>
                        <a:pt x="367" y="20"/>
                      </a:lnTo>
                      <a:lnTo>
                        <a:pt x="385" y="12"/>
                      </a:lnTo>
                      <a:lnTo>
                        <a:pt x="402" y="7"/>
                      </a:lnTo>
                      <a:lnTo>
                        <a:pt x="420" y="4"/>
                      </a:lnTo>
                      <a:lnTo>
                        <a:pt x="437" y="1"/>
                      </a:lnTo>
                      <a:lnTo>
                        <a:pt x="455" y="0"/>
                      </a:lnTo>
                      <a:lnTo>
                        <a:pt x="472" y="0"/>
                      </a:lnTo>
                      <a:lnTo>
                        <a:pt x="490" y="2"/>
                      </a:lnTo>
                      <a:lnTo>
                        <a:pt x="507" y="5"/>
                      </a:lnTo>
                      <a:lnTo>
                        <a:pt x="525" y="9"/>
                      </a:lnTo>
                      <a:lnTo>
                        <a:pt x="542" y="14"/>
                      </a:lnTo>
                      <a:lnTo>
                        <a:pt x="561" y="20"/>
                      </a:lnTo>
                      <a:lnTo>
                        <a:pt x="579" y="27"/>
                      </a:lnTo>
                      <a:lnTo>
                        <a:pt x="596" y="36"/>
                      </a:lnTo>
                      <a:lnTo>
                        <a:pt x="614" y="45"/>
                      </a:lnTo>
                      <a:lnTo>
                        <a:pt x="634" y="40"/>
                      </a:lnTo>
                      <a:lnTo>
                        <a:pt x="655" y="37"/>
                      </a:lnTo>
                      <a:lnTo>
                        <a:pt x="675" y="37"/>
                      </a:lnTo>
                      <a:lnTo>
                        <a:pt x="695" y="40"/>
                      </a:lnTo>
                      <a:lnTo>
                        <a:pt x="714" y="44"/>
                      </a:lnTo>
                      <a:lnTo>
                        <a:pt x="734" y="49"/>
                      </a:lnTo>
                      <a:lnTo>
                        <a:pt x="751" y="56"/>
                      </a:lnTo>
                      <a:lnTo>
                        <a:pt x="769" y="65"/>
                      </a:lnTo>
                      <a:lnTo>
                        <a:pt x="786" y="75"/>
                      </a:lnTo>
                      <a:lnTo>
                        <a:pt x="802" y="87"/>
                      </a:lnTo>
                      <a:lnTo>
                        <a:pt x="817" y="100"/>
                      </a:lnTo>
                      <a:lnTo>
                        <a:pt x="831" y="115"/>
                      </a:lnTo>
                      <a:lnTo>
                        <a:pt x="844" y="130"/>
                      </a:lnTo>
                      <a:lnTo>
                        <a:pt x="856" y="147"/>
                      </a:lnTo>
                      <a:lnTo>
                        <a:pt x="866" y="164"/>
                      </a:lnTo>
                      <a:lnTo>
                        <a:pt x="875" y="182"/>
                      </a:lnTo>
                      <a:lnTo>
                        <a:pt x="879" y="207"/>
                      </a:lnTo>
                      <a:lnTo>
                        <a:pt x="882" y="232"/>
                      </a:lnTo>
                      <a:lnTo>
                        <a:pt x="886" y="258"/>
                      </a:lnTo>
                      <a:lnTo>
                        <a:pt x="890" y="283"/>
                      </a:lnTo>
                      <a:lnTo>
                        <a:pt x="894" y="310"/>
                      </a:lnTo>
                      <a:lnTo>
                        <a:pt x="897" y="337"/>
                      </a:lnTo>
                      <a:lnTo>
                        <a:pt x="900" y="363"/>
                      </a:lnTo>
                      <a:lnTo>
                        <a:pt x="902" y="390"/>
                      </a:lnTo>
                      <a:lnTo>
                        <a:pt x="905" y="416"/>
                      </a:lnTo>
                      <a:lnTo>
                        <a:pt x="906" y="443"/>
                      </a:lnTo>
                      <a:lnTo>
                        <a:pt x="906" y="469"/>
                      </a:lnTo>
                      <a:lnTo>
                        <a:pt x="907" y="496"/>
                      </a:lnTo>
                      <a:lnTo>
                        <a:pt x="906" y="522"/>
                      </a:lnTo>
                      <a:lnTo>
                        <a:pt x="905" y="548"/>
                      </a:lnTo>
                      <a:lnTo>
                        <a:pt x="902" y="573"/>
                      </a:lnTo>
                      <a:lnTo>
                        <a:pt x="900" y="598"/>
                      </a:lnTo>
                      <a:lnTo>
                        <a:pt x="899" y="613"/>
                      </a:lnTo>
                      <a:lnTo>
                        <a:pt x="899" y="628"/>
                      </a:lnTo>
                      <a:lnTo>
                        <a:pt x="899" y="643"/>
                      </a:lnTo>
                      <a:lnTo>
                        <a:pt x="900" y="657"/>
                      </a:lnTo>
                      <a:lnTo>
                        <a:pt x="901" y="670"/>
                      </a:lnTo>
                      <a:lnTo>
                        <a:pt x="902" y="684"/>
                      </a:lnTo>
                      <a:lnTo>
                        <a:pt x="904" y="697"/>
                      </a:lnTo>
                      <a:lnTo>
                        <a:pt x="906" y="710"/>
                      </a:lnTo>
                      <a:lnTo>
                        <a:pt x="910" y="723"/>
                      </a:lnTo>
                      <a:lnTo>
                        <a:pt x="914" y="735"/>
                      </a:lnTo>
                      <a:lnTo>
                        <a:pt x="917" y="749"/>
                      </a:lnTo>
                      <a:lnTo>
                        <a:pt x="922" y="762"/>
                      </a:lnTo>
                      <a:lnTo>
                        <a:pt x="927" y="774"/>
                      </a:lnTo>
                      <a:lnTo>
                        <a:pt x="932" y="788"/>
                      </a:lnTo>
                      <a:lnTo>
                        <a:pt x="939" y="801"/>
                      </a:lnTo>
                      <a:lnTo>
                        <a:pt x="946" y="815"/>
                      </a:lnTo>
                      <a:lnTo>
                        <a:pt x="961" y="833"/>
                      </a:lnTo>
                      <a:lnTo>
                        <a:pt x="975" y="850"/>
                      </a:lnTo>
                      <a:lnTo>
                        <a:pt x="986" y="868"/>
                      </a:lnTo>
                      <a:lnTo>
                        <a:pt x="996" y="886"/>
                      </a:lnTo>
                      <a:lnTo>
                        <a:pt x="1004" y="904"/>
                      </a:lnTo>
                      <a:lnTo>
                        <a:pt x="1010" y="924"/>
                      </a:lnTo>
                      <a:lnTo>
                        <a:pt x="1014" y="943"/>
                      </a:lnTo>
                      <a:lnTo>
                        <a:pt x="1016" y="963"/>
                      </a:lnTo>
                      <a:lnTo>
                        <a:pt x="1016" y="981"/>
                      </a:lnTo>
                      <a:lnTo>
                        <a:pt x="1014" y="1001"/>
                      </a:lnTo>
                      <a:lnTo>
                        <a:pt x="1011" y="1021"/>
                      </a:lnTo>
                      <a:lnTo>
                        <a:pt x="1006" y="1040"/>
                      </a:lnTo>
                      <a:lnTo>
                        <a:pt x="999" y="1060"/>
                      </a:lnTo>
                      <a:lnTo>
                        <a:pt x="991" y="1080"/>
                      </a:lnTo>
                      <a:lnTo>
                        <a:pt x="980" y="1099"/>
                      </a:lnTo>
                      <a:lnTo>
                        <a:pt x="969" y="1117"/>
                      </a:lnTo>
                      <a:lnTo>
                        <a:pt x="947" y="1125"/>
                      </a:lnTo>
                      <a:lnTo>
                        <a:pt x="929" y="1135"/>
                      </a:lnTo>
                      <a:lnTo>
                        <a:pt x="912" y="1146"/>
                      </a:lnTo>
                      <a:lnTo>
                        <a:pt x="899" y="1159"/>
                      </a:lnTo>
                      <a:lnTo>
                        <a:pt x="886" y="1174"/>
                      </a:lnTo>
                      <a:lnTo>
                        <a:pt x="875" y="1190"/>
                      </a:lnTo>
                      <a:lnTo>
                        <a:pt x="864" y="1207"/>
                      </a:lnTo>
                      <a:lnTo>
                        <a:pt x="852" y="1226"/>
                      </a:lnTo>
                      <a:lnTo>
                        <a:pt x="835" y="1237"/>
                      </a:lnTo>
                      <a:lnTo>
                        <a:pt x="816" y="1246"/>
                      </a:lnTo>
                      <a:lnTo>
                        <a:pt x="799" y="1251"/>
                      </a:lnTo>
                      <a:lnTo>
                        <a:pt x="780" y="1253"/>
                      </a:lnTo>
                      <a:lnTo>
                        <a:pt x="764" y="1253"/>
                      </a:lnTo>
                      <a:lnTo>
                        <a:pt x="746" y="1251"/>
                      </a:lnTo>
                      <a:lnTo>
                        <a:pt x="730" y="1247"/>
                      </a:lnTo>
                      <a:lnTo>
                        <a:pt x="715" y="1240"/>
                      </a:lnTo>
                      <a:lnTo>
                        <a:pt x="701" y="1231"/>
                      </a:lnTo>
                      <a:lnTo>
                        <a:pt x="689" y="1220"/>
                      </a:lnTo>
                      <a:lnTo>
                        <a:pt x="676" y="1207"/>
                      </a:lnTo>
                      <a:lnTo>
                        <a:pt x="667" y="1192"/>
                      </a:lnTo>
                      <a:lnTo>
                        <a:pt x="660" y="1176"/>
                      </a:lnTo>
                      <a:lnTo>
                        <a:pt x="654" y="1157"/>
                      </a:lnTo>
                      <a:lnTo>
                        <a:pt x="650" y="1139"/>
                      </a:lnTo>
                      <a:lnTo>
                        <a:pt x="649" y="1117"/>
                      </a:lnTo>
                      <a:lnTo>
                        <a:pt x="651" y="1106"/>
                      </a:lnTo>
                      <a:lnTo>
                        <a:pt x="654" y="1096"/>
                      </a:lnTo>
                      <a:lnTo>
                        <a:pt x="657" y="1087"/>
                      </a:lnTo>
                      <a:lnTo>
                        <a:pt x="661" y="1079"/>
                      </a:lnTo>
                      <a:lnTo>
                        <a:pt x="665" y="1070"/>
                      </a:lnTo>
                      <a:lnTo>
                        <a:pt x="670" y="1061"/>
                      </a:lnTo>
                      <a:lnTo>
                        <a:pt x="675" y="1051"/>
                      </a:lnTo>
                      <a:lnTo>
                        <a:pt x="681" y="1041"/>
                      </a:lnTo>
                      <a:lnTo>
                        <a:pt x="691" y="1019"/>
                      </a:lnTo>
                      <a:lnTo>
                        <a:pt x="700" y="996"/>
                      </a:lnTo>
                      <a:lnTo>
                        <a:pt x="707" y="974"/>
                      </a:lnTo>
                      <a:lnTo>
                        <a:pt x="714" y="951"/>
                      </a:lnTo>
                      <a:lnTo>
                        <a:pt x="720" y="929"/>
                      </a:lnTo>
                      <a:lnTo>
                        <a:pt x="724" y="906"/>
                      </a:lnTo>
                      <a:lnTo>
                        <a:pt x="727" y="885"/>
                      </a:lnTo>
                      <a:lnTo>
                        <a:pt x="729" y="863"/>
                      </a:lnTo>
                      <a:lnTo>
                        <a:pt x="730" y="840"/>
                      </a:lnTo>
                      <a:lnTo>
                        <a:pt x="730" y="818"/>
                      </a:lnTo>
                      <a:lnTo>
                        <a:pt x="729" y="795"/>
                      </a:lnTo>
                      <a:lnTo>
                        <a:pt x="725" y="773"/>
                      </a:lnTo>
                      <a:lnTo>
                        <a:pt x="721" y="749"/>
                      </a:lnTo>
                      <a:lnTo>
                        <a:pt x="716" y="725"/>
                      </a:lnTo>
                      <a:lnTo>
                        <a:pt x="709" y="702"/>
                      </a:lnTo>
                      <a:lnTo>
                        <a:pt x="701" y="678"/>
                      </a:lnTo>
                      <a:lnTo>
                        <a:pt x="691" y="690"/>
                      </a:lnTo>
                      <a:lnTo>
                        <a:pt x="681" y="704"/>
                      </a:lnTo>
                      <a:lnTo>
                        <a:pt x="672" y="717"/>
                      </a:lnTo>
                      <a:lnTo>
                        <a:pt x="664" y="729"/>
                      </a:lnTo>
                      <a:lnTo>
                        <a:pt x="656" y="742"/>
                      </a:lnTo>
                      <a:lnTo>
                        <a:pt x="650" y="754"/>
                      </a:lnTo>
                      <a:lnTo>
                        <a:pt x="644" y="767"/>
                      </a:lnTo>
                      <a:lnTo>
                        <a:pt x="637" y="779"/>
                      </a:lnTo>
                      <a:lnTo>
                        <a:pt x="632" y="792"/>
                      </a:lnTo>
                      <a:lnTo>
                        <a:pt x="629" y="805"/>
                      </a:lnTo>
                      <a:lnTo>
                        <a:pt x="625" y="819"/>
                      </a:lnTo>
                      <a:lnTo>
                        <a:pt x="621" y="833"/>
                      </a:lnTo>
                      <a:lnTo>
                        <a:pt x="619" y="848"/>
                      </a:lnTo>
                      <a:lnTo>
                        <a:pt x="617" y="863"/>
                      </a:lnTo>
                      <a:lnTo>
                        <a:pt x="615" y="879"/>
                      </a:lnTo>
                      <a:lnTo>
                        <a:pt x="614" y="895"/>
                      </a:lnTo>
                      <a:lnTo>
                        <a:pt x="612" y="924"/>
                      </a:lnTo>
                      <a:lnTo>
                        <a:pt x="607" y="949"/>
                      </a:lnTo>
                      <a:lnTo>
                        <a:pt x="597" y="973"/>
                      </a:lnTo>
                      <a:lnTo>
                        <a:pt x="585" y="992"/>
                      </a:lnTo>
                      <a:lnTo>
                        <a:pt x="570" y="1010"/>
                      </a:lnTo>
                      <a:lnTo>
                        <a:pt x="552" y="1024"/>
                      </a:lnTo>
                      <a:lnTo>
                        <a:pt x="532" y="1035"/>
                      </a:lnTo>
                      <a:lnTo>
                        <a:pt x="510" y="1044"/>
                      </a:lnTo>
                      <a:lnTo>
                        <a:pt x="487" y="1049"/>
                      </a:lnTo>
                      <a:lnTo>
                        <a:pt x="464" y="1050"/>
                      </a:lnTo>
                      <a:lnTo>
                        <a:pt x="440" y="1049"/>
                      </a:lnTo>
                      <a:lnTo>
                        <a:pt x="416" y="1042"/>
                      </a:lnTo>
                      <a:lnTo>
                        <a:pt x="394" y="1034"/>
                      </a:lnTo>
                      <a:lnTo>
                        <a:pt x="371" y="1021"/>
                      </a:lnTo>
                      <a:lnTo>
                        <a:pt x="350" y="1005"/>
                      </a:lnTo>
                      <a:lnTo>
                        <a:pt x="331" y="985"/>
                      </a:lnTo>
                      <a:lnTo>
                        <a:pt x="324" y="974"/>
                      </a:lnTo>
                      <a:lnTo>
                        <a:pt x="315" y="990"/>
                      </a:lnTo>
                      <a:lnTo>
                        <a:pt x="304" y="1005"/>
                      </a:lnTo>
                      <a:lnTo>
                        <a:pt x="291" y="1016"/>
                      </a:lnTo>
                      <a:lnTo>
                        <a:pt x="277" y="1025"/>
                      </a:lnTo>
                      <a:lnTo>
                        <a:pt x="262" y="1032"/>
                      </a:lnTo>
                      <a:lnTo>
                        <a:pt x="246" y="1036"/>
                      </a:lnTo>
                      <a:lnTo>
                        <a:pt x="227" y="1039"/>
                      </a:lnTo>
                      <a:lnTo>
                        <a:pt x="209" y="1039"/>
                      </a:lnTo>
                      <a:lnTo>
                        <a:pt x="197" y="1054"/>
                      </a:lnTo>
                      <a:lnTo>
                        <a:pt x="184" y="1067"/>
                      </a:lnTo>
                      <a:lnTo>
                        <a:pt x="170" y="1079"/>
                      </a:lnTo>
                      <a:lnTo>
                        <a:pt x="155" y="1086"/>
                      </a:lnTo>
                      <a:lnTo>
                        <a:pt x="140" y="1092"/>
                      </a:lnTo>
                      <a:lnTo>
                        <a:pt x="124" y="1095"/>
                      </a:lnTo>
                      <a:lnTo>
                        <a:pt x="109" y="1096"/>
                      </a:lnTo>
                      <a:lnTo>
                        <a:pt x="92" y="1095"/>
                      </a:lnTo>
                      <a:lnTo>
                        <a:pt x="77" y="1091"/>
                      </a:lnTo>
                      <a:lnTo>
                        <a:pt x="64" y="1085"/>
                      </a:lnTo>
                      <a:lnTo>
                        <a:pt x="50" y="1077"/>
                      </a:lnTo>
                      <a:lnTo>
                        <a:pt x="37" y="1066"/>
                      </a:lnTo>
                      <a:lnTo>
                        <a:pt x="27" y="1054"/>
                      </a:lnTo>
                      <a:lnTo>
                        <a:pt x="17" y="1039"/>
                      </a:lnTo>
                      <a:lnTo>
                        <a:pt x="11" y="1021"/>
                      </a:lnTo>
                      <a:lnTo>
                        <a:pt x="6" y="1002"/>
                      </a:lnTo>
                      <a:lnTo>
                        <a:pt x="2" y="980"/>
                      </a:lnTo>
                      <a:lnTo>
                        <a:pt x="0" y="960"/>
                      </a:lnTo>
                      <a:lnTo>
                        <a:pt x="0" y="940"/>
                      </a:lnTo>
                      <a:lnTo>
                        <a:pt x="1" y="920"/>
                      </a:lnTo>
                      <a:lnTo>
                        <a:pt x="4" y="900"/>
                      </a:lnTo>
                      <a:lnTo>
                        <a:pt x="7" y="880"/>
                      </a:lnTo>
                      <a:lnTo>
                        <a:pt x="14" y="860"/>
                      </a:lnTo>
                      <a:lnTo>
                        <a:pt x="20" y="839"/>
                      </a:lnTo>
                      <a:lnTo>
                        <a:pt x="26" y="823"/>
                      </a:lnTo>
                      <a:lnTo>
                        <a:pt x="30" y="808"/>
                      </a:lnTo>
                      <a:lnTo>
                        <a:pt x="32" y="793"/>
                      </a:lnTo>
                      <a:lnTo>
                        <a:pt x="32" y="778"/>
                      </a:lnTo>
                      <a:lnTo>
                        <a:pt x="32" y="764"/>
                      </a:lnTo>
                      <a:lnTo>
                        <a:pt x="30" y="749"/>
                      </a:lnTo>
                      <a:lnTo>
                        <a:pt x="29" y="735"/>
                      </a:lnTo>
                      <a:lnTo>
                        <a:pt x="26" y="722"/>
                      </a:lnTo>
                      <a:lnTo>
                        <a:pt x="24" y="708"/>
                      </a:lnTo>
                      <a:lnTo>
                        <a:pt x="22" y="695"/>
                      </a:lnTo>
                      <a:lnTo>
                        <a:pt x="22" y="682"/>
                      </a:lnTo>
                      <a:lnTo>
                        <a:pt x="24" y="668"/>
                      </a:lnTo>
                      <a:lnTo>
                        <a:pt x="26" y="655"/>
                      </a:lnTo>
                      <a:lnTo>
                        <a:pt x="31" y="642"/>
                      </a:lnTo>
                      <a:lnTo>
                        <a:pt x="39" y="628"/>
                      </a:lnTo>
                      <a:lnTo>
                        <a:pt x="49" y="614"/>
                      </a:lnTo>
                      <a:lnTo>
                        <a:pt x="55" y="602"/>
                      </a:lnTo>
                      <a:lnTo>
                        <a:pt x="59" y="589"/>
                      </a:lnTo>
                      <a:lnTo>
                        <a:pt x="61" y="577"/>
                      </a:lnTo>
                      <a:lnTo>
                        <a:pt x="64" y="564"/>
                      </a:lnTo>
                      <a:lnTo>
                        <a:pt x="64" y="552"/>
                      </a:lnTo>
                      <a:lnTo>
                        <a:pt x="62" y="539"/>
                      </a:lnTo>
                      <a:lnTo>
                        <a:pt x="60" y="527"/>
                      </a:lnTo>
                      <a:lnTo>
                        <a:pt x="56" y="513"/>
                      </a:lnTo>
                      <a:lnTo>
                        <a:pt x="79" y="513"/>
                      </a:lnTo>
                      <a:lnTo>
                        <a:pt x="66" y="488"/>
                      </a:lnTo>
                      <a:lnTo>
                        <a:pt x="55" y="462"/>
                      </a:lnTo>
                      <a:lnTo>
                        <a:pt x="46" y="437"/>
                      </a:lnTo>
                      <a:lnTo>
                        <a:pt x="40" y="411"/>
                      </a:lnTo>
                      <a:lnTo>
                        <a:pt x="36" y="386"/>
                      </a:lnTo>
                      <a:lnTo>
                        <a:pt x="35" y="360"/>
                      </a:lnTo>
                      <a:lnTo>
                        <a:pt x="35" y="335"/>
                      </a:lnTo>
                      <a:lnTo>
                        <a:pt x="37" y="310"/>
                      </a:lnTo>
                      <a:lnTo>
                        <a:pt x="41" y="285"/>
                      </a:lnTo>
                      <a:lnTo>
                        <a:pt x="47" y="261"/>
                      </a:lnTo>
                      <a:lnTo>
                        <a:pt x="56" y="236"/>
                      </a:lnTo>
                      <a:lnTo>
                        <a:pt x="66" y="212"/>
                      </a:lnTo>
                      <a:lnTo>
                        <a:pt x="79" y="189"/>
                      </a:lnTo>
                      <a:lnTo>
                        <a:pt x="94" y="166"/>
                      </a:lnTo>
                      <a:lnTo>
                        <a:pt x="110" y="144"/>
                      </a:lnTo>
                      <a:lnTo>
                        <a:pt x="127" y="122"/>
                      </a:lnTo>
                      <a:lnTo>
                        <a:pt x="139" y="112"/>
                      </a:lnTo>
                      <a:lnTo>
                        <a:pt x="151" y="102"/>
                      </a:lnTo>
                      <a:lnTo>
                        <a:pt x="162" y="92"/>
                      </a:lnTo>
                      <a:lnTo>
                        <a:pt x="174" y="84"/>
                      </a:lnTo>
                      <a:lnTo>
                        <a:pt x="186" y="76"/>
                      </a:lnTo>
                      <a:lnTo>
                        <a:pt x="197" y="69"/>
                      </a:lnTo>
                      <a:lnTo>
                        <a:pt x="209" y="62"/>
                      </a:lnTo>
                      <a:lnTo>
                        <a:pt x="221" y="56"/>
                      </a:lnTo>
                      <a:lnTo>
                        <a:pt x="234" y="51"/>
                      </a:lnTo>
                      <a:lnTo>
                        <a:pt x="246" y="47"/>
                      </a:lnTo>
                      <a:lnTo>
                        <a:pt x="259" y="44"/>
                      </a:lnTo>
                      <a:lnTo>
                        <a:pt x="272" y="40"/>
                      </a:lnTo>
                      <a:lnTo>
                        <a:pt x="286" y="39"/>
                      </a:lnTo>
                      <a:lnTo>
                        <a:pt x="300" y="37"/>
                      </a:lnTo>
                      <a:lnTo>
                        <a:pt x="315" y="37"/>
                      </a:lnTo>
                      <a:lnTo>
                        <a:pt x="33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49" name="Freeform 1390"/>
                <p:cNvSpPr>
                  <a:spLocks/>
                </p:cNvSpPr>
                <p:nvPr/>
              </p:nvSpPr>
              <p:spPr bwMode="auto">
                <a:xfrm>
                  <a:off x="2856" y="2399"/>
                  <a:ext cx="40" cy="140"/>
                </a:xfrm>
                <a:custGeom>
                  <a:avLst/>
                  <a:gdLst>
                    <a:gd name="T0" fmla="*/ 0 w 160"/>
                    <a:gd name="T1" fmla="*/ 0 h 561"/>
                    <a:gd name="T2" fmla="*/ 2 w 160"/>
                    <a:gd name="T3" fmla="*/ 2 h 561"/>
                    <a:gd name="T4" fmla="*/ 5 w 160"/>
                    <a:gd name="T5" fmla="*/ 4 h 561"/>
                    <a:gd name="T6" fmla="*/ 8 w 160"/>
                    <a:gd name="T7" fmla="*/ 6 h 561"/>
                    <a:gd name="T8" fmla="*/ 10 w 160"/>
                    <a:gd name="T9" fmla="*/ 8 h 561"/>
                    <a:gd name="T10" fmla="*/ 13 w 160"/>
                    <a:gd name="T11" fmla="*/ 9 h 561"/>
                    <a:gd name="T12" fmla="*/ 16 w 160"/>
                    <a:gd name="T13" fmla="*/ 10 h 561"/>
                    <a:gd name="T14" fmla="*/ 20 w 160"/>
                    <a:gd name="T15" fmla="*/ 11 h 561"/>
                    <a:gd name="T16" fmla="*/ 20 w 160"/>
                    <a:gd name="T17" fmla="*/ 11 h 561"/>
                    <a:gd name="T18" fmla="*/ 20 w 160"/>
                    <a:gd name="T19" fmla="*/ 11 h 561"/>
                    <a:gd name="T20" fmla="*/ 19 w 160"/>
                    <a:gd name="T21" fmla="*/ 14 h 561"/>
                    <a:gd name="T22" fmla="*/ 17 w 160"/>
                    <a:gd name="T23" fmla="*/ 17 h 561"/>
                    <a:gd name="T24" fmla="*/ 16 w 160"/>
                    <a:gd name="T25" fmla="*/ 20 h 561"/>
                    <a:gd name="T26" fmla="*/ 15 w 160"/>
                    <a:gd name="T27" fmla="*/ 23 h 561"/>
                    <a:gd name="T28" fmla="*/ 15 w 160"/>
                    <a:gd name="T29" fmla="*/ 26 h 561"/>
                    <a:gd name="T30" fmla="*/ 15 w 160"/>
                    <a:gd name="T31" fmla="*/ 29 h 561"/>
                    <a:gd name="T32" fmla="*/ 15 w 160"/>
                    <a:gd name="T33" fmla="*/ 33 h 561"/>
                    <a:gd name="T34" fmla="*/ 15 w 160"/>
                    <a:gd name="T35" fmla="*/ 36 h 561"/>
                    <a:gd name="T36" fmla="*/ 16 w 160"/>
                    <a:gd name="T37" fmla="*/ 39 h 561"/>
                    <a:gd name="T38" fmla="*/ 17 w 160"/>
                    <a:gd name="T39" fmla="*/ 42 h 561"/>
                    <a:gd name="T40" fmla="*/ 19 w 160"/>
                    <a:gd name="T41" fmla="*/ 45 h 561"/>
                    <a:gd name="T42" fmla="*/ 20 w 160"/>
                    <a:gd name="T43" fmla="*/ 48 h 561"/>
                    <a:gd name="T44" fmla="*/ 22 w 160"/>
                    <a:gd name="T45" fmla="*/ 51 h 561"/>
                    <a:gd name="T46" fmla="*/ 25 w 160"/>
                    <a:gd name="T47" fmla="*/ 53 h 561"/>
                    <a:gd name="T48" fmla="*/ 25 w 160"/>
                    <a:gd name="T49" fmla="*/ 54 h 561"/>
                    <a:gd name="T50" fmla="*/ 25 w 160"/>
                    <a:gd name="T51" fmla="*/ 54 h 561"/>
                    <a:gd name="T52" fmla="*/ 25 w 160"/>
                    <a:gd name="T53" fmla="*/ 61 h 561"/>
                    <a:gd name="T54" fmla="*/ 25 w 160"/>
                    <a:gd name="T55" fmla="*/ 68 h 561"/>
                    <a:gd name="T56" fmla="*/ 25 w 160"/>
                    <a:gd name="T57" fmla="*/ 75 h 561"/>
                    <a:gd name="T58" fmla="*/ 25 w 160"/>
                    <a:gd name="T59" fmla="*/ 82 h 561"/>
                    <a:gd name="T60" fmla="*/ 25 w 160"/>
                    <a:gd name="T61" fmla="*/ 89 h 561"/>
                    <a:gd name="T62" fmla="*/ 26 w 160"/>
                    <a:gd name="T63" fmla="*/ 95 h 561"/>
                    <a:gd name="T64" fmla="*/ 27 w 160"/>
                    <a:gd name="T65" fmla="*/ 102 h 561"/>
                    <a:gd name="T66" fmla="*/ 29 w 160"/>
                    <a:gd name="T67" fmla="*/ 109 h 561"/>
                    <a:gd name="T68" fmla="*/ 31 w 160"/>
                    <a:gd name="T69" fmla="*/ 116 h 561"/>
                    <a:gd name="T70" fmla="*/ 33 w 160"/>
                    <a:gd name="T71" fmla="*/ 123 h 561"/>
                    <a:gd name="T72" fmla="*/ 35 w 160"/>
                    <a:gd name="T73" fmla="*/ 129 h 561"/>
                    <a:gd name="T74" fmla="*/ 38 w 160"/>
                    <a:gd name="T75" fmla="*/ 136 h 561"/>
                    <a:gd name="T76" fmla="*/ 40 w 160"/>
                    <a:gd name="T77" fmla="*/ 140 h 56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0" h="56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9" y="18"/>
                      </a:lnTo>
                      <a:lnTo>
                        <a:pt x="30" y="25"/>
                      </a:lnTo>
                      <a:lnTo>
                        <a:pt x="40" y="32"/>
                      </a:lnTo>
                      <a:lnTo>
                        <a:pt x="53" y="37"/>
                      </a:lnTo>
                      <a:lnTo>
                        <a:pt x="65" y="40"/>
                      </a:lnTo>
                      <a:lnTo>
                        <a:pt x="78" y="43"/>
                      </a:lnTo>
                      <a:lnTo>
                        <a:pt x="80" y="43"/>
                      </a:lnTo>
                      <a:lnTo>
                        <a:pt x="74" y="55"/>
                      </a:lnTo>
                      <a:lnTo>
                        <a:pt x="68" y="67"/>
                      </a:lnTo>
                      <a:lnTo>
                        <a:pt x="64" y="79"/>
                      </a:lnTo>
                      <a:lnTo>
                        <a:pt x="61" y="91"/>
                      </a:lnTo>
                      <a:lnTo>
                        <a:pt x="60" y="105"/>
                      </a:lnTo>
                      <a:lnTo>
                        <a:pt x="59" y="118"/>
                      </a:lnTo>
                      <a:lnTo>
                        <a:pt x="60" y="131"/>
                      </a:lnTo>
                      <a:lnTo>
                        <a:pt x="61" y="144"/>
                      </a:lnTo>
                      <a:lnTo>
                        <a:pt x="65" y="158"/>
                      </a:lnTo>
                      <a:lnTo>
                        <a:pt x="69" y="169"/>
                      </a:lnTo>
                      <a:lnTo>
                        <a:pt x="75" y="181"/>
                      </a:lnTo>
                      <a:lnTo>
                        <a:pt x="81" y="193"/>
                      </a:lnTo>
                      <a:lnTo>
                        <a:pt x="89" y="203"/>
                      </a:lnTo>
                      <a:lnTo>
                        <a:pt x="99" y="213"/>
                      </a:lnTo>
                      <a:lnTo>
                        <a:pt x="101" y="216"/>
                      </a:lnTo>
                      <a:lnTo>
                        <a:pt x="99" y="244"/>
                      </a:lnTo>
                      <a:lnTo>
                        <a:pt x="98" y="271"/>
                      </a:lnTo>
                      <a:lnTo>
                        <a:pt x="98" y="300"/>
                      </a:lnTo>
                      <a:lnTo>
                        <a:pt x="99" y="327"/>
                      </a:lnTo>
                      <a:lnTo>
                        <a:pt x="100" y="355"/>
                      </a:lnTo>
                      <a:lnTo>
                        <a:pt x="104" y="382"/>
                      </a:lnTo>
                      <a:lnTo>
                        <a:pt x="109" y="410"/>
                      </a:lnTo>
                      <a:lnTo>
                        <a:pt x="115" y="437"/>
                      </a:lnTo>
                      <a:lnTo>
                        <a:pt x="123" y="465"/>
                      </a:lnTo>
                      <a:lnTo>
                        <a:pt x="130" y="492"/>
                      </a:lnTo>
                      <a:lnTo>
                        <a:pt x="140" y="517"/>
                      </a:lnTo>
                      <a:lnTo>
                        <a:pt x="151" y="543"/>
                      </a:lnTo>
                      <a:lnTo>
                        <a:pt x="160" y="5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50" name="Freeform 1391"/>
                <p:cNvSpPr>
                  <a:spLocks/>
                </p:cNvSpPr>
                <p:nvPr/>
              </p:nvSpPr>
              <p:spPr bwMode="auto">
                <a:xfrm>
                  <a:off x="2748" y="2513"/>
                  <a:ext cx="27" cy="117"/>
                </a:xfrm>
                <a:custGeom>
                  <a:avLst/>
                  <a:gdLst>
                    <a:gd name="T0" fmla="*/ 27 w 110"/>
                    <a:gd name="T1" fmla="*/ 0 h 468"/>
                    <a:gd name="T2" fmla="*/ 23 w 110"/>
                    <a:gd name="T3" fmla="*/ 4 h 468"/>
                    <a:gd name="T4" fmla="*/ 20 w 110"/>
                    <a:gd name="T5" fmla="*/ 9 h 468"/>
                    <a:gd name="T6" fmla="*/ 17 w 110"/>
                    <a:gd name="T7" fmla="*/ 13 h 468"/>
                    <a:gd name="T8" fmla="*/ 14 w 110"/>
                    <a:gd name="T9" fmla="*/ 18 h 468"/>
                    <a:gd name="T10" fmla="*/ 11 w 110"/>
                    <a:gd name="T11" fmla="*/ 23 h 468"/>
                    <a:gd name="T12" fmla="*/ 9 w 110"/>
                    <a:gd name="T13" fmla="*/ 28 h 468"/>
                    <a:gd name="T14" fmla="*/ 7 w 110"/>
                    <a:gd name="T15" fmla="*/ 34 h 468"/>
                    <a:gd name="T16" fmla="*/ 5 w 110"/>
                    <a:gd name="T17" fmla="*/ 39 h 468"/>
                    <a:gd name="T18" fmla="*/ 4 w 110"/>
                    <a:gd name="T19" fmla="*/ 44 h 468"/>
                    <a:gd name="T20" fmla="*/ 2 w 110"/>
                    <a:gd name="T21" fmla="*/ 50 h 468"/>
                    <a:gd name="T22" fmla="*/ 1 w 110"/>
                    <a:gd name="T23" fmla="*/ 56 h 468"/>
                    <a:gd name="T24" fmla="*/ 1 w 110"/>
                    <a:gd name="T25" fmla="*/ 61 h 468"/>
                    <a:gd name="T26" fmla="*/ 0 w 110"/>
                    <a:gd name="T27" fmla="*/ 67 h 468"/>
                    <a:gd name="T28" fmla="*/ 0 w 110"/>
                    <a:gd name="T29" fmla="*/ 73 h 468"/>
                    <a:gd name="T30" fmla="*/ 1 w 110"/>
                    <a:gd name="T31" fmla="*/ 84 h 468"/>
                    <a:gd name="T32" fmla="*/ 1 w 110"/>
                    <a:gd name="T33" fmla="*/ 91 h 468"/>
                    <a:gd name="T34" fmla="*/ 3 w 110"/>
                    <a:gd name="T35" fmla="*/ 94 h 468"/>
                    <a:gd name="T36" fmla="*/ 4 w 110"/>
                    <a:gd name="T37" fmla="*/ 97 h 468"/>
                    <a:gd name="T38" fmla="*/ 5 w 110"/>
                    <a:gd name="T39" fmla="*/ 100 h 468"/>
                    <a:gd name="T40" fmla="*/ 7 w 110"/>
                    <a:gd name="T41" fmla="*/ 103 h 468"/>
                    <a:gd name="T42" fmla="*/ 9 w 110"/>
                    <a:gd name="T43" fmla="*/ 105 h 468"/>
                    <a:gd name="T44" fmla="*/ 11 w 110"/>
                    <a:gd name="T45" fmla="*/ 108 h 468"/>
                    <a:gd name="T46" fmla="*/ 13 w 110"/>
                    <a:gd name="T47" fmla="*/ 110 h 468"/>
                    <a:gd name="T48" fmla="*/ 15 w 110"/>
                    <a:gd name="T49" fmla="*/ 112 h 468"/>
                    <a:gd name="T50" fmla="*/ 18 w 110"/>
                    <a:gd name="T51" fmla="*/ 114 h 468"/>
                    <a:gd name="T52" fmla="*/ 21 w 110"/>
                    <a:gd name="T53" fmla="*/ 115 h 468"/>
                    <a:gd name="T54" fmla="*/ 24 w 110"/>
                    <a:gd name="T55" fmla="*/ 116 h 468"/>
                    <a:gd name="T56" fmla="*/ 25 w 110"/>
                    <a:gd name="T57" fmla="*/ 117 h 46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0" h="468">
                      <a:moveTo>
                        <a:pt x="110" y="0"/>
                      </a:moveTo>
                      <a:lnTo>
                        <a:pt x="95" y="17"/>
                      </a:lnTo>
                      <a:lnTo>
                        <a:pt x="81" y="34"/>
                      </a:lnTo>
                      <a:lnTo>
                        <a:pt x="68" y="53"/>
                      </a:lnTo>
                      <a:lnTo>
                        <a:pt x="56" y="73"/>
                      </a:lnTo>
                      <a:lnTo>
                        <a:pt x="46" y="93"/>
                      </a:lnTo>
                      <a:lnTo>
                        <a:pt x="36" y="113"/>
                      </a:lnTo>
                      <a:lnTo>
                        <a:pt x="29" y="134"/>
                      </a:lnTo>
                      <a:lnTo>
                        <a:pt x="21" y="156"/>
                      </a:lnTo>
                      <a:lnTo>
                        <a:pt x="15" y="177"/>
                      </a:lnTo>
                      <a:lnTo>
                        <a:pt x="10" y="199"/>
                      </a:lnTo>
                      <a:lnTo>
                        <a:pt x="6" y="222"/>
                      </a:lnTo>
                      <a:lnTo>
                        <a:pt x="4" y="244"/>
                      </a:lnTo>
                      <a:lnTo>
                        <a:pt x="0" y="268"/>
                      </a:lnTo>
                      <a:lnTo>
                        <a:pt x="0" y="290"/>
                      </a:lnTo>
                      <a:lnTo>
                        <a:pt x="3" y="337"/>
                      </a:lnTo>
                      <a:lnTo>
                        <a:pt x="6" y="364"/>
                      </a:lnTo>
                      <a:lnTo>
                        <a:pt x="13" y="377"/>
                      </a:lnTo>
                      <a:lnTo>
                        <a:pt x="16" y="388"/>
                      </a:lnTo>
                      <a:lnTo>
                        <a:pt x="21" y="400"/>
                      </a:lnTo>
                      <a:lnTo>
                        <a:pt x="28" y="412"/>
                      </a:lnTo>
                      <a:lnTo>
                        <a:pt x="35" y="421"/>
                      </a:lnTo>
                      <a:lnTo>
                        <a:pt x="44" y="431"/>
                      </a:lnTo>
                      <a:lnTo>
                        <a:pt x="53" y="440"/>
                      </a:lnTo>
                      <a:lnTo>
                        <a:pt x="63" y="448"/>
                      </a:lnTo>
                      <a:lnTo>
                        <a:pt x="73" y="455"/>
                      </a:lnTo>
                      <a:lnTo>
                        <a:pt x="85" y="460"/>
                      </a:lnTo>
                      <a:lnTo>
                        <a:pt x="96" y="465"/>
                      </a:lnTo>
                      <a:lnTo>
                        <a:pt x="103" y="46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51" name="Freeform 1392"/>
                <p:cNvSpPr>
                  <a:spLocks/>
                </p:cNvSpPr>
                <p:nvPr/>
              </p:nvSpPr>
              <p:spPr bwMode="auto">
                <a:xfrm>
                  <a:off x="2801" y="2541"/>
                  <a:ext cx="10" cy="72"/>
                </a:xfrm>
                <a:custGeom>
                  <a:avLst/>
                  <a:gdLst>
                    <a:gd name="T0" fmla="*/ 10 w 40"/>
                    <a:gd name="T1" fmla="*/ 0 h 289"/>
                    <a:gd name="T2" fmla="*/ 8 w 40"/>
                    <a:gd name="T3" fmla="*/ 7 h 289"/>
                    <a:gd name="T4" fmla="*/ 6 w 40"/>
                    <a:gd name="T5" fmla="*/ 13 h 289"/>
                    <a:gd name="T6" fmla="*/ 4 w 40"/>
                    <a:gd name="T7" fmla="*/ 20 h 289"/>
                    <a:gd name="T8" fmla="*/ 3 w 40"/>
                    <a:gd name="T9" fmla="*/ 27 h 289"/>
                    <a:gd name="T10" fmla="*/ 2 w 40"/>
                    <a:gd name="T11" fmla="*/ 34 h 289"/>
                    <a:gd name="T12" fmla="*/ 1 w 40"/>
                    <a:gd name="T13" fmla="*/ 41 h 289"/>
                    <a:gd name="T14" fmla="*/ 0 w 40"/>
                    <a:gd name="T15" fmla="*/ 48 h 289"/>
                    <a:gd name="T16" fmla="*/ 0 w 40"/>
                    <a:gd name="T17" fmla="*/ 55 h 289"/>
                    <a:gd name="T18" fmla="*/ 0 w 40"/>
                    <a:gd name="T19" fmla="*/ 62 h 289"/>
                    <a:gd name="T20" fmla="*/ 1 w 40"/>
                    <a:gd name="T21" fmla="*/ 69 h 289"/>
                    <a:gd name="T22" fmla="*/ 1 w 40"/>
                    <a:gd name="T23" fmla="*/ 72 h 28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" h="289">
                      <a:moveTo>
                        <a:pt x="40" y="0"/>
                      </a:moveTo>
                      <a:lnTo>
                        <a:pt x="31" y="28"/>
                      </a:lnTo>
                      <a:lnTo>
                        <a:pt x="22" y="54"/>
                      </a:lnTo>
                      <a:lnTo>
                        <a:pt x="16" y="82"/>
                      </a:lnTo>
                      <a:lnTo>
                        <a:pt x="11" y="109"/>
                      </a:lnTo>
                      <a:lnTo>
                        <a:pt x="6" y="136"/>
                      </a:lnTo>
                      <a:lnTo>
                        <a:pt x="4" y="164"/>
                      </a:lnTo>
                      <a:lnTo>
                        <a:pt x="1" y="193"/>
                      </a:lnTo>
                      <a:lnTo>
                        <a:pt x="0" y="220"/>
                      </a:lnTo>
                      <a:lnTo>
                        <a:pt x="1" y="248"/>
                      </a:lnTo>
                      <a:lnTo>
                        <a:pt x="4" y="276"/>
                      </a:lnTo>
                      <a:lnTo>
                        <a:pt x="4" y="28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52" name="Freeform 1393"/>
                <p:cNvSpPr>
                  <a:spLocks/>
                </p:cNvSpPr>
                <p:nvPr/>
              </p:nvSpPr>
              <p:spPr bwMode="auto">
                <a:xfrm>
                  <a:off x="2771" y="2407"/>
                  <a:ext cx="37" cy="82"/>
                </a:xfrm>
                <a:custGeom>
                  <a:avLst/>
                  <a:gdLst>
                    <a:gd name="T0" fmla="*/ 37 w 145"/>
                    <a:gd name="T1" fmla="*/ 1 h 331"/>
                    <a:gd name="T2" fmla="*/ 34 w 145"/>
                    <a:gd name="T3" fmla="*/ 2 h 331"/>
                    <a:gd name="T4" fmla="*/ 31 w 145"/>
                    <a:gd name="T5" fmla="*/ 2 h 331"/>
                    <a:gd name="T6" fmla="*/ 28 w 145"/>
                    <a:gd name="T7" fmla="*/ 1 h 331"/>
                    <a:gd name="T8" fmla="*/ 25 w 145"/>
                    <a:gd name="T9" fmla="*/ 1 h 331"/>
                    <a:gd name="T10" fmla="*/ 22 w 145"/>
                    <a:gd name="T11" fmla="*/ 0 h 331"/>
                    <a:gd name="T12" fmla="*/ 22 w 145"/>
                    <a:gd name="T13" fmla="*/ 0 h 331"/>
                    <a:gd name="T14" fmla="*/ 22 w 145"/>
                    <a:gd name="T15" fmla="*/ 2 h 331"/>
                    <a:gd name="T16" fmla="*/ 21 w 145"/>
                    <a:gd name="T17" fmla="*/ 5 h 331"/>
                    <a:gd name="T18" fmla="*/ 21 w 145"/>
                    <a:gd name="T19" fmla="*/ 9 h 331"/>
                    <a:gd name="T20" fmla="*/ 19 w 145"/>
                    <a:gd name="T21" fmla="*/ 12 h 331"/>
                    <a:gd name="T22" fmla="*/ 18 w 145"/>
                    <a:gd name="T23" fmla="*/ 15 h 331"/>
                    <a:gd name="T24" fmla="*/ 16 w 145"/>
                    <a:gd name="T25" fmla="*/ 19 h 331"/>
                    <a:gd name="T26" fmla="*/ 14 w 145"/>
                    <a:gd name="T27" fmla="*/ 21 h 331"/>
                    <a:gd name="T28" fmla="*/ 12 w 145"/>
                    <a:gd name="T29" fmla="*/ 24 h 331"/>
                    <a:gd name="T30" fmla="*/ 9 w 145"/>
                    <a:gd name="T31" fmla="*/ 27 h 331"/>
                    <a:gd name="T32" fmla="*/ 9 w 145"/>
                    <a:gd name="T33" fmla="*/ 27 h 331"/>
                    <a:gd name="T34" fmla="*/ 10 w 145"/>
                    <a:gd name="T35" fmla="*/ 32 h 331"/>
                    <a:gd name="T36" fmla="*/ 10 w 145"/>
                    <a:gd name="T37" fmla="*/ 38 h 331"/>
                    <a:gd name="T38" fmla="*/ 10 w 145"/>
                    <a:gd name="T39" fmla="*/ 44 h 331"/>
                    <a:gd name="T40" fmla="*/ 9 w 145"/>
                    <a:gd name="T41" fmla="*/ 49 h 331"/>
                    <a:gd name="T42" fmla="*/ 9 w 145"/>
                    <a:gd name="T43" fmla="*/ 55 h 331"/>
                    <a:gd name="T44" fmla="*/ 7 w 145"/>
                    <a:gd name="T45" fmla="*/ 61 h 331"/>
                    <a:gd name="T46" fmla="*/ 6 w 145"/>
                    <a:gd name="T47" fmla="*/ 66 h 331"/>
                    <a:gd name="T48" fmla="*/ 5 w 145"/>
                    <a:gd name="T49" fmla="*/ 71 h 331"/>
                    <a:gd name="T50" fmla="*/ 2 w 145"/>
                    <a:gd name="T51" fmla="*/ 77 h 331"/>
                    <a:gd name="T52" fmla="*/ 0 w 145"/>
                    <a:gd name="T53" fmla="*/ 82 h 3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45" h="331">
                      <a:moveTo>
                        <a:pt x="145" y="6"/>
                      </a:moveTo>
                      <a:lnTo>
                        <a:pt x="135" y="8"/>
                      </a:lnTo>
                      <a:lnTo>
                        <a:pt x="123" y="8"/>
                      </a:lnTo>
                      <a:lnTo>
                        <a:pt x="110" y="6"/>
                      </a:lnTo>
                      <a:lnTo>
                        <a:pt x="99" y="4"/>
                      </a:lnTo>
                      <a:lnTo>
                        <a:pt x="88" y="0"/>
                      </a:lnTo>
                      <a:lnTo>
                        <a:pt x="86" y="8"/>
                      </a:lnTo>
                      <a:lnTo>
                        <a:pt x="84" y="21"/>
                      </a:lnTo>
                      <a:lnTo>
                        <a:pt x="81" y="36"/>
                      </a:lnTo>
                      <a:lnTo>
                        <a:pt x="76" y="49"/>
                      </a:lnTo>
                      <a:lnTo>
                        <a:pt x="70" y="62"/>
                      </a:lnTo>
                      <a:lnTo>
                        <a:pt x="64" y="75"/>
                      </a:lnTo>
                      <a:lnTo>
                        <a:pt x="55" y="86"/>
                      </a:lnTo>
                      <a:lnTo>
                        <a:pt x="46" y="97"/>
                      </a:lnTo>
                      <a:lnTo>
                        <a:pt x="36" y="109"/>
                      </a:lnTo>
                      <a:lnTo>
                        <a:pt x="39" y="130"/>
                      </a:lnTo>
                      <a:lnTo>
                        <a:pt x="39" y="152"/>
                      </a:lnTo>
                      <a:lnTo>
                        <a:pt x="39" y="176"/>
                      </a:lnTo>
                      <a:lnTo>
                        <a:pt x="36" y="199"/>
                      </a:lnTo>
                      <a:lnTo>
                        <a:pt x="34" y="221"/>
                      </a:lnTo>
                      <a:lnTo>
                        <a:pt x="29" y="245"/>
                      </a:lnTo>
                      <a:lnTo>
                        <a:pt x="24" y="267"/>
                      </a:lnTo>
                      <a:lnTo>
                        <a:pt x="18" y="288"/>
                      </a:lnTo>
                      <a:lnTo>
                        <a:pt x="9" y="311"/>
                      </a:lnTo>
                      <a:lnTo>
                        <a:pt x="0" y="3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53" name="Freeform 1394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54" name="Freeform 1395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8" cy="58"/>
                </a:xfrm>
                <a:custGeom>
                  <a:avLst/>
                  <a:gdLst>
                    <a:gd name="T0" fmla="*/ 38 w 153"/>
                    <a:gd name="T1" fmla="*/ 31 h 230"/>
                    <a:gd name="T2" fmla="*/ 38 w 153"/>
                    <a:gd name="T3" fmla="*/ 28 h 230"/>
                    <a:gd name="T4" fmla="*/ 38 w 153"/>
                    <a:gd name="T5" fmla="*/ 25 h 230"/>
                    <a:gd name="T6" fmla="*/ 38 w 153"/>
                    <a:gd name="T7" fmla="*/ 22 h 230"/>
                    <a:gd name="T8" fmla="*/ 37 w 153"/>
                    <a:gd name="T9" fmla="*/ 19 h 230"/>
                    <a:gd name="T10" fmla="*/ 37 w 153"/>
                    <a:gd name="T11" fmla="*/ 16 h 230"/>
                    <a:gd name="T12" fmla="*/ 36 w 153"/>
                    <a:gd name="T13" fmla="*/ 14 h 230"/>
                    <a:gd name="T14" fmla="*/ 35 w 153"/>
                    <a:gd name="T15" fmla="*/ 11 h 230"/>
                    <a:gd name="T16" fmla="*/ 34 w 153"/>
                    <a:gd name="T17" fmla="*/ 9 h 230"/>
                    <a:gd name="T18" fmla="*/ 32 w 153"/>
                    <a:gd name="T19" fmla="*/ 7 h 230"/>
                    <a:gd name="T20" fmla="*/ 31 w 153"/>
                    <a:gd name="T21" fmla="*/ 5 h 230"/>
                    <a:gd name="T22" fmla="*/ 30 w 153"/>
                    <a:gd name="T23" fmla="*/ 4 h 230"/>
                    <a:gd name="T24" fmla="*/ 28 w 153"/>
                    <a:gd name="T25" fmla="*/ 2 h 230"/>
                    <a:gd name="T26" fmla="*/ 26 w 153"/>
                    <a:gd name="T27" fmla="*/ 1 h 230"/>
                    <a:gd name="T28" fmla="*/ 24 w 153"/>
                    <a:gd name="T29" fmla="*/ 1 h 230"/>
                    <a:gd name="T30" fmla="*/ 22 w 153"/>
                    <a:gd name="T31" fmla="*/ 0 h 230"/>
                    <a:gd name="T32" fmla="*/ 20 w 153"/>
                    <a:gd name="T33" fmla="*/ 0 h 230"/>
                    <a:gd name="T34" fmla="*/ 18 w 153"/>
                    <a:gd name="T35" fmla="*/ 0 h 230"/>
                    <a:gd name="T36" fmla="*/ 16 w 153"/>
                    <a:gd name="T37" fmla="*/ 1 h 230"/>
                    <a:gd name="T38" fmla="*/ 14 w 153"/>
                    <a:gd name="T39" fmla="*/ 2 h 230"/>
                    <a:gd name="T40" fmla="*/ 12 w 153"/>
                    <a:gd name="T41" fmla="*/ 3 h 230"/>
                    <a:gd name="T42" fmla="*/ 11 w 153"/>
                    <a:gd name="T43" fmla="*/ 4 h 230"/>
                    <a:gd name="T44" fmla="*/ 9 w 153"/>
                    <a:gd name="T45" fmla="*/ 6 h 230"/>
                    <a:gd name="T46" fmla="*/ 7 w 153"/>
                    <a:gd name="T47" fmla="*/ 8 h 230"/>
                    <a:gd name="T48" fmla="*/ 6 w 153"/>
                    <a:gd name="T49" fmla="*/ 10 h 230"/>
                    <a:gd name="T50" fmla="*/ 4 w 153"/>
                    <a:gd name="T51" fmla="*/ 13 h 230"/>
                    <a:gd name="T52" fmla="*/ 3 w 153"/>
                    <a:gd name="T53" fmla="*/ 15 h 230"/>
                    <a:gd name="T54" fmla="*/ 2 w 153"/>
                    <a:gd name="T55" fmla="*/ 18 h 230"/>
                    <a:gd name="T56" fmla="*/ 2 w 153"/>
                    <a:gd name="T57" fmla="*/ 21 h 230"/>
                    <a:gd name="T58" fmla="*/ 1 w 153"/>
                    <a:gd name="T59" fmla="*/ 24 h 230"/>
                    <a:gd name="T60" fmla="*/ 0 w 153"/>
                    <a:gd name="T61" fmla="*/ 27 h 230"/>
                    <a:gd name="T62" fmla="*/ 0 w 153"/>
                    <a:gd name="T63" fmla="*/ 30 h 230"/>
                    <a:gd name="T64" fmla="*/ 0 w 153"/>
                    <a:gd name="T65" fmla="*/ 33 h 230"/>
                    <a:gd name="T66" fmla="*/ 0 w 153"/>
                    <a:gd name="T67" fmla="*/ 36 h 230"/>
                    <a:gd name="T68" fmla="*/ 1 w 153"/>
                    <a:gd name="T69" fmla="*/ 39 h 230"/>
                    <a:gd name="T70" fmla="*/ 1 w 153"/>
                    <a:gd name="T71" fmla="*/ 41 h 230"/>
                    <a:gd name="T72" fmla="*/ 2 w 153"/>
                    <a:gd name="T73" fmla="*/ 44 h 230"/>
                    <a:gd name="T74" fmla="*/ 3 w 153"/>
                    <a:gd name="T75" fmla="*/ 47 h 230"/>
                    <a:gd name="T76" fmla="*/ 4 w 153"/>
                    <a:gd name="T77" fmla="*/ 49 h 230"/>
                    <a:gd name="T78" fmla="*/ 5 w 153"/>
                    <a:gd name="T79" fmla="*/ 51 h 230"/>
                    <a:gd name="T80" fmla="*/ 7 w 153"/>
                    <a:gd name="T81" fmla="*/ 53 h 230"/>
                    <a:gd name="T82" fmla="*/ 8 w 153"/>
                    <a:gd name="T83" fmla="*/ 54 h 230"/>
                    <a:gd name="T84" fmla="*/ 10 w 153"/>
                    <a:gd name="T85" fmla="*/ 56 h 230"/>
                    <a:gd name="T86" fmla="*/ 12 w 153"/>
                    <a:gd name="T87" fmla="*/ 57 h 230"/>
                    <a:gd name="T88" fmla="*/ 14 w 153"/>
                    <a:gd name="T89" fmla="*/ 57 h 230"/>
                    <a:gd name="T90" fmla="*/ 16 w 153"/>
                    <a:gd name="T91" fmla="*/ 58 h 230"/>
                    <a:gd name="T92" fmla="*/ 18 w 153"/>
                    <a:gd name="T93" fmla="*/ 58 h 230"/>
                    <a:gd name="T94" fmla="*/ 20 w 153"/>
                    <a:gd name="T95" fmla="*/ 58 h 230"/>
                    <a:gd name="T96" fmla="*/ 22 w 153"/>
                    <a:gd name="T97" fmla="*/ 57 h 230"/>
                    <a:gd name="T98" fmla="*/ 23 w 153"/>
                    <a:gd name="T99" fmla="*/ 57 h 230"/>
                    <a:gd name="T100" fmla="*/ 25 w 153"/>
                    <a:gd name="T101" fmla="*/ 55 h 230"/>
                    <a:gd name="T102" fmla="*/ 27 w 153"/>
                    <a:gd name="T103" fmla="*/ 54 h 230"/>
                    <a:gd name="T104" fmla="*/ 29 w 153"/>
                    <a:gd name="T105" fmla="*/ 52 h 230"/>
                    <a:gd name="T106" fmla="*/ 31 w 153"/>
                    <a:gd name="T107" fmla="*/ 50 h 230"/>
                    <a:gd name="T108" fmla="*/ 32 w 153"/>
                    <a:gd name="T109" fmla="*/ 48 h 230"/>
                    <a:gd name="T110" fmla="*/ 33 w 153"/>
                    <a:gd name="T111" fmla="*/ 46 h 230"/>
                    <a:gd name="T112" fmla="*/ 35 w 153"/>
                    <a:gd name="T113" fmla="*/ 43 h 230"/>
                    <a:gd name="T114" fmla="*/ 36 w 153"/>
                    <a:gd name="T115" fmla="*/ 41 h 230"/>
                    <a:gd name="T116" fmla="*/ 37 w 153"/>
                    <a:gd name="T117" fmla="*/ 38 h 230"/>
                    <a:gd name="T118" fmla="*/ 37 w 153"/>
                    <a:gd name="T119" fmla="*/ 35 h 230"/>
                    <a:gd name="T120" fmla="*/ 38 w 153"/>
                    <a:gd name="T121" fmla="*/ 32 h 230"/>
                    <a:gd name="T122" fmla="*/ 38 w 153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3" h="230">
                      <a:moveTo>
                        <a:pt x="152" y="122"/>
                      </a:moveTo>
                      <a:lnTo>
                        <a:pt x="153" y="111"/>
                      </a:lnTo>
                      <a:lnTo>
                        <a:pt x="153" y="99"/>
                      </a:lnTo>
                      <a:lnTo>
                        <a:pt x="152" y="87"/>
                      </a:lnTo>
                      <a:lnTo>
                        <a:pt x="150" y="76"/>
                      </a:lnTo>
                      <a:lnTo>
                        <a:pt x="148" y="65"/>
                      </a:lnTo>
                      <a:lnTo>
                        <a:pt x="145" y="54"/>
                      </a:lnTo>
                      <a:lnTo>
                        <a:pt x="142" y="45"/>
                      </a:ln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4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2" y="127"/>
                      </a:lnTo>
                      <a:lnTo>
                        <a:pt x="152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55" name="Freeform 1396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56" name="Freeform 1397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5" cy="35"/>
                </a:xfrm>
                <a:custGeom>
                  <a:avLst/>
                  <a:gdLst>
                    <a:gd name="T0" fmla="*/ 25 w 96"/>
                    <a:gd name="T1" fmla="*/ 19 h 142"/>
                    <a:gd name="T2" fmla="*/ 25 w 96"/>
                    <a:gd name="T3" fmla="*/ 16 h 142"/>
                    <a:gd name="T4" fmla="*/ 25 w 96"/>
                    <a:gd name="T5" fmla="*/ 14 h 142"/>
                    <a:gd name="T6" fmla="*/ 24 w 96"/>
                    <a:gd name="T7" fmla="*/ 12 h 142"/>
                    <a:gd name="T8" fmla="*/ 24 w 96"/>
                    <a:gd name="T9" fmla="*/ 10 h 142"/>
                    <a:gd name="T10" fmla="*/ 23 w 96"/>
                    <a:gd name="T11" fmla="*/ 8 h 142"/>
                    <a:gd name="T12" fmla="*/ 22 w 96"/>
                    <a:gd name="T13" fmla="*/ 6 h 142"/>
                    <a:gd name="T14" fmla="*/ 21 w 96"/>
                    <a:gd name="T15" fmla="*/ 4 h 142"/>
                    <a:gd name="T16" fmla="*/ 20 w 96"/>
                    <a:gd name="T17" fmla="*/ 3 h 142"/>
                    <a:gd name="T18" fmla="*/ 19 w 96"/>
                    <a:gd name="T19" fmla="*/ 1 h 142"/>
                    <a:gd name="T20" fmla="*/ 17 w 96"/>
                    <a:gd name="T21" fmla="*/ 1 h 142"/>
                    <a:gd name="T22" fmla="*/ 16 w 96"/>
                    <a:gd name="T23" fmla="*/ 0 h 142"/>
                    <a:gd name="T24" fmla="*/ 14 w 96"/>
                    <a:gd name="T25" fmla="*/ 0 h 142"/>
                    <a:gd name="T26" fmla="*/ 13 w 96"/>
                    <a:gd name="T27" fmla="*/ 0 h 142"/>
                    <a:gd name="T28" fmla="*/ 11 w 96"/>
                    <a:gd name="T29" fmla="*/ 0 h 142"/>
                    <a:gd name="T30" fmla="*/ 9 w 96"/>
                    <a:gd name="T31" fmla="*/ 1 h 142"/>
                    <a:gd name="T32" fmla="*/ 8 w 96"/>
                    <a:gd name="T33" fmla="*/ 2 h 142"/>
                    <a:gd name="T34" fmla="*/ 7 w 96"/>
                    <a:gd name="T35" fmla="*/ 3 h 142"/>
                    <a:gd name="T36" fmla="*/ 5 w 96"/>
                    <a:gd name="T37" fmla="*/ 4 h 142"/>
                    <a:gd name="T38" fmla="*/ 4 w 96"/>
                    <a:gd name="T39" fmla="*/ 6 h 142"/>
                    <a:gd name="T40" fmla="*/ 3 w 96"/>
                    <a:gd name="T41" fmla="*/ 8 h 142"/>
                    <a:gd name="T42" fmla="*/ 2 w 96"/>
                    <a:gd name="T43" fmla="*/ 10 h 142"/>
                    <a:gd name="T44" fmla="*/ 1 w 96"/>
                    <a:gd name="T45" fmla="*/ 12 h 142"/>
                    <a:gd name="T46" fmla="*/ 0 w 96"/>
                    <a:gd name="T47" fmla="*/ 15 h 142"/>
                    <a:gd name="T48" fmla="*/ 0 w 96"/>
                    <a:gd name="T49" fmla="*/ 17 h 142"/>
                    <a:gd name="T50" fmla="*/ 0 w 96"/>
                    <a:gd name="T51" fmla="*/ 19 h 142"/>
                    <a:gd name="T52" fmla="*/ 0 w 96"/>
                    <a:gd name="T53" fmla="*/ 21 h 142"/>
                    <a:gd name="T54" fmla="*/ 0 w 96"/>
                    <a:gd name="T55" fmla="*/ 24 h 142"/>
                    <a:gd name="T56" fmla="*/ 1 w 96"/>
                    <a:gd name="T57" fmla="*/ 26 h 142"/>
                    <a:gd name="T58" fmla="*/ 2 w 96"/>
                    <a:gd name="T59" fmla="*/ 28 h 142"/>
                    <a:gd name="T60" fmla="*/ 3 w 96"/>
                    <a:gd name="T61" fmla="*/ 30 h 142"/>
                    <a:gd name="T62" fmla="*/ 4 w 96"/>
                    <a:gd name="T63" fmla="*/ 31 h 142"/>
                    <a:gd name="T64" fmla="*/ 5 w 96"/>
                    <a:gd name="T65" fmla="*/ 33 h 142"/>
                    <a:gd name="T66" fmla="*/ 7 w 96"/>
                    <a:gd name="T67" fmla="*/ 34 h 142"/>
                    <a:gd name="T68" fmla="*/ 8 w 96"/>
                    <a:gd name="T69" fmla="*/ 35 h 142"/>
                    <a:gd name="T70" fmla="*/ 9 w 96"/>
                    <a:gd name="T71" fmla="*/ 35 h 142"/>
                    <a:gd name="T72" fmla="*/ 11 w 96"/>
                    <a:gd name="T73" fmla="*/ 35 h 142"/>
                    <a:gd name="T74" fmla="*/ 13 w 96"/>
                    <a:gd name="T75" fmla="*/ 35 h 142"/>
                    <a:gd name="T76" fmla="*/ 14 w 96"/>
                    <a:gd name="T77" fmla="*/ 35 h 142"/>
                    <a:gd name="T78" fmla="*/ 16 w 96"/>
                    <a:gd name="T79" fmla="*/ 34 h 142"/>
                    <a:gd name="T80" fmla="*/ 17 w 96"/>
                    <a:gd name="T81" fmla="*/ 33 h 142"/>
                    <a:gd name="T82" fmla="*/ 18 w 96"/>
                    <a:gd name="T83" fmla="*/ 32 h 142"/>
                    <a:gd name="T84" fmla="*/ 20 w 96"/>
                    <a:gd name="T85" fmla="*/ 31 h 142"/>
                    <a:gd name="T86" fmla="*/ 21 w 96"/>
                    <a:gd name="T87" fmla="*/ 29 h 142"/>
                    <a:gd name="T88" fmla="*/ 22 w 96"/>
                    <a:gd name="T89" fmla="*/ 27 h 142"/>
                    <a:gd name="T90" fmla="*/ 23 w 96"/>
                    <a:gd name="T91" fmla="*/ 25 h 142"/>
                    <a:gd name="T92" fmla="*/ 24 w 96"/>
                    <a:gd name="T93" fmla="*/ 22 h 142"/>
                    <a:gd name="T94" fmla="*/ 24 w 96"/>
                    <a:gd name="T95" fmla="*/ 20 h 142"/>
                    <a:gd name="T96" fmla="*/ 25 w 96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6" h="142">
                      <a:moveTo>
                        <a:pt x="95" y="76"/>
                      </a:moveTo>
                      <a:lnTo>
                        <a:pt x="96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2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2" y="6"/>
                      </a:lnTo>
                      <a:lnTo>
                        <a:pt x="66" y="3"/>
                      </a:lnTo>
                      <a:lnTo>
                        <a:pt x="61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  <a:lnTo>
                        <a:pt x="92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57" name="Freeform 1398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58" name="Freeform 1399"/>
                <p:cNvSpPr>
                  <a:spLocks/>
                </p:cNvSpPr>
                <p:nvPr/>
              </p:nvSpPr>
              <p:spPr bwMode="auto">
                <a:xfrm>
                  <a:off x="2803" y="2447"/>
                  <a:ext cx="10" cy="14"/>
                </a:xfrm>
                <a:custGeom>
                  <a:avLst/>
                  <a:gdLst>
                    <a:gd name="T0" fmla="*/ 10 w 37"/>
                    <a:gd name="T1" fmla="*/ 7 h 58"/>
                    <a:gd name="T2" fmla="*/ 10 w 37"/>
                    <a:gd name="T3" fmla="*/ 6 h 58"/>
                    <a:gd name="T4" fmla="*/ 10 w 37"/>
                    <a:gd name="T5" fmla="*/ 4 h 58"/>
                    <a:gd name="T6" fmla="*/ 10 w 37"/>
                    <a:gd name="T7" fmla="*/ 3 h 58"/>
                    <a:gd name="T8" fmla="*/ 9 w 37"/>
                    <a:gd name="T9" fmla="*/ 2 h 58"/>
                    <a:gd name="T10" fmla="*/ 8 w 37"/>
                    <a:gd name="T11" fmla="*/ 1 h 58"/>
                    <a:gd name="T12" fmla="*/ 7 w 37"/>
                    <a:gd name="T13" fmla="*/ 0 h 58"/>
                    <a:gd name="T14" fmla="*/ 6 w 37"/>
                    <a:gd name="T15" fmla="*/ 0 h 58"/>
                    <a:gd name="T16" fmla="*/ 5 w 37"/>
                    <a:gd name="T17" fmla="*/ 0 h 58"/>
                    <a:gd name="T18" fmla="*/ 4 w 37"/>
                    <a:gd name="T19" fmla="*/ 0 h 58"/>
                    <a:gd name="T20" fmla="*/ 3 w 37"/>
                    <a:gd name="T21" fmla="*/ 1 h 58"/>
                    <a:gd name="T22" fmla="*/ 2 w 37"/>
                    <a:gd name="T23" fmla="*/ 1 h 58"/>
                    <a:gd name="T24" fmla="*/ 1 w 37"/>
                    <a:gd name="T25" fmla="*/ 2 h 58"/>
                    <a:gd name="T26" fmla="*/ 1 w 37"/>
                    <a:gd name="T27" fmla="*/ 4 h 58"/>
                    <a:gd name="T28" fmla="*/ 0 w 37"/>
                    <a:gd name="T29" fmla="*/ 5 h 58"/>
                    <a:gd name="T30" fmla="*/ 0 w 37"/>
                    <a:gd name="T31" fmla="*/ 6 h 58"/>
                    <a:gd name="T32" fmla="*/ 0 w 37"/>
                    <a:gd name="T33" fmla="*/ 8 h 58"/>
                    <a:gd name="T34" fmla="*/ 0 w 37"/>
                    <a:gd name="T35" fmla="*/ 9 h 58"/>
                    <a:gd name="T36" fmla="*/ 1 w 37"/>
                    <a:gd name="T37" fmla="*/ 11 h 58"/>
                    <a:gd name="T38" fmla="*/ 1 w 37"/>
                    <a:gd name="T39" fmla="*/ 12 h 58"/>
                    <a:gd name="T40" fmla="*/ 2 w 37"/>
                    <a:gd name="T41" fmla="*/ 13 h 58"/>
                    <a:gd name="T42" fmla="*/ 3 w 37"/>
                    <a:gd name="T43" fmla="*/ 13 h 58"/>
                    <a:gd name="T44" fmla="*/ 4 w 37"/>
                    <a:gd name="T45" fmla="*/ 14 h 58"/>
                    <a:gd name="T46" fmla="*/ 5 w 37"/>
                    <a:gd name="T47" fmla="*/ 14 h 58"/>
                    <a:gd name="T48" fmla="*/ 6 w 37"/>
                    <a:gd name="T49" fmla="*/ 14 h 58"/>
                    <a:gd name="T50" fmla="*/ 7 w 37"/>
                    <a:gd name="T51" fmla="*/ 13 h 58"/>
                    <a:gd name="T52" fmla="*/ 8 w 37"/>
                    <a:gd name="T53" fmla="*/ 12 h 58"/>
                    <a:gd name="T54" fmla="*/ 8 w 37"/>
                    <a:gd name="T55" fmla="*/ 12 h 58"/>
                    <a:gd name="T56" fmla="*/ 9 w 37"/>
                    <a:gd name="T57" fmla="*/ 10 h 58"/>
                    <a:gd name="T58" fmla="*/ 10 w 37"/>
                    <a:gd name="T59" fmla="*/ 9 h 58"/>
                    <a:gd name="T60" fmla="*/ 10 w 37"/>
                    <a:gd name="T61" fmla="*/ 7 h 58"/>
                    <a:gd name="T62" fmla="*/ 10 w 37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7" h="58">
                      <a:moveTo>
                        <a:pt x="37" y="30"/>
                      </a:moveTo>
                      <a:lnTo>
                        <a:pt x="37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3" y="9"/>
                      </a:lnTo>
                      <a:lnTo>
                        <a:pt x="31" y="5"/>
                      </a:lnTo>
                      <a:lnTo>
                        <a:pt x="27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3"/>
                      </a:lnTo>
                      <a:lnTo>
                        <a:pt x="8" y="5"/>
                      </a:lnTo>
                      <a:lnTo>
                        <a:pt x="5" y="10"/>
                      </a:lnTo>
                      <a:lnTo>
                        <a:pt x="2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3" y="48"/>
                      </a:lnTo>
                      <a:lnTo>
                        <a:pt x="6" y="53"/>
                      </a:lnTo>
                      <a:lnTo>
                        <a:pt x="10" y="55"/>
                      </a:lnTo>
                      <a:lnTo>
                        <a:pt x="13" y="56"/>
                      </a:lnTo>
                      <a:lnTo>
                        <a:pt x="17" y="58"/>
                      </a:lnTo>
                      <a:lnTo>
                        <a:pt x="21" y="56"/>
                      </a:lnTo>
                      <a:lnTo>
                        <a:pt x="25" y="55"/>
                      </a:lnTo>
                      <a:lnTo>
                        <a:pt x="28" y="51"/>
                      </a:lnTo>
                      <a:lnTo>
                        <a:pt x="31" y="48"/>
                      </a:lnTo>
                      <a:lnTo>
                        <a:pt x="35" y="43"/>
                      </a:lnTo>
                      <a:lnTo>
                        <a:pt x="36" y="36"/>
                      </a:lnTo>
                      <a:lnTo>
                        <a:pt x="37" y="31"/>
                      </a:lnTo>
                      <a:lnTo>
                        <a:pt x="37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59" name="Freeform 1400"/>
                <p:cNvSpPr>
                  <a:spLocks/>
                </p:cNvSpPr>
                <p:nvPr/>
              </p:nvSpPr>
              <p:spPr bwMode="auto">
                <a:xfrm>
                  <a:off x="2784" y="2431"/>
                  <a:ext cx="35" cy="58"/>
                </a:xfrm>
                <a:custGeom>
                  <a:avLst/>
                  <a:gdLst>
                    <a:gd name="T0" fmla="*/ 35 w 142"/>
                    <a:gd name="T1" fmla="*/ 11 h 230"/>
                    <a:gd name="T2" fmla="*/ 34 w 142"/>
                    <a:gd name="T3" fmla="*/ 9 h 230"/>
                    <a:gd name="T4" fmla="*/ 32 w 142"/>
                    <a:gd name="T5" fmla="*/ 7 h 230"/>
                    <a:gd name="T6" fmla="*/ 31 w 142"/>
                    <a:gd name="T7" fmla="*/ 5 h 230"/>
                    <a:gd name="T8" fmla="*/ 29 w 142"/>
                    <a:gd name="T9" fmla="*/ 4 h 230"/>
                    <a:gd name="T10" fmla="*/ 28 w 142"/>
                    <a:gd name="T11" fmla="*/ 2 h 230"/>
                    <a:gd name="T12" fmla="*/ 26 w 142"/>
                    <a:gd name="T13" fmla="*/ 1 h 230"/>
                    <a:gd name="T14" fmla="*/ 24 w 142"/>
                    <a:gd name="T15" fmla="*/ 1 h 230"/>
                    <a:gd name="T16" fmla="*/ 22 w 142"/>
                    <a:gd name="T17" fmla="*/ 0 h 230"/>
                    <a:gd name="T18" fmla="*/ 20 w 142"/>
                    <a:gd name="T19" fmla="*/ 0 h 230"/>
                    <a:gd name="T20" fmla="*/ 18 w 142"/>
                    <a:gd name="T21" fmla="*/ 0 h 230"/>
                    <a:gd name="T22" fmla="*/ 16 w 142"/>
                    <a:gd name="T23" fmla="*/ 1 h 230"/>
                    <a:gd name="T24" fmla="*/ 14 w 142"/>
                    <a:gd name="T25" fmla="*/ 2 h 230"/>
                    <a:gd name="T26" fmla="*/ 12 w 142"/>
                    <a:gd name="T27" fmla="*/ 3 h 230"/>
                    <a:gd name="T28" fmla="*/ 11 w 142"/>
                    <a:gd name="T29" fmla="*/ 4 h 230"/>
                    <a:gd name="T30" fmla="*/ 9 w 142"/>
                    <a:gd name="T31" fmla="*/ 6 h 230"/>
                    <a:gd name="T32" fmla="*/ 7 w 142"/>
                    <a:gd name="T33" fmla="*/ 8 h 230"/>
                    <a:gd name="T34" fmla="*/ 6 w 142"/>
                    <a:gd name="T35" fmla="*/ 10 h 230"/>
                    <a:gd name="T36" fmla="*/ 4 w 142"/>
                    <a:gd name="T37" fmla="*/ 13 h 230"/>
                    <a:gd name="T38" fmla="*/ 3 w 142"/>
                    <a:gd name="T39" fmla="*/ 15 h 230"/>
                    <a:gd name="T40" fmla="*/ 2 w 142"/>
                    <a:gd name="T41" fmla="*/ 18 h 230"/>
                    <a:gd name="T42" fmla="*/ 2 w 142"/>
                    <a:gd name="T43" fmla="*/ 21 h 230"/>
                    <a:gd name="T44" fmla="*/ 1 w 142"/>
                    <a:gd name="T45" fmla="*/ 24 h 230"/>
                    <a:gd name="T46" fmla="*/ 0 w 142"/>
                    <a:gd name="T47" fmla="*/ 27 h 230"/>
                    <a:gd name="T48" fmla="*/ 0 w 142"/>
                    <a:gd name="T49" fmla="*/ 30 h 230"/>
                    <a:gd name="T50" fmla="*/ 0 w 142"/>
                    <a:gd name="T51" fmla="*/ 33 h 230"/>
                    <a:gd name="T52" fmla="*/ 0 w 142"/>
                    <a:gd name="T53" fmla="*/ 36 h 230"/>
                    <a:gd name="T54" fmla="*/ 1 w 142"/>
                    <a:gd name="T55" fmla="*/ 39 h 230"/>
                    <a:gd name="T56" fmla="*/ 1 w 142"/>
                    <a:gd name="T57" fmla="*/ 41 h 230"/>
                    <a:gd name="T58" fmla="*/ 2 w 142"/>
                    <a:gd name="T59" fmla="*/ 44 h 230"/>
                    <a:gd name="T60" fmla="*/ 3 w 142"/>
                    <a:gd name="T61" fmla="*/ 47 h 230"/>
                    <a:gd name="T62" fmla="*/ 4 w 142"/>
                    <a:gd name="T63" fmla="*/ 49 h 230"/>
                    <a:gd name="T64" fmla="*/ 5 w 142"/>
                    <a:gd name="T65" fmla="*/ 51 h 230"/>
                    <a:gd name="T66" fmla="*/ 7 w 142"/>
                    <a:gd name="T67" fmla="*/ 53 h 230"/>
                    <a:gd name="T68" fmla="*/ 8 w 142"/>
                    <a:gd name="T69" fmla="*/ 54 h 230"/>
                    <a:gd name="T70" fmla="*/ 10 w 142"/>
                    <a:gd name="T71" fmla="*/ 56 h 230"/>
                    <a:gd name="T72" fmla="*/ 12 w 142"/>
                    <a:gd name="T73" fmla="*/ 57 h 230"/>
                    <a:gd name="T74" fmla="*/ 14 w 142"/>
                    <a:gd name="T75" fmla="*/ 57 h 230"/>
                    <a:gd name="T76" fmla="*/ 16 w 142"/>
                    <a:gd name="T77" fmla="*/ 58 h 230"/>
                    <a:gd name="T78" fmla="*/ 18 w 142"/>
                    <a:gd name="T79" fmla="*/ 58 h 230"/>
                    <a:gd name="T80" fmla="*/ 19 w 142"/>
                    <a:gd name="T81" fmla="*/ 58 h 230"/>
                    <a:gd name="T82" fmla="*/ 21 w 142"/>
                    <a:gd name="T83" fmla="*/ 57 h 230"/>
                    <a:gd name="T84" fmla="*/ 23 w 142"/>
                    <a:gd name="T85" fmla="*/ 57 h 230"/>
                    <a:gd name="T86" fmla="*/ 25 w 142"/>
                    <a:gd name="T87" fmla="*/ 55 h 230"/>
                    <a:gd name="T88" fmla="*/ 27 w 142"/>
                    <a:gd name="T89" fmla="*/ 54 h 230"/>
                    <a:gd name="T90" fmla="*/ 29 w 142"/>
                    <a:gd name="T91" fmla="*/ 52 h 230"/>
                    <a:gd name="T92" fmla="*/ 30 w 142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2" h="230">
                      <a:moveTo>
                        <a:pt x="142" y="45"/>
                      </a:moveTo>
                      <a:lnTo>
                        <a:pt x="137" y="36"/>
                      </a:lnTo>
                      <a:lnTo>
                        <a:pt x="130" y="27"/>
                      </a:lnTo>
                      <a:lnTo>
                        <a:pt x="125" y="20"/>
                      </a:lnTo>
                      <a:lnTo>
                        <a:pt x="119" y="14"/>
                      </a:lnTo>
                      <a:lnTo>
                        <a:pt x="112" y="9"/>
                      </a:lnTo>
                      <a:lnTo>
                        <a:pt x="105" y="5"/>
                      </a:lnTo>
                      <a:lnTo>
                        <a:pt x="97" y="2"/>
                      </a:lnTo>
                      <a:lnTo>
                        <a:pt x="89" y="1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8" y="6"/>
                      </a:lnTo>
                      <a:lnTo>
                        <a:pt x="50" y="11"/>
                      </a:lnTo>
                      <a:lnTo>
                        <a:pt x="43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3" y="60"/>
                      </a:lnTo>
                      <a:lnTo>
                        <a:pt x="9" y="71"/>
                      </a:lnTo>
                      <a:lnTo>
                        <a:pt x="7" y="82"/>
                      </a:lnTo>
                      <a:lnTo>
                        <a:pt x="3" y="94"/>
                      </a:lnTo>
                      <a:lnTo>
                        <a:pt x="2" y="106"/>
                      </a:lnTo>
                      <a:lnTo>
                        <a:pt x="0" y="117"/>
                      </a:lnTo>
                      <a:lnTo>
                        <a:pt x="0" y="130"/>
                      </a:lnTo>
                      <a:lnTo>
                        <a:pt x="2" y="141"/>
                      </a:lnTo>
                      <a:lnTo>
                        <a:pt x="3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79" y="230"/>
                      </a:lnTo>
                      <a:lnTo>
                        <a:pt x="87" y="227"/>
                      </a:lnTo>
                      <a:lnTo>
                        <a:pt x="94" y="225"/>
                      </a:lnTo>
                      <a:lnTo>
                        <a:pt x="102" y="220"/>
                      </a:lnTo>
                      <a:lnTo>
                        <a:pt x="109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60" name="Freeform 1401"/>
                <p:cNvSpPr>
                  <a:spLocks/>
                </p:cNvSpPr>
                <p:nvPr/>
              </p:nvSpPr>
              <p:spPr bwMode="auto">
                <a:xfrm>
                  <a:off x="2798" y="2441"/>
                  <a:ext cx="23" cy="35"/>
                </a:xfrm>
                <a:custGeom>
                  <a:avLst/>
                  <a:gdLst>
                    <a:gd name="T0" fmla="*/ 14 w 90"/>
                    <a:gd name="T1" fmla="*/ 0 h 142"/>
                    <a:gd name="T2" fmla="*/ 13 w 90"/>
                    <a:gd name="T3" fmla="*/ 0 h 142"/>
                    <a:gd name="T4" fmla="*/ 11 w 90"/>
                    <a:gd name="T5" fmla="*/ 0 h 142"/>
                    <a:gd name="T6" fmla="*/ 9 w 90"/>
                    <a:gd name="T7" fmla="*/ 1 h 142"/>
                    <a:gd name="T8" fmla="*/ 8 w 90"/>
                    <a:gd name="T9" fmla="*/ 2 h 142"/>
                    <a:gd name="T10" fmla="*/ 6 w 90"/>
                    <a:gd name="T11" fmla="*/ 3 h 142"/>
                    <a:gd name="T12" fmla="*/ 5 w 90"/>
                    <a:gd name="T13" fmla="*/ 4 h 142"/>
                    <a:gd name="T14" fmla="*/ 4 w 90"/>
                    <a:gd name="T15" fmla="*/ 6 h 142"/>
                    <a:gd name="T16" fmla="*/ 3 w 90"/>
                    <a:gd name="T17" fmla="*/ 8 h 142"/>
                    <a:gd name="T18" fmla="*/ 2 w 90"/>
                    <a:gd name="T19" fmla="*/ 10 h 142"/>
                    <a:gd name="T20" fmla="*/ 1 w 90"/>
                    <a:gd name="T21" fmla="*/ 12 h 142"/>
                    <a:gd name="T22" fmla="*/ 0 w 90"/>
                    <a:gd name="T23" fmla="*/ 15 h 142"/>
                    <a:gd name="T24" fmla="*/ 0 w 90"/>
                    <a:gd name="T25" fmla="*/ 17 h 142"/>
                    <a:gd name="T26" fmla="*/ 0 w 90"/>
                    <a:gd name="T27" fmla="*/ 19 h 142"/>
                    <a:gd name="T28" fmla="*/ 0 w 90"/>
                    <a:gd name="T29" fmla="*/ 21 h 142"/>
                    <a:gd name="T30" fmla="*/ 0 w 90"/>
                    <a:gd name="T31" fmla="*/ 24 h 142"/>
                    <a:gd name="T32" fmla="*/ 1 w 90"/>
                    <a:gd name="T33" fmla="*/ 26 h 142"/>
                    <a:gd name="T34" fmla="*/ 2 w 90"/>
                    <a:gd name="T35" fmla="*/ 28 h 142"/>
                    <a:gd name="T36" fmla="*/ 3 w 90"/>
                    <a:gd name="T37" fmla="*/ 30 h 142"/>
                    <a:gd name="T38" fmla="*/ 4 w 90"/>
                    <a:gd name="T39" fmla="*/ 31 h 142"/>
                    <a:gd name="T40" fmla="*/ 5 w 90"/>
                    <a:gd name="T41" fmla="*/ 33 h 142"/>
                    <a:gd name="T42" fmla="*/ 6 w 90"/>
                    <a:gd name="T43" fmla="*/ 34 h 142"/>
                    <a:gd name="T44" fmla="*/ 8 w 90"/>
                    <a:gd name="T45" fmla="*/ 35 h 142"/>
                    <a:gd name="T46" fmla="*/ 9 w 90"/>
                    <a:gd name="T47" fmla="*/ 35 h 142"/>
                    <a:gd name="T48" fmla="*/ 11 w 90"/>
                    <a:gd name="T49" fmla="*/ 35 h 142"/>
                    <a:gd name="T50" fmla="*/ 13 w 90"/>
                    <a:gd name="T51" fmla="*/ 35 h 142"/>
                    <a:gd name="T52" fmla="*/ 14 w 90"/>
                    <a:gd name="T53" fmla="*/ 35 h 142"/>
                    <a:gd name="T54" fmla="*/ 16 w 90"/>
                    <a:gd name="T55" fmla="*/ 34 h 142"/>
                    <a:gd name="T56" fmla="*/ 17 w 90"/>
                    <a:gd name="T57" fmla="*/ 33 h 142"/>
                    <a:gd name="T58" fmla="*/ 18 w 90"/>
                    <a:gd name="T59" fmla="*/ 32 h 142"/>
                    <a:gd name="T60" fmla="*/ 20 w 90"/>
                    <a:gd name="T61" fmla="*/ 31 h 142"/>
                    <a:gd name="T62" fmla="*/ 21 w 90"/>
                    <a:gd name="T63" fmla="*/ 29 h 142"/>
                    <a:gd name="T64" fmla="*/ 22 w 90"/>
                    <a:gd name="T65" fmla="*/ 27 h 142"/>
                    <a:gd name="T66" fmla="*/ 23 w 90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0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2" y="1"/>
                      </a:lnTo>
                      <a:lnTo>
                        <a:pt x="36" y="4"/>
                      </a:lnTo>
                      <a:lnTo>
                        <a:pt x="30" y="8"/>
                      </a:lnTo>
                      <a:lnTo>
                        <a:pt x="25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10" y="33"/>
                      </a:lnTo>
                      <a:lnTo>
                        <a:pt x="7" y="40"/>
                      </a:lnTo>
                      <a:lnTo>
                        <a:pt x="4" y="50"/>
                      </a:lnTo>
                      <a:lnTo>
                        <a:pt x="1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4" y="105"/>
                      </a:lnTo>
                      <a:lnTo>
                        <a:pt x="7" y="113"/>
                      </a:lnTo>
                      <a:lnTo>
                        <a:pt x="10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5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55" y="140"/>
                      </a:lnTo>
                      <a:lnTo>
                        <a:pt x="61" y="139"/>
                      </a:lnTo>
                      <a:lnTo>
                        <a:pt x="67" y="135"/>
                      </a:lnTo>
                      <a:lnTo>
                        <a:pt x="71" y="129"/>
                      </a:lnTo>
                      <a:lnTo>
                        <a:pt x="77" y="124"/>
                      </a:lnTo>
                      <a:lnTo>
                        <a:pt x="82" y="116"/>
                      </a:lnTo>
                      <a:lnTo>
                        <a:pt x="86" y="109"/>
                      </a:lnTo>
                      <a:lnTo>
                        <a:pt x="90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61" name="Freeform 1402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62" name="Freeform 1403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9" cy="58"/>
                </a:xfrm>
                <a:custGeom>
                  <a:avLst/>
                  <a:gdLst>
                    <a:gd name="T0" fmla="*/ 39 w 154"/>
                    <a:gd name="T1" fmla="*/ 31 h 230"/>
                    <a:gd name="T2" fmla="*/ 39 w 154"/>
                    <a:gd name="T3" fmla="*/ 28 h 230"/>
                    <a:gd name="T4" fmla="*/ 39 w 154"/>
                    <a:gd name="T5" fmla="*/ 25 h 230"/>
                    <a:gd name="T6" fmla="*/ 39 w 154"/>
                    <a:gd name="T7" fmla="*/ 22 h 230"/>
                    <a:gd name="T8" fmla="*/ 38 w 154"/>
                    <a:gd name="T9" fmla="*/ 19 h 230"/>
                    <a:gd name="T10" fmla="*/ 38 w 154"/>
                    <a:gd name="T11" fmla="*/ 16 h 230"/>
                    <a:gd name="T12" fmla="*/ 37 w 154"/>
                    <a:gd name="T13" fmla="*/ 14 h 230"/>
                    <a:gd name="T14" fmla="*/ 36 w 154"/>
                    <a:gd name="T15" fmla="*/ 11 h 230"/>
                    <a:gd name="T16" fmla="*/ 35 w 154"/>
                    <a:gd name="T17" fmla="*/ 9 h 230"/>
                    <a:gd name="T18" fmla="*/ 33 w 154"/>
                    <a:gd name="T19" fmla="*/ 7 h 230"/>
                    <a:gd name="T20" fmla="*/ 32 w 154"/>
                    <a:gd name="T21" fmla="*/ 5 h 230"/>
                    <a:gd name="T22" fmla="*/ 30 w 154"/>
                    <a:gd name="T23" fmla="*/ 4 h 230"/>
                    <a:gd name="T24" fmla="*/ 29 w 154"/>
                    <a:gd name="T25" fmla="*/ 2 h 230"/>
                    <a:gd name="T26" fmla="*/ 27 w 154"/>
                    <a:gd name="T27" fmla="*/ 1 h 230"/>
                    <a:gd name="T28" fmla="*/ 25 w 154"/>
                    <a:gd name="T29" fmla="*/ 1 h 230"/>
                    <a:gd name="T30" fmla="*/ 23 w 154"/>
                    <a:gd name="T31" fmla="*/ 0 h 230"/>
                    <a:gd name="T32" fmla="*/ 21 w 154"/>
                    <a:gd name="T33" fmla="*/ 0 h 230"/>
                    <a:gd name="T34" fmla="*/ 19 w 154"/>
                    <a:gd name="T35" fmla="*/ 0 h 230"/>
                    <a:gd name="T36" fmla="*/ 17 w 154"/>
                    <a:gd name="T37" fmla="*/ 1 h 230"/>
                    <a:gd name="T38" fmla="*/ 15 w 154"/>
                    <a:gd name="T39" fmla="*/ 2 h 230"/>
                    <a:gd name="T40" fmla="*/ 13 w 154"/>
                    <a:gd name="T41" fmla="*/ 3 h 230"/>
                    <a:gd name="T42" fmla="*/ 11 w 154"/>
                    <a:gd name="T43" fmla="*/ 4 h 230"/>
                    <a:gd name="T44" fmla="*/ 9 w 154"/>
                    <a:gd name="T45" fmla="*/ 6 h 230"/>
                    <a:gd name="T46" fmla="*/ 8 w 154"/>
                    <a:gd name="T47" fmla="*/ 8 h 230"/>
                    <a:gd name="T48" fmla="*/ 6 w 154"/>
                    <a:gd name="T49" fmla="*/ 10 h 230"/>
                    <a:gd name="T50" fmla="*/ 5 w 154"/>
                    <a:gd name="T51" fmla="*/ 13 h 230"/>
                    <a:gd name="T52" fmla="*/ 4 w 154"/>
                    <a:gd name="T53" fmla="*/ 15 h 230"/>
                    <a:gd name="T54" fmla="*/ 3 w 154"/>
                    <a:gd name="T55" fmla="*/ 18 h 230"/>
                    <a:gd name="T56" fmla="*/ 2 w 154"/>
                    <a:gd name="T57" fmla="*/ 21 h 230"/>
                    <a:gd name="T58" fmla="*/ 1 w 154"/>
                    <a:gd name="T59" fmla="*/ 24 h 230"/>
                    <a:gd name="T60" fmla="*/ 1 w 154"/>
                    <a:gd name="T61" fmla="*/ 27 h 230"/>
                    <a:gd name="T62" fmla="*/ 0 w 154"/>
                    <a:gd name="T63" fmla="*/ 30 h 230"/>
                    <a:gd name="T64" fmla="*/ 1 w 154"/>
                    <a:gd name="T65" fmla="*/ 33 h 230"/>
                    <a:gd name="T66" fmla="*/ 1 w 154"/>
                    <a:gd name="T67" fmla="*/ 36 h 230"/>
                    <a:gd name="T68" fmla="*/ 1 w 154"/>
                    <a:gd name="T69" fmla="*/ 39 h 230"/>
                    <a:gd name="T70" fmla="*/ 1 w 154"/>
                    <a:gd name="T71" fmla="*/ 41 h 230"/>
                    <a:gd name="T72" fmla="*/ 2 w 154"/>
                    <a:gd name="T73" fmla="*/ 44 h 230"/>
                    <a:gd name="T74" fmla="*/ 3 w 154"/>
                    <a:gd name="T75" fmla="*/ 47 h 230"/>
                    <a:gd name="T76" fmla="*/ 4 w 154"/>
                    <a:gd name="T77" fmla="*/ 49 h 230"/>
                    <a:gd name="T78" fmla="*/ 6 w 154"/>
                    <a:gd name="T79" fmla="*/ 51 h 230"/>
                    <a:gd name="T80" fmla="*/ 7 w 154"/>
                    <a:gd name="T81" fmla="*/ 53 h 230"/>
                    <a:gd name="T82" fmla="*/ 9 w 154"/>
                    <a:gd name="T83" fmla="*/ 54 h 230"/>
                    <a:gd name="T84" fmla="*/ 10 w 154"/>
                    <a:gd name="T85" fmla="*/ 56 h 230"/>
                    <a:gd name="T86" fmla="*/ 12 w 154"/>
                    <a:gd name="T87" fmla="*/ 57 h 230"/>
                    <a:gd name="T88" fmla="*/ 14 w 154"/>
                    <a:gd name="T89" fmla="*/ 57 h 230"/>
                    <a:gd name="T90" fmla="*/ 16 w 154"/>
                    <a:gd name="T91" fmla="*/ 58 h 230"/>
                    <a:gd name="T92" fmla="*/ 18 w 154"/>
                    <a:gd name="T93" fmla="*/ 58 h 230"/>
                    <a:gd name="T94" fmla="*/ 20 w 154"/>
                    <a:gd name="T95" fmla="*/ 58 h 230"/>
                    <a:gd name="T96" fmla="*/ 22 w 154"/>
                    <a:gd name="T97" fmla="*/ 57 h 230"/>
                    <a:gd name="T98" fmla="*/ 24 w 154"/>
                    <a:gd name="T99" fmla="*/ 57 h 230"/>
                    <a:gd name="T100" fmla="*/ 26 w 154"/>
                    <a:gd name="T101" fmla="*/ 55 h 230"/>
                    <a:gd name="T102" fmla="*/ 28 w 154"/>
                    <a:gd name="T103" fmla="*/ 54 h 230"/>
                    <a:gd name="T104" fmla="*/ 30 w 154"/>
                    <a:gd name="T105" fmla="*/ 52 h 230"/>
                    <a:gd name="T106" fmla="*/ 31 w 154"/>
                    <a:gd name="T107" fmla="*/ 50 h 230"/>
                    <a:gd name="T108" fmla="*/ 33 w 154"/>
                    <a:gd name="T109" fmla="*/ 48 h 230"/>
                    <a:gd name="T110" fmla="*/ 34 w 154"/>
                    <a:gd name="T111" fmla="*/ 46 h 230"/>
                    <a:gd name="T112" fmla="*/ 35 w 154"/>
                    <a:gd name="T113" fmla="*/ 43 h 230"/>
                    <a:gd name="T114" fmla="*/ 36 w 154"/>
                    <a:gd name="T115" fmla="*/ 41 h 230"/>
                    <a:gd name="T116" fmla="*/ 37 w 154"/>
                    <a:gd name="T117" fmla="*/ 38 h 230"/>
                    <a:gd name="T118" fmla="*/ 38 w 154"/>
                    <a:gd name="T119" fmla="*/ 35 h 230"/>
                    <a:gd name="T120" fmla="*/ 39 w 154"/>
                    <a:gd name="T121" fmla="*/ 32 h 230"/>
                    <a:gd name="T122" fmla="*/ 39 w 154"/>
                    <a:gd name="T123" fmla="*/ 31 h 2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54" h="230">
                      <a:moveTo>
                        <a:pt x="153" y="122"/>
                      </a:moveTo>
                      <a:lnTo>
                        <a:pt x="154" y="111"/>
                      </a:lnTo>
                      <a:lnTo>
                        <a:pt x="154" y="99"/>
                      </a:lnTo>
                      <a:lnTo>
                        <a:pt x="153" y="87"/>
                      </a:lnTo>
                      <a:lnTo>
                        <a:pt x="152" y="76"/>
                      </a:lnTo>
                      <a:lnTo>
                        <a:pt x="149" y="65"/>
                      </a:lnTo>
                      <a:lnTo>
                        <a:pt x="145" y="54"/>
                      </a:lnTo>
                      <a:lnTo>
                        <a:pt x="143" y="45"/>
                      </a:ln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  <a:lnTo>
                        <a:pt x="129" y="191"/>
                      </a:lnTo>
                      <a:lnTo>
                        <a:pt x="135" y="182"/>
                      </a:lnTo>
                      <a:lnTo>
                        <a:pt x="140" y="172"/>
                      </a:lnTo>
                      <a:lnTo>
                        <a:pt x="144" y="161"/>
                      </a:lnTo>
                      <a:lnTo>
                        <a:pt x="148" y="150"/>
                      </a:lnTo>
                      <a:lnTo>
                        <a:pt x="150" y="139"/>
                      </a:lnTo>
                      <a:lnTo>
                        <a:pt x="153" y="127"/>
                      </a:lnTo>
                      <a:lnTo>
                        <a:pt x="153" y="122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63" name="Freeform 1404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  <a:close/>
                    </a:path>
                  </a:pathLst>
                </a:custGeom>
                <a:solidFill>
                  <a:srgbClr val="6170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64" name="Freeform 1405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4" cy="35"/>
                </a:xfrm>
                <a:custGeom>
                  <a:avLst/>
                  <a:gdLst>
                    <a:gd name="T0" fmla="*/ 24 w 95"/>
                    <a:gd name="T1" fmla="*/ 19 h 142"/>
                    <a:gd name="T2" fmla="*/ 24 w 95"/>
                    <a:gd name="T3" fmla="*/ 16 h 142"/>
                    <a:gd name="T4" fmla="*/ 24 w 95"/>
                    <a:gd name="T5" fmla="*/ 14 h 142"/>
                    <a:gd name="T6" fmla="*/ 24 w 95"/>
                    <a:gd name="T7" fmla="*/ 12 h 142"/>
                    <a:gd name="T8" fmla="*/ 23 w 95"/>
                    <a:gd name="T9" fmla="*/ 10 h 142"/>
                    <a:gd name="T10" fmla="*/ 23 w 95"/>
                    <a:gd name="T11" fmla="*/ 8 h 142"/>
                    <a:gd name="T12" fmla="*/ 22 w 95"/>
                    <a:gd name="T13" fmla="*/ 6 h 142"/>
                    <a:gd name="T14" fmla="*/ 21 w 95"/>
                    <a:gd name="T15" fmla="*/ 4 h 142"/>
                    <a:gd name="T16" fmla="*/ 20 w 95"/>
                    <a:gd name="T17" fmla="*/ 3 h 142"/>
                    <a:gd name="T18" fmla="*/ 18 w 95"/>
                    <a:gd name="T19" fmla="*/ 1 h 142"/>
                    <a:gd name="T20" fmla="*/ 17 w 95"/>
                    <a:gd name="T21" fmla="*/ 1 h 142"/>
                    <a:gd name="T22" fmla="*/ 15 w 95"/>
                    <a:gd name="T23" fmla="*/ 0 h 142"/>
                    <a:gd name="T24" fmla="*/ 14 w 95"/>
                    <a:gd name="T25" fmla="*/ 0 h 142"/>
                    <a:gd name="T26" fmla="*/ 12 w 95"/>
                    <a:gd name="T27" fmla="*/ 0 h 142"/>
                    <a:gd name="T28" fmla="*/ 11 w 95"/>
                    <a:gd name="T29" fmla="*/ 0 h 142"/>
                    <a:gd name="T30" fmla="*/ 9 w 95"/>
                    <a:gd name="T31" fmla="*/ 1 h 142"/>
                    <a:gd name="T32" fmla="*/ 7 w 95"/>
                    <a:gd name="T33" fmla="*/ 2 h 142"/>
                    <a:gd name="T34" fmla="*/ 6 w 95"/>
                    <a:gd name="T35" fmla="*/ 3 h 142"/>
                    <a:gd name="T36" fmla="*/ 5 w 95"/>
                    <a:gd name="T37" fmla="*/ 4 h 142"/>
                    <a:gd name="T38" fmla="*/ 4 w 95"/>
                    <a:gd name="T39" fmla="*/ 6 h 142"/>
                    <a:gd name="T40" fmla="*/ 2 w 95"/>
                    <a:gd name="T41" fmla="*/ 8 h 142"/>
                    <a:gd name="T42" fmla="*/ 2 w 95"/>
                    <a:gd name="T43" fmla="*/ 10 h 142"/>
                    <a:gd name="T44" fmla="*/ 1 w 95"/>
                    <a:gd name="T45" fmla="*/ 12 h 142"/>
                    <a:gd name="T46" fmla="*/ 0 w 95"/>
                    <a:gd name="T47" fmla="*/ 15 h 142"/>
                    <a:gd name="T48" fmla="*/ 0 w 95"/>
                    <a:gd name="T49" fmla="*/ 17 h 142"/>
                    <a:gd name="T50" fmla="*/ 0 w 95"/>
                    <a:gd name="T51" fmla="*/ 19 h 142"/>
                    <a:gd name="T52" fmla="*/ 0 w 95"/>
                    <a:gd name="T53" fmla="*/ 21 h 142"/>
                    <a:gd name="T54" fmla="*/ 0 w 95"/>
                    <a:gd name="T55" fmla="*/ 24 h 142"/>
                    <a:gd name="T56" fmla="*/ 1 w 95"/>
                    <a:gd name="T57" fmla="*/ 26 h 142"/>
                    <a:gd name="T58" fmla="*/ 2 w 95"/>
                    <a:gd name="T59" fmla="*/ 28 h 142"/>
                    <a:gd name="T60" fmla="*/ 2 w 95"/>
                    <a:gd name="T61" fmla="*/ 30 h 142"/>
                    <a:gd name="T62" fmla="*/ 4 w 95"/>
                    <a:gd name="T63" fmla="*/ 31 h 142"/>
                    <a:gd name="T64" fmla="*/ 5 w 95"/>
                    <a:gd name="T65" fmla="*/ 33 h 142"/>
                    <a:gd name="T66" fmla="*/ 6 w 95"/>
                    <a:gd name="T67" fmla="*/ 34 h 142"/>
                    <a:gd name="T68" fmla="*/ 8 w 95"/>
                    <a:gd name="T69" fmla="*/ 35 h 142"/>
                    <a:gd name="T70" fmla="*/ 9 w 95"/>
                    <a:gd name="T71" fmla="*/ 35 h 142"/>
                    <a:gd name="T72" fmla="*/ 10 w 95"/>
                    <a:gd name="T73" fmla="*/ 35 h 142"/>
                    <a:gd name="T74" fmla="*/ 12 w 95"/>
                    <a:gd name="T75" fmla="*/ 35 h 142"/>
                    <a:gd name="T76" fmla="*/ 14 w 95"/>
                    <a:gd name="T77" fmla="*/ 35 h 142"/>
                    <a:gd name="T78" fmla="*/ 15 w 95"/>
                    <a:gd name="T79" fmla="*/ 34 h 142"/>
                    <a:gd name="T80" fmla="*/ 17 w 95"/>
                    <a:gd name="T81" fmla="*/ 33 h 142"/>
                    <a:gd name="T82" fmla="*/ 18 w 95"/>
                    <a:gd name="T83" fmla="*/ 32 h 142"/>
                    <a:gd name="T84" fmla="*/ 19 w 95"/>
                    <a:gd name="T85" fmla="*/ 31 h 142"/>
                    <a:gd name="T86" fmla="*/ 20 w 95"/>
                    <a:gd name="T87" fmla="*/ 29 h 142"/>
                    <a:gd name="T88" fmla="*/ 22 w 95"/>
                    <a:gd name="T89" fmla="*/ 27 h 142"/>
                    <a:gd name="T90" fmla="*/ 22 w 95"/>
                    <a:gd name="T91" fmla="*/ 25 h 142"/>
                    <a:gd name="T92" fmla="*/ 23 w 95"/>
                    <a:gd name="T93" fmla="*/ 22 h 142"/>
                    <a:gd name="T94" fmla="*/ 24 w 95"/>
                    <a:gd name="T95" fmla="*/ 20 h 142"/>
                    <a:gd name="T96" fmla="*/ 24 w 95"/>
                    <a:gd name="T97" fmla="*/ 19 h 1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95" h="142">
                      <a:moveTo>
                        <a:pt x="95" y="76"/>
                      </a:moveTo>
                      <a:lnTo>
                        <a:pt x="95" y="66"/>
                      </a:lnTo>
                      <a:lnTo>
                        <a:pt x="95" y="58"/>
                      </a:lnTo>
                      <a:lnTo>
                        <a:pt x="94" y="49"/>
                      </a:lnTo>
                      <a:lnTo>
                        <a:pt x="91" y="39"/>
                      </a:lnTo>
                      <a:lnTo>
                        <a:pt x="90" y="31"/>
                      </a:lnTo>
                      <a:lnTo>
                        <a:pt x="86" y="24"/>
                      </a:lnTo>
                      <a:lnTo>
                        <a:pt x="83" y="16"/>
                      </a:lnTo>
                      <a:lnTo>
                        <a:pt x="78" y="11"/>
                      </a:lnTo>
                      <a:lnTo>
                        <a:pt x="71" y="6"/>
                      </a:lnTo>
                      <a:lnTo>
                        <a:pt x="66" y="3"/>
                      </a:lnTo>
                      <a:lnTo>
                        <a:pt x="60" y="1"/>
                      </a:lnTo>
                      <a:lnTo>
                        <a:pt x="55" y="0"/>
                      </a:ln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  <a:lnTo>
                        <a:pt x="91" y="91"/>
                      </a:lnTo>
                      <a:lnTo>
                        <a:pt x="94" y="81"/>
                      </a:lnTo>
                      <a:lnTo>
                        <a:pt x="95" y="76"/>
                      </a:lnTo>
                    </a:path>
                  </a:pathLst>
                </a:custGeom>
                <a:noFill/>
                <a:ln w="0">
                  <a:solidFill>
                    <a:srgbClr val="6170C2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65" name="Freeform 1406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  <a:close/>
                    </a:path>
                  </a:pathLst>
                </a:custGeom>
                <a:solidFill>
                  <a:srgbClr val="C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66" name="Freeform 1407"/>
                <p:cNvSpPr>
                  <a:spLocks/>
                </p:cNvSpPr>
                <p:nvPr/>
              </p:nvSpPr>
              <p:spPr bwMode="auto">
                <a:xfrm>
                  <a:off x="2844" y="2447"/>
                  <a:ext cx="10" cy="14"/>
                </a:xfrm>
                <a:custGeom>
                  <a:avLst/>
                  <a:gdLst>
                    <a:gd name="T0" fmla="*/ 10 w 38"/>
                    <a:gd name="T1" fmla="*/ 7 h 58"/>
                    <a:gd name="T2" fmla="*/ 10 w 38"/>
                    <a:gd name="T3" fmla="*/ 6 h 58"/>
                    <a:gd name="T4" fmla="*/ 10 w 38"/>
                    <a:gd name="T5" fmla="*/ 4 h 58"/>
                    <a:gd name="T6" fmla="*/ 9 w 38"/>
                    <a:gd name="T7" fmla="*/ 3 h 58"/>
                    <a:gd name="T8" fmla="*/ 9 w 38"/>
                    <a:gd name="T9" fmla="*/ 2 h 58"/>
                    <a:gd name="T10" fmla="*/ 8 w 38"/>
                    <a:gd name="T11" fmla="*/ 1 h 58"/>
                    <a:gd name="T12" fmla="*/ 7 w 38"/>
                    <a:gd name="T13" fmla="*/ 0 h 58"/>
                    <a:gd name="T14" fmla="*/ 7 w 38"/>
                    <a:gd name="T15" fmla="*/ 0 h 58"/>
                    <a:gd name="T16" fmla="*/ 6 w 38"/>
                    <a:gd name="T17" fmla="*/ 0 h 58"/>
                    <a:gd name="T18" fmla="*/ 4 w 38"/>
                    <a:gd name="T19" fmla="*/ 0 h 58"/>
                    <a:gd name="T20" fmla="*/ 3 w 38"/>
                    <a:gd name="T21" fmla="*/ 1 h 58"/>
                    <a:gd name="T22" fmla="*/ 3 w 38"/>
                    <a:gd name="T23" fmla="*/ 1 h 58"/>
                    <a:gd name="T24" fmla="*/ 2 w 38"/>
                    <a:gd name="T25" fmla="*/ 2 h 58"/>
                    <a:gd name="T26" fmla="*/ 1 w 38"/>
                    <a:gd name="T27" fmla="*/ 4 h 58"/>
                    <a:gd name="T28" fmla="*/ 0 w 38"/>
                    <a:gd name="T29" fmla="*/ 5 h 58"/>
                    <a:gd name="T30" fmla="*/ 0 w 38"/>
                    <a:gd name="T31" fmla="*/ 6 h 58"/>
                    <a:gd name="T32" fmla="*/ 0 w 38"/>
                    <a:gd name="T33" fmla="*/ 8 h 58"/>
                    <a:gd name="T34" fmla="*/ 0 w 38"/>
                    <a:gd name="T35" fmla="*/ 9 h 58"/>
                    <a:gd name="T36" fmla="*/ 1 w 38"/>
                    <a:gd name="T37" fmla="*/ 11 h 58"/>
                    <a:gd name="T38" fmla="*/ 1 w 38"/>
                    <a:gd name="T39" fmla="*/ 12 h 58"/>
                    <a:gd name="T40" fmla="*/ 2 w 38"/>
                    <a:gd name="T41" fmla="*/ 13 h 58"/>
                    <a:gd name="T42" fmla="*/ 3 w 38"/>
                    <a:gd name="T43" fmla="*/ 13 h 58"/>
                    <a:gd name="T44" fmla="*/ 4 w 38"/>
                    <a:gd name="T45" fmla="*/ 14 h 58"/>
                    <a:gd name="T46" fmla="*/ 5 w 38"/>
                    <a:gd name="T47" fmla="*/ 14 h 58"/>
                    <a:gd name="T48" fmla="*/ 6 w 38"/>
                    <a:gd name="T49" fmla="*/ 14 h 58"/>
                    <a:gd name="T50" fmla="*/ 7 w 38"/>
                    <a:gd name="T51" fmla="*/ 13 h 58"/>
                    <a:gd name="T52" fmla="*/ 7 w 38"/>
                    <a:gd name="T53" fmla="*/ 12 h 58"/>
                    <a:gd name="T54" fmla="*/ 8 w 38"/>
                    <a:gd name="T55" fmla="*/ 12 h 58"/>
                    <a:gd name="T56" fmla="*/ 9 w 38"/>
                    <a:gd name="T57" fmla="*/ 10 h 58"/>
                    <a:gd name="T58" fmla="*/ 10 w 38"/>
                    <a:gd name="T59" fmla="*/ 9 h 58"/>
                    <a:gd name="T60" fmla="*/ 10 w 38"/>
                    <a:gd name="T61" fmla="*/ 7 h 58"/>
                    <a:gd name="T62" fmla="*/ 10 w 38"/>
                    <a:gd name="T63" fmla="*/ 7 h 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8" h="58">
                      <a:moveTo>
                        <a:pt x="38" y="30"/>
                      </a:moveTo>
                      <a:lnTo>
                        <a:pt x="38" y="25"/>
                      </a:lnTo>
                      <a:lnTo>
                        <a:pt x="37" y="18"/>
                      </a:lnTo>
                      <a:lnTo>
                        <a:pt x="36" y="13"/>
                      </a:lnTo>
                      <a:lnTo>
                        <a:pt x="35" y="9"/>
                      </a:lnTo>
                      <a:lnTo>
                        <a:pt x="31" y="5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10" y="5"/>
                      </a:lnTo>
                      <a:lnTo>
                        <a:pt x="6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1" y="26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4"/>
                      </a:lnTo>
                      <a:lnTo>
                        <a:pt x="5" y="48"/>
                      </a:lnTo>
                      <a:lnTo>
                        <a:pt x="7" y="53"/>
                      </a:lnTo>
                      <a:lnTo>
                        <a:pt x="11" y="55"/>
                      </a:lnTo>
                      <a:lnTo>
                        <a:pt x="15" y="56"/>
                      </a:lnTo>
                      <a:lnTo>
                        <a:pt x="18" y="58"/>
                      </a:lnTo>
                      <a:lnTo>
                        <a:pt x="22" y="56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2" y="48"/>
                      </a:lnTo>
                      <a:lnTo>
                        <a:pt x="35" y="43"/>
                      </a:lnTo>
                      <a:lnTo>
                        <a:pt x="37" y="36"/>
                      </a:lnTo>
                      <a:lnTo>
                        <a:pt x="38" y="31"/>
                      </a:lnTo>
                      <a:lnTo>
                        <a:pt x="38" y="30"/>
                      </a:lnTo>
                    </a:path>
                  </a:pathLst>
                </a:custGeom>
                <a:noFill/>
                <a:ln w="0">
                  <a:solidFill>
                    <a:srgbClr val="C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67" name="Freeform 1408"/>
                <p:cNvSpPr>
                  <a:spLocks/>
                </p:cNvSpPr>
                <p:nvPr/>
              </p:nvSpPr>
              <p:spPr bwMode="auto">
                <a:xfrm>
                  <a:off x="2825" y="2431"/>
                  <a:ext cx="36" cy="58"/>
                </a:xfrm>
                <a:custGeom>
                  <a:avLst/>
                  <a:gdLst>
                    <a:gd name="T0" fmla="*/ 36 w 143"/>
                    <a:gd name="T1" fmla="*/ 11 h 230"/>
                    <a:gd name="T2" fmla="*/ 34 w 143"/>
                    <a:gd name="T3" fmla="*/ 9 h 230"/>
                    <a:gd name="T4" fmla="*/ 33 w 143"/>
                    <a:gd name="T5" fmla="*/ 7 h 230"/>
                    <a:gd name="T6" fmla="*/ 32 w 143"/>
                    <a:gd name="T7" fmla="*/ 5 h 230"/>
                    <a:gd name="T8" fmla="*/ 30 w 143"/>
                    <a:gd name="T9" fmla="*/ 4 h 230"/>
                    <a:gd name="T10" fmla="*/ 28 w 143"/>
                    <a:gd name="T11" fmla="*/ 2 h 230"/>
                    <a:gd name="T12" fmla="*/ 26 w 143"/>
                    <a:gd name="T13" fmla="*/ 1 h 230"/>
                    <a:gd name="T14" fmla="*/ 25 w 143"/>
                    <a:gd name="T15" fmla="*/ 1 h 230"/>
                    <a:gd name="T16" fmla="*/ 23 w 143"/>
                    <a:gd name="T17" fmla="*/ 0 h 230"/>
                    <a:gd name="T18" fmla="*/ 21 w 143"/>
                    <a:gd name="T19" fmla="*/ 0 h 230"/>
                    <a:gd name="T20" fmla="*/ 19 w 143"/>
                    <a:gd name="T21" fmla="*/ 0 h 230"/>
                    <a:gd name="T22" fmla="*/ 17 w 143"/>
                    <a:gd name="T23" fmla="*/ 1 h 230"/>
                    <a:gd name="T24" fmla="*/ 15 w 143"/>
                    <a:gd name="T25" fmla="*/ 2 h 230"/>
                    <a:gd name="T26" fmla="*/ 13 w 143"/>
                    <a:gd name="T27" fmla="*/ 3 h 230"/>
                    <a:gd name="T28" fmla="*/ 11 w 143"/>
                    <a:gd name="T29" fmla="*/ 4 h 230"/>
                    <a:gd name="T30" fmla="*/ 9 w 143"/>
                    <a:gd name="T31" fmla="*/ 6 h 230"/>
                    <a:gd name="T32" fmla="*/ 8 w 143"/>
                    <a:gd name="T33" fmla="*/ 8 h 230"/>
                    <a:gd name="T34" fmla="*/ 6 w 143"/>
                    <a:gd name="T35" fmla="*/ 10 h 230"/>
                    <a:gd name="T36" fmla="*/ 5 w 143"/>
                    <a:gd name="T37" fmla="*/ 13 h 230"/>
                    <a:gd name="T38" fmla="*/ 4 w 143"/>
                    <a:gd name="T39" fmla="*/ 15 h 230"/>
                    <a:gd name="T40" fmla="*/ 3 w 143"/>
                    <a:gd name="T41" fmla="*/ 18 h 230"/>
                    <a:gd name="T42" fmla="*/ 2 w 143"/>
                    <a:gd name="T43" fmla="*/ 21 h 230"/>
                    <a:gd name="T44" fmla="*/ 1 w 143"/>
                    <a:gd name="T45" fmla="*/ 24 h 230"/>
                    <a:gd name="T46" fmla="*/ 1 w 143"/>
                    <a:gd name="T47" fmla="*/ 27 h 230"/>
                    <a:gd name="T48" fmla="*/ 0 w 143"/>
                    <a:gd name="T49" fmla="*/ 30 h 230"/>
                    <a:gd name="T50" fmla="*/ 1 w 143"/>
                    <a:gd name="T51" fmla="*/ 33 h 230"/>
                    <a:gd name="T52" fmla="*/ 1 w 143"/>
                    <a:gd name="T53" fmla="*/ 36 h 230"/>
                    <a:gd name="T54" fmla="*/ 1 w 143"/>
                    <a:gd name="T55" fmla="*/ 39 h 230"/>
                    <a:gd name="T56" fmla="*/ 1 w 143"/>
                    <a:gd name="T57" fmla="*/ 41 h 230"/>
                    <a:gd name="T58" fmla="*/ 2 w 143"/>
                    <a:gd name="T59" fmla="*/ 44 h 230"/>
                    <a:gd name="T60" fmla="*/ 3 w 143"/>
                    <a:gd name="T61" fmla="*/ 47 h 230"/>
                    <a:gd name="T62" fmla="*/ 4 w 143"/>
                    <a:gd name="T63" fmla="*/ 49 h 230"/>
                    <a:gd name="T64" fmla="*/ 6 w 143"/>
                    <a:gd name="T65" fmla="*/ 51 h 230"/>
                    <a:gd name="T66" fmla="*/ 7 w 143"/>
                    <a:gd name="T67" fmla="*/ 53 h 230"/>
                    <a:gd name="T68" fmla="*/ 9 w 143"/>
                    <a:gd name="T69" fmla="*/ 54 h 230"/>
                    <a:gd name="T70" fmla="*/ 10 w 143"/>
                    <a:gd name="T71" fmla="*/ 56 h 230"/>
                    <a:gd name="T72" fmla="*/ 12 w 143"/>
                    <a:gd name="T73" fmla="*/ 57 h 230"/>
                    <a:gd name="T74" fmla="*/ 14 w 143"/>
                    <a:gd name="T75" fmla="*/ 57 h 230"/>
                    <a:gd name="T76" fmla="*/ 16 w 143"/>
                    <a:gd name="T77" fmla="*/ 58 h 230"/>
                    <a:gd name="T78" fmla="*/ 18 w 143"/>
                    <a:gd name="T79" fmla="*/ 58 h 230"/>
                    <a:gd name="T80" fmla="*/ 20 w 143"/>
                    <a:gd name="T81" fmla="*/ 58 h 230"/>
                    <a:gd name="T82" fmla="*/ 22 w 143"/>
                    <a:gd name="T83" fmla="*/ 57 h 230"/>
                    <a:gd name="T84" fmla="*/ 24 w 143"/>
                    <a:gd name="T85" fmla="*/ 57 h 230"/>
                    <a:gd name="T86" fmla="*/ 26 w 143"/>
                    <a:gd name="T87" fmla="*/ 55 h 230"/>
                    <a:gd name="T88" fmla="*/ 28 w 143"/>
                    <a:gd name="T89" fmla="*/ 54 h 230"/>
                    <a:gd name="T90" fmla="*/ 29 w 143"/>
                    <a:gd name="T91" fmla="*/ 52 h 230"/>
                    <a:gd name="T92" fmla="*/ 31 w 143"/>
                    <a:gd name="T93" fmla="*/ 50 h 23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43" h="230">
                      <a:moveTo>
                        <a:pt x="143" y="45"/>
                      </a:moveTo>
                      <a:lnTo>
                        <a:pt x="137" y="36"/>
                      </a:lnTo>
                      <a:lnTo>
                        <a:pt x="132" y="27"/>
                      </a:lnTo>
                      <a:lnTo>
                        <a:pt x="127" y="20"/>
                      </a:lnTo>
                      <a:lnTo>
                        <a:pt x="119" y="14"/>
                      </a:lnTo>
                      <a:lnTo>
                        <a:pt x="113" y="9"/>
                      </a:lnTo>
                      <a:lnTo>
                        <a:pt x="105" y="5"/>
                      </a:lnTo>
                      <a:lnTo>
                        <a:pt x="98" y="2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1"/>
                      </a:lnTo>
                      <a:lnTo>
                        <a:pt x="67" y="4"/>
                      </a:lnTo>
                      <a:lnTo>
                        <a:pt x="59" y="6"/>
                      </a:lnTo>
                      <a:lnTo>
                        <a:pt x="50" y="11"/>
                      </a:lnTo>
                      <a:lnTo>
                        <a:pt x="44" y="17"/>
                      </a:lnTo>
                      <a:lnTo>
                        <a:pt x="37" y="24"/>
                      </a:lnTo>
                      <a:lnTo>
                        <a:pt x="30" y="31"/>
                      </a:lnTo>
                      <a:lnTo>
                        <a:pt x="24" y="40"/>
                      </a:lnTo>
                      <a:lnTo>
                        <a:pt x="18" y="50"/>
                      </a:lnTo>
                      <a:lnTo>
                        <a:pt x="14" y="60"/>
                      </a:lnTo>
                      <a:lnTo>
                        <a:pt x="10" y="71"/>
                      </a:lnTo>
                      <a:lnTo>
                        <a:pt x="7" y="82"/>
                      </a:lnTo>
                      <a:lnTo>
                        <a:pt x="4" y="94"/>
                      </a:lnTo>
                      <a:lnTo>
                        <a:pt x="3" y="106"/>
                      </a:lnTo>
                      <a:lnTo>
                        <a:pt x="0" y="117"/>
                      </a:lnTo>
                      <a:lnTo>
                        <a:pt x="2" y="130"/>
                      </a:lnTo>
                      <a:lnTo>
                        <a:pt x="2" y="141"/>
                      </a:lnTo>
                      <a:lnTo>
                        <a:pt x="4" y="153"/>
                      </a:lnTo>
                      <a:lnTo>
                        <a:pt x="5" y="163"/>
                      </a:lnTo>
                      <a:lnTo>
                        <a:pt x="8" y="175"/>
                      </a:lnTo>
                      <a:lnTo>
                        <a:pt x="12" y="185"/>
                      </a:lnTo>
                      <a:lnTo>
                        <a:pt x="17" y="193"/>
                      </a:lnTo>
                      <a:lnTo>
                        <a:pt x="22" y="202"/>
                      </a:lnTo>
                      <a:lnTo>
                        <a:pt x="28" y="210"/>
                      </a:lnTo>
                      <a:lnTo>
                        <a:pt x="34" y="216"/>
                      </a:lnTo>
                      <a:lnTo>
                        <a:pt x="40" y="221"/>
                      </a:lnTo>
                      <a:lnTo>
                        <a:pt x="48" y="225"/>
                      </a:lnTo>
                      <a:lnTo>
                        <a:pt x="55" y="228"/>
                      </a:lnTo>
                      <a:lnTo>
                        <a:pt x="63" y="230"/>
                      </a:lnTo>
                      <a:lnTo>
                        <a:pt x="72" y="230"/>
                      </a:lnTo>
                      <a:lnTo>
                        <a:pt x="80" y="230"/>
                      </a:lnTo>
                      <a:lnTo>
                        <a:pt x="88" y="227"/>
                      </a:lnTo>
                      <a:lnTo>
                        <a:pt x="95" y="225"/>
                      </a:lnTo>
                      <a:lnTo>
                        <a:pt x="103" y="220"/>
                      </a:lnTo>
                      <a:lnTo>
                        <a:pt x="110" y="213"/>
                      </a:lnTo>
                      <a:lnTo>
                        <a:pt x="117" y="207"/>
                      </a:lnTo>
                      <a:lnTo>
                        <a:pt x="123" y="2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68" name="Freeform 1409"/>
                <p:cNvSpPr>
                  <a:spLocks/>
                </p:cNvSpPr>
                <p:nvPr/>
              </p:nvSpPr>
              <p:spPr bwMode="auto">
                <a:xfrm>
                  <a:off x="2840" y="2441"/>
                  <a:ext cx="22" cy="35"/>
                </a:xfrm>
                <a:custGeom>
                  <a:avLst/>
                  <a:gdLst>
                    <a:gd name="T0" fmla="*/ 14 w 89"/>
                    <a:gd name="T1" fmla="*/ 0 h 142"/>
                    <a:gd name="T2" fmla="*/ 12 w 89"/>
                    <a:gd name="T3" fmla="*/ 0 h 142"/>
                    <a:gd name="T4" fmla="*/ 11 w 89"/>
                    <a:gd name="T5" fmla="*/ 0 h 142"/>
                    <a:gd name="T6" fmla="*/ 9 w 89"/>
                    <a:gd name="T7" fmla="*/ 1 h 142"/>
                    <a:gd name="T8" fmla="*/ 7 w 89"/>
                    <a:gd name="T9" fmla="*/ 2 h 142"/>
                    <a:gd name="T10" fmla="*/ 6 w 89"/>
                    <a:gd name="T11" fmla="*/ 3 h 142"/>
                    <a:gd name="T12" fmla="*/ 5 w 89"/>
                    <a:gd name="T13" fmla="*/ 4 h 142"/>
                    <a:gd name="T14" fmla="*/ 3 w 89"/>
                    <a:gd name="T15" fmla="*/ 6 h 142"/>
                    <a:gd name="T16" fmla="*/ 2 w 89"/>
                    <a:gd name="T17" fmla="*/ 8 h 142"/>
                    <a:gd name="T18" fmla="*/ 1 w 89"/>
                    <a:gd name="T19" fmla="*/ 10 h 142"/>
                    <a:gd name="T20" fmla="*/ 1 w 89"/>
                    <a:gd name="T21" fmla="*/ 12 h 142"/>
                    <a:gd name="T22" fmla="*/ 0 w 89"/>
                    <a:gd name="T23" fmla="*/ 15 h 142"/>
                    <a:gd name="T24" fmla="*/ 0 w 89"/>
                    <a:gd name="T25" fmla="*/ 17 h 142"/>
                    <a:gd name="T26" fmla="*/ 0 w 89"/>
                    <a:gd name="T27" fmla="*/ 19 h 142"/>
                    <a:gd name="T28" fmla="*/ 0 w 89"/>
                    <a:gd name="T29" fmla="*/ 21 h 142"/>
                    <a:gd name="T30" fmla="*/ 0 w 89"/>
                    <a:gd name="T31" fmla="*/ 24 h 142"/>
                    <a:gd name="T32" fmla="*/ 1 w 89"/>
                    <a:gd name="T33" fmla="*/ 26 h 142"/>
                    <a:gd name="T34" fmla="*/ 1 w 89"/>
                    <a:gd name="T35" fmla="*/ 28 h 142"/>
                    <a:gd name="T36" fmla="*/ 2 w 89"/>
                    <a:gd name="T37" fmla="*/ 30 h 142"/>
                    <a:gd name="T38" fmla="*/ 3 w 89"/>
                    <a:gd name="T39" fmla="*/ 31 h 142"/>
                    <a:gd name="T40" fmla="*/ 5 w 89"/>
                    <a:gd name="T41" fmla="*/ 33 h 142"/>
                    <a:gd name="T42" fmla="*/ 6 w 89"/>
                    <a:gd name="T43" fmla="*/ 34 h 142"/>
                    <a:gd name="T44" fmla="*/ 7 w 89"/>
                    <a:gd name="T45" fmla="*/ 35 h 142"/>
                    <a:gd name="T46" fmla="*/ 9 w 89"/>
                    <a:gd name="T47" fmla="*/ 35 h 142"/>
                    <a:gd name="T48" fmla="*/ 10 w 89"/>
                    <a:gd name="T49" fmla="*/ 35 h 142"/>
                    <a:gd name="T50" fmla="*/ 12 w 89"/>
                    <a:gd name="T51" fmla="*/ 35 h 142"/>
                    <a:gd name="T52" fmla="*/ 13 w 89"/>
                    <a:gd name="T53" fmla="*/ 35 h 142"/>
                    <a:gd name="T54" fmla="*/ 15 w 89"/>
                    <a:gd name="T55" fmla="*/ 34 h 142"/>
                    <a:gd name="T56" fmla="*/ 16 w 89"/>
                    <a:gd name="T57" fmla="*/ 33 h 142"/>
                    <a:gd name="T58" fmla="*/ 18 w 89"/>
                    <a:gd name="T59" fmla="*/ 32 h 142"/>
                    <a:gd name="T60" fmla="*/ 19 w 89"/>
                    <a:gd name="T61" fmla="*/ 31 h 142"/>
                    <a:gd name="T62" fmla="*/ 20 w 89"/>
                    <a:gd name="T63" fmla="*/ 29 h 142"/>
                    <a:gd name="T64" fmla="*/ 21 w 89"/>
                    <a:gd name="T65" fmla="*/ 27 h 142"/>
                    <a:gd name="T66" fmla="*/ 22 w 89"/>
                    <a:gd name="T67" fmla="*/ 25 h 1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89" h="142">
                      <a:moveTo>
                        <a:pt x="55" y="0"/>
                      </a:moveTo>
                      <a:lnTo>
                        <a:pt x="49" y="0"/>
                      </a:lnTo>
                      <a:lnTo>
                        <a:pt x="43" y="1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19" y="18"/>
                      </a:lnTo>
                      <a:lnTo>
                        <a:pt x="14" y="24"/>
                      </a:lnTo>
                      <a:lnTo>
                        <a:pt x="9" y="33"/>
                      </a:lnTo>
                      <a:lnTo>
                        <a:pt x="6" y="40"/>
                      </a:lnTo>
                      <a:lnTo>
                        <a:pt x="4" y="50"/>
                      </a:lnTo>
                      <a:lnTo>
                        <a:pt x="0" y="59"/>
                      </a:lnTo>
                      <a:lnTo>
                        <a:pt x="0" y="68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3" y="105"/>
                      </a:lnTo>
                      <a:lnTo>
                        <a:pt x="6" y="113"/>
                      </a:lnTo>
                      <a:lnTo>
                        <a:pt x="9" y="120"/>
                      </a:lnTo>
                      <a:lnTo>
                        <a:pt x="14" y="126"/>
                      </a:lnTo>
                      <a:lnTo>
                        <a:pt x="19" y="132"/>
                      </a:lnTo>
                      <a:lnTo>
                        <a:pt x="24" y="136"/>
                      </a:lnTo>
                      <a:lnTo>
                        <a:pt x="30" y="140"/>
                      </a:lnTo>
                      <a:lnTo>
                        <a:pt x="35" y="141"/>
                      </a:lnTo>
                      <a:lnTo>
                        <a:pt x="41" y="142"/>
                      </a:lnTo>
                      <a:lnTo>
                        <a:pt x="49" y="142"/>
                      </a:lnTo>
                      <a:lnTo>
                        <a:pt x="54" y="140"/>
                      </a:lnTo>
                      <a:lnTo>
                        <a:pt x="60" y="139"/>
                      </a:lnTo>
                      <a:lnTo>
                        <a:pt x="66" y="135"/>
                      </a:lnTo>
                      <a:lnTo>
                        <a:pt x="71" y="129"/>
                      </a:lnTo>
                      <a:lnTo>
                        <a:pt x="76" y="124"/>
                      </a:lnTo>
                      <a:lnTo>
                        <a:pt x="81" y="116"/>
                      </a:lnTo>
                      <a:lnTo>
                        <a:pt x="86" y="109"/>
                      </a:lnTo>
                      <a:lnTo>
                        <a:pt x="89" y="10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69" name="Freeform 1410"/>
                <p:cNvSpPr>
                  <a:spLocks/>
                </p:cNvSpPr>
                <p:nvPr/>
              </p:nvSpPr>
              <p:spPr bwMode="auto">
                <a:xfrm>
                  <a:off x="2854" y="2476"/>
                  <a:ext cx="12" cy="16"/>
                </a:xfrm>
                <a:custGeom>
                  <a:avLst/>
                  <a:gdLst>
                    <a:gd name="T0" fmla="*/ 0 w 50"/>
                    <a:gd name="T1" fmla="*/ 16 h 65"/>
                    <a:gd name="T2" fmla="*/ 2 w 50"/>
                    <a:gd name="T3" fmla="*/ 14 h 65"/>
                    <a:gd name="T4" fmla="*/ 5 w 50"/>
                    <a:gd name="T5" fmla="*/ 12 h 65"/>
                    <a:gd name="T6" fmla="*/ 7 w 50"/>
                    <a:gd name="T7" fmla="*/ 9 h 65"/>
                    <a:gd name="T8" fmla="*/ 9 w 50"/>
                    <a:gd name="T9" fmla="*/ 6 h 65"/>
                    <a:gd name="T10" fmla="*/ 11 w 50"/>
                    <a:gd name="T11" fmla="*/ 3 h 65"/>
                    <a:gd name="T12" fmla="*/ 12 w 50"/>
                    <a:gd name="T13" fmla="*/ 1 h 65"/>
                    <a:gd name="T14" fmla="*/ 12 w 50"/>
                    <a:gd name="T15" fmla="*/ 0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0" h="65">
                      <a:moveTo>
                        <a:pt x="0" y="65"/>
                      </a:moveTo>
                      <a:lnTo>
                        <a:pt x="10" y="56"/>
                      </a:lnTo>
                      <a:lnTo>
                        <a:pt x="20" y="48"/>
                      </a:lnTo>
                      <a:lnTo>
                        <a:pt x="29" y="36"/>
                      </a:lnTo>
                      <a:lnTo>
                        <a:pt x="36" y="26"/>
                      </a:lnTo>
                      <a:lnTo>
                        <a:pt x="44" y="14"/>
                      </a:lnTo>
                      <a:lnTo>
                        <a:pt x="49" y="3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70" name="Freeform 1411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4 w 258"/>
                    <a:gd name="T3" fmla="*/ 42 h 217"/>
                    <a:gd name="T4" fmla="*/ 10 w 258"/>
                    <a:gd name="T5" fmla="*/ 38 h 217"/>
                    <a:gd name="T6" fmla="*/ 6 w 258"/>
                    <a:gd name="T7" fmla="*/ 35 h 217"/>
                    <a:gd name="T8" fmla="*/ 3 w 258"/>
                    <a:gd name="T9" fmla="*/ 32 h 217"/>
                    <a:gd name="T10" fmla="*/ 0 w 258"/>
                    <a:gd name="T11" fmla="*/ 28 h 217"/>
                    <a:gd name="T12" fmla="*/ 0 w 258"/>
                    <a:gd name="T13" fmla="*/ 24 h 217"/>
                    <a:gd name="T14" fmla="*/ 0 w 258"/>
                    <a:gd name="T15" fmla="*/ 19 h 217"/>
                    <a:gd name="T16" fmla="*/ 3 w 258"/>
                    <a:gd name="T17" fmla="*/ 13 h 217"/>
                    <a:gd name="T18" fmla="*/ 6 w 258"/>
                    <a:gd name="T19" fmla="*/ 9 h 217"/>
                    <a:gd name="T20" fmla="*/ 10 w 258"/>
                    <a:gd name="T21" fmla="*/ 6 h 217"/>
                    <a:gd name="T22" fmla="*/ 14 w 258"/>
                    <a:gd name="T23" fmla="*/ 4 h 217"/>
                    <a:gd name="T24" fmla="*/ 19 w 258"/>
                    <a:gd name="T25" fmla="*/ 2 h 217"/>
                    <a:gd name="T26" fmla="*/ 24 w 258"/>
                    <a:gd name="T27" fmla="*/ 1 h 217"/>
                    <a:gd name="T28" fmla="*/ 29 w 258"/>
                    <a:gd name="T29" fmla="*/ 0 h 217"/>
                    <a:gd name="T30" fmla="*/ 33 w 258"/>
                    <a:gd name="T31" fmla="*/ 0 h 217"/>
                    <a:gd name="T32" fmla="*/ 39 w 258"/>
                    <a:gd name="T33" fmla="*/ 0 h 217"/>
                    <a:gd name="T34" fmla="*/ 44 w 258"/>
                    <a:gd name="T35" fmla="*/ 1 h 217"/>
                    <a:gd name="T36" fmla="*/ 48 w 258"/>
                    <a:gd name="T37" fmla="*/ 3 h 217"/>
                    <a:gd name="T38" fmla="*/ 52 w 258"/>
                    <a:gd name="T39" fmla="*/ 5 h 217"/>
                    <a:gd name="T40" fmla="*/ 56 w 258"/>
                    <a:gd name="T41" fmla="*/ 8 h 217"/>
                    <a:gd name="T42" fmla="*/ 60 w 258"/>
                    <a:gd name="T43" fmla="*/ 11 h 217"/>
                    <a:gd name="T44" fmla="*/ 62 w 258"/>
                    <a:gd name="T45" fmla="*/ 15 h 217"/>
                    <a:gd name="T46" fmla="*/ 64 w 258"/>
                    <a:gd name="T47" fmla="*/ 20 h 217"/>
                    <a:gd name="T48" fmla="*/ 64 w 258"/>
                    <a:gd name="T49" fmla="*/ 25 h 217"/>
                    <a:gd name="T50" fmla="*/ 63 w 258"/>
                    <a:gd name="T51" fmla="*/ 31 h 217"/>
                    <a:gd name="T52" fmla="*/ 60 w 258"/>
                    <a:gd name="T53" fmla="*/ 35 h 217"/>
                    <a:gd name="T54" fmla="*/ 58 w 258"/>
                    <a:gd name="T55" fmla="*/ 37 h 217"/>
                    <a:gd name="T56" fmla="*/ 55 w 258"/>
                    <a:gd name="T57" fmla="*/ 39 h 217"/>
                    <a:gd name="T58" fmla="*/ 51 w 258"/>
                    <a:gd name="T59" fmla="*/ 41 h 217"/>
                    <a:gd name="T60" fmla="*/ 48 w 258"/>
                    <a:gd name="T61" fmla="*/ 43 h 217"/>
                    <a:gd name="T62" fmla="*/ 44 w 258"/>
                    <a:gd name="T63" fmla="*/ 45 h 217"/>
                    <a:gd name="T64" fmla="*/ 41 w 258"/>
                    <a:gd name="T65" fmla="*/ 48 h 217"/>
                    <a:gd name="T66" fmla="*/ 38 w 258"/>
                    <a:gd name="T67" fmla="*/ 51 h 217"/>
                    <a:gd name="T68" fmla="*/ 35 w 258"/>
                    <a:gd name="T69" fmla="*/ 53 h 217"/>
                    <a:gd name="T70" fmla="*/ 32 w 258"/>
                    <a:gd name="T71" fmla="*/ 54 h 217"/>
                    <a:gd name="T72" fmla="*/ 29 w 258"/>
                    <a:gd name="T73" fmla="*/ 54 h 217"/>
                    <a:gd name="T74" fmla="*/ 26 w 258"/>
                    <a:gd name="T75" fmla="*/ 53 h 217"/>
                    <a:gd name="T76" fmla="*/ 23 w 258"/>
                    <a:gd name="T77" fmla="*/ 51 h 217"/>
                    <a:gd name="T78" fmla="*/ 20 w 258"/>
                    <a:gd name="T79" fmla="*/ 48 h 217"/>
                    <a:gd name="T80" fmla="*/ 18 w 258"/>
                    <a:gd name="T81" fmla="*/ 45 h 21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71" name="Freeform 1412"/>
                <p:cNvSpPr>
                  <a:spLocks/>
                </p:cNvSpPr>
                <p:nvPr/>
              </p:nvSpPr>
              <p:spPr bwMode="auto">
                <a:xfrm>
                  <a:off x="2781" y="2484"/>
                  <a:ext cx="64" cy="54"/>
                </a:xfrm>
                <a:custGeom>
                  <a:avLst/>
                  <a:gdLst>
                    <a:gd name="T0" fmla="*/ 18 w 258"/>
                    <a:gd name="T1" fmla="*/ 45 h 217"/>
                    <a:gd name="T2" fmla="*/ 18 w 258"/>
                    <a:gd name="T3" fmla="*/ 45 h 217"/>
                    <a:gd name="T4" fmla="*/ 14 w 258"/>
                    <a:gd name="T5" fmla="*/ 42 h 217"/>
                    <a:gd name="T6" fmla="*/ 10 w 258"/>
                    <a:gd name="T7" fmla="*/ 38 h 217"/>
                    <a:gd name="T8" fmla="*/ 6 w 258"/>
                    <a:gd name="T9" fmla="*/ 35 h 217"/>
                    <a:gd name="T10" fmla="*/ 3 w 258"/>
                    <a:gd name="T11" fmla="*/ 32 h 217"/>
                    <a:gd name="T12" fmla="*/ 0 w 258"/>
                    <a:gd name="T13" fmla="*/ 28 h 217"/>
                    <a:gd name="T14" fmla="*/ 0 w 258"/>
                    <a:gd name="T15" fmla="*/ 24 h 217"/>
                    <a:gd name="T16" fmla="*/ 0 w 258"/>
                    <a:gd name="T17" fmla="*/ 19 h 217"/>
                    <a:gd name="T18" fmla="*/ 3 w 258"/>
                    <a:gd name="T19" fmla="*/ 13 h 217"/>
                    <a:gd name="T20" fmla="*/ 3 w 258"/>
                    <a:gd name="T21" fmla="*/ 13 h 217"/>
                    <a:gd name="T22" fmla="*/ 6 w 258"/>
                    <a:gd name="T23" fmla="*/ 9 h 217"/>
                    <a:gd name="T24" fmla="*/ 10 w 258"/>
                    <a:gd name="T25" fmla="*/ 6 h 217"/>
                    <a:gd name="T26" fmla="*/ 14 w 258"/>
                    <a:gd name="T27" fmla="*/ 4 h 217"/>
                    <a:gd name="T28" fmla="*/ 19 w 258"/>
                    <a:gd name="T29" fmla="*/ 2 h 217"/>
                    <a:gd name="T30" fmla="*/ 24 w 258"/>
                    <a:gd name="T31" fmla="*/ 1 h 217"/>
                    <a:gd name="T32" fmla="*/ 29 w 258"/>
                    <a:gd name="T33" fmla="*/ 0 h 217"/>
                    <a:gd name="T34" fmla="*/ 33 w 258"/>
                    <a:gd name="T35" fmla="*/ 0 h 217"/>
                    <a:gd name="T36" fmla="*/ 39 w 258"/>
                    <a:gd name="T37" fmla="*/ 0 h 217"/>
                    <a:gd name="T38" fmla="*/ 44 w 258"/>
                    <a:gd name="T39" fmla="*/ 1 h 217"/>
                    <a:gd name="T40" fmla="*/ 48 w 258"/>
                    <a:gd name="T41" fmla="*/ 3 h 217"/>
                    <a:gd name="T42" fmla="*/ 52 w 258"/>
                    <a:gd name="T43" fmla="*/ 5 h 217"/>
                    <a:gd name="T44" fmla="*/ 56 w 258"/>
                    <a:gd name="T45" fmla="*/ 8 h 217"/>
                    <a:gd name="T46" fmla="*/ 60 w 258"/>
                    <a:gd name="T47" fmla="*/ 11 h 217"/>
                    <a:gd name="T48" fmla="*/ 62 w 258"/>
                    <a:gd name="T49" fmla="*/ 15 h 217"/>
                    <a:gd name="T50" fmla="*/ 64 w 258"/>
                    <a:gd name="T51" fmla="*/ 20 h 217"/>
                    <a:gd name="T52" fmla="*/ 64 w 258"/>
                    <a:gd name="T53" fmla="*/ 25 h 217"/>
                    <a:gd name="T54" fmla="*/ 64 w 258"/>
                    <a:gd name="T55" fmla="*/ 25 h 217"/>
                    <a:gd name="T56" fmla="*/ 63 w 258"/>
                    <a:gd name="T57" fmla="*/ 31 h 217"/>
                    <a:gd name="T58" fmla="*/ 60 w 258"/>
                    <a:gd name="T59" fmla="*/ 35 h 217"/>
                    <a:gd name="T60" fmla="*/ 58 w 258"/>
                    <a:gd name="T61" fmla="*/ 37 h 217"/>
                    <a:gd name="T62" fmla="*/ 55 w 258"/>
                    <a:gd name="T63" fmla="*/ 39 h 217"/>
                    <a:gd name="T64" fmla="*/ 51 w 258"/>
                    <a:gd name="T65" fmla="*/ 41 h 217"/>
                    <a:gd name="T66" fmla="*/ 48 w 258"/>
                    <a:gd name="T67" fmla="*/ 43 h 217"/>
                    <a:gd name="T68" fmla="*/ 44 w 258"/>
                    <a:gd name="T69" fmla="*/ 45 h 217"/>
                    <a:gd name="T70" fmla="*/ 41 w 258"/>
                    <a:gd name="T71" fmla="*/ 48 h 217"/>
                    <a:gd name="T72" fmla="*/ 41 w 258"/>
                    <a:gd name="T73" fmla="*/ 48 h 217"/>
                    <a:gd name="T74" fmla="*/ 38 w 258"/>
                    <a:gd name="T75" fmla="*/ 51 h 217"/>
                    <a:gd name="T76" fmla="*/ 35 w 258"/>
                    <a:gd name="T77" fmla="*/ 53 h 217"/>
                    <a:gd name="T78" fmla="*/ 32 w 258"/>
                    <a:gd name="T79" fmla="*/ 54 h 217"/>
                    <a:gd name="T80" fmla="*/ 29 w 258"/>
                    <a:gd name="T81" fmla="*/ 54 h 217"/>
                    <a:gd name="T82" fmla="*/ 26 w 258"/>
                    <a:gd name="T83" fmla="*/ 53 h 217"/>
                    <a:gd name="T84" fmla="*/ 23 w 258"/>
                    <a:gd name="T85" fmla="*/ 51 h 217"/>
                    <a:gd name="T86" fmla="*/ 20 w 258"/>
                    <a:gd name="T87" fmla="*/ 48 h 217"/>
                    <a:gd name="T88" fmla="*/ 18 w 258"/>
                    <a:gd name="T89" fmla="*/ 45 h 21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58" h="217">
                      <a:moveTo>
                        <a:pt x="72" y="181"/>
                      </a:moveTo>
                      <a:lnTo>
                        <a:pt x="72" y="181"/>
                      </a:lnTo>
                      <a:lnTo>
                        <a:pt x="56" y="167"/>
                      </a:lnTo>
                      <a:lnTo>
                        <a:pt x="40" y="153"/>
                      </a:lnTo>
                      <a:lnTo>
                        <a:pt x="25" y="141"/>
                      </a:lnTo>
                      <a:lnTo>
                        <a:pt x="12" y="127"/>
                      </a:lnTo>
                      <a:lnTo>
                        <a:pt x="2" y="113"/>
                      </a:lnTo>
                      <a:lnTo>
                        <a:pt x="0" y="96"/>
                      </a:lnTo>
                      <a:lnTo>
                        <a:pt x="2" y="77"/>
                      </a:lnTo>
                      <a:lnTo>
                        <a:pt x="13" y="53"/>
                      </a:lnTo>
                      <a:lnTo>
                        <a:pt x="26" y="38"/>
                      </a:lnTo>
                      <a:lnTo>
                        <a:pt x="40" y="26"/>
                      </a:lnTo>
                      <a:lnTo>
                        <a:pt x="57" y="16"/>
                      </a:lnTo>
                      <a:lnTo>
                        <a:pt x="75" y="8"/>
                      </a:lnTo>
                      <a:lnTo>
                        <a:pt x="95" y="3"/>
                      </a:lnTo>
                      <a:lnTo>
                        <a:pt x="115" y="0"/>
                      </a:lnTo>
                      <a:lnTo>
                        <a:pt x="135" y="0"/>
                      </a:lnTo>
                      <a:lnTo>
                        <a:pt x="156" y="1"/>
                      </a:lnTo>
                      <a:lnTo>
                        <a:pt x="176" y="6"/>
                      </a:lnTo>
                      <a:lnTo>
                        <a:pt x="195" y="12"/>
                      </a:lnTo>
                      <a:lnTo>
                        <a:pt x="211" y="21"/>
                      </a:lnTo>
                      <a:lnTo>
                        <a:pt x="226" y="32"/>
                      </a:lnTo>
                      <a:lnTo>
                        <a:pt x="240" y="46"/>
                      </a:lnTo>
                      <a:lnTo>
                        <a:pt x="250" y="62"/>
                      </a:lnTo>
                      <a:lnTo>
                        <a:pt x="256" y="80"/>
                      </a:lnTo>
                      <a:lnTo>
                        <a:pt x="258" y="101"/>
                      </a:lnTo>
                      <a:lnTo>
                        <a:pt x="252" y="123"/>
                      </a:lnTo>
                      <a:lnTo>
                        <a:pt x="243" y="139"/>
                      </a:lnTo>
                      <a:lnTo>
                        <a:pt x="232" y="149"/>
                      </a:lnTo>
                      <a:lnTo>
                        <a:pt x="220" y="157"/>
                      </a:lnTo>
                      <a:lnTo>
                        <a:pt x="207" y="163"/>
                      </a:lnTo>
                      <a:lnTo>
                        <a:pt x="192" y="171"/>
                      </a:lnTo>
                      <a:lnTo>
                        <a:pt x="178" y="179"/>
                      </a:lnTo>
                      <a:lnTo>
                        <a:pt x="165" y="192"/>
                      </a:lnTo>
                      <a:lnTo>
                        <a:pt x="152" y="206"/>
                      </a:lnTo>
                      <a:lnTo>
                        <a:pt x="141" y="213"/>
                      </a:lnTo>
                      <a:lnTo>
                        <a:pt x="128" y="217"/>
                      </a:lnTo>
                      <a:lnTo>
                        <a:pt x="117" y="216"/>
                      </a:lnTo>
                      <a:lnTo>
                        <a:pt x="105" y="212"/>
                      </a:lnTo>
                      <a:lnTo>
                        <a:pt x="93" y="204"/>
                      </a:lnTo>
                      <a:lnTo>
                        <a:pt x="82" y="193"/>
                      </a:lnTo>
                      <a:lnTo>
                        <a:pt x="72" y="18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72" name="Freeform 1413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773" name="Freeform 1414"/>
                <p:cNvSpPr>
                  <a:spLocks/>
                </p:cNvSpPr>
                <p:nvPr/>
              </p:nvSpPr>
              <p:spPr bwMode="auto">
                <a:xfrm>
                  <a:off x="2790" y="2489"/>
                  <a:ext cx="30" cy="19"/>
                </a:xfrm>
                <a:custGeom>
                  <a:avLst/>
                  <a:gdLst>
                    <a:gd name="T0" fmla="*/ 1 w 119"/>
                    <a:gd name="T1" fmla="*/ 16 h 79"/>
                    <a:gd name="T2" fmla="*/ 2 w 119"/>
                    <a:gd name="T3" fmla="*/ 16 h 79"/>
                    <a:gd name="T4" fmla="*/ 4 w 119"/>
                    <a:gd name="T5" fmla="*/ 15 h 79"/>
                    <a:gd name="T6" fmla="*/ 6 w 119"/>
                    <a:gd name="T7" fmla="*/ 15 h 79"/>
                    <a:gd name="T8" fmla="*/ 7 w 119"/>
                    <a:gd name="T9" fmla="*/ 16 h 79"/>
                    <a:gd name="T10" fmla="*/ 9 w 119"/>
                    <a:gd name="T11" fmla="*/ 16 h 79"/>
                    <a:gd name="T12" fmla="*/ 10 w 119"/>
                    <a:gd name="T13" fmla="*/ 17 h 79"/>
                    <a:gd name="T14" fmla="*/ 11 w 119"/>
                    <a:gd name="T15" fmla="*/ 18 h 79"/>
                    <a:gd name="T16" fmla="*/ 12 w 119"/>
                    <a:gd name="T17" fmla="*/ 19 h 79"/>
                    <a:gd name="T18" fmla="*/ 12 w 119"/>
                    <a:gd name="T19" fmla="*/ 17 h 79"/>
                    <a:gd name="T20" fmla="*/ 12 w 119"/>
                    <a:gd name="T21" fmla="*/ 15 h 79"/>
                    <a:gd name="T22" fmla="*/ 13 w 119"/>
                    <a:gd name="T23" fmla="*/ 13 h 79"/>
                    <a:gd name="T24" fmla="*/ 14 w 119"/>
                    <a:gd name="T25" fmla="*/ 11 h 79"/>
                    <a:gd name="T26" fmla="*/ 15 w 119"/>
                    <a:gd name="T27" fmla="*/ 9 h 79"/>
                    <a:gd name="T28" fmla="*/ 16 w 119"/>
                    <a:gd name="T29" fmla="*/ 8 h 79"/>
                    <a:gd name="T30" fmla="*/ 17 w 119"/>
                    <a:gd name="T31" fmla="*/ 6 h 79"/>
                    <a:gd name="T32" fmla="*/ 19 w 119"/>
                    <a:gd name="T33" fmla="*/ 5 h 79"/>
                    <a:gd name="T34" fmla="*/ 21 w 119"/>
                    <a:gd name="T35" fmla="*/ 4 h 79"/>
                    <a:gd name="T36" fmla="*/ 23 w 119"/>
                    <a:gd name="T37" fmla="*/ 3 h 79"/>
                    <a:gd name="T38" fmla="*/ 26 w 119"/>
                    <a:gd name="T39" fmla="*/ 2 h 79"/>
                    <a:gd name="T40" fmla="*/ 28 w 119"/>
                    <a:gd name="T41" fmla="*/ 2 h 79"/>
                    <a:gd name="T42" fmla="*/ 30 w 119"/>
                    <a:gd name="T43" fmla="*/ 2 h 79"/>
                    <a:gd name="T44" fmla="*/ 28 w 119"/>
                    <a:gd name="T45" fmla="*/ 2 h 79"/>
                    <a:gd name="T46" fmla="*/ 26 w 119"/>
                    <a:gd name="T47" fmla="*/ 1 h 79"/>
                    <a:gd name="T48" fmla="*/ 23 w 119"/>
                    <a:gd name="T49" fmla="*/ 0 h 79"/>
                    <a:gd name="T50" fmla="*/ 21 w 119"/>
                    <a:gd name="T51" fmla="*/ 0 h 79"/>
                    <a:gd name="T52" fmla="*/ 18 w 119"/>
                    <a:gd name="T53" fmla="*/ 0 h 79"/>
                    <a:gd name="T54" fmla="*/ 16 w 119"/>
                    <a:gd name="T55" fmla="*/ 0 h 79"/>
                    <a:gd name="T56" fmla="*/ 13 w 119"/>
                    <a:gd name="T57" fmla="*/ 1 h 79"/>
                    <a:gd name="T58" fmla="*/ 11 w 119"/>
                    <a:gd name="T59" fmla="*/ 2 h 79"/>
                    <a:gd name="T60" fmla="*/ 9 w 119"/>
                    <a:gd name="T61" fmla="*/ 3 h 79"/>
                    <a:gd name="T62" fmla="*/ 7 w 119"/>
                    <a:gd name="T63" fmla="*/ 5 h 79"/>
                    <a:gd name="T64" fmla="*/ 5 w 119"/>
                    <a:gd name="T65" fmla="*/ 6 h 79"/>
                    <a:gd name="T66" fmla="*/ 3 w 119"/>
                    <a:gd name="T67" fmla="*/ 8 h 79"/>
                    <a:gd name="T68" fmla="*/ 2 w 119"/>
                    <a:gd name="T69" fmla="*/ 10 h 79"/>
                    <a:gd name="T70" fmla="*/ 1 w 119"/>
                    <a:gd name="T71" fmla="*/ 13 h 79"/>
                    <a:gd name="T72" fmla="*/ 1 w 119"/>
                    <a:gd name="T73" fmla="*/ 15 h 79"/>
                    <a:gd name="T74" fmla="*/ 0 w 119"/>
                    <a:gd name="T75" fmla="*/ 15 h 79"/>
                    <a:gd name="T76" fmla="*/ 1 w 119"/>
                    <a:gd name="T77" fmla="*/ 16 h 7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9" h="79">
                      <a:moveTo>
                        <a:pt x="4" y="68"/>
                      </a:moveTo>
                      <a:lnTo>
                        <a:pt x="9" y="65"/>
                      </a:lnTo>
                      <a:lnTo>
                        <a:pt x="15" y="64"/>
                      </a:lnTo>
                      <a:lnTo>
                        <a:pt x="22" y="64"/>
                      </a:lnTo>
                      <a:lnTo>
                        <a:pt x="28" y="65"/>
                      </a:lnTo>
                      <a:lnTo>
                        <a:pt x="34" y="67"/>
                      </a:lnTo>
                      <a:lnTo>
                        <a:pt x="39" y="70"/>
                      </a:lnTo>
                      <a:lnTo>
                        <a:pt x="44" y="74"/>
                      </a:lnTo>
                      <a:lnTo>
                        <a:pt x="47" y="79"/>
                      </a:lnTo>
                      <a:lnTo>
                        <a:pt x="47" y="72"/>
                      </a:lnTo>
                      <a:lnTo>
                        <a:pt x="48" y="63"/>
                      </a:lnTo>
                      <a:lnTo>
                        <a:pt x="50" y="54"/>
                      </a:lnTo>
                      <a:lnTo>
                        <a:pt x="54" y="47"/>
                      </a:lnTo>
                      <a:lnTo>
                        <a:pt x="58" y="38"/>
                      </a:lnTo>
                      <a:lnTo>
                        <a:pt x="63" y="32"/>
                      </a:lnTo>
                      <a:lnTo>
                        <a:pt x="69" y="25"/>
                      </a:lnTo>
                      <a:lnTo>
                        <a:pt x="77" y="20"/>
                      </a:lnTo>
                      <a:lnTo>
                        <a:pt x="84" y="15"/>
                      </a:lnTo>
                      <a:lnTo>
                        <a:pt x="93" y="13"/>
                      </a:lnTo>
                      <a:lnTo>
                        <a:pt x="102" y="10"/>
                      </a:lnTo>
                      <a:lnTo>
                        <a:pt x="110" y="10"/>
                      </a:lnTo>
                      <a:lnTo>
                        <a:pt x="119" y="10"/>
                      </a:lnTo>
                      <a:lnTo>
                        <a:pt x="110" y="7"/>
                      </a:lnTo>
                      <a:lnTo>
                        <a:pt x="102" y="3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2" y="0"/>
                      </a:lnTo>
                      <a:lnTo>
                        <a:pt x="62" y="2"/>
                      </a:lnTo>
                      <a:lnTo>
                        <a:pt x="52" y="4"/>
                      </a:lnTo>
                      <a:lnTo>
                        <a:pt x="43" y="8"/>
                      </a:lnTo>
                      <a:lnTo>
                        <a:pt x="34" y="13"/>
                      </a:lnTo>
                      <a:lnTo>
                        <a:pt x="27" y="19"/>
                      </a:lnTo>
                      <a:lnTo>
                        <a:pt x="19" y="27"/>
                      </a:lnTo>
                      <a:lnTo>
                        <a:pt x="13" y="34"/>
                      </a:lnTo>
                      <a:lnTo>
                        <a:pt x="8" y="43"/>
                      </a:lnTo>
                      <a:lnTo>
                        <a:pt x="4" y="52"/>
                      </a:lnTo>
                      <a:lnTo>
                        <a:pt x="2" y="62"/>
                      </a:lnTo>
                      <a:lnTo>
                        <a:pt x="0" y="64"/>
                      </a:lnTo>
                      <a:lnTo>
                        <a:pt x="4" y="68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</p:grpSp>
      <p:grpSp>
        <p:nvGrpSpPr>
          <p:cNvPr id="29706" name="Group 1417"/>
          <p:cNvGrpSpPr>
            <a:grpSpLocks/>
          </p:cNvGrpSpPr>
          <p:nvPr/>
        </p:nvGrpSpPr>
        <p:grpSpPr bwMode="auto">
          <a:xfrm>
            <a:off x="10915650" y="4605338"/>
            <a:ext cx="550863" cy="431800"/>
            <a:chOff x="3992" y="2392"/>
            <a:chExt cx="320" cy="272"/>
          </a:xfrm>
        </p:grpSpPr>
        <p:sp>
          <p:nvSpPr>
            <p:cNvPr id="29714" name="Line 1415"/>
            <p:cNvSpPr>
              <a:spLocks noChangeShapeType="1"/>
            </p:cNvSpPr>
            <p:nvPr/>
          </p:nvSpPr>
          <p:spPr bwMode="auto">
            <a:xfrm>
              <a:off x="4312" y="2392"/>
              <a:ext cx="0" cy="27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AU"/>
            </a:p>
          </p:txBody>
        </p:sp>
        <p:sp>
          <p:nvSpPr>
            <p:cNvPr id="29715" name="Line 1416"/>
            <p:cNvSpPr>
              <a:spLocks noChangeShapeType="1"/>
            </p:cNvSpPr>
            <p:nvPr/>
          </p:nvSpPr>
          <p:spPr bwMode="auto">
            <a:xfrm flipH="1">
              <a:off x="3992" y="2392"/>
              <a:ext cx="32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AU"/>
            </a:p>
          </p:txBody>
        </p:sp>
      </p:grpSp>
      <p:sp>
        <p:nvSpPr>
          <p:cNvPr id="29707" name="Hexagon 1331"/>
          <p:cNvSpPr>
            <a:spLocks noChangeArrowheads="1"/>
          </p:cNvSpPr>
          <p:nvPr/>
        </p:nvSpPr>
        <p:spPr bwMode="auto">
          <a:xfrm>
            <a:off x="2239963" y="4341813"/>
            <a:ext cx="819150" cy="706437"/>
          </a:xfrm>
          <a:prstGeom prst="hexagon">
            <a:avLst>
              <a:gd name="adj" fmla="val 25086"/>
              <a:gd name="vf" fmla="val 115470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9708" name="Hexagon 1332"/>
          <p:cNvSpPr>
            <a:spLocks noChangeArrowheads="1"/>
          </p:cNvSpPr>
          <p:nvPr/>
        </p:nvSpPr>
        <p:spPr bwMode="auto">
          <a:xfrm>
            <a:off x="2239963" y="5037138"/>
            <a:ext cx="819150" cy="708025"/>
          </a:xfrm>
          <a:prstGeom prst="hexagon">
            <a:avLst>
              <a:gd name="adj" fmla="val 25030"/>
              <a:gd name="vf" fmla="val 115470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9709" name="Hexagon 1333"/>
          <p:cNvSpPr>
            <a:spLocks noChangeArrowheads="1"/>
          </p:cNvSpPr>
          <p:nvPr/>
        </p:nvSpPr>
        <p:spPr bwMode="auto">
          <a:xfrm>
            <a:off x="1600200" y="5391150"/>
            <a:ext cx="817563" cy="708025"/>
          </a:xfrm>
          <a:prstGeom prst="hexagon">
            <a:avLst>
              <a:gd name="adj" fmla="val 24981"/>
              <a:gd name="vf" fmla="val 115470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9710" name="Hexagon 1334"/>
          <p:cNvSpPr>
            <a:spLocks noChangeArrowheads="1"/>
          </p:cNvSpPr>
          <p:nvPr/>
        </p:nvSpPr>
        <p:spPr bwMode="auto">
          <a:xfrm>
            <a:off x="955675" y="5048250"/>
            <a:ext cx="819150" cy="708025"/>
          </a:xfrm>
          <a:prstGeom prst="hexagon">
            <a:avLst>
              <a:gd name="adj" fmla="val 25030"/>
              <a:gd name="vf" fmla="val 115470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9711" name="Hexagon 1335"/>
          <p:cNvSpPr>
            <a:spLocks noChangeArrowheads="1"/>
          </p:cNvSpPr>
          <p:nvPr/>
        </p:nvSpPr>
        <p:spPr bwMode="auto">
          <a:xfrm>
            <a:off x="949325" y="4338638"/>
            <a:ext cx="817563" cy="708025"/>
          </a:xfrm>
          <a:prstGeom prst="hexagon">
            <a:avLst>
              <a:gd name="adj" fmla="val 24981"/>
              <a:gd name="vf" fmla="val 115470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9712" name="Hexagon 1336"/>
          <p:cNvSpPr>
            <a:spLocks noChangeArrowheads="1"/>
          </p:cNvSpPr>
          <p:nvPr/>
        </p:nvSpPr>
        <p:spPr bwMode="auto">
          <a:xfrm>
            <a:off x="1600200" y="3975100"/>
            <a:ext cx="817563" cy="708025"/>
          </a:xfrm>
          <a:prstGeom prst="hexagon">
            <a:avLst>
              <a:gd name="adj" fmla="val 24981"/>
              <a:gd name="vf" fmla="val 115470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9713" name="Hexagon 1337"/>
          <p:cNvSpPr>
            <a:spLocks noChangeArrowheads="1"/>
          </p:cNvSpPr>
          <p:nvPr/>
        </p:nvSpPr>
        <p:spPr bwMode="auto">
          <a:xfrm>
            <a:off x="1600200" y="4683125"/>
            <a:ext cx="817563" cy="708025"/>
          </a:xfrm>
          <a:prstGeom prst="hexagon">
            <a:avLst>
              <a:gd name="adj" fmla="val 24981"/>
              <a:gd name="vf" fmla="val 115470"/>
            </a:avLst>
          </a:prstGeom>
          <a:solidFill>
            <a:srgbClr val="FFC000"/>
          </a:solidFill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8 -0.00579 L 0.00048 0.06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dimensional lattices</a:t>
            </a:r>
            <a:br>
              <a:rPr lang="en-US" altLang="en-US" smtClean="0"/>
            </a:br>
            <a:r>
              <a:rPr lang="en-US" altLang="en-US" smtClean="0"/>
              <a:t>(Net)</a:t>
            </a:r>
          </a:p>
        </p:txBody>
      </p:sp>
      <p:grpSp>
        <p:nvGrpSpPr>
          <p:cNvPr id="30723" name="Group 25"/>
          <p:cNvGrpSpPr>
            <a:grpSpLocks/>
          </p:cNvGrpSpPr>
          <p:nvPr/>
        </p:nvGrpSpPr>
        <p:grpSpPr bwMode="auto">
          <a:xfrm>
            <a:off x="434975" y="2417763"/>
            <a:ext cx="6472238" cy="3725862"/>
            <a:chOff x="253" y="1523"/>
            <a:chExt cx="3763" cy="2347"/>
          </a:xfrm>
        </p:grpSpPr>
        <p:grpSp>
          <p:nvGrpSpPr>
            <p:cNvPr id="30725" name="Group 16"/>
            <p:cNvGrpSpPr>
              <a:grpSpLocks/>
            </p:cNvGrpSpPr>
            <p:nvPr/>
          </p:nvGrpSpPr>
          <p:grpSpPr bwMode="auto">
            <a:xfrm>
              <a:off x="253" y="1523"/>
              <a:ext cx="3763" cy="2347"/>
              <a:chOff x="1520" y="2080"/>
              <a:chExt cx="2637" cy="1814"/>
            </a:xfrm>
          </p:grpSpPr>
          <p:sp>
            <p:nvSpPr>
              <p:cNvPr id="30732" name="Line 5"/>
              <p:cNvSpPr>
                <a:spLocks noChangeShapeType="1"/>
              </p:cNvSpPr>
              <p:nvPr/>
            </p:nvSpPr>
            <p:spPr bwMode="auto">
              <a:xfrm>
                <a:off x="1520" y="2202"/>
                <a:ext cx="2202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30733" name="Line 6"/>
              <p:cNvSpPr>
                <a:spLocks noChangeShapeType="1"/>
              </p:cNvSpPr>
              <p:nvPr/>
            </p:nvSpPr>
            <p:spPr bwMode="auto">
              <a:xfrm>
                <a:off x="1824" y="2839"/>
                <a:ext cx="2048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30734" name="Line 7"/>
              <p:cNvSpPr>
                <a:spLocks noChangeShapeType="1"/>
              </p:cNvSpPr>
              <p:nvPr/>
            </p:nvSpPr>
            <p:spPr bwMode="auto">
              <a:xfrm>
                <a:off x="2096" y="3477"/>
                <a:ext cx="2061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30735" name="Line 9"/>
              <p:cNvSpPr>
                <a:spLocks noChangeShapeType="1"/>
              </p:cNvSpPr>
              <p:nvPr/>
            </p:nvSpPr>
            <p:spPr bwMode="auto">
              <a:xfrm>
                <a:off x="1680" y="2080"/>
                <a:ext cx="687" cy="1729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30736" name="Line 10"/>
              <p:cNvSpPr>
                <a:spLocks noChangeShapeType="1"/>
              </p:cNvSpPr>
              <p:nvPr/>
            </p:nvSpPr>
            <p:spPr bwMode="auto">
              <a:xfrm>
                <a:off x="2256" y="2080"/>
                <a:ext cx="716" cy="1772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30737" name="Line 11"/>
              <p:cNvSpPr>
                <a:spLocks noChangeShapeType="1"/>
              </p:cNvSpPr>
              <p:nvPr/>
            </p:nvSpPr>
            <p:spPr bwMode="auto">
              <a:xfrm>
                <a:off x="2864" y="2080"/>
                <a:ext cx="725" cy="1814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30738" name="Line 12"/>
              <p:cNvSpPr>
                <a:spLocks noChangeShapeType="1"/>
              </p:cNvSpPr>
              <p:nvPr/>
            </p:nvSpPr>
            <p:spPr bwMode="auto">
              <a:xfrm>
                <a:off x="3456" y="2080"/>
                <a:ext cx="701" cy="1756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AU"/>
              </a:p>
            </p:txBody>
          </p:sp>
        </p:grpSp>
        <p:sp>
          <p:nvSpPr>
            <p:cNvPr id="30726" name="Arc 15"/>
            <p:cNvSpPr>
              <a:spLocks/>
            </p:cNvSpPr>
            <p:nvPr/>
          </p:nvSpPr>
          <p:spPr bwMode="auto">
            <a:xfrm>
              <a:off x="1631" y="2228"/>
              <a:ext cx="229" cy="291"/>
            </a:xfrm>
            <a:custGeom>
              <a:avLst/>
              <a:gdLst>
                <a:gd name="T0" fmla="*/ 0 w 21600"/>
                <a:gd name="T1" fmla="*/ 0 h 21600"/>
                <a:gd name="T2" fmla="*/ 229 w 21600"/>
                <a:gd name="T3" fmla="*/ 291 h 21600"/>
                <a:gd name="T4" fmla="*/ 0 w 21600"/>
                <a:gd name="T5" fmla="*/ 29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30727" name="Text Box 17"/>
            <p:cNvSpPr txBox="1">
              <a:spLocks noChangeArrowheads="1"/>
            </p:cNvSpPr>
            <p:nvPr/>
          </p:nvSpPr>
          <p:spPr bwMode="auto">
            <a:xfrm>
              <a:off x="1800" y="2066"/>
              <a:ext cx="2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latin typeface="Symbol" pitchFamily="18" charset="2"/>
                </a:rPr>
                <a:t>b</a:t>
              </a:r>
            </a:p>
          </p:txBody>
        </p:sp>
        <p:sp>
          <p:nvSpPr>
            <p:cNvPr id="30728" name="Text Box 18"/>
            <p:cNvSpPr txBox="1">
              <a:spLocks noChangeArrowheads="1"/>
            </p:cNvSpPr>
            <p:nvPr/>
          </p:nvSpPr>
          <p:spPr bwMode="auto">
            <a:xfrm>
              <a:off x="2073" y="2505"/>
              <a:ext cx="2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30729" name="Text Box 19"/>
            <p:cNvSpPr txBox="1">
              <a:spLocks noChangeArrowheads="1"/>
            </p:cNvSpPr>
            <p:nvPr/>
          </p:nvSpPr>
          <p:spPr bwMode="auto">
            <a:xfrm>
              <a:off x="1262" y="1922"/>
              <a:ext cx="2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a</a:t>
              </a:r>
              <a:r>
                <a:rPr lang="en-US" altLang="en-US" baseline="-25000"/>
                <a:t>2</a:t>
              </a:r>
              <a:endParaRPr lang="en-US" altLang="en-US"/>
            </a:p>
          </p:txBody>
        </p:sp>
        <p:sp>
          <p:nvSpPr>
            <p:cNvPr id="30730" name="Line 21"/>
            <p:cNvSpPr>
              <a:spLocks noChangeShapeType="1"/>
            </p:cNvSpPr>
            <p:nvPr/>
          </p:nvSpPr>
          <p:spPr bwMode="auto">
            <a:xfrm>
              <a:off x="1760" y="2505"/>
              <a:ext cx="84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30731" name="Line 22"/>
            <p:cNvSpPr>
              <a:spLocks noChangeShapeType="1"/>
            </p:cNvSpPr>
            <p:nvPr/>
          </p:nvSpPr>
          <p:spPr bwMode="auto">
            <a:xfrm rot="-6999781">
              <a:off x="1105" y="2084"/>
              <a:ext cx="912" cy="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sp>
        <p:nvSpPr>
          <p:cNvPr id="30724" name="Text Box 24"/>
          <p:cNvSpPr txBox="1">
            <a:spLocks noChangeArrowheads="1"/>
          </p:cNvSpPr>
          <p:nvPr/>
        </p:nvSpPr>
        <p:spPr bwMode="auto">
          <a:xfrm>
            <a:off x="7183438" y="2770188"/>
            <a:ext cx="1804987" cy="83026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Ratio |a</a:t>
            </a:r>
            <a:r>
              <a:rPr lang="en-US" altLang="en-US" baseline="-25000"/>
              <a:t>1</a:t>
            </a:r>
            <a:r>
              <a:rPr lang="en-US" altLang="en-US"/>
              <a:t>/a</a:t>
            </a:r>
            <a:r>
              <a:rPr lang="en-US" altLang="en-US" baseline="-25000"/>
              <a:t>2</a:t>
            </a:r>
            <a:r>
              <a:rPr lang="en-US" altLang="en-US"/>
              <a:t>|</a:t>
            </a:r>
          </a:p>
          <a:p>
            <a:pPr eaLnBrk="1" hangingPunct="1"/>
            <a:r>
              <a:rPr lang="en-US" altLang="en-US"/>
              <a:t>Angle </a:t>
            </a:r>
            <a:r>
              <a:rPr lang="en-US" altLang="en-US">
                <a:latin typeface="Symbol" pitchFamily="18" charset="2"/>
              </a:rPr>
              <a:t>b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dimensional lattices</a:t>
            </a:r>
            <a:br>
              <a:rPr lang="en-US" altLang="en-US" smtClean="0"/>
            </a:br>
            <a:r>
              <a:rPr lang="en-US" altLang="en-US" smtClean="0"/>
              <a:t>(Net)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09" y="1643207"/>
            <a:ext cx="71628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780309" y="3395807"/>
            <a:ext cx="2286000" cy="1600200"/>
          </a:xfrm>
          <a:prstGeom prst="parallelogram">
            <a:avLst>
              <a:gd name="adj" fmla="val 30655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V="1">
            <a:off x="1856509" y="4157807"/>
            <a:ext cx="10668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2923309" y="2633807"/>
            <a:ext cx="457200" cy="1524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2237509" y="2633807"/>
            <a:ext cx="11430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33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2D lattice types</a:t>
            </a:r>
          </a:p>
        </p:txBody>
      </p:sp>
      <p:grpSp>
        <p:nvGrpSpPr>
          <p:cNvPr id="31747" name="Group 467"/>
          <p:cNvGrpSpPr>
            <a:grpSpLocks/>
          </p:cNvGrpSpPr>
          <p:nvPr/>
        </p:nvGrpSpPr>
        <p:grpSpPr bwMode="auto">
          <a:xfrm>
            <a:off x="338138" y="2171700"/>
            <a:ext cx="8453437" cy="1155700"/>
            <a:chOff x="197" y="1525"/>
            <a:chExt cx="4915" cy="728"/>
          </a:xfrm>
        </p:grpSpPr>
        <p:sp>
          <p:nvSpPr>
            <p:cNvPr id="31824" name="Rectangle 459"/>
            <p:cNvSpPr>
              <a:spLocks noChangeArrowheads="1"/>
            </p:cNvSpPr>
            <p:nvPr/>
          </p:nvSpPr>
          <p:spPr bwMode="auto">
            <a:xfrm>
              <a:off x="197" y="1630"/>
              <a:ext cx="179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/>
                <a:t>1-fold + mirror: </a:t>
              </a:r>
            </a:p>
            <a:p>
              <a:pPr algn="l"/>
              <a:r>
                <a:rPr lang="en-US" altLang="en-US"/>
                <a:t>Centered rectangular</a:t>
              </a:r>
            </a:p>
          </p:txBody>
        </p:sp>
        <p:grpSp>
          <p:nvGrpSpPr>
            <p:cNvPr id="31825" name="Group 462"/>
            <p:cNvGrpSpPr>
              <a:grpSpLocks/>
            </p:cNvGrpSpPr>
            <p:nvPr/>
          </p:nvGrpSpPr>
          <p:grpSpPr bwMode="auto">
            <a:xfrm>
              <a:off x="3728" y="1525"/>
              <a:ext cx="1384" cy="728"/>
              <a:chOff x="2251" y="1525"/>
              <a:chExt cx="1384" cy="728"/>
            </a:xfrm>
          </p:grpSpPr>
          <p:grpSp>
            <p:nvGrpSpPr>
              <p:cNvPr id="31826" name="Group 404"/>
              <p:cNvGrpSpPr>
                <a:grpSpLocks noChangeAspect="1"/>
              </p:cNvGrpSpPr>
              <p:nvPr/>
            </p:nvGrpSpPr>
            <p:grpSpPr bwMode="auto">
              <a:xfrm>
                <a:off x="2453" y="1698"/>
                <a:ext cx="1041" cy="463"/>
                <a:chOff x="2256" y="2160"/>
                <a:chExt cx="1728" cy="768"/>
              </a:xfrm>
            </p:grpSpPr>
            <p:sp>
              <p:nvSpPr>
                <p:cNvPr id="31859" name="Rectangle 405"/>
                <p:cNvSpPr>
                  <a:spLocks noChangeAspect="1" noChangeArrowheads="1"/>
                </p:cNvSpPr>
                <p:nvPr/>
              </p:nvSpPr>
              <p:spPr bwMode="auto">
                <a:xfrm>
                  <a:off x="2256" y="2544"/>
                  <a:ext cx="576" cy="384"/>
                </a:xfrm>
                <a:prstGeom prst="rect">
                  <a:avLst/>
                </a:prstGeom>
                <a:noFill/>
                <a:ln w="28575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60" name="Rectangle 406"/>
                <p:cNvSpPr>
                  <a:spLocks noChangeAspect="1" noChangeArrowheads="1"/>
                </p:cNvSpPr>
                <p:nvPr/>
              </p:nvSpPr>
              <p:spPr bwMode="auto">
                <a:xfrm>
                  <a:off x="2832" y="2544"/>
                  <a:ext cx="576" cy="384"/>
                </a:xfrm>
                <a:prstGeom prst="rect">
                  <a:avLst/>
                </a:prstGeom>
                <a:noFill/>
                <a:ln w="28575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61" name="Rectangle 407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2544"/>
                  <a:ext cx="576" cy="384"/>
                </a:xfrm>
                <a:prstGeom prst="rect">
                  <a:avLst/>
                </a:prstGeom>
                <a:noFill/>
                <a:ln w="28575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62" name="Rectangle 408"/>
                <p:cNvSpPr>
                  <a:spLocks noChangeAspect="1" noChangeArrowheads="1"/>
                </p:cNvSpPr>
                <p:nvPr/>
              </p:nvSpPr>
              <p:spPr bwMode="auto">
                <a:xfrm>
                  <a:off x="2256" y="2160"/>
                  <a:ext cx="576" cy="384"/>
                </a:xfrm>
                <a:prstGeom prst="rect">
                  <a:avLst/>
                </a:prstGeom>
                <a:noFill/>
                <a:ln w="28575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63" name="Rectangle 409"/>
                <p:cNvSpPr>
                  <a:spLocks noChangeAspect="1" noChangeArrowheads="1"/>
                </p:cNvSpPr>
                <p:nvPr/>
              </p:nvSpPr>
              <p:spPr bwMode="auto">
                <a:xfrm>
                  <a:off x="2832" y="2160"/>
                  <a:ext cx="576" cy="384"/>
                </a:xfrm>
                <a:prstGeom prst="rect">
                  <a:avLst/>
                </a:prstGeom>
                <a:noFill/>
                <a:ln w="28575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64" name="Rectangle 410"/>
                <p:cNvSpPr>
                  <a:spLocks noChangeAspect="1" noChangeArrowheads="1"/>
                </p:cNvSpPr>
                <p:nvPr/>
              </p:nvSpPr>
              <p:spPr bwMode="auto">
                <a:xfrm>
                  <a:off x="3408" y="2160"/>
                  <a:ext cx="576" cy="384"/>
                </a:xfrm>
                <a:prstGeom prst="rect">
                  <a:avLst/>
                </a:prstGeom>
                <a:noFill/>
                <a:ln w="28575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grpSp>
            <p:nvGrpSpPr>
              <p:cNvPr id="31827" name="Group 450"/>
              <p:cNvGrpSpPr>
                <a:grpSpLocks noChangeAspect="1"/>
              </p:cNvGrpSpPr>
              <p:nvPr/>
            </p:nvGrpSpPr>
            <p:grpSpPr bwMode="auto">
              <a:xfrm>
                <a:off x="2424" y="1670"/>
                <a:ext cx="1100" cy="520"/>
                <a:chOff x="2112" y="4944"/>
                <a:chExt cx="1824" cy="864"/>
              </a:xfrm>
            </p:grpSpPr>
            <p:sp>
              <p:nvSpPr>
                <p:cNvPr id="31838" name="Oval 412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513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39" name="Oval 413"/>
                <p:cNvSpPr>
                  <a:spLocks noChangeAspect="1" noChangeArrowheads="1"/>
                </p:cNvSpPr>
                <p:nvPr/>
              </p:nvSpPr>
              <p:spPr bwMode="auto">
                <a:xfrm>
                  <a:off x="2400" y="55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40" name="Oval 414"/>
                <p:cNvSpPr>
                  <a:spLocks noChangeAspect="1" noChangeArrowheads="1"/>
                </p:cNvSpPr>
                <p:nvPr/>
              </p:nvSpPr>
              <p:spPr bwMode="auto">
                <a:xfrm>
                  <a:off x="2976" y="55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41" name="Oval 415"/>
                <p:cNvSpPr>
                  <a:spLocks noChangeAspect="1" noChangeArrowheads="1"/>
                </p:cNvSpPr>
                <p:nvPr/>
              </p:nvSpPr>
              <p:spPr bwMode="auto">
                <a:xfrm>
                  <a:off x="2976" y="513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42" name="Oval 416"/>
                <p:cNvSpPr>
                  <a:spLocks noChangeAspect="1" noChangeArrowheads="1"/>
                </p:cNvSpPr>
                <p:nvPr/>
              </p:nvSpPr>
              <p:spPr bwMode="auto">
                <a:xfrm>
                  <a:off x="3552" y="513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43" name="Oval 417"/>
                <p:cNvSpPr>
                  <a:spLocks noChangeAspect="1" noChangeArrowheads="1"/>
                </p:cNvSpPr>
                <p:nvPr/>
              </p:nvSpPr>
              <p:spPr bwMode="auto">
                <a:xfrm>
                  <a:off x="3552" y="55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44" name="Oval 418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494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45" name="Oval 419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32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46" name="Oval 420"/>
                <p:cNvSpPr>
                  <a:spLocks noChangeAspect="1" noChangeArrowheads="1"/>
                </p:cNvSpPr>
                <p:nvPr/>
              </p:nvSpPr>
              <p:spPr bwMode="auto">
                <a:xfrm>
                  <a:off x="2688" y="532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47" name="Oval 421"/>
                <p:cNvSpPr>
                  <a:spLocks noChangeAspect="1" noChangeArrowheads="1"/>
                </p:cNvSpPr>
                <p:nvPr/>
              </p:nvSpPr>
              <p:spPr bwMode="auto">
                <a:xfrm>
                  <a:off x="2688" y="494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48" name="Oval 422"/>
                <p:cNvSpPr>
                  <a:spLocks noChangeAspect="1" noChangeArrowheads="1"/>
                </p:cNvSpPr>
                <p:nvPr/>
              </p:nvSpPr>
              <p:spPr bwMode="auto">
                <a:xfrm>
                  <a:off x="3264" y="494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49" name="Oval 423"/>
                <p:cNvSpPr>
                  <a:spLocks noChangeAspect="1" noChangeArrowheads="1"/>
                </p:cNvSpPr>
                <p:nvPr/>
              </p:nvSpPr>
              <p:spPr bwMode="auto">
                <a:xfrm>
                  <a:off x="3264" y="532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50" name="Oval 424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32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51" name="Oval 425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712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52" name="Oval 426"/>
                <p:cNvSpPr>
                  <a:spLocks noChangeAspect="1" noChangeArrowheads="1"/>
                </p:cNvSpPr>
                <p:nvPr/>
              </p:nvSpPr>
              <p:spPr bwMode="auto">
                <a:xfrm>
                  <a:off x="2688" y="5712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53" name="Oval 427"/>
                <p:cNvSpPr>
                  <a:spLocks noChangeAspect="1" noChangeArrowheads="1"/>
                </p:cNvSpPr>
                <p:nvPr/>
              </p:nvSpPr>
              <p:spPr bwMode="auto">
                <a:xfrm>
                  <a:off x="2688" y="532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54" name="Oval 428"/>
                <p:cNvSpPr>
                  <a:spLocks noChangeAspect="1" noChangeArrowheads="1"/>
                </p:cNvSpPr>
                <p:nvPr/>
              </p:nvSpPr>
              <p:spPr bwMode="auto">
                <a:xfrm>
                  <a:off x="3264" y="532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55" name="Oval 429"/>
                <p:cNvSpPr>
                  <a:spLocks noChangeAspect="1" noChangeArrowheads="1"/>
                </p:cNvSpPr>
                <p:nvPr/>
              </p:nvSpPr>
              <p:spPr bwMode="auto">
                <a:xfrm>
                  <a:off x="3264" y="5712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56" name="Oval 430"/>
                <p:cNvSpPr>
                  <a:spLocks noChangeAspect="1" noChangeArrowheads="1"/>
                </p:cNvSpPr>
                <p:nvPr/>
              </p:nvSpPr>
              <p:spPr bwMode="auto">
                <a:xfrm>
                  <a:off x="3840" y="494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57" name="Oval 431"/>
                <p:cNvSpPr>
                  <a:spLocks noChangeAspect="1" noChangeArrowheads="1"/>
                </p:cNvSpPr>
                <p:nvPr/>
              </p:nvSpPr>
              <p:spPr bwMode="auto">
                <a:xfrm>
                  <a:off x="3840" y="532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  <p:sp>
              <p:nvSpPr>
                <p:cNvPr id="31858" name="Oval 432"/>
                <p:cNvSpPr>
                  <a:spLocks noChangeAspect="1" noChangeArrowheads="1"/>
                </p:cNvSpPr>
                <p:nvPr/>
              </p:nvSpPr>
              <p:spPr bwMode="auto">
                <a:xfrm>
                  <a:off x="3840" y="5712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FFFF00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AU" altLang="en-US"/>
                </a:p>
              </p:txBody>
            </p:sp>
          </p:grpSp>
          <p:sp>
            <p:nvSpPr>
              <p:cNvPr id="31828" name="Line 433"/>
              <p:cNvSpPr>
                <a:spLocks noChangeAspect="1" noChangeShapeType="1"/>
              </p:cNvSpPr>
              <p:nvPr/>
            </p:nvSpPr>
            <p:spPr bwMode="auto">
              <a:xfrm>
                <a:off x="2366" y="1640"/>
                <a:ext cx="896" cy="607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29" name="Line 434"/>
              <p:cNvSpPr>
                <a:spLocks noChangeAspect="1" noChangeShapeType="1"/>
              </p:cNvSpPr>
              <p:nvPr/>
            </p:nvSpPr>
            <p:spPr bwMode="auto">
              <a:xfrm>
                <a:off x="2714" y="1641"/>
                <a:ext cx="896" cy="607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30" name="Line 435"/>
              <p:cNvSpPr>
                <a:spLocks noChangeAspect="1" noChangeShapeType="1"/>
              </p:cNvSpPr>
              <p:nvPr/>
            </p:nvSpPr>
            <p:spPr bwMode="auto">
              <a:xfrm>
                <a:off x="2974" y="1584"/>
                <a:ext cx="603" cy="40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31" name="Line 436"/>
              <p:cNvSpPr>
                <a:spLocks noChangeAspect="1" noChangeShapeType="1"/>
              </p:cNvSpPr>
              <p:nvPr/>
            </p:nvSpPr>
            <p:spPr bwMode="auto">
              <a:xfrm>
                <a:off x="3234" y="1525"/>
                <a:ext cx="322" cy="21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32" name="Line 437"/>
              <p:cNvSpPr>
                <a:spLocks noChangeAspect="1" noChangeShapeType="1"/>
              </p:cNvSpPr>
              <p:nvPr/>
            </p:nvSpPr>
            <p:spPr bwMode="auto">
              <a:xfrm>
                <a:off x="2341" y="1861"/>
                <a:ext cx="575" cy="38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33" name="Line 438"/>
              <p:cNvSpPr>
                <a:spLocks noChangeAspect="1" noChangeShapeType="1"/>
              </p:cNvSpPr>
              <p:nvPr/>
            </p:nvSpPr>
            <p:spPr bwMode="auto">
              <a:xfrm flipH="1">
                <a:off x="2688" y="1605"/>
                <a:ext cx="947" cy="648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34" name="Line 439"/>
              <p:cNvSpPr>
                <a:spLocks noChangeAspect="1" noChangeShapeType="1"/>
              </p:cNvSpPr>
              <p:nvPr/>
            </p:nvSpPr>
            <p:spPr bwMode="auto">
              <a:xfrm flipH="1">
                <a:off x="2396" y="1568"/>
                <a:ext cx="910" cy="623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35" name="Line 440"/>
              <p:cNvSpPr>
                <a:spLocks noChangeAspect="1" noChangeShapeType="1"/>
              </p:cNvSpPr>
              <p:nvPr/>
            </p:nvSpPr>
            <p:spPr bwMode="auto">
              <a:xfrm flipH="1">
                <a:off x="2251" y="1624"/>
                <a:ext cx="652" cy="45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36" name="Line 441"/>
              <p:cNvSpPr>
                <a:spLocks noChangeAspect="1" noChangeShapeType="1"/>
              </p:cNvSpPr>
              <p:nvPr/>
            </p:nvSpPr>
            <p:spPr bwMode="auto">
              <a:xfrm flipH="1">
                <a:off x="3031" y="1908"/>
                <a:ext cx="500" cy="341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37" name="Line 442"/>
              <p:cNvSpPr>
                <a:spLocks noChangeAspect="1" noChangeShapeType="1"/>
              </p:cNvSpPr>
              <p:nvPr/>
            </p:nvSpPr>
            <p:spPr bwMode="auto">
              <a:xfrm flipH="1">
                <a:off x="3349" y="2082"/>
                <a:ext cx="245" cy="167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grpSp>
        <p:nvGrpSpPr>
          <p:cNvPr id="31748" name="Group 468"/>
          <p:cNvGrpSpPr>
            <a:grpSpLocks/>
          </p:cNvGrpSpPr>
          <p:nvPr/>
        </p:nvGrpSpPr>
        <p:grpSpPr bwMode="auto">
          <a:xfrm>
            <a:off x="439738" y="3519488"/>
            <a:ext cx="7932737" cy="631825"/>
            <a:chOff x="256" y="2474"/>
            <a:chExt cx="4612" cy="398"/>
          </a:xfrm>
        </p:grpSpPr>
        <p:sp>
          <p:nvSpPr>
            <p:cNvPr id="31816" name="Rectangle 456"/>
            <p:cNvSpPr>
              <a:spLocks noChangeArrowheads="1"/>
            </p:cNvSpPr>
            <p:nvPr/>
          </p:nvSpPr>
          <p:spPr bwMode="auto">
            <a:xfrm>
              <a:off x="256" y="2529"/>
              <a:ext cx="162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2-fold: Rectangular</a:t>
              </a:r>
            </a:p>
          </p:txBody>
        </p:sp>
        <p:grpSp>
          <p:nvGrpSpPr>
            <p:cNvPr id="31817" name="Group 447"/>
            <p:cNvGrpSpPr>
              <a:grpSpLocks noChangeAspect="1"/>
            </p:cNvGrpSpPr>
            <p:nvPr/>
          </p:nvGrpSpPr>
          <p:grpSpPr bwMode="auto">
            <a:xfrm>
              <a:off x="3972" y="2474"/>
              <a:ext cx="896" cy="398"/>
              <a:chOff x="2160" y="1728"/>
              <a:chExt cx="1728" cy="768"/>
            </a:xfrm>
          </p:grpSpPr>
          <p:sp>
            <p:nvSpPr>
              <p:cNvPr id="31818" name="Rectangle 369"/>
              <p:cNvSpPr>
                <a:spLocks noChangeAspect="1" noChangeArrowheads="1"/>
              </p:cNvSpPr>
              <p:nvPr/>
            </p:nvSpPr>
            <p:spPr bwMode="auto">
              <a:xfrm>
                <a:off x="2160" y="2112"/>
                <a:ext cx="576" cy="384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1819" name="Rectangle 370"/>
              <p:cNvSpPr>
                <a:spLocks noChangeAspect="1" noChangeArrowheads="1"/>
              </p:cNvSpPr>
              <p:nvPr/>
            </p:nvSpPr>
            <p:spPr bwMode="auto">
              <a:xfrm>
                <a:off x="2736" y="2112"/>
                <a:ext cx="576" cy="384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1820" name="Rectangle 371"/>
              <p:cNvSpPr>
                <a:spLocks noChangeAspect="1" noChangeArrowheads="1"/>
              </p:cNvSpPr>
              <p:nvPr/>
            </p:nvSpPr>
            <p:spPr bwMode="auto">
              <a:xfrm>
                <a:off x="3312" y="2112"/>
                <a:ext cx="576" cy="384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1821" name="Rectangle 372"/>
              <p:cNvSpPr>
                <a:spLocks noChangeAspect="1" noChangeArrowheads="1"/>
              </p:cNvSpPr>
              <p:nvPr/>
            </p:nvSpPr>
            <p:spPr bwMode="auto">
              <a:xfrm>
                <a:off x="2160" y="1728"/>
                <a:ext cx="576" cy="384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1822" name="Rectangle 373"/>
              <p:cNvSpPr>
                <a:spLocks noChangeAspect="1" noChangeArrowheads="1"/>
              </p:cNvSpPr>
              <p:nvPr/>
            </p:nvSpPr>
            <p:spPr bwMode="auto">
              <a:xfrm>
                <a:off x="2736" y="1728"/>
                <a:ext cx="576" cy="384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1823" name="Rectangle 374"/>
              <p:cNvSpPr>
                <a:spLocks noChangeAspect="1" noChangeArrowheads="1"/>
              </p:cNvSpPr>
              <p:nvPr/>
            </p:nvSpPr>
            <p:spPr bwMode="auto">
              <a:xfrm>
                <a:off x="3312" y="1728"/>
                <a:ext cx="576" cy="384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</p:grpSp>
      <p:sp>
        <p:nvSpPr>
          <p:cNvPr id="31749" name="Rectangle 457"/>
          <p:cNvSpPr>
            <a:spLocks noChangeArrowheads="1"/>
          </p:cNvSpPr>
          <p:nvPr/>
        </p:nvSpPr>
        <p:spPr bwMode="auto">
          <a:xfrm>
            <a:off x="415925" y="4451350"/>
            <a:ext cx="2120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r>
              <a:rPr lang="en-US" altLang="en-US"/>
              <a:t>4-fold: Square</a:t>
            </a:r>
          </a:p>
        </p:txBody>
      </p:sp>
      <p:grpSp>
        <p:nvGrpSpPr>
          <p:cNvPr id="31750" name="Group 470"/>
          <p:cNvGrpSpPr>
            <a:grpSpLocks/>
          </p:cNvGrpSpPr>
          <p:nvPr/>
        </p:nvGrpSpPr>
        <p:grpSpPr bwMode="auto">
          <a:xfrm>
            <a:off x="433388" y="5208588"/>
            <a:ext cx="7943850" cy="1103312"/>
            <a:chOff x="252" y="3625"/>
            <a:chExt cx="4619" cy="695"/>
          </a:xfrm>
        </p:grpSpPr>
        <p:sp>
          <p:nvSpPr>
            <p:cNvPr id="31790" name="Rectangle 458"/>
            <p:cNvSpPr>
              <a:spLocks noChangeArrowheads="1"/>
            </p:cNvSpPr>
            <p:nvPr/>
          </p:nvSpPr>
          <p:spPr bwMode="auto">
            <a:xfrm>
              <a:off x="252" y="3828"/>
              <a:ext cx="15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6-fold: Hexagonal</a:t>
              </a:r>
            </a:p>
          </p:txBody>
        </p:sp>
        <p:grpSp>
          <p:nvGrpSpPr>
            <p:cNvPr id="31791" name="Group 448"/>
            <p:cNvGrpSpPr>
              <a:grpSpLocks noChangeAspect="1"/>
            </p:cNvGrpSpPr>
            <p:nvPr/>
          </p:nvGrpSpPr>
          <p:grpSpPr bwMode="auto">
            <a:xfrm>
              <a:off x="3968" y="3625"/>
              <a:ext cx="903" cy="695"/>
              <a:chOff x="2160" y="3456"/>
              <a:chExt cx="1559" cy="1200"/>
            </a:xfrm>
          </p:grpSpPr>
          <p:sp>
            <p:nvSpPr>
              <p:cNvPr id="31792" name="Oval 385"/>
              <p:cNvSpPr>
                <a:spLocks noChangeAspect="1" noChangeArrowheads="1"/>
              </p:cNvSpPr>
              <p:nvPr/>
            </p:nvSpPr>
            <p:spPr bwMode="auto">
              <a:xfrm>
                <a:off x="2660" y="4126"/>
                <a:ext cx="58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1793" name="Oval 386"/>
              <p:cNvSpPr>
                <a:spLocks noChangeAspect="1" noChangeArrowheads="1"/>
              </p:cNvSpPr>
              <p:nvPr/>
            </p:nvSpPr>
            <p:spPr bwMode="auto">
              <a:xfrm>
                <a:off x="2660" y="3791"/>
                <a:ext cx="58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1794" name="Oval 387"/>
              <p:cNvSpPr>
                <a:spLocks noChangeAspect="1" noChangeArrowheads="1"/>
              </p:cNvSpPr>
              <p:nvPr/>
            </p:nvSpPr>
            <p:spPr bwMode="auto">
              <a:xfrm>
                <a:off x="2953" y="3958"/>
                <a:ext cx="59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1795" name="Oval 388"/>
              <p:cNvSpPr>
                <a:spLocks noChangeAspect="1" noChangeArrowheads="1"/>
              </p:cNvSpPr>
              <p:nvPr/>
            </p:nvSpPr>
            <p:spPr bwMode="auto">
              <a:xfrm>
                <a:off x="2953" y="4293"/>
                <a:ext cx="59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96" name="Oval 389"/>
              <p:cNvSpPr>
                <a:spLocks noChangeAspect="1" noChangeArrowheads="1"/>
              </p:cNvSpPr>
              <p:nvPr/>
            </p:nvSpPr>
            <p:spPr bwMode="auto">
              <a:xfrm>
                <a:off x="2660" y="4461"/>
                <a:ext cx="58" cy="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97" name="Oval 390"/>
              <p:cNvSpPr>
                <a:spLocks noChangeAspect="1" noChangeArrowheads="1"/>
              </p:cNvSpPr>
              <p:nvPr/>
            </p:nvSpPr>
            <p:spPr bwMode="auto">
              <a:xfrm>
                <a:off x="2366" y="4293"/>
                <a:ext cx="58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98" name="Oval 391"/>
              <p:cNvSpPr>
                <a:spLocks noChangeAspect="1" noChangeArrowheads="1"/>
              </p:cNvSpPr>
              <p:nvPr/>
            </p:nvSpPr>
            <p:spPr bwMode="auto">
              <a:xfrm>
                <a:off x="2366" y="3958"/>
                <a:ext cx="58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99" name="Oval 392"/>
              <p:cNvSpPr>
                <a:spLocks noChangeAspect="1" noChangeArrowheads="1"/>
              </p:cNvSpPr>
              <p:nvPr/>
            </p:nvSpPr>
            <p:spPr bwMode="auto">
              <a:xfrm>
                <a:off x="2953" y="3958"/>
                <a:ext cx="59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1800" name="Oval 393"/>
              <p:cNvSpPr>
                <a:spLocks noChangeAspect="1" noChangeArrowheads="1"/>
              </p:cNvSpPr>
              <p:nvPr/>
            </p:nvSpPr>
            <p:spPr bwMode="auto">
              <a:xfrm>
                <a:off x="3247" y="3791"/>
                <a:ext cx="59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1801" name="Oval 394"/>
              <p:cNvSpPr>
                <a:spLocks noChangeAspect="1" noChangeArrowheads="1"/>
              </p:cNvSpPr>
              <p:nvPr/>
            </p:nvSpPr>
            <p:spPr bwMode="auto">
              <a:xfrm>
                <a:off x="3247" y="4126"/>
                <a:ext cx="59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02" name="Oval 395"/>
              <p:cNvSpPr>
                <a:spLocks noChangeAspect="1" noChangeArrowheads="1"/>
              </p:cNvSpPr>
              <p:nvPr/>
            </p:nvSpPr>
            <p:spPr bwMode="auto">
              <a:xfrm>
                <a:off x="2953" y="4293"/>
                <a:ext cx="59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03" name="Oval 396"/>
              <p:cNvSpPr>
                <a:spLocks noChangeAspect="1" noChangeArrowheads="1"/>
              </p:cNvSpPr>
              <p:nvPr/>
            </p:nvSpPr>
            <p:spPr bwMode="auto">
              <a:xfrm>
                <a:off x="2953" y="3623"/>
                <a:ext cx="59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1804" name="Oval 397"/>
              <p:cNvSpPr>
                <a:spLocks noChangeAspect="1" noChangeArrowheads="1"/>
              </p:cNvSpPr>
              <p:nvPr/>
            </p:nvSpPr>
            <p:spPr bwMode="auto">
              <a:xfrm>
                <a:off x="2660" y="3791"/>
                <a:ext cx="58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05" name="Line 398"/>
              <p:cNvSpPr>
                <a:spLocks noChangeAspect="1" noChangeShapeType="1"/>
              </p:cNvSpPr>
              <p:nvPr/>
            </p:nvSpPr>
            <p:spPr bwMode="auto">
              <a:xfrm flipV="1">
                <a:off x="2278" y="3735"/>
                <a:ext cx="1175" cy="67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06" name="Line 399"/>
              <p:cNvSpPr>
                <a:spLocks noChangeAspect="1" noChangeShapeType="1"/>
              </p:cNvSpPr>
              <p:nvPr/>
            </p:nvSpPr>
            <p:spPr bwMode="auto">
              <a:xfrm flipV="1">
                <a:off x="2160" y="3456"/>
                <a:ext cx="1176" cy="67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07" name="Line 400"/>
              <p:cNvSpPr>
                <a:spLocks noChangeAspect="1" noChangeShapeType="1"/>
              </p:cNvSpPr>
              <p:nvPr/>
            </p:nvSpPr>
            <p:spPr bwMode="auto">
              <a:xfrm>
                <a:off x="2160" y="4182"/>
                <a:ext cx="823" cy="474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08" name="Line 401"/>
              <p:cNvSpPr>
                <a:spLocks noChangeAspect="1" noChangeShapeType="1"/>
              </p:cNvSpPr>
              <p:nvPr/>
            </p:nvSpPr>
            <p:spPr bwMode="auto">
              <a:xfrm>
                <a:off x="2395" y="3986"/>
                <a:ext cx="823" cy="475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09" name="Line 402"/>
              <p:cNvSpPr>
                <a:spLocks noChangeAspect="1" noChangeShapeType="1"/>
              </p:cNvSpPr>
              <p:nvPr/>
            </p:nvSpPr>
            <p:spPr bwMode="auto">
              <a:xfrm>
                <a:off x="2630" y="3763"/>
                <a:ext cx="823" cy="474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10" name="Line 403"/>
              <p:cNvSpPr>
                <a:spLocks noChangeAspect="1" noChangeShapeType="1"/>
              </p:cNvSpPr>
              <p:nvPr/>
            </p:nvSpPr>
            <p:spPr bwMode="auto">
              <a:xfrm>
                <a:off x="2777" y="3540"/>
                <a:ext cx="823" cy="474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11" name="Line 411"/>
              <p:cNvSpPr>
                <a:spLocks noChangeAspect="1" noChangeShapeType="1"/>
              </p:cNvSpPr>
              <p:nvPr/>
            </p:nvSpPr>
            <p:spPr bwMode="auto">
              <a:xfrm flipV="1">
                <a:off x="2544" y="3888"/>
                <a:ext cx="1175" cy="67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12" name="Line 443"/>
              <p:cNvSpPr>
                <a:spLocks noChangeAspect="1" noChangeShapeType="1"/>
              </p:cNvSpPr>
              <p:nvPr/>
            </p:nvSpPr>
            <p:spPr bwMode="auto">
              <a:xfrm>
                <a:off x="2688" y="3600"/>
                <a:ext cx="0" cy="10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13" name="Line 444"/>
              <p:cNvSpPr>
                <a:spLocks noChangeAspect="1" noChangeShapeType="1"/>
              </p:cNvSpPr>
              <p:nvPr/>
            </p:nvSpPr>
            <p:spPr bwMode="auto">
              <a:xfrm>
                <a:off x="2976" y="3504"/>
                <a:ext cx="0" cy="10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14" name="Line 445"/>
              <p:cNvSpPr>
                <a:spLocks noChangeAspect="1" noChangeShapeType="1"/>
              </p:cNvSpPr>
              <p:nvPr/>
            </p:nvSpPr>
            <p:spPr bwMode="auto">
              <a:xfrm>
                <a:off x="3264" y="3456"/>
                <a:ext cx="0" cy="10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815" name="Line 446"/>
              <p:cNvSpPr>
                <a:spLocks noChangeAspect="1" noChangeShapeType="1"/>
              </p:cNvSpPr>
              <p:nvPr/>
            </p:nvSpPr>
            <p:spPr bwMode="auto">
              <a:xfrm>
                <a:off x="2400" y="3552"/>
                <a:ext cx="0" cy="100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grpSp>
        <p:nvGrpSpPr>
          <p:cNvPr id="31751" name="Group 466"/>
          <p:cNvGrpSpPr>
            <a:grpSpLocks/>
          </p:cNvGrpSpPr>
          <p:nvPr/>
        </p:nvGrpSpPr>
        <p:grpSpPr bwMode="auto">
          <a:xfrm>
            <a:off x="419100" y="1066800"/>
            <a:ext cx="8169275" cy="914400"/>
            <a:chOff x="244" y="672"/>
            <a:chExt cx="4750" cy="576"/>
          </a:xfrm>
        </p:grpSpPr>
        <p:sp>
          <p:nvSpPr>
            <p:cNvPr id="31772" name="Rectangle 455"/>
            <p:cNvSpPr>
              <a:spLocks noChangeArrowheads="1"/>
            </p:cNvSpPr>
            <p:nvPr/>
          </p:nvSpPr>
          <p:spPr bwMode="auto">
            <a:xfrm>
              <a:off x="244" y="816"/>
              <a:ext cx="12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1-fold: Oblique</a:t>
              </a:r>
            </a:p>
          </p:txBody>
        </p:sp>
        <p:grpSp>
          <p:nvGrpSpPr>
            <p:cNvPr id="31773" name="Group 461"/>
            <p:cNvGrpSpPr>
              <a:grpSpLocks/>
            </p:cNvGrpSpPr>
            <p:nvPr/>
          </p:nvGrpSpPr>
          <p:grpSpPr bwMode="auto">
            <a:xfrm>
              <a:off x="3845" y="672"/>
              <a:ext cx="1149" cy="576"/>
              <a:chOff x="1424" y="1184"/>
              <a:chExt cx="1373" cy="720"/>
            </a:xfrm>
          </p:grpSpPr>
          <p:sp>
            <p:nvSpPr>
              <p:cNvPr id="31774" name="Oval 354"/>
              <p:cNvSpPr>
                <a:spLocks noChangeAspect="1" noChangeArrowheads="1"/>
              </p:cNvSpPr>
              <p:nvPr/>
            </p:nvSpPr>
            <p:spPr bwMode="auto">
              <a:xfrm>
                <a:off x="2077" y="1504"/>
                <a:ext cx="45" cy="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1775" name="Oval 355"/>
              <p:cNvSpPr>
                <a:spLocks noChangeAspect="1" noChangeArrowheads="1"/>
              </p:cNvSpPr>
              <p:nvPr/>
            </p:nvSpPr>
            <p:spPr bwMode="auto">
              <a:xfrm>
                <a:off x="2257" y="1623"/>
                <a:ext cx="45" cy="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6" name="Oval 356"/>
              <p:cNvSpPr>
                <a:spLocks noChangeAspect="1" noChangeArrowheads="1"/>
              </p:cNvSpPr>
              <p:nvPr/>
            </p:nvSpPr>
            <p:spPr bwMode="auto">
              <a:xfrm>
                <a:off x="1987" y="1742"/>
                <a:ext cx="45" cy="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7" name="Oval 357"/>
              <p:cNvSpPr>
                <a:spLocks noChangeAspect="1" noChangeArrowheads="1"/>
              </p:cNvSpPr>
              <p:nvPr/>
            </p:nvSpPr>
            <p:spPr bwMode="auto">
              <a:xfrm>
                <a:off x="1807" y="1623"/>
                <a:ext cx="45" cy="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8" name="Oval 358"/>
              <p:cNvSpPr>
                <a:spLocks noChangeAspect="1" noChangeArrowheads="1"/>
              </p:cNvSpPr>
              <p:nvPr/>
            </p:nvSpPr>
            <p:spPr bwMode="auto">
              <a:xfrm>
                <a:off x="1897" y="1385"/>
                <a:ext cx="45" cy="3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9" name="Oval 359"/>
              <p:cNvSpPr>
                <a:spLocks noChangeAspect="1" noChangeArrowheads="1"/>
              </p:cNvSpPr>
              <p:nvPr/>
            </p:nvSpPr>
            <p:spPr bwMode="auto">
              <a:xfrm>
                <a:off x="2347" y="1385"/>
                <a:ext cx="45" cy="3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1780" name="Oval 360"/>
              <p:cNvSpPr>
                <a:spLocks noChangeAspect="1" noChangeArrowheads="1"/>
              </p:cNvSpPr>
              <p:nvPr/>
            </p:nvSpPr>
            <p:spPr bwMode="auto">
              <a:xfrm>
                <a:off x="2527" y="1504"/>
                <a:ext cx="45" cy="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1" name="Oval 361"/>
              <p:cNvSpPr>
                <a:spLocks noChangeAspect="1" noChangeArrowheads="1"/>
              </p:cNvSpPr>
              <p:nvPr/>
            </p:nvSpPr>
            <p:spPr bwMode="auto">
              <a:xfrm>
                <a:off x="2257" y="1623"/>
                <a:ext cx="45" cy="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2" name="Oval 362"/>
              <p:cNvSpPr>
                <a:spLocks noChangeAspect="1" noChangeArrowheads="1"/>
              </p:cNvSpPr>
              <p:nvPr/>
            </p:nvSpPr>
            <p:spPr bwMode="auto">
              <a:xfrm>
                <a:off x="2167" y="1265"/>
                <a:ext cx="45" cy="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3" name="Line 363"/>
              <p:cNvSpPr>
                <a:spLocks noChangeAspect="1" noChangeShapeType="1"/>
              </p:cNvSpPr>
              <p:nvPr/>
            </p:nvSpPr>
            <p:spPr bwMode="auto">
              <a:xfrm flipV="1">
                <a:off x="1829" y="1409"/>
                <a:ext cx="968" cy="45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784" name="Line 364"/>
              <p:cNvSpPr>
                <a:spLocks noChangeAspect="1" noChangeShapeType="1"/>
              </p:cNvSpPr>
              <p:nvPr/>
            </p:nvSpPr>
            <p:spPr bwMode="auto">
              <a:xfrm flipV="1">
                <a:off x="1717" y="1252"/>
                <a:ext cx="967" cy="45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785" name="Line 365"/>
              <p:cNvSpPr>
                <a:spLocks noChangeAspect="1" noChangeShapeType="1"/>
              </p:cNvSpPr>
              <p:nvPr/>
            </p:nvSpPr>
            <p:spPr bwMode="auto">
              <a:xfrm flipV="1">
                <a:off x="1424" y="1184"/>
                <a:ext cx="968" cy="45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786" name="Line 3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54" y="1184"/>
                <a:ext cx="630" cy="42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787" name="Line 3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807" y="1319"/>
                <a:ext cx="630" cy="42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788" name="Line 3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582" y="1477"/>
                <a:ext cx="630" cy="427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1789" name="Oval 460"/>
              <p:cNvSpPr>
                <a:spLocks noChangeAspect="1" noChangeArrowheads="1"/>
              </p:cNvSpPr>
              <p:nvPr/>
            </p:nvSpPr>
            <p:spPr bwMode="auto">
              <a:xfrm>
                <a:off x="1639" y="1505"/>
                <a:ext cx="45" cy="3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1752" name="Text Box 471"/>
          <p:cNvSpPr txBox="1">
            <a:spLocks noChangeArrowheads="1"/>
          </p:cNvSpPr>
          <p:nvPr/>
        </p:nvSpPr>
        <p:spPr bwMode="auto">
          <a:xfrm>
            <a:off x="4194175" y="1292225"/>
            <a:ext cx="15160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  <a:r>
              <a:rPr lang="en-US" altLang="en-US" baseline="-25000"/>
              <a:t>1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 a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;  </a:t>
            </a:r>
            <a:r>
              <a:rPr lang="en-US" altLang="en-US">
                <a:latin typeface="Symbol" pitchFamily="18" charset="2"/>
                <a:sym typeface="Symbol" pitchFamily="18" charset="2"/>
              </a:rPr>
              <a:t>b</a:t>
            </a:r>
            <a:endParaRPr lang="en-US" altLang="en-US"/>
          </a:p>
        </p:txBody>
      </p:sp>
      <p:sp>
        <p:nvSpPr>
          <p:cNvPr id="31753" name="Text Box 472"/>
          <p:cNvSpPr txBox="1">
            <a:spLocks noChangeArrowheads="1"/>
          </p:cNvSpPr>
          <p:nvPr/>
        </p:nvSpPr>
        <p:spPr bwMode="auto">
          <a:xfrm>
            <a:off x="3778250" y="2562225"/>
            <a:ext cx="23495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  <a:r>
              <a:rPr lang="en-US" altLang="en-US" baseline="-25000"/>
              <a:t>1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 a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;  </a:t>
            </a:r>
            <a:r>
              <a:rPr lang="en-US" altLang="en-US">
                <a:solidFill>
                  <a:srgbClr val="66FF33"/>
                </a:solidFill>
                <a:latin typeface="Symbol" pitchFamily="18" charset="2"/>
                <a:sym typeface="Symbol" pitchFamily="18" charset="2"/>
              </a:rPr>
              <a:t>a</a:t>
            </a:r>
            <a:r>
              <a:rPr lang="en-US" altLang="en-US">
                <a:sym typeface="Symbol" pitchFamily="18" charset="2"/>
              </a:rPr>
              <a:t> = 90</a:t>
            </a:r>
            <a:r>
              <a:rPr lang="en-US" altLang="en-US" baseline="30000">
                <a:sym typeface="Symbol" pitchFamily="18" charset="2"/>
              </a:rPr>
              <a:t>o</a:t>
            </a:r>
            <a:endParaRPr lang="en-US" altLang="en-US"/>
          </a:p>
        </p:txBody>
      </p:sp>
      <p:sp>
        <p:nvSpPr>
          <p:cNvPr id="31754" name="Text Box 473"/>
          <p:cNvSpPr txBox="1">
            <a:spLocks noChangeArrowheads="1"/>
          </p:cNvSpPr>
          <p:nvPr/>
        </p:nvSpPr>
        <p:spPr bwMode="auto">
          <a:xfrm>
            <a:off x="3790950" y="3590925"/>
            <a:ext cx="23241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  <a:r>
              <a:rPr lang="en-US" altLang="en-US" baseline="-25000"/>
              <a:t>1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 a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;  </a:t>
            </a:r>
            <a:r>
              <a:rPr lang="en-US" altLang="en-US">
                <a:latin typeface="Symbol" pitchFamily="18" charset="2"/>
                <a:sym typeface="Symbol" pitchFamily="18" charset="2"/>
              </a:rPr>
              <a:t>b</a:t>
            </a:r>
            <a:r>
              <a:rPr lang="en-US" altLang="en-US">
                <a:sym typeface="Symbol" pitchFamily="18" charset="2"/>
              </a:rPr>
              <a:t> = 90</a:t>
            </a:r>
            <a:r>
              <a:rPr lang="en-US" altLang="en-US" baseline="30000">
                <a:sym typeface="Symbol" pitchFamily="18" charset="2"/>
              </a:rPr>
              <a:t>o</a:t>
            </a:r>
            <a:endParaRPr lang="en-US" altLang="en-US"/>
          </a:p>
        </p:txBody>
      </p:sp>
      <p:sp>
        <p:nvSpPr>
          <p:cNvPr id="31755" name="Text Box 474"/>
          <p:cNvSpPr txBox="1">
            <a:spLocks noChangeArrowheads="1"/>
          </p:cNvSpPr>
          <p:nvPr/>
        </p:nvSpPr>
        <p:spPr bwMode="auto">
          <a:xfrm>
            <a:off x="3784600" y="4441825"/>
            <a:ext cx="23352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  <a:r>
              <a:rPr lang="en-US" altLang="en-US" baseline="-25000"/>
              <a:t>1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= a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;  </a:t>
            </a:r>
            <a:r>
              <a:rPr lang="en-US" altLang="en-US">
                <a:latin typeface="Symbol" pitchFamily="18" charset="2"/>
                <a:sym typeface="Symbol" pitchFamily="18" charset="2"/>
              </a:rPr>
              <a:t>b</a:t>
            </a:r>
            <a:r>
              <a:rPr lang="en-US" altLang="en-US">
                <a:sym typeface="Symbol" pitchFamily="18" charset="2"/>
              </a:rPr>
              <a:t> = 90</a:t>
            </a:r>
            <a:r>
              <a:rPr lang="en-US" altLang="en-US" baseline="30000">
                <a:sym typeface="Symbol" pitchFamily="18" charset="2"/>
              </a:rPr>
              <a:t>o</a:t>
            </a:r>
            <a:endParaRPr lang="en-US" altLang="en-US"/>
          </a:p>
        </p:txBody>
      </p:sp>
      <p:sp>
        <p:nvSpPr>
          <p:cNvPr id="31756" name="Text Box 475"/>
          <p:cNvSpPr txBox="1">
            <a:spLocks noChangeArrowheads="1"/>
          </p:cNvSpPr>
          <p:nvPr/>
        </p:nvSpPr>
        <p:spPr bwMode="auto">
          <a:xfrm>
            <a:off x="3698875" y="5521325"/>
            <a:ext cx="2505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  <a:r>
              <a:rPr lang="en-US" altLang="en-US" baseline="-25000"/>
              <a:t>1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= a</a:t>
            </a:r>
            <a:r>
              <a:rPr lang="en-US" altLang="en-US" baseline="-25000">
                <a:sym typeface="Symbol" pitchFamily="18" charset="2"/>
              </a:rPr>
              <a:t>2</a:t>
            </a:r>
            <a:r>
              <a:rPr lang="en-US" altLang="en-US">
                <a:sym typeface="Symbol" pitchFamily="18" charset="2"/>
              </a:rPr>
              <a:t>;  </a:t>
            </a:r>
            <a:r>
              <a:rPr lang="en-US" altLang="en-US">
                <a:latin typeface="Symbol" pitchFamily="18" charset="2"/>
                <a:sym typeface="Symbol" pitchFamily="18" charset="2"/>
              </a:rPr>
              <a:t>b</a:t>
            </a:r>
            <a:r>
              <a:rPr lang="en-US" altLang="en-US">
                <a:sym typeface="Symbol" pitchFamily="18" charset="2"/>
              </a:rPr>
              <a:t> = 120</a:t>
            </a:r>
            <a:r>
              <a:rPr lang="en-US" altLang="en-US" baseline="30000">
                <a:sym typeface="Symbol" pitchFamily="18" charset="2"/>
              </a:rPr>
              <a:t>o</a:t>
            </a:r>
            <a:endParaRPr lang="en-US" altLang="en-US"/>
          </a:p>
        </p:txBody>
      </p:sp>
      <p:sp>
        <p:nvSpPr>
          <p:cNvPr id="31757" name="Arc 480"/>
          <p:cNvSpPr>
            <a:spLocks/>
          </p:cNvSpPr>
          <p:nvPr/>
        </p:nvSpPr>
        <p:spPr bwMode="auto">
          <a:xfrm rot="-1437634">
            <a:off x="7123113" y="1547813"/>
            <a:ext cx="157162" cy="112712"/>
          </a:xfrm>
          <a:custGeom>
            <a:avLst/>
            <a:gdLst>
              <a:gd name="T0" fmla="*/ 0 w 21600"/>
              <a:gd name="T1" fmla="*/ 0 h 21600"/>
              <a:gd name="T2" fmla="*/ 157817 w 21600"/>
              <a:gd name="T3" fmla="*/ 113713 h 21600"/>
              <a:gd name="T4" fmla="*/ 0 w 21600"/>
              <a:gd name="T5" fmla="*/ 11371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31758" name="Arc 481"/>
          <p:cNvSpPr>
            <a:spLocks/>
          </p:cNvSpPr>
          <p:nvPr/>
        </p:nvSpPr>
        <p:spPr bwMode="auto">
          <a:xfrm>
            <a:off x="7359650" y="3048000"/>
            <a:ext cx="128588" cy="133350"/>
          </a:xfrm>
          <a:custGeom>
            <a:avLst/>
            <a:gdLst>
              <a:gd name="T0" fmla="*/ 0 w 21600"/>
              <a:gd name="T1" fmla="*/ 0 h 21600"/>
              <a:gd name="T2" fmla="*/ 128613 w 21600"/>
              <a:gd name="T3" fmla="*/ 133185 h 21600"/>
              <a:gd name="T4" fmla="*/ 0 w 21600"/>
              <a:gd name="T5" fmla="*/ 13318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31759" name="Arc 482"/>
          <p:cNvSpPr>
            <a:spLocks/>
          </p:cNvSpPr>
          <p:nvPr/>
        </p:nvSpPr>
        <p:spPr bwMode="auto">
          <a:xfrm>
            <a:off x="7340600" y="3729038"/>
            <a:ext cx="114300" cy="106362"/>
          </a:xfrm>
          <a:custGeom>
            <a:avLst/>
            <a:gdLst>
              <a:gd name="T0" fmla="*/ 0 w 21600"/>
              <a:gd name="T1" fmla="*/ 0 h 21600"/>
              <a:gd name="T2" fmla="*/ 114605 w 21600"/>
              <a:gd name="T3" fmla="*/ 107008 h 21600"/>
              <a:gd name="T4" fmla="*/ 0 w 21600"/>
              <a:gd name="T5" fmla="*/ 10700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  <p:grpSp>
        <p:nvGrpSpPr>
          <p:cNvPr id="31760" name="Group 484"/>
          <p:cNvGrpSpPr>
            <a:grpSpLocks/>
          </p:cNvGrpSpPr>
          <p:nvPr/>
        </p:nvGrpSpPr>
        <p:grpSpPr bwMode="auto">
          <a:xfrm>
            <a:off x="7210425" y="4343400"/>
            <a:ext cx="777875" cy="673100"/>
            <a:chOff x="4193" y="2736"/>
            <a:chExt cx="452" cy="424"/>
          </a:xfrm>
        </p:grpSpPr>
        <p:sp>
          <p:nvSpPr>
            <p:cNvPr id="31762" name="Rectangle 376"/>
            <p:cNvSpPr>
              <a:spLocks noChangeAspect="1" noChangeArrowheads="1"/>
            </p:cNvSpPr>
            <p:nvPr/>
          </p:nvSpPr>
          <p:spPr bwMode="auto">
            <a:xfrm>
              <a:off x="4193" y="2878"/>
              <a:ext cx="151" cy="140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1763" name="Rectangle 377"/>
            <p:cNvSpPr>
              <a:spLocks noChangeAspect="1" noChangeArrowheads="1"/>
            </p:cNvSpPr>
            <p:nvPr/>
          </p:nvSpPr>
          <p:spPr bwMode="auto">
            <a:xfrm>
              <a:off x="4344" y="2878"/>
              <a:ext cx="150" cy="140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1764" name="Rectangle 378"/>
            <p:cNvSpPr>
              <a:spLocks noChangeAspect="1" noChangeArrowheads="1"/>
            </p:cNvSpPr>
            <p:nvPr/>
          </p:nvSpPr>
          <p:spPr bwMode="auto">
            <a:xfrm>
              <a:off x="4494" y="2878"/>
              <a:ext cx="151" cy="140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1765" name="Rectangle 379"/>
            <p:cNvSpPr>
              <a:spLocks noChangeAspect="1" noChangeArrowheads="1"/>
            </p:cNvSpPr>
            <p:nvPr/>
          </p:nvSpPr>
          <p:spPr bwMode="auto">
            <a:xfrm>
              <a:off x="4193" y="2736"/>
              <a:ext cx="151" cy="142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1766" name="Rectangle 380"/>
            <p:cNvSpPr>
              <a:spLocks noChangeAspect="1" noChangeArrowheads="1"/>
            </p:cNvSpPr>
            <p:nvPr/>
          </p:nvSpPr>
          <p:spPr bwMode="auto">
            <a:xfrm>
              <a:off x="4344" y="2736"/>
              <a:ext cx="150" cy="142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1767" name="Rectangle 381"/>
            <p:cNvSpPr>
              <a:spLocks noChangeAspect="1" noChangeArrowheads="1"/>
            </p:cNvSpPr>
            <p:nvPr/>
          </p:nvSpPr>
          <p:spPr bwMode="auto">
            <a:xfrm>
              <a:off x="4494" y="2736"/>
              <a:ext cx="151" cy="142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1768" name="Rectangle 382"/>
            <p:cNvSpPr>
              <a:spLocks noChangeAspect="1" noChangeArrowheads="1"/>
            </p:cNvSpPr>
            <p:nvPr/>
          </p:nvSpPr>
          <p:spPr bwMode="auto">
            <a:xfrm>
              <a:off x="4193" y="3018"/>
              <a:ext cx="151" cy="142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1769" name="Rectangle 383"/>
            <p:cNvSpPr>
              <a:spLocks noChangeAspect="1" noChangeArrowheads="1"/>
            </p:cNvSpPr>
            <p:nvPr/>
          </p:nvSpPr>
          <p:spPr bwMode="auto">
            <a:xfrm>
              <a:off x="4344" y="3018"/>
              <a:ext cx="150" cy="142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1770" name="Rectangle 384"/>
            <p:cNvSpPr>
              <a:spLocks noChangeAspect="1" noChangeArrowheads="1"/>
            </p:cNvSpPr>
            <p:nvPr/>
          </p:nvSpPr>
          <p:spPr bwMode="auto">
            <a:xfrm>
              <a:off x="4494" y="3018"/>
              <a:ext cx="151" cy="142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1771" name="Arc 483"/>
            <p:cNvSpPr>
              <a:spLocks/>
            </p:cNvSpPr>
            <p:nvPr/>
          </p:nvSpPr>
          <p:spPr bwMode="auto">
            <a:xfrm>
              <a:off x="4344" y="2943"/>
              <a:ext cx="68" cy="70"/>
            </a:xfrm>
            <a:custGeom>
              <a:avLst/>
              <a:gdLst>
                <a:gd name="T0" fmla="*/ 0 w 21600"/>
                <a:gd name="T1" fmla="*/ 0 h 21600"/>
                <a:gd name="T2" fmla="*/ 68 w 21600"/>
                <a:gd name="T3" fmla="*/ 70 h 21600"/>
                <a:gd name="T4" fmla="*/ 0 w 21600"/>
                <a:gd name="T5" fmla="*/ 7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</p:grpSp>
      <p:sp>
        <p:nvSpPr>
          <p:cNvPr id="31761" name="Arc 485"/>
          <p:cNvSpPr>
            <a:spLocks/>
          </p:cNvSpPr>
          <p:nvPr/>
        </p:nvSpPr>
        <p:spPr bwMode="auto">
          <a:xfrm rot="-2085171">
            <a:off x="7546975" y="5864225"/>
            <a:ext cx="171450" cy="150813"/>
          </a:xfrm>
          <a:custGeom>
            <a:avLst/>
            <a:gdLst>
              <a:gd name="T0" fmla="*/ 0 w 26901"/>
              <a:gd name="T1" fmla="*/ 4614 h 21600"/>
              <a:gd name="T2" fmla="*/ 172157 w 26901"/>
              <a:gd name="T3" fmla="*/ 150776 h 21600"/>
              <a:gd name="T4" fmla="*/ 33925 w 26901"/>
              <a:gd name="T5" fmla="*/ 15077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901" h="21600" fill="none" extrusionOk="0">
                <a:moveTo>
                  <a:pt x="-1" y="660"/>
                </a:moveTo>
                <a:cubicBezTo>
                  <a:pt x="1732" y="221"/>
                  <a:pt x="3513" y="-1"/>
                  <a:pt x="5301" y="0"/>
                </a:cubicBezTo>
                <a:cubicBezTo>
                  <a:pt x="17230" y="0"/>
                  <a:pt x="26901" y="9670"/>
                  <a:pt x="26901" y="21600"/>
                </a:cubicBezTo>
              </a:path>
              <a:path w="26901" h="21600" stroke="0" extrusionOk="0">
                <a:moveTo>
                  <a:pt x="-1" y="660"/>
                </a:moveTo>
                <a:cubicBezTo>
                  <a:pt x="1732" y="221"/>
                  <a:pt x="3513" y="-1"/>
                  <a:pt x="5301" y="0"/>
                </a:cubicBezTo>
                <a:cubicBezTo>
                  <a:pt x="17230" y="0"/>
                  <a:pt x="26901" y="9670"/>
                  <a:pt x="26901" y="21600"/>
                </a:cubicBezTo>
                <a:lnTo>
                  <a:pt x="5301" y="21600"/>
                </a:lnTo>
                <a:lnTo>
                  <a:pt x="-1" y="660"/>
                </a:lnTo>
                <a:close/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373063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3D lattice types</a:t>
            </a:r>
          </a:p>
        </p:txBody>
      </p:sp>
      <p:graphicFrame>
        <p:nvGraphicFramePr>
          <p:cNvPr id="18535" name="Group 103"/>
          <p:cNvGraphicFramePr>
            <a:graphicFrameLocks noGrp="1"/>
          </p:cNvGraphicFramePr>
          <p:nvPr/>
        </p:nvGraphicFramePr>
        <p:xfrm>
          <a:off x="233363" y="2271713"/>
          <a:ext cx="9521825" cy="4097338"/>
        </p:xfrm>
        <a:graphic>
          <a:graphicData uri="http://schemas.openxmlformats.org/drawingml/2006/table">
            <a:tbl>
              <a:tblPr/>
              <a:tblGrid>
                <a:gridCol w="3632604"/>
                <a:gridCol w="550394"/>
                <a:gridCol w="5338827"/>
              </a:tblGrid>
              <a:tr h="593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Triclinic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No symmetries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Monoclinic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Two right angles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Orthorhombic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Three right angles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Tetragonal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Three right angles + 4 fold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Cubic (SC, FCC, BCC)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Three right angles + 4 fold + 3 fold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Trigonal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Three equal angles (not 90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o)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+ 3 fold 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Hexagonal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Two right, one 120</a:t>
                      </a:r>
                      <a:r>
                        <a:rPr kumimoji="0" lang="en-US" alt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+ 6 fold</a:t>
                      </a:r>
                    </a:p>
                  </a:txBody>
                  <a:tcPr marL="99071" marR="99071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5" name="Text Box 94"/>
          <p:cNvSpPr txBox="1">
            <a:spLocks noChangeArrowheads="1"/>
          </p:cNvSpPr>
          <p:nvPr/>
        </p:nvSpPr>
        <p:spPr bwMode="auto">
          <a:xfrm>
            <a:off x="3184525" y="1516063"/>
            <a:ext cx="35369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The 3D lattice types (14)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17"/>
          <p:cNvSpPr>
            <a:spLocks noChangeArrowheads="1"/>
          </p:cNvSpPr>
          <p:nvPr/>
        </p:nvSpPr>
        <p:spPr bwMode="auto">
          <a:xfrm>
            <a:off x="7154407" y="3260082"/>
            <a:ext cx="1244145" cy="119808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  <a:scene3d>
            <a:camera prst="legacyPerspectiveTopRight">
              <a:rot lat="0" lon="600000" rev="0"/>
            </a:camera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flatTx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64" name="Rectangle 117"/>
          <p:cNvSpPr>
            <a:spLocks noChangeArrowheads="1"/>
          </p:cNvSpPr>
          <p:nvPr/>
        </p:nvSpPr>
        <p:spPr bwMode="auto">
          <a:xfrm>
            <a:off x="3831043" y="3249691"/>
            <a:ext cx="1244145" cy="119808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  <a:scene3d>
            <a:camera prst="legacyPerspectiveTopRight">
              <a:rot lat="0" lon="600000" rev="0"/>
            </a:camera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flatTx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54" name="Rectangle 117"/>
          <p:cNvSpPr>
            <a:spLocks noChangeArrowheads="1"/>
          </p:cNvSpPr>
          <p:nvPr/>
        </p:nvSpPr>
        <p:spPr bwMode="auto">
          <a:xfrm>
            <a:off x="870330" y="3249691"/>
            <a:ext cx="1244145" cy="119808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  <a:scene3d>
            <a:camera prst="legacyPerspectiveTopRight">
              <a:rot lat="0" lon="600000" rev="0"/>
            </a:camera>
            <a:lightRig rig="legacyFlat3" dir="b"/>
          </a:scene3d>
          <a:sp3d extrusionH="887400" prstMaterial="legacyWirefram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flatTx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Cubic lattices</a:t>
            </a:r>
          </a:p>
        </p:txBody>
      </p:sp>
      <p:sp>
        <p:nvSpPr>
          <p:cNvPr id="33846" name="Oval 104"/>
          <p:cNvSpPr>
            <a:spLocks noChangeAspect="1" noChangeArrowheads="1"/>
          </p:cNvSpPr>
          <p:nvPr/>
        </p:nvSpPr>
        <p:spPr bwMode="auto">
          <a:xfrm>
            <a:off x="1144454" y="2975379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47" name="Oval 105"/>
          <p:cNvSpPr>
            <a:spLocks noChangeAspect="1" noChangeArrowheads="1"/>
          </p:cNvSpPr>
          <p:nvPr/>
        </p:nvSpPr>
        <p:spPr bwMode="auto">
          <a:xfrm>
            <a:off x="773067" y="3122440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48" name="Oval 106"/>
          <p:cNvSpPr>
            <a:spLocks noChangeAspect="1" noChangeArrowheads="1"/>
          </p:cNvSpPr>
          <p:nvPr/>
        </p:nvSpPr>
        <p:spPr bwMode="auto">
          <a:xfrm>
            <a:off x="2236185" y="2996161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49" name="Oval 107"/>
          <p:cNvSpPr>
            <a:spLocks noChangeAspect="1" noChangeArrowheads="1"/>
          </p:cNvSpPr>
          <p:nvPr/>
        </p:nvSpPr>
        <p:spPr bwMode="auto">
          <a:xfrm>
            <a:off x="1147894" y="4068012"/>
            <a:ext cx="274320" cy="274320"/>
          </a:xfrm>
          <a:prstGeom prst="ellips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50" name="Oval 108"/>
          <p:cNvSpPr>
            <a:spLocks noChangeAspect="1" noChangeArrowheads="1"/>
          </p:cNvSpPr>
          <p:nvPr/>
        </p:nvSpPr>
        <p:spPr bwMode="auto">
          <a:xfrm>
            <a:off x="2237834" y="4101926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51" name="Oval 109"/>
          <p:cNvSpPr>
            <a:spLocks noChangeAspect="1" noChangeArrowheads="1"/>
          </p:cNvSpPr>
          <p:nvPr/>
        </p:nvSpPr>
        <p:spPr bwMode="auto">
          <a:xfrm>
            <a:off x="778298" y="4297478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52" name="Oval 110"/>
          <p:cNvSpPr>
            <a:spLocks noChangeAspect="1" noChangeArrowheads="1"/>
          </p:cNvSpPr>
          <p:nvPr/>
        </p:nvSpPr>
        <p:spPr bwMode="auto">
          <a:xfrm>
            <a:off x="1973160" y="4341783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53" name="Oval 112"/>
          <p:cNvSpPr>
            <a:spLocks noChangeAspect="1" noChangeArrowheads="1"/>
          </p:cNvSpPr>
          <p:nvPr/>
        </p:nvSpPr>
        <p:spPr bwMode="auto">
          <a:xfrm>
            <a:off x="1971440" y="3122440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796" name="Text Box 119"/>
          <p:cNvSpPr txBox="1">
            <a:spLocks noChangeArrowheads="1"/>
          </p:cNvSpPr>
          <p:nvPr/>
        </p:nvSpPr>
        <p:spPr bwMode="auto">
          <a:xfrm>
            <a:off x="646113" y="1997075"/>
            <a:ext cx="19319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Simple cubic</a:t>
            </a:r>
          </a:p>
          <a:p>
            <a:pPr eaLnBrk="1" hangingPunct="1"/>
            <a:r>
              <a:rPr lang="en-US" altLang="en-US"/>
              <a:t>SC</a:t>
            </a:r>
          </a:p>
        </p:txBody>
      </p:sp>
      <p:sp>
        <p:nvSpPr>
          <p:cNvPr id="33832" name="Oval 78"/>
          <p:cNvSpPr>
            <a:spLocks noChangeAspect="1" noChangeArrowheads="1"/>
          </p:cNvSpPr>
          <p:nvPr/>
        </p:nvSpPr>
        <p:spPr bwMode="auto">
          <a:xfrm>
            <a:off x="4082917" y="2975379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33" name="Oval 79"/>
          <p:cNvSpPr>
            <a:spLocks noChangeAspect="1" noChangeArrowheads="1"/>
          </p:cNvSpPr>
          <p:nvPr/>
        </p:nvSpPr>
        <p:spPr bwMode="auto">
          <a:xfrm>
            <a:off x="3711530" y="3122440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34" name="Oval 80"/>
          <p:cNvSpPr>
            <a:spLocks noChangeAspect="1" noChangeArrowheads="1"/>
          </p:cNvSpPr>
          <p:nvPr/>
        </p:nvSpPr>
        <p:spPr bwMode="auto">
          <a:xfrm>
            <a:off x="5174647" y="2996161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35" name="Oval 81"/>
          <p:cNvSpPr>
            <a:spLocks noChangeAspect="1" noChangeArrowheads="1"/>
          </p:cNvSpPr>
          <p:nvPr/>
        </p:nvSpPr>
        <p:spPr bwMode="auto">
          <a:xfrm>
            <a:off x="4086357" y="4074362"/>
            <a:ext cx="274320" cy="274320"/>
          </a:xfrm>
          <a:prstGeom prst="ellips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36" name="Oval 82"/>
          <p:cNvSpPr>
            <a:spLocks noChangeAspect="1" noChangeArrowheads="1"/>
          </p:cNvSpPr>
          <p:nvPr/>
        </p:nvSpPr>
        <p:spPr bwMode="auto">
          <a:xfrm>
            <a:off x="5176296" y="4108276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37" name="Oval 83"/>
          <p:cNvSpPr>
            <a:spLocks noChangeAspect="1" noChangeArrowheads="1"/>
          </p:cNvSpPr>
          <p:nvPr/>
        </p:nvSpPr>
        <p:spPr bwMode="auto">
          <a:xfrm>
            <a:off x="3716761" y="4303828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38" name="Oval 84"/>
          <p:cNvSpPr>
            <a:spLocks noChangeAspect="1" noChangeArrowheads="1"/>
          </p:cNvSpPr>
          <p:nvPr/>
        </p:nvSpPr>
        <p:spPr bwMode="auto">
          <a:xfrm>
            <a:off x="4911622" y="4348133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39" name="Oval 86"/>
          <p:cNvSpPr>
            <a:spLocks noChangeAspect="1" noChangeArrowheads="1"/>
          </p:cNvSpPr>
          <p:nvPr/>
        </p:nvSpPr>
        <p:spPr bwMode="auto">
          <a:xfrm>
            <a:off x="4481825" y="3677920"/>
            <a:ext cx="274320" cy="274320"/>
          </a:xfrm>
          <a:prstGeom prst="ellips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40" name="Oval 87"/>
          <p:cNvSpPr>
            <a:spLocks noChangeAspect="1" noChangeArrowheads="1"/>
          </p:cNvSpPr>
          <p:nvPr/>
        </p:nvSpPr>
        <p:spPr bwMode="auto">
          <a:xfrm>
            <a:off x="4909902" y="3122440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41" name="Line 97"/>
          <p:cNvSpPr>
            <a:spLocks noChangeShapeType="1"/>
          </p:cNvSpPr>
          <p:nvPr/>
        </p:nvSpPr>
        <p:spPr bwMode="auto">
          <a:xfrm flipV="1">
            <a:off x="3799124" y="3167494"/>
            <a:ext cx="1573836" cy="1309688"/>
          </a:xfrm>
          <a:prstGeom prst="line">
            <a:avLst/>
          </a:prstGeom>
          <a:noFill/>
          <a:ln w="9525">
            <a:solidFill>
              <a:srgbClr val="FFFF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3842" name="Line 98"/>
          <p:cNvSpPr>
            <a:spLocks noChangeShapeType="1"/>
          </p:cNvSpPr>
          <p:nvPr/>
        </p:nvSpPr>
        <p:spPr bwMode="auto">
          <a:xfrm>
            <a:off x="4196453" y="3148444"/>
            <a:ext cx="877220" cy="1409700"/>
          </a:xfrm>
          <a:prstGeom prst="line">
            <a:avLst/>
          </a:prstGeom>
          <a:noFill/>
          <a:ln w="9525">
            <a:solidFill>
              <a:srgbClr val="FFFF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3843" name="Line 99"/>
          <p:cNvSpPr>
            <a:spLocks noChangeShapeType="1"/>
          </p:cNvSpPr>
          <p:nvPr/>
        </p:nvSpPr>
        <p:spPr bwMode="auto">
          <a:xfrm flipH="1" flipV="1">
            <a:off x="3788804" y="3226232"/>
            <a:ext cx="1573836" cy="1093788"/>
          </a:xfrm>
          <a:prstGeom prst="line">
            <a:avLst/>
          </a:prstGeom>
          <a:noFill/>
          <a:ln w="9525">
            <a:solidFill>
              <a:srgbClr val="FFFF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3844" name="Line 100"/>
          <p:cNvSpPr>
            <a:spLocks noChangeShapeType="1"/>
          </p:cNvSpPr>
          <p:nvPr/>
        </p:nvSpPr>
        <p:spPr bwMode="auto">
          <a:xfrm flipV="1">
            <a:off x="4196453" y="3281794"/>
            <a:ext cx="887540" cy="984250"/>
          </a:xfrm>
          <a:prstGeom prst="line">
            <a:avLst/>
          </a:prstGeom>
          <a:noFill/>
          <a:ln w="9525">
            <a:solidFill>
              <a:srgbClr val="FFFF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3798" name="Text Box 120"/>
          <p:cNvSpPr txBox="1">
            <a:spLocks noChangeArrowheads="1"/>
          </p:cNvSpPr>
          <p:nvPr/>
        </p:nvSpPr>
        <p:spPr bwMode="auto">
          <a:xfrm>
            <a:off x="3465513" y="1997075"/>
            <a:ext cx="21717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Body centered</a:t>
            </a:r>
          </a:p>
          <a:p>
            <a:pPr eaLnBrk="1" hangingPunct="1"/>
            <a:r>
              <a:rPr lang="en-US" altLang="en-US"/>
              <a:t>BCC</a:t>
            </a:r>
          </a:p>
        </p:txBody>
      </p:sp>
      <p:sp>
        <p:nvSpPr>
          <p:cNvPr id="33799" name="Text Box 122"/>
          <p:cNvSpPr txBox="1">
            <a:spLocks noChangeArrowheads="1"/>
          </p:cNvSpPr>
          <p:nvPr/>
        </p:nvSpPr>
        <p:spPr bwMode="auto">
          <a:xfrm>
            <a:off x="3338513" y="5322888"/>
            <a:ext cx="24257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Na, K, Rb, Cs,</a:t>
            </a:r>
          </a:p>
          <a:p>
            <a:pPr eaLnBrk="1" hangingPunct="1"/>
            <a:r>
              <a:rPr lang="en-US" altLang="en-US"/>
              <a:t>Fe, V, Cr, Mo, W</a:t>
            </a:r>
          </a:p>
        </p:txBody>
      </p:sp>
      <p:sp>
        <p:nvSpPr>
          <p:cNvPr id="33804" name="Oval 27"/>
          <p:cNvSpPr>
            <a:spLocks noChangeAspect="1" noChangeArrowheads="1"/>
          </p:cNvSpPr>
          <p:nvPr/>
        </p:nvSpPr>
        <p:spPr bwMode="auto">
          <a:xfrm>
            <a:off x="7594030" y="3711575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05" name="Oval 28"/>
          <p:cNvSpPr>
            <a:spLocks noChangeAspect="1" noChangeArrowheads="1"/>
          </p:cNvSpPr>
          <p:nvPr/>
        </p:nvSpPr>
        <p:spPr bwMode="auto">
          <a:xfrm>
            <a:off x="7894599" y="3571558"/>
            <a:ext cx="274320" cy="274320"/>
          </a:xfrm>
          <a:prstGeom prst="ellips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06" name="Oval 29"/>
          <p:cNvSpPr>
            <a:spLocks noChangeAspect="1" noChangeArrowheads="1"/>
          </p:cNvSpPr>
          <p:nvPr/>
        </p:nvSpPr>
        <p:spPr bwMode="auto">
          <a:xfrm>
            <a:off x="8359010" y="3666808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07" name="Oval 39"/>
          <p:cNvSpPr>
            <a:spLocks noChangeAspect="1" noChangeArrowheads="1"/>
          </p:cNvSpPr>
          <p:nvPr/>
        </p:nvSpPr>
        <p:spPr bwMode="auto">
          <a:xfrm>
            <a:off x="7740149" y="3035704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08" name="Oval 35"/>
          <p:cNvSpPr>
            <a:spLocks noChangeAspect="1" noChangeArrowheads="1"/>
          </p:cNvSpPr>
          <p:nvPr/>
        </p:nvSpPr>
        <p:spPr bwMode="auto">
          <a:xfrm>
            <a:off x="7411904" y="2975379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09" name="Oval 36"/>
          <p:cNvSpPr>
            <a:spLocks noChangeAspect="1" noChangeArrowheads="1"/>
          </p:cNvSpPr>
          <p:nvPr/>
        </p:nvSpPr>
        <p:spPr bwMode="auto">
          <a:xfrm>
            <a:off x="7040517" y="3122440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10" name="Oval 37"/>
          <p:cNvSpPr>
            <a:spLocks noChangeAspect="1" noChangeArrowheads="1"/>
          </p:cNvSpPr>
          <p:nvPr/>
        </p:nvSpPr>
        <p:spPr bwMode="auto">
          <a:xfrm>
            <a:off x="8503635" y="2996161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11" name="Oval 34"/>
          <p:cNvSpPr>
            <a:spLocks noChangeAspect="1" noChangeArrowheads="1"/>
          </p:cNvSpPr>
          <p:nvPr/>
        </p:nvSpPr>
        <p:spPr bwMode="auto">
          <a:xfrm>
            <a:off x="7415344" y="4052137"/>
            <a:ext cx="274320" cy="274320"/>
          </a:xfrm>
          <a:prstGeom prst="ellips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12" name="Oval 38"/>
          <p:cNvSpPr>
            <a:spLocks noChangeAspect="1" noChangeArrowheads="1"/>
          </p:cNvSpPr>
          <p:nvPr/>
        </p:nvSpPr>
        <p:spPr bwMode="auto">
          <a:xfrm>
            <a:off x="8505284" y="4086051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13" name="Oval 40"/>
          <p:cNvSpPr>
            <a:spLocks noChangeAspect="1" noChangeArrowheads="1"/>
          </p:cNvSpPr>
          <p:nvPr/>
        </p:nvSpPr>
        <p:spPr bwMode="auto">
          <a:xfrm>
            <a:off x="7045748" y="4281603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14" name="Oval 41"/>
          <p:cNvSpPr>
            <a:spLocks noChangeAspect="1" noChangeArrowheads="1"/>
          </p:cNvSpPr>
          <p:nvPr/>
        </p:nvSpPr>
        <p:spPr bwMode="auto">
          <a:xfrm>
            <a:off x="8240610" y="4325908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15" name="Oval 42"/>
          <p:cNvSpPr>
            <a:spLocks noChangeAspect="1" noChangeArrowheads="1"/>
          </p:cNvSpPr>
          <p:nvPr/>
        </p:nvSpPr>
        <p:spPr bwMode="auto">
          <a:xfrm>
            <a:off x="7175976" y="3623945"/>
            <a:ext cx="274320" cy="274320"/>
          </a:xfrm>
          <a:prstGeom prst="ellips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16" name="Oval 47"/>
          <p:cNvSpPr>
            <a:spLocks noChangeAspect="1" noChangeArrowheads="1"/>
          </p:cNvSpPr>
          <p:nvPr/>
        </p:nvSpPr>
        <p:spPr bwMode="auto">
          <a:xfrm>
            <a:off x="7722595" y="4236720"/>
            <a:ext cx="274320" cy="274320"/>
          </a:xfrm>
          <a:prstGeom prst="ellipse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17" name="Oval 48"/>
          <p:cNvSpPr>
            <a:spLocks noChangeAspect="1" noChangeArrowheads="1"/>
          </p:cNvSpPr>
          <p:nvPr/>
        </p:nvSpPr>
        <p:spPr bwMode="auto">
          <a:xfrm>
            <a:off x="8238890" y="3122440"/>
            <a:ext cx="274320" cy="2743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3819" name="Line 51"/>
          <p:cNvSpPr>
            <a:spLocks noChangeShapeType="1"/>
          </p:cNvSpPr>
          <p:nvPr/>
        </p:nvSpPr>
        <p:spPr bwMode="auto">
          <a:xfrm>
            <a:off x="7117649" y="3210934"/>
            <a:ext cx="1262509" cy="12890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3820" name="Line 52"/>
          <p:cNvSpPr>
            <a:spLocks noChangeShapeType="1"/>
          </p:cNvSpPr>
          <p:nvPr/>
        </p:nvSpPr>
        <p:spPr bwMode="auto">
          <a:xfrm flipV="1">
            <a:off x="7200848" y="3158113"/>
            <a:ext cx="1293470" cy="12128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3821" name="Line 53"/>
          <p:cNvSpPr>
            <a:spLocks noChangeShapeType="1"/>
          </p:cNvSpPr>
          <p:nvPr/>
        </p:nvSpPr>
        <p:spPr bwMode="auto">
          <a:xfrm flipV="1">
            <a:off x="7097009" y="3106159"/>
            <a:ext cx="1573837" cy="857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3822" name="Line 54"/>
          <p:cNvSpPr>
            <a:spLocks noChangeShapeType="1"/>
          </p:cNvSpPr>
          <p:nvPr/>
        </p:nvSpPr>
        <p:spPr bwMode="auto">
          <a:xfrm>
            <a:off x="7484018" y="3085521"/>
            <a:ext cx="906461" cy="1349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3823" name="Line 55"/>
          <p:cNvSpPr>
            <a:spLocks noChangeShapeType="1"/>
          </p:cNvSpPr>
          <p:nvPr/>
        </p:nvSpPr>
        <p:spPr bwMode="auto">
          <a:xfrm flipH="1">
            <a:off x="8390479" y="3123621"/>
            <a:ext cx="290687" cy="13858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3824" name="Line 56"/>
          <p:cNvSpPr>
            <a:spLocks noChangeShapeType="1"/>
          </p:cNvSpPr>
          <p:nvPr/>
        </p:nvSpPr>
        <p:spPr bwMode="auto">
          <a:xfrm>
            <a:off x="8380017" y="3219593"/>
            <a:ext cx="280367" cy="10556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3825" name="Line 57"/>
          <p:cNvSpPr>
            <a:spLocks noChangeShapeType="1"/>
          </p:cNvSpPr>
          <p:nvPr/>
        </p:nvSpPr>
        <p:spPr bwMode="auto">
          <a:xfrm flipV="1">
            <a:off x="7107329" y="4266621"/>
            <a:ext cx="1573837" cy="166688"/>
          </a:xfrm>
          <a:prstGeom prst="line">
            <a:avLst/>
          </a:prstGeom>
          <a:noFill/>
          <a:ln w="9525">
            <a:solidFill>
              <a:srgbClr val="FFFF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3826" name="Line 58"/>
          <p:cNvSpPr>
            <a:spLocks noChangeShapeType="1"/>
          </p:cNvSpPr>
          <p:nvPr/>
        </p:nvSpPr>
        <p:spPr bwMode="auto">
          <a:xfrm>
            <a:off x="7494338" y="4209471"/>
            <a:ext cx="896141" cy="290513"/>
          </a:xfrm>
          <a:prstGeom prst="line">
            <a:avLst/>
          </a:prstGeom>
          <a:noFill/>
          <a:ln w="9525">
            <a:solidFill>
              <a:srgbClr val="FFFF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3827" name="Line 59"/>
          <p:cNvSpPr>
            <a:spLocks noChangeShapeType="1"/>
          </p:cNvSpPr>
          <p:nvPr/>
        </p:nvSpPr>
        <p:spPr bwMode="auto">
          <a:xfrm flipV="1">
            <a:off x="7107329" y="3104571"/>
            <a:ext cx="376689" cy="1319213"/>
          </a:xfrm>
          <a:prstGeom prst="line">
            <a:avLst/>
          </a:prstGeom>
          <a:noFill/>
          <a:ln w="9525">
            <a:solidFill>
              <a:srgbClr val="FFFF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3828" name="Line 60"/>
          <p:cNvSpPr>
            <a:spLocks noChangeShapeType="1"/>
          </p:cNvSpPr>
          <p:nvPr/>
        </p:nvSpPr>
        <p:spPr bwMode="auto">
          <a:xfrm>
            <a:off x="7504659" y="3084655"/>
            <a:ext cx="1176507" cy="1181100"/>
          </a:xfrm>
          <a:prstGeom prst="line">
            <a:avLst/>
          </a:prstGeom>
          <a:noFill/>
          <a:ln w="9525">
            <a:solidFill>
              <a:srgbClr val="FFFF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3829" name="Line 61"/>
          <p:cNvSpPr>
            <a:spLocks noChangeShapeType="1"/>
          </p:cNvSpPr>
          <p:nvPr/>
        </p:nvSpPr>
        <p:spPr bwMode="auto">
          <a:xfrm flipH="1" flipV="1">
            <a:off x="7097009" y="3172834"/>
            <a:ext cx="407650" cy="1055688"/>
          </a:xfrm>
          <a:prstGeom prst="line">
            <a:avLst/>
          </a:prstGeom>
          <a:noFill/>
          <a:ln w="9525">
            <a:solidFill>
              <a:srgbClr val="FFFF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3830" name="Line 62"/>
          <p:cNvSpPr>
            <a:spLocks noChangeShapeType="1"/>
          </p:cNvSpPr>
          <p:nvPr/>
        </p:nvSpPr>
        <p:spPr bwMode="auto">
          <a:xfrm flipV="1">
            <a:off x="7504659" y="3114096"/>
            <a:ext cx="1176507" cy="1098550"/>
          </a:xfrm>
          <a:prstGeom prst="line">
            <a:avLst/>
          </a:prstGeom>
          <a:noFill/>
          <a:ln w="9525">
            <a:solidFill>
              <a:srgbClr val="FFFF00">
                <a:alpha val="50195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33801" name="Text Box 121"/>
          <p:cNvSpPr txBox="1">
            <a:spLocks noChangeArrowheads="1"/>
          </p:cNvSpPr>
          <p:nvPr/>
        </p:nvSpPr>
        <p:spPr bwMode="auto">
          <a:xfrm>
            <a:off x="6816725" y="1997075"/>
            <a:ext cx="21542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Face centered</a:t>
            </a:r>
          </a:p>
          <a:p>
            <a:pPr eaLnBrk="1" hangingPunct="1"/>
            <a:r>
              <a:rPr lang="en-US" altLang="en-US"/>
              <a:t>FCC</a:t>
            </a:r>
          </a:p>
        </p:txBody>
      </p:sp>
      <p:sp>
        <p:nvSpPr>
          <p:cNvPr id="33802" name="Text Box 124"/>
          <p:cNvSpPr txBox="1">
            <a:spLocks noChangeArrowheads="1"/>
          </p:cNvSpPr>
          <p:nvPr/>
        </p:nvSpPr>
        <p:spPr bwMode="auto">
          <a:xfrm>
            <a:off x="6570663" y="5322888"/>
            <a:ext cx="26463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Ni, Cu, Ag, Au, Pt,</a:t>
            </a:r>
          </a:p>
          <a:p>
            <a:pPr eaLnBrk="1" hangingPunct="1"/>
            <a:r>
              <a:rPr lang="en-US" altLang="en-US"/>
              <a:t>Ne, Ar, Kr, Xe, Rn</a:t>
            </a:r>
          </a:p>
        </p:txBody>
      </p:sp>
      <p:sp>
        <p:nvSpPr>
          <p:cNvPr id="33803" name="Text Box 128"/>
          <p:cNvSpPr txBox="1">
            <a:spLocks noChangeArrowheads="1"/>
          </p:cNvSpPr>
          <p:nvPr/>
        </p:nvSpPr>
        <p:spPr bwMode="auto">
          <a:xfrm>
            <a:off x="765175" y="5437188"/>
            <a:ext cx="5619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59499" y="2130425"/>
            <a:ext cx="3406473" cy="3162935"/>
            <a:chOff x="3052762" y="2130425"/>
            <a:chExt cx="3406473" cy="3162935"/>
          </a:xfrm>
        </p:grpSpPr>
        <p:grpSp>
          <p:nvGrpSpPr>
            <p:cNvPr id="2" name="Group 1"/>
            <p:cNvGrpSpPr/>
            <p:nvPr/>
          </p:nvGrpSpPr>
          <p:grpSpPr>
            <a:xfrm>
              <a:off x="3217152" y="2978024"/>
              <a:ext cx="2384010" cy="2110751"/>
              <a:chOff x="3217152" y="2978024"/>
              <a:chExt cx="2384010" cy="2110751"/>
            </a:xfrm>
          </p:grpSpPr>
          <p:sp>
            <p:nvSpPr>
              <p:cNvPr id="34849" name="Rectangle 345"/>
              <p:cNvSpPr>
                <a:spLocks noChangeArrowheads="1"/>
              </p:cNvSpPr>
              <p:nvPr/>
            </p:nvSpPr>
            <p:spPr bwMode="auto">
              <a:xfrm>
                <a:off x="3217152" y="4030980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40" name="Rectangle 345"/>
              <p:cNvSpPr>
                <a:spLocks noChangeArrowheads="1"/>
              </p:cNvSpPr>
              <p:nvPr/>
            </p:nvSpPr>
            <p:spPr bwMode="auto">
              <a:xfrm>
                <a:off x="4403213" y="4037215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41" name="Rectangle 345"/>
              <p:cNvSpPr>
                <a:spLocks noChangeArrowheads="1"/>
              </p:cNvSpPr>
              <p:nvPr/>
            </p:nvSpPr>
            <p:spPr bwMode="auto">
              <a:xfrm>
                <a:off x="3224078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42" name="Rectangle 345"/>
              <p:cNvSpPr>
                <a:spLocks noChangeArrowheads="1"/>
              </p:cNvSpPr>
              <p:nvPr/>
            </p:nvSpPr>
            <p:spPr bwMode="auto">
              <a:xfrm>
                <a:off x="4419043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3535808" y="2652438"/>
              <a:ext cx="2384010" cy="2110751"/>
              <a:chOff x="3217152" y="2978024"/>
              <a:chExt cx="2384010" cy="2110751"/>
            </a:xfrm>
          </p:grpSpPr>
          <p:sp>
            <p:nvSpPr>
              <p:cNvPr id="45" name="Rectangle 345"/>
              <p:cNvSpPr>
                <a:spLocks noChangeArrowheads="1"/>
              </p:cNvSpPr>
              <p:nvPr/>
            </p:nvSpPr>
            <p:spPr bwMode="auto">
              <a:xfrm>
                <a:off x="3217152" y="4030980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46" name="Rectangle 345"/>
              <p:cNvSpPr>
                <a:spLocks noChangeArrowheads="1"/>
              </p:cNvSpPr>
              <p:nvPr/>
            </p:nvSpPr>
            <p:spPr bwMode="auto">
              <a:xfrm>
                <a:off x="4403213" y="4037215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47" name="Rectangle 345"/>
              <p:cNvSpPr>
                <a:spLocks noChangeArrowheads="1"/>
              </p:cNvSpPr>
              <p:nvPr/>
            </p:nvSpPr>
            <p:spPr bwMode="auto">
              <a:xfrm>
                <a:off x="3224078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48" name="Rectangle 345"/>
              <p:cNvSpPr>
                <a:spLocks noChangeArrowheads="1"/>
              </p:cNvSpPr>
              <p:nvPr/>
            </p:nvSpPr>
            <p:spPr bwMode="auto">
              <a:xfrm>
                <a:off x="4419043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34821" name="Oval 355"/>
            <p:cNvSpPr>
              <a:spLocks noChangeAspect="1" noChangeArrowheads="1"/>
            </p:cNvSpPr>
            <p:nvPr/>
          </p:nvSpPr>
          <p:spPr bwMode="auto">
            <a:xfrm>
              <a:off x="4576558" y="3525838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22" name="Oval 356"/>
            <p:cNvSpPr>
              <a:spLocks noChangeAspect="1" noChangeArrowheads="1"/>
            </p:cNvSpPr>
            <p:nvPr/>
          </p:nvSpPr>
          <p:spPr bwMode="auto">
            <a:xfrm>
              <a:off x="5391772" y="38481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23" name="Oval 357"/>
            <p:cNvSpPr>
              <a:spLocks noChangeAspect="1" noChangeArrowheads="1"/>
            </p:cNvSpPr>
            <p:nvPr/>
          </p:nvSpPr>
          <p:spPr bwMode="auto">
            <a:xfrm>
              <a:off x="6093475" y="32004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24" name="Oval 358"/>
            <p:cNvSpPr>
              <a:spLocks noChangeAspect="1" noChangeArrowheads="1"/>
            </p:cNvSpPr>
            <p:nvPr/>
          </p:nvSpPr>
          <p:spPr bwMode="auto">
            <a:xfrm>
              <a:off x="3761344" y="3200400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25" name="Oval 359"/>
            <p:cNvSpPr>
              <a:spLocks noChangeAspect="1" noChangeArrowheads="1"/>
            </p:cNvSpPr>
            <p:nvPr/>
          </p:nvSpPr>
          <p:spPr bwMode="auto">
            <a:xfrm>
              <a:off x="3052762" y="38481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26" name="Oval 360"/>
            <p:cNvSpPr>
              <a:spLocks noChangeAspect="1" noChangeArrowheads="1"/>
            </p:cNvSpPr>
            <p:nvPr/>
          </p:nvSpPr>
          <p:spPr bwMode="auto">
            <a:xfrm>
              <a:off x="5746063" y="4605338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27" name="Oval 361"/>
            <p:cNvSpPr>
              <a:spLocks noChangeAspect="1" noChangeArrowheads="1"/>
            </p:cNvSpPr>
            <p:nvPr/>
          </p:nvSpPr>
          <p:spPr bwMode="auto">
            <a:xfrm>
              <a:off x="4222267" y="27686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28" name="Oval 362"/>
            <p:cNvSpPr>
              <a:spLocks noChangeAspect="1" noChangeArrowheads="1"/>
            </p:cNvSpPr>
            <p:nvPr/>
          </p:nvSpPr>
          <p:spPr bwMode="auto">
            <a:xfrm>
              <a:off x="4222267" y="49276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29" name="Oval 363"/>
            <p:cNvSpPr>
              <a:spLocks noChangeAspect="1" noChangeArrowheads="1"/>
            </p:cNvSpPr>
            <p:nvPr/>
          </p:nvSpPr>
          <p:spPr bwMode="auto">
            <a:xfrm>
              <a:off x="3407053" y="4605338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30" name="Oval 364"/>
            <p:cNvSpPr>
              <a:spLocks noChangeAspect="1" noChangeArrowheads="1"/>
            </p:cNvSpPr>
            <p:nvPr/>
          </p:nvSpPr>
          <p:spPr bwMode="auto">
            <a:xfrm>
              <a:off x="4923970" y="4271963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31" name="Oval 365"/>
            <p:cNvSpPr>
              <a:spLocks noChangeAspect="1" noChangeArrowheads="1"/>
            </p:cNvSpPr>
            <p:nvPr/>
          </p:nvSpPr>
          <p:spPr bwMode="auto">
            <a:xfrm>
              <a:off x="4923970" y="2130425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32" name="Oval 366"/>
            <p:cNvSpPr>
              <a:spLocks noChangeAspect="1" noChangeArrowheads="1"/>
            </p:cNvSpPr>
            <p:nvPr/>
          </p:nvSpPr>
          <p:spPr bwMode="auto">
            <a:xfrm>
              <a:off x="5746063" y="2446338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33" name="Oval 367"/>
            <p:cNvSpPr>
              <a:spLocks noChangeAspect="1" noChangeArrowheads="1"/>
            </p:cNvSpPr>
            <p:nvPr/>
          </p:nvSpPr>
          <p:spPr bwMode="auto">
            <a:xfrm>
              <a:off x="3407053" y="2446338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34" name="Oval 368"/>
            <p:cNvSpPr>
              <a:spLocks noChangeAspect="1" noChangeArrowheads="1"/>
            </p:cNvSpPr>
            <p:nvPr/>
          </p:nvSpPr>
          <p:spPr bwMode="auto">
            <a:xfrm>
              <a:off x="3761344" y="2130425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35" name="Oval 369"/>
            <p:cNvSpPr>
              <a:spLocks noChangeAspect="1" noChangeArrowheads="1"/>
            </p:cNvSpPr>
            <p:nvPr/>
          </p:nvSpPr>
          <p:spPr bwMode="auto">
            <a:xfrm>
              <a:off x="3052762" y="2768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36" name="Oval 370"/>
            <p:cNvSpPr>
              <a:spLocks noChangeAspect="1" noChangeArrowheads="1"/>
            </p:cNvSpPr>
            <p:nvPr/>
          </p:nvSpPr>
          <p:spPr bwMode="auto">
            <a:xfrm>
              <a:off x="4576558" y="2446338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37" name="Oval 371"/>
            <p:cNvSpPr>
              <a:spLocks noChangeAspect="1" noChangeArrowheads="1"/>
            </p:cNvSpPr>
            <p:nvPr/>
          </p:nvSpPr>
          <p:spPr bwMode="auto">
            <a:xfrm>
              <a:off x="5391772" y="2768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38" name="Oval 372"/>
            <p:cNvSpPr>
              <a:spLocks noChangeAspect="1" noChangeArrowheads="1"/>
            </p:cNvSpPr>
            <p:nvPr/>
          </p:nvSpPr>
          <p:spPr bwMode="auto">
            <a:xfrm>
              <a:off x="6093475" y="2130425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39" name="Oval 373"/>
            <p:cNvSpPr>
              <a:spLocks noChangeAspect="1" noChangeArrowheads="1"/>
            </p:cNvSpPr>
            <p:nvPr/>
          </p:nvSpPr>
          <p:spPr bwMode="auto">
            <a:xfrm>
              <a:off x="5746063" y="3525838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40" name="Oval 374"/>
            <p:cNvSpPr>
              <a:spLocks noChangeAspect="1" noChangeArrowheads="1"/>
            </p:cNvSpPr>
            <p:nvPr/>
          </p:nvSpPr>
          <p:spPr bwMode="auto">
            <a:xfrm>
              <a:off x="4923970" y="3200400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41" name="Oval 375"/>
            <p:cNvSpPr>
              <a:spLocks noChangeAspect="1" noChangeArrowheads="1"/>
            </p:cNvSpPr>
            <p:nvPr/>
          </p:nvSpPr>
          <p:spPr bwMode="auto">
            <a:xfrm>
              <a:off x="3407053" y="3525838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42" name="Oval 376"/>
            <p:cNvSpPr>
              <a:spLocks noChangeAspect="1" noChangeArrowheads="1"/>
            </p:cNvSpPr>
            <p:nvPr/>
          </p:nvSpPr>
          <p:spPr bwMode="auto">
            <a:xfrm>
              <a:off x="4222267" y="38481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43" name="Oval 377"/>
            <p:cNvSpPr>
              <a:spLocks noChangeAspect="1" noChangeArrowheads="1"/>
            </p:cNvSpPr>
            <p:nvPr/>
          </p:nvSpPr>
          <p:spPr bwMode="auto">
            <a:xfrm>
              <a:off x="5391772" y="4927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44" name="Oval 378"/>
            <p:cNvSpPr>
              <a:spLocks noChangeAspect="1" noChangeArrowheads="1"/>
            </p:cNvSpPr>
            <p:nvPr/>
          </p:nvSpPr>
          <p:spPr bwMode="auto">
            <a:xfrm>
              <a:off x="6093475" y="4271963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45" name="Oval 379"/>
            <p:cNvSpPr>
              <a:spLocks noChangeAspect="1" noChangeArrowheads="1"/>
            </p:cNvSpPr>
            <p:nvPr/>
          </p:nvSpPr>
          <p:spPr bwMode="auto">
            <a:xfrm>
              <a:off x="4576558" y="4605338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46" name="Oval 380"/>
            <p:cNvSpPr>
              <a:spLocks noChangeAspect="1" noChangeArrowheads="1"/>
            </p:cNvSpPr>
            <p:nvPr/>
          </p:nvSpPr>
          <p:spPr bwMode="auto">
            <a:xfrm>
              <a:off x="3761344" y="4271963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847" name="Oval 381"/>
            <p:cNvSpPr>
              <a:spLocks noChangeAspect="1" noChangeArrowheads="1"/>
            </p:cNvSpPr>
            <p:nvPr/>
          </p:nvSpPr>
          <p:spPr bwMode="auto">
            <a:xfrm>
              <a:off x="3052762" y="4927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34819" name="Rectangle 38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NaCl Structure</a:t>
            </a:r>
          </a:p>
        </p:txBody>
      </p:sp>
      <p:sp>
        <p:nvSpPr>
          <p:cNvPr id="50" name="Text Box 94"/>
          <p:cNvSpPr txBox="1">
            <a:spLocks noChangeArrowheads="1"/>
          </p:cNvSpPr>
          <p:nvPr/>
        </p:nvSpPr>
        <p:spPr bwMode="auto">
          <a:xfrm>
            <a:off x="3588217" y="902999"/>
            <a:ext cx="2648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err="1" smtClean="0"/>
              <a:t>Rocksalt</a:t>
            </a:r>
            <a:r>
              <a:rPr lang="en-US" altLang="en-US" dirty="0" smtClean="0"/>
              <a:t> structure</a:t>
            </a:r>
            <a:endParaRPr lang="en-US" altLang="en-US" dirty="0"/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5712113" y="2919168"/>
            <a:ext cx="8863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dirty="0" err="1" smtClean="0"/>
              <a:t>NaCl</a:t>
            </a:r>
            <a:endParaRPr lang="en-US" altLang="en-US" dirty="0" smtClean="0"/>
          </a:p>
          <a:p>
            <a:pPr algn="l"/>
            <a:r>
              <a:rPr lang="en-US" altLang="en-US" dirty="0" smtClean="0"/>
              <a:t>SnTe</a:t>
            </a:r>
          </a:p>
          <a:p>
            <a:pPr algn="l"/>
            <a:r>
              <a:rPr lang="en-US" altLang="en-US" dirty="0" err="1" smtClean="0"/>
              <a:t>NaF</a:t>
            </a:r>
            <a:endParaRPr lang="en-US" altLang="en-US" dirty="0" smtClean="0"/>
          </a:p>
          <a:p>
            <a:pPr algn="l"/>
            <a:r>
              <a:rPr lang="en-US" altLang="en-US" dirty="0" err="1" smtClean="0"/>
              <a:t>MgO</a:t>
            </a:r>
            <a:endParaRPr lang="en-US" altLang="en-US" dirty="0"/>
          </a:p>
        </p:txBody>
      </p:sp>
      <p:pic>
        <p:nvPicPr>
          <p:cNvPr id="34856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58" y="4862734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FF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 structure</a:t>
            </a:r>
            <a:endParaRPr lang="en-AU" dirty="0"/>
          </a:p>
        </p:txBody>
      </p:sp>
      <p:pic>
        <p:nvPicPr>
          <p:cNvPr id="93186" name="Picture 2" descr="http://upload.wikimedia.org/wikipedia/commons/thumb/2/22/Diamond_Cubic-F_lattice_animation.gif/250px-Diamond_Cubic-F_lattice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6" y="1987694"/>
            <a:ext cx="3809031" cy="37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79" y="1360777"/>
            <a:ext cx="2177895" cy="138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FF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38004" y="5860229"/>
            <a:ext cx="1261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dirty="0" err="1" smtClean="0"/>
              <a:t>C,Si,Ge</a:t>
            </a:r>
            <a:endParaRPr lang="en-US" altLang="en-US" dirty="0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624086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FF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0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0480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Hexagonal closed packed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5674159" y="3929788"/>
            <a:ext cx="364172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dirty="0"/>
              <a:t>H, He, N</a:t>
            </a:r>
          </a:p>
          <a:p>
            <a:pPr algn="l"/>
            <a:r>
              <a:rPr lang="en-US" altLang="en-US" dirty="0"/>
              <a:t>Be, Mg</a:t>
            </a:r>
          </a:p>
          <a:p>
            <a:pPr algn="l"/>
            <a:r>
              <a:rPr lang="en-US" altLang="en-US" dirty="0"/>
              <a:t>Co, Zn, </a:t>
            </a:r>
            <a:r>
              <a:rPr lang="en-US" altLang="en-US" dirty="0" err="1"/>
              <a:t>Sc</a:t>
            </a:r>
            <a:r>
              <a:rPr lang="en-US" altLang="en-US" dirty="0"/>
              <a:t>, </a:t>
            </a:r>
            <a:r>
              <a:rPr lang="en-US" altLang="en-US" dirty="0" err="1"/>
              <a:t>Ti</a:t>
            </a:r>
            <a:endParaRPr lang="en-US" altLang="en-US" dirty="0"/>
          </a:p>
          <a:p>
            <a:pPr algn="l"/>
            <a:r>
              <a:rPr lang="en-US" altLang="en-US" dirty="0"/>
              <a:t>Y, </a:t>
            </a:r>
            <a:r>
              <a:rPr lang="en-US" altLang="en-US" dirty="0" err="1"/>
              <a:t>Zr</a:t>
            </a:r>
            <a:r>
              <a:rPr lang="en-US" altLang="en-US" dirty="0"/>
              <a:t>, Tc, Ru, Cd</a:t>
            </a:r>
          </a:p>
          <a:p>
            <a:pPr algn="l"/>
            <a:r>
              <a:rPr lang="en-US" altLang="en-US" dirty="0" err="1"/>
              <a:t>Hf</a:t>
            </a:r>
            <a:r>
              <a:rPr lang="en-US" altLang="en-US" dirty="0"/>
              <a:t>, Re, </a:t>
            </a:r>
            <a:r>
              <a:rPr lang="en-US" altLang="en-US" dirty="0" err="1"/>
              <a:t>Os</a:t>
            </a:r>
            <a:r>
              <a:rPr lang="en-US" altLang="en-US" dirty="0"/>
              <a:t>, Tl,</a:t>
            </a:r>
          </a:p>
          <a:p>
            <a:pPr algn="l"/>
            <a:r>
              <a:rPr lang="en-US" altLang="en-US" dirty="0" err="1"/>
              <a:t>Pr</a:t>
            </a:r>
            <a:r>
              <a:rPr lang="en-US" altLang="en-US" dirty="0"/>
              <a:t>, </a:t>
            </a:r>
            <a:r>
              <a:rPr lang="en-US" altLang="en-US" dirty="0" err="1"/>
              <a:t>Gd</a:t>
            </a:r>
            <a:r>
              <a:rPr lang="en-US" altLang="en-US" dirty="0"/>
              <a:t>, Tb, </a:t>
            </a:r>
            <a:r>
              <a:rPr lang="en-US" altLang="en-US" dirty="0" err="1"/>
              <a:t>Dy</a:t>
            </a:r>
            <a:r>
              <a:rPr lang="en-US" altLang="en-US" dirty="0"/>
              <a:t>, Ho, </a:t>
            </a:r>
            <a:r>
              <a:rPr lang="en-US" altLang="en-US" dirty="0" err="1"/>
              <a:t>Er</a:t>
            </a:r>
            <a:r>
              <a:rPr lang="en-US" altLang="en-US" dirty="0"/>
              <a:t>, Lu</a:t>
            </a:r>
          </a:p>
        </p:txBody>
      </p:sp>
      <p:pic>
        <p:nvPicPr>
          <p:cNvPr id="35844" name="Picture 1052" descr="E:\kittel\pics\hcp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686050"/>
            <a:ext cx="527208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09" y="1747837"/>
            <a:ext cx="2428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FF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Perovskite</a:t>
            </a:r>
            <a:r>
              <a:rPr lang="en-US" dirty="0" smtClean="0"/>
              <a:t> structure</a:t>
            </a:r>
            <a:endParaRPr lang="en-AU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4" y="1496290"/>
            <a:ext cx="3667558" cy="204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FF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15" y="3688770"/>
            <a:ext cx="54578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FF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45427" y="6477910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200" dirty="0" smtClean="0"/>
              <a:t>Matthias Opel 2012 </a:t>
            </a:r>
            <a:r>
              <a:rPr lang="en-AU" sz="1200" i="1" dirty="0" smtClean="0"/>
              <a:t>J. Phys. D: Appl. Phys.</a:t>
            </a:r>
            <a:r>
              <a:rPr lang="en-AU" sz="1200" dirty="0" smtClean="0"/>
              <a:t> </a:t>
            </a:r>
            <a:r>
              <a:rPr lang="en-AU" sz="1200" b="1" dirty="0" smtClean="0"/>
              <a:t>45</a:t>
            </a:r>
            <a:r>
              <a:rPr lang="en-AU" sz="1200" dirty="0" smtClean="0"/>
              <a:t> 033001</a:t>
            </a:r>
            <a:endParaRPr lang="en-AU" sz="1200" dirty="0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68" y="1159016"/>
            <a:ext cx="2649681" cy="220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FF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57271" y="2977724"/>
            <a:ext cx="1176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CaTiO</a:t>
            </a:r>
            <a:r>
              <a:rPr lang="en-US" baseline="-25000" dirty="0" smtClean="0"/>
              <a:t>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28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3495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Literature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63738" y="1427163"/>
            <a:ext cx="1857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73150" y="1385888"/>
            <a:ext cx="6858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/>
              <a:t>Introduction to Solid State Physics, Charles Kittel</a:t>
            </a:r>
          </a:p>
          <a:p>
            <a:pPr algn="l" eaLnBrk="1" hangingPunct="1"/>
            <a:r>
              <a:rPr lang="en-US" altLang="en-US"/>
              <a:t>Solid State Physics, Ibach &amp; L</a:t>
            </a:r>
            <a:r>
              <a:rPr lang="en-US" altLang="en-US">
                <a:latin typeface="Calibri" pitchFamily="34" charset="0"/>
              </a:rPr>
              <a:t>ü</a:t>
            </a:r>
            <a:r>
              <a:rPr lang="en-US" altLang="en-US"/>
              <a:t>th</a:t>
            </a:r>
          </a:p>
          <a:p>
            <a:pPr algn="l" eaLnBrk="1" hangingPunct="1"/>
            <a:r>
              <a:rPr lang="en-US" altLang="en-US"/>
              <a:t>Solid State Physics, Ashcroft &amp; Mermin</a:t>
            </a:r>
          </a:p>
        </p:txBody>
      </p:sp>
      <p:sp>
        <p:nvSpPr>
          <p:cNvPr id="15365" name="AutoShape 9" descr="data:image/jpeg;base64,/9j/4AAQSkZJRgABAQAAAQABAAD/2wCEAAkGBhIQDxIUDxQVFRQVEBQQDxAWDxQQFhAUFBQWFBYVFxQYICYeFxkjGRUVHzIhJCcpLCwtFh4xNTAqNSY3OCoBCQoKDgwOGg8PGikkHyQ1LSkuKSktKSwpLCktMjU0KiksLCkpLCwpLCkpNCwsKSksLCwsLCwsKSksKiwpLCksLP/AABEIAKwAoAMBIgACEQEDEQH/xAAbAAABBQEBAAAAAAAAAAAAAAAAAQMEBQcCBv/EAD0QAAEEAAMDCAgEBQUBAAAAAAEAAgMREiExBAVBEyI0UWFzkbIWMlJxgbHR8AZCcqEUI5LB4SQzdJPxYv/EABoBAQADAQEBAAAAAAAAAAAAAAABBQYCBAP/xAAuEQACAQIDBgYBBQEAAAAAAAAAAQIDEQQFURIUITEygRMiQVJhoRVCcZHh8MH/2gAMAwEAAhEDEQA/ANxQhCAh746NN3MnkKyelrG+OjzdzJ5CsmWZzvqh3L/KOUuxxKx35TWWWQ1zrUHs8ExJDNgADm4rNnCayNgDiBWt3rqNVC3rvOVszIYGt5R7HPxvJwsaLFgDU2D2J+HeD4onu2wNZgdRcw214yoga3ZIrsXhhRqxgmrcfT1Lbbi3YlPhfjaQ7mhrg4V6xJbhNe7F1a6rlkcuA25uPPCcOWnNsVnnrVXwA0UHZfxPE94aWSMxmonPZhbJ+k+HiOtMbRvtzf4rE8MEUsbGPEQkID23WGxiuj7l3DD1n5WkuRy5x5l1tETz6jqyOWWZ4cD8vFM8nNzOcy7PK83UWawjOjXXfHsKjbx/EDIXiMNkkfWIsjZjLQdCTp/6E1uPfR2ibaAP9tjoxFbcJAdiu7z1bxXCpVYwc2lZaoOUW7Fg+GTAAHDFisu4YeUuv6Ob/dd7JG4MAkIcaALgNchnw4gnwULfG83xmKOJoMsryxmK8LaFuJI6rGXbx0LMe8Z4GSHaw14a0Oa+FpOO7uxwoAcAEVGpUp34cf5G3FP1LmkUqTd34ka+EPlD2nA6R7uReGCidHVRyoDrPaV3D+JY3SYHMlZYcYy+IjlMIsho1JrhX7lfKWBrJtWOvEja5cV91/lLQ7fD/KoN3/iMyTytLJAwOZHH/JeadRxY6HMGho6BPS/iaNrnAMleGEiWVsRc2MjW+OXuSWCrJ2t8kqpFlzhb1n+kfVatujo8Pcx+QLJWSBzQWmwQHNPWCLB8FrW5+jw9zH5ArTJU1OaZT5t0x7kxCELSlCCChCAh746PN3MnkKyVa1vjo03cyeQrJAVms76odzQZRyn2KrfGzbPJI0Sv5ORrccbxIInAE4TTjqbGnaqGaZ5Ba55kh2fbITyxGK4zixWR62Hm+PaF6HfUuygNG14aJODECdKuiMxqFzsO8NkdGY4TGWta5zo8P5RmThPraXquKFVxpryt/wC9CxnG75kb8TztkhYyNzTI+WPkcLg8g36wrQDPPsKqN9Hm7w/5EHxyXo92bu2bC2WCJoxC2uwm6vt0OSkSbqhdjxRtOMh0lg88t0Jz4JHFQo+Vp9/3IdNy43Kzd8rWbdtYkc1rncm6Mlwzjwk5X1ZGvd1LndpMm0bcYnYcRiLJAOU0DhiA0cMiNaVttu64ZqMrGvLQQ0kHIHhlwSyNjiDnhhzDWuwsLiQ3mtGEagXoFxLEqd3FO7svj/MnYtzIG37FGYmM2yQE4zgmoRU6rFEGhQHXRrsVfs0rmna4RMZo27K54eXYyxxaeaZBkeJ+HvXoZoI52ASMDmuAdhc2iLFjtac/mk2PYI4RUTAwXZwir+Op4+5cQxOzG0k76W4X+CZQu7ootj3wyHd0Z5r3NjyjsE2HGi4DMAHP4JdpkeZ9k5WRriZi/BG0CNjSx1HFmXWMwTqMVaK2j3NA3HhiYMYIfzdQdRnoPdS6g3VCzDgja3C7G2hmHAEA3roT4r6b5Si27O/yR4TaIG7NpY2fa2l7Wu5dpbZA1Y1ooH1swMh/cKDuRsggAG0siwEtfGYGXG7EQcTi4X1YuPwV87dULpBIY2mQEHGRnY0PUSkm3PA9+N8TC72sOvvGh+K5WOpL0fG2noT4TF3Ts4j2eJrTiAYC12HBiDucDWfX1rZNz9Hh7mPyBZMtZ3P0eHuY/IF6cont1akiszbhGHcmIQhaMoAQhCAhb46NN3MnkKyQLXN8dHm7mTyFZIFms76ody/yjpn2PPfiPaGx7Tsbn3hD5bpuI0WsGg1TO2PbtM8b4WODWRzOlkdEY8QLaDcWriM/FXO3bsMk+zyAgCJzy4G7diAArwU2aO2uHWCNOsUvPHFxpwhrb/paSpttnkti3G2TYWySucXtie6HC8tEYbZADeslv3lT+55nNk2WRxNbRAYnnM3JH6pPaWgZmz6yudk3aWbLyNi+SdHdGrOLP9x4Ku3nu10e72xjE98ZZgLGkkODiQQKus16IYmNRuMne7sv2OHBriivna+aKWdgLhJtIa8MNOOzR5U3jmeH2Hj/AA8ey7UNkL2kNGONxc1zDioGnZixlfYFeN2CRmzsjge1jmNABLMTXEDOxws2bUD0fke2Z072mWWNsWJrS1rWtIOnEmhnSlYmm15mkk+H9hwkiLs2yt2yVzZS7BFDCGRgltucyy/I56EfFLvXdRibExvKv2blSZYmkue1pa0NaKNlt4j4dinTbnlaWv2eQNfyTIpA9uJjwwAB1Z0ciNDkffbh2HaQy2zjlS7E4mPmG2gYQOAFa1Zs9a53iO0pKatoNj0a4huAQCNw2Yuwh5xNddsdxFOzAy8bVmoO692ujMj5XB8khaZHBuFvNFAAfE5qfSqcU4uo3F3PvBWiCW0gSgLynYi1rc/R4e5j8gWT0tY3P0aHuY/IFoMj659ikzfpj3JiEIWmKAEIQgIW+ejTdzJ5CslC1vfHR5u5k8hWTALM531Q7mgyfpn2G5XOBGEXd32cBnwzPUdD2Xy2Z5I5hogGyc223EQQLusxlxrhmnHShpAJAJBI4eqMz8B810XjrGuHXjwaOo9nuVPGVl03LpkV+0SA5Rl2RsB2dhwAqwOFn4cKz7ilkOrAM3fmIFCsJujkTedDIadTvLNIsEV6tiqsGq7CDkux8v2Oi6dRJdKObceY0XusihVc02c/hXyJ07bCPkcBk0Ei7FkXXUKOvVw7U+kXy8X4RNiLLPILwx4ucR6+HLCSDmOuhXbxpJJPLWUf5Ccz+bk3ODQMssQDb96l/eqKX0VaK/SiLFd/Gz87+Qcg4t/mAYswGtGudG70yPEZvS7TILwxE0wkc4CzjwhumVt519hCl0gqXWg/0L7FnqQ5ZpATTMXOAHDIk2b4mq6hndnRNjbZsNmAg0Obyg1sijlloDfUevI2FJQo8aPsX2LHIJrSstMsvDJazufo8Pcx+QLKVq25+jw9zH5ArjJWnOdvgps36Y9yYhCFpSgBCEICHvjo83cyeQrJwFrG9+jzdzJ5CspWYzzrh3NBk/TPsJQSckOoa3oNRoff2rpCoNpouzlzAeH9/mlAS0lUOTI4CISoUXFzlKlQgOaQltKgOQEoShCARatufo8Pcx+QLK1qm6Ojw9zH5AtDkfXPsUmb9Me5MQhC05QAgoSFARN79Hm7mTyFZQFrO8Yi+GRo1dG9o95aQvBD8ITe0zxd9Fnc4ozqTjsrUussrQpqW09CkShWo/C8uMtxMsBrrtxycXAcP/k/snfRGb2meLvoqPdauhcb3S1KVCuvRGb2meLvoj0Rm9qPxd9FG61dCN7palKi1d+iEvtR+Lvok9EJvaj8XfRN1q6Eb3S1KW0FXfohL7Ufi76JPRCb2meLvom6VfaN7o6lIlV16ITe1H4u+iPRKX2o/F30Tdaug3ulqUiUK69EZvaZ4u+iX0Sl9pni76JutXQb3S1KS1qu6Ojw9zH5AvC+iUvtM8XfRe93bEWwxtOrY2NPwaArzJqU6cpbS0KnM60KijsskoQhaMpQSFKhANzeq73H5KqtWs/qu/SfkqleDFc0eijyZCv+e79EXmmXTtqcZMLQa1LqdWRp2eh4cc88uK4d/vu/RF55lxsDAxxbQvBmQQfzu5t2Tdm9M7PuHhielkqTZzQpzhROePXIjPszv3gLnZdpJJa8UeGTq0BNmqyxVqbrUp9x+/vVQHDFK3CRYc40KJIGG89R8tOxdEJFha6BXASrk6sdErm0UhBYS0tpEISKi0iFIsdK2h9UfpHyVOSriD1W/pHyXswnNnlrrkOIQhWB5gQhCAanPNd+k/JVAkCn75H+mm7mTyFZHSpcyxPgyirFpgMN4ylx5Hv3PHLn9MPmmUmWBrtTxBu88tKJ0/yszmiBHOAIy9YYh4FcN2OMgfy2e7A34jRVqxq2btFi8vfuNKkhc5paZKtpaSGhrjYIJJGlWKoDRPxsA4k2bzN+HUsw/gmewz/rb9Eo2NnsN/ob9FDx8dB+PfuNRxBGILMWxADIAe4AIwLl49aD8e/d9GnFwSYwszwI5NRv60H49+76NMxhGMLM8CC1N/8AgncH7vo0zGEB4WZ4EuBN/Wg/Hv3fRpZeFc7Oea39I+SxzCta3N0eHuY/IFbZZifGlJWK3H4fwVHje5NQhCuirBCEICHvjo83cyeQrJ8K1je/R5u6f5SsrAWYzzqgX+UOyl2Kze+yF7Rh9oA5gWDkQLIzo0M9UuxbM9sLRiBcMNnhhGRGmeQPVfYrKhx8EtD7+/v5VCrtQUbci54XuV4imr1mk5/u01o3g6s8+OWeT0MT757gRhAoD82du6+rL3/CUlpcSrNrkv4JutRrAkwp2ktL4cRtIZwpcKcpLhTiNpDOFGFO0ivu04jaGg1dBqcACE4jaG8K1bc/R4e5j8gWWkfdrUt0H/Txd0zyhaHI+qfYpM2flj3JiEIWnKEEIQgOSEtJUKLASkUlQlgJSKSoSyAlIpKhLASkUlQlgJSKSoSwEpFJUJYCUgJUJYAhCFIBCEIAQhCAEIQgBCEIAQhCAEIQgBCEIAQhCAEIQgBCEID/2Q=="/>
          <p:cNvSpPr>
            <a:spLocks noChangeAspect="1" noChangeArrowheads="1"/>
          </p:cNvSpPr>
          <p:nvPr/>
        </p:nvSpPr>
        <p:spPr bwMode="auto">
          <a:xfrm>
            <a:off x="182563" y="-182563"/>
            <a:ext cx="3302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5366" name="AutoShape 12" descr="data:image/jpeg;base64,/9j/4AAQSkZJRgABAQAAAQABAAD/2wCEAAkGBxIQEhMUEhQQFA8QEhAPFBAQEBUQDRQVFRQWFhQRFBQYHCggGBolHRQUITMhJSkrLi4uFx8zODMsOCotLisBCgoKDg0OGxAQGy0kHCQsNywsLC8sLCwsLCwsLy0rNy4sLCwsLCwsLCwsLCwsLCwsLCwsLCwsLCwsLCwsLCwsLP/AABEIARQAtwMBIgACEQEDEQH/xAAbAAEAAgMBAQAAAAAAAAAAAAAABAUBAgMGB//EAEYQAAEDAQQDCgsHAgcBAQAAAAEAAgMRBAUSIRMxswYUIjRBUVNxkbEWMmFic4GSwdHS4RUjJFJ0k6EzgkJDVHKDlPBjB//EABkBAQADAQEAAAAAAAAAAAAAAAABAgQFA//EACoRAAIBAQcEAwACAwAAAAAAAAABAhEDBBITMTJRIUFxgSIzYbHBI6Hw/9oADAMBAAIRAxEAPwDzN8XraBaJwJ7QAJ5wAJ5A0ASOAAAOpRPte0/6i0/9iT5kvrjNo/UWjaOUNdZJUOO26kz7WtP+otP/AGJPmWfte0/6i0/9iT5lCRTREVZOF7Wn/UWn/sSfMthe1o6e0/vyfFQQtglEKss470tB/wA+0fvyfFZdedo6e0fvyfFRIAt5GqKI9E3Q7i9bR09o/fk+K6tvafp59fTP+KrCtmnWmFcBSZbC9Z+mn19M/wCK3F6T9NPr6Z/xVWDr9S6h2tVwoupMsvtSfpptfSv+K6i8Zumm/df8VXBb19yrhRdSZPdb5umm/df8VzdeE+f30/7r/iuUTS4gDMuoAPKcgF0ms7meMKVxN9bTRw9RUURarMfaU+f30/7r/isOvKfpp9XTP+K4kfyF1ksb2l4Lc4Rw8xwc6d6miK9TQ3laOmn1dM/4rBvOfpp/3n/FLRZJIw0ubQE4RUjM4Q7uc0+tRmtJIA1nKnlU0RXqdzedo6af95/xWhvO0dPaP35PitJoiwlrsnNcWkcxBoQuJClJENsvNy14TOtcIdLM5pMlWule5ppE8ioJRcNyXHIeuXZPRZremI97GuEo764zaP1Fo2jlDUy+uM2j9RaNo5Q1sWhheoREUkGwWzVqFsxATLMF1exaWUKU9mSo31PeK6FeW9y1b7l3cz3rlhVilDow9y2r3Lk12rqK3adSgk7td3LavcuIOpZrq9agtUn3fKGyRuOpr2OJ5gHAk9lV6qwXvZ3SMc8sDWvmq0NIjcx8tSSADUludF46wMDpI2nU57GHnoXAFehG57G9kcbhic6cVBMjODJhYHEeKvKaXc9YN0JsN5wFr8ThTewhawtoK6F2YoM3aTDmTyrned6RPimax4+8xcDDRzn6UOD601YA0f2qEy4HEN+8aagEtDXFwrHpA0D/ABEgHIcy5WC7myNg/NNanwmpoKARkcmXjnNVpEtVloL1hMbmueMBa5rmYKvJNnjYxzSR/he0n+1aXjeEJro3tDw2NpfQkvY2SSra08YtMZ9VORcLDckTzGXOoHuZ93m7J8L5MRcANRbq8iprfZTE7DUOqGPDhUVDgHA0OrWpUYtkNtIl7pra2dzXNILhpQ4huHLTSOZXL8rgqVy3k5Vzfyr0iqHnItNyY/GQ9cmyeibk+OQ/8myeiz26+R7WO0or64zaP1Fo2jlDUy+uM2j9RaNo5Q1sWhheoREUkGQt2LRbNQlE+yhSpFHsoUl7V5vU946HGg/lc3jvXY8q5u96lENEenetmHV1rYjvWvxUlTYFZI71gDvQjvQk6xSFha4eM1wcDrzBqFZ2S/JozVpbk8yCrAQHF+PEPLXNVDvetq61VpMlOhbi95MjVpwujcKsBALG4WHrAWbPeskYGHDVkunaS0FwecNSD/YFWB2tdQdfUq4UeikWH2zNUkYBTAQAwANwscwYebguI9ah2qdzzV2ZDWN1UyaAAOwLQHuT4KUkH1OL/ctHDuXVze5c3BSUZZ7kx+Lh/wCTZPRNyXHIeuTZPRZrbce9jtKG+uM2j9RaNo5Q1MvrjNo/UWjaOUNbFoYXqERFJAC3atAtmoCysilPp/CgWXkUskKjNEX0M/BauRrh/C3b7lBOpwdyrmeVSXjuXPB3KStDSmtau5V0w9y0I7lJDNXLBOvqQjuWrvchB2a7uXdju5Q2OGXUpMTtXUoZZM7tPcgOpYYdSwORVLmRyetc3DUujT3rm/3qUQyy3KD8XD1y7J6JuU45D1ybJ6LNbbj3sdpQX1xm0fqLRtHKGpl9cZtH6i0bRyh1WxaGB6hERSVAWwC1WQhJKgKlEqDGpdVDPSL6G7Dq9akMOpRmO713Y7vVGeiZsTq9a1HuW3xQDUhJpgXJzV3HxWjmd6khkWmpau5F2LFyeO9SUZzB1KRC7Uop966MfTtUshMntfq60B71GbJ3rqJO9VoeikdAe9aO96V19YQjWgLTcmPxcXXJsnos7lB+Li65Nk9Flttxpsdp56+uM2j9RaNo5RGa1LvrjNo/UWjaOURmtbYdjnT7naiyvbPumwWKzWWS1xTTy2tpk+7lLI2AUNBQip4Q/leVsd3S2h7m2eKSQipwsBeWtrliPvV42kZVfY8ZWco0XchUWV6vcFcjJrcYLVEaNjkJjeHMcHClKjIqt3pFvHS6KfT6fBp896YfyVrSv8pmRxU/7qMuVKlWxbr1u4HcyZp2m02eQ2Z8Ujmue1zWEgAihFPL2LyROSKcZSaXYvgaim+5lpXQOXsLTdVhsEFndaopp5bUzS1jlMbGDLIUIqeEOdV927kp57LJaWtfkQI4hGXPkGXCbzjM5+ReebGlex6Zcl07lACslTrNcdqkaXxwTOYCQXNjJFRrHlpmp9x7l5rXFNK0OAhacLcBLpHCtY2+UU/lS5xWrEYyZQlalWFnue0SvexkMrnx+O1rCS08zuYqHNEWEtcC1zci1wo4EchHIVaqK0kcSFoQvpU2567mSWSzvjmElsha4TNmdRriMhhJpr8nKoDNyzBZLaAwy2qC1CCN7Q4vI4FAGjI+NzLyVvE9HYTPAkLAKsnXHadIY9BNpWtxmPAcYb+anN5VEjsMrmGRsbzE12AyBpLA40oyvPmMvKvfFHkzOMkzkCtqqyZcs0UkG+LPaGxSyxtpgLXvBcKsZ5xFaDWsXlYK2qSKzxTgY6Mhc0mcDmcNfaoxxrQthkiDiWaqa24bUZDEIJjK0BxYGHEAdRPMoc8To3Oa9rmvaaOa4UcDyghE0yfki23Jcch65Nk9YWNyJ/GQ9cmyesrHed3o23V1g/JRX1xm0fqLRtHKIzWpd9cZtH6i0bRyiM1rRHRGWfc+g7hr4FpwXdaoxNZ34tG6n3sRoTkebmOsVUieA2G6rWIHuD224wvlaaSYGuAbUjVlTtKo7Nu6tUUYjjbZmFrBGJWwDTgAUHCrSvqUG5N0s9kEjWaORkxxPjnbpY3O/NSoNfLXP1KsrKTbaXqpKtYpU780PqUDR9qWR5/qy3cXSc5OVCfLmexeSu2Nrrmja/xHXlG13+0yNDv4qqCLdfam2o2qrDOWGPhMrGGn/C1oOVFD+25d6704GgMmm8U6TF/urqVVYTX+v7Jlbx/n+j6zZbwm+2pIcThZ22YYYv8ALoAKGnWTmvmdkZYTBWR9qFpwu4LWt0OLPDU66aqqfD/+h21uA/hy9rcBkMP3jxyB7q91F5kKbKxlHXoLS2jLTqe53FXqLWG3faoxLC4O0Un+bFRtfG5uZS7CZILrt7GyPJgtRia8OIIDcAyoeCPIOdUMe7e1MjDGNs7CGCPSshAnwgU8atK0pnRQ7i3Sz2RsjGaN8cxxPZMzSNLtWLWM/gFV2UnVl1axVP5PXbk7LvY2F809px2pzjDZ4/6IadZkrz4qlSbNI5hvsNLgGDE0NJGEkPJc2mo6tXMvKWDdlaYY4426E6Guje+LFKwVqWBxOQ5Oei5WLdVaIpppm6IutP8AUY9mKJ39tffyqrsZttl1axSSR6m7ZY47rikfNNEZLS58ksLdJI57ScIeSdXBHYvL7tLxhtVqdLDXA9ra1bhJcBmadizdu6ieDSACF0UzzI6GSPFCHHla2uXaqu8LWZ5HSODGuec2xtwMHUORXs7JqVWUtLROKSPo26a+4bGbHIYBLahZWGKRzyI2AimbQcz5aetVt0XnL9lW+bGRM+04i9uRq4R1I5ta8jfV8y2sxaXB9zGIW4G04I589aWa+ZWWaSzDBoZnh7qtJfXLUa5eKFGR8VyTnfL8PoN43nobVdMr8zNAYZHcpD8ABPU5wPaq6/ZG3XHZosNa2+a2uj542vowdmGnlCobNaZbyls8Uj4o2WZpAfTBRjcJJNTm6jQs7rt0mntwmiwuZZ8LIsbcUbg0klxbygkn+FWNk8SRMrRUbLq9rPprRYrbDNJJZZ7fZqxyE1ik0rAQAeTIhT5CYnX3PFlaYy1rXDx2tLAS4c3KfUvF2/dZaJTCaQsZZpWzxxRR4IsbXBwc4VqdXPylc7NustMdoltDSzST/wBRhZWF3kLa+9TkToVzo1LjchfbJGzWa0TTRyWx0QZamuJeHDgtY466E07TqXmr+sckFoljldjkY4hz6k4uZ2fkorOHdlMx73thsYc8tcPw+THNFAWcLLnVHbrW+eR8khxSSEucdWZ9y9rODU26UR4Wk04Jdyz3IH8ZD1ybJ6ytNyHHIP8Ak2T0Xhet/o13TY/JU31Gd82jI8YtG0coscTq6j2K5vb+vP6efaOXGy+O3rW+NkqJnNlbNyaIm93/AJXdhTe7/wAruwr0L4nANJBDX1LSRQOpkaFYawkEgEhtKkDIVyFeZTVE4Dz+gf8Ald2FN7v/ACu7Cr+iwlRhKIQP/K7sXVkTvyu7FdSRlpIcCHDIg6wUawnUCaAnIcgpUqOhKRUaJ3MexBE7mPYrVZoooW6lVoncx7EEbuY9itETCKlcIzzHsTRnmPYrFEwonEVhiPMexZ0Z5j2KzWEwoipWGN3Mexa6J3MexWqJhFSpMLuY9i00LvynsVyimhVopTA78p7EMDvyu7FdIlBQ03IxOFshqDSsnJ/8norXc5xmP+/ZuRYL1v8AR0Lpsfk8/e3GJ/Tz7Ry5WXxgut7cYn9PPtHLlZvGC6kdvo473+z3JtFnwNbia4wRvAxhrmOc+EGrRy0e2nWVzsM8AmlxGPQvdAaGmjIBBflzVquNuuMNaCw4TgEjjK6jXN0bXOe2grQF1KfVcZbhlqQ3CTioGYvvDwgyuqmshYY4KanReLgn2S0xFrcWg1xyPa5rAC7QSDVT82DILDJICytYNKWVjyaAHaPh6TKg4WqvqyUBlzOcGlr4jUuBeXER5PawAcGut4C3tNxPABaKYY2ueHHPHRxcwZUyDDr7Uwx5FZcFlO+yueXuMJBdR1PGJ09cVNeHBy82SjRTM0eGUwks31iDNHrc2LAWYRy0dqy1VVWLsfpHR1ZiZTE4khgzApUt5zTUpwuhjXwRyEhzxI6Ug1LA0uBFKUywHOp5UcYrpUhSk+xN0lmBz3uSXxgkNaW6MyyassjoyypGerlUG7ZWGBrXGLE10+EPDBRzmR6MnFyVD/JqWklymkLQfvZHSscHVwAtLcIFATmHcv8ACw64pDTCWuJjbIRmCC7FRmrXwTnqyKlKNNQ8XBCvHBpX6P8Ap4jhpq9Xkqoys33M8ENJZjLgzIksFWBwBo2uohZt90ujaHZDCwaQEknGXvbhbQeZ1L1VpFdzzcGVaKzku0FsZZqcwvfK533Qp4zaAVBFaUOZyWzrjkIxNw4aMNS7XVrScOWoYgfWpzIjAyqRWU1zSNJqY6ADhBxLSS9zAwZVxYmOHNlrUe32F8Dg1+GpBPBNRkS0jVzghSpxehDi0RURFYqEREAREQFluc4zH/fs3Im5zjMf9+zciwXrevBvuux+Tz97f15/Tz7Ry42bxh1rte39ef08+0cuED8LgTqC6cdqOO956CS8HOLiQ2r4mwnXTCA0dvBClG/ZcWIYA7nDdXDD69oVFv1vndib9b53Z9V4uyXBpzadz0FnvsNDhoo6AHAwYywOL2OJPCr/AIOdcZb5ke0teGuDg3M4mnEK8PgkVJxGoOXkVLv1vndn1TfjfO7PqoyY8E536XAvV2PFgjpgbHozjLMLc254sRIIGsrSa9JHuD3ULwx7K0pXHixE+XhlVW/W+Xs+qb8b5ez6q2UuCM1cl8y/5Q7ERG7PFQhwFaMHIR0bT2rm++Hubhc1hBaGHx2nIuLXcFwzGJ3bnVUu/W+d2fVN+t87s+qjJjwTnfpeR35IHElrDiIcQQ4Coa1vIQR4oWJr6e/GS1lZGmPEMVQ1zi8gCtMy7WQVSb9b53Z9U363zuz6pkx4Gd+lvDehY0MDIwzPG3hkSVFKuOKoPNhot33w9woWsIaWFvjjAWgDKjs6hrcjXUqXfrfO7Pqm/W+Xs+qZS4Izf0ujfLyCC1hHJUOFHCR8jXgg6wXu8nPVRbdajM8vLWtcak4S4gkmpdwiaa9QyVfvxvl7Pqm/G+d2fVSrJJ1SDtU9WSEUffjfO7Pqm/G+d2fVWwsrjjySEUffjfO7Pqm/G+d2fVKMY4khFH363zuz6pvxvndn1TCxjjyXW5zjMf8Afs3IuG5i1NNqiGeZk5P/AJvRYL0vmvB0LrJYH5Ka9uMT+nn2jlFUq9uMT+nn2jlEXShtRxp7mERFYqEREAREQBERAERFICIiAOK5h/u5c811WMIVWmWTRppD/wC6kY49tO5bBoWQFFGWquDmXHP19SxjP/ta6YQmEJRjEjXSf++PYt2moTCFlSqlZNdi33I8ch65Nk9E3I8ch65Nk9Fz73v9HTuS/wAb8kK9uMT+nn2jlEUu9uMT+nn2jlEW+G1HMnuYREVioREQBERAEREAREQBERAEREBlFhEAREQBERAXG5HjkPXJsnom5HjkPXJsnoude9/o61x+t+SFe3GJ/Tz7RyiKXe3GJ/Tz7RyiLfDajlz3MIiKxUIiIAiIgCIiAIiIAiIgCIiAIiIAiIgCIiAuNyPHIeuTZPRNyPHIeuTZPRc697/R1rj9b8kK9uMT+nn2jlEUu9uMT+nn2jlEW+G1HLnuYREVioREQBERAEREAREQBERAEREAREQBERAEREBcbkeOQ9cmyeibkeOQ9cmyei5173+jrXH635IV7cYn9PPtHKIpd7cYn9PPtHKIt8NqOXPcwiIrFQiIgCIiAIiIAiIgCIiAIsogMIiIAiIgCIiAuNyPHIeuTZPRNyPHIeuTZPRc697/AEda4/W/JCvbjE/p59o5RFLvbjE/p59o5RFvhtRy57mERFYqEREAREQBERAEREAREQHeyWfSOA1DW5x1NaNbirG8bBHwtGyWItYZAyYgl7A7DjGQI56GtVBuy0uika5rsOYDifFwkjEDkcqeQq0tT4/vX6WNz3xuYBpHmgNMmjRjm515SbUj2gk4la673iNr8qSZsbX7xwDsJIA15jVrXFlmeTTC7WAatIArTxsstYVtct7iMxsOUekhe8ueSwYH4i9racFxGWS0dfrsLW0NGOgIIkNS2HFRrjThVxHPqUYp1pQYYUrUq3wOHI6lcNQDhJrTI8upDA4Vq14prq0ilchVXtjv8F7A5uFmKOri+rWhtodNWmHziPUFm236GtMbauBDCXB4q2gDTEHhvCbRooaDMnWmOdaUJwQpWp557CNYIPMQQf5WqkW+1GaR8hrV7i6hOIiprSvNmo69lp1PFlxuR45D1ybJ6JuR45D1ybJ6LnXvf6OrcfrfkhXtxif08+0coil3txif08+0coi3w2o5c9zCIisVCIiAIiIAiIgCIiAIiIAiIgCIiAIiIAiIgLjcjxyHrk2T0TcjxyHrk2T0XOve/wBHWuP1vyeotO4+CR8ji+cF73vIDmUq5ziacDUufgTZ+ktHtR/IiKkbWdF1ErKGJ9B4EwdJaPaj+RPAmDpLR7UfyIitmz5IyYcDwJg6S0e1H8ieBMHSWj2o/kREzZ8jJhwPAmDpLR7UfyJ4EwdJaPaj+RETNnyMmHA8CYOktHtR/IngTB0lo9qP5ERM2fIyYcDwJg6S0e1H8ieBMHSWj2o/kREzZ8jJhwPAmDpLR7UfyJ4EwdJaPaj+RETNnyMmHA8CYOktHtR/IngTB0lo9qP5ERM2fIyYcDwJg6S0e1H8ieBMHSWj2o/kREzZ8jJhwPAmDpLR7UfyJ4EwdJaPaj+RETNnyMmHA8CYOktHtR/IngTB0lo9qP5ERM2fIyYcEy6dykMMzJGvmLml1A5zMObHDOjBzoiLPbSbaq+xpu8Uoui7n//Z"/>
          <p:cNvSpPr>
            <a:spLocks noChangeAspect="1" noChangeArrowheads="1"/>
          </p:cNvSpPr>
          <p:nvPr/>
        </p:nvSpPr>
        <p:spPr bwMode="auto">
          <a:xfrm>
            <a:off x="347663" y="-30163"/>
            <a:ext cx="3302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pic>
        <p:nvPicPr>
          <p:cNvPr id="1536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878138"/>
            <a:ext cx="177641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AutoShape 15" descr="data:image/jpeg;base64,/9j/4AAQSkZJRgABAQAAAQABAAD/2wCEAAkGBw0NDwwMDA0NDQ0MDAwNDAwNDQ8NDQ0NFBEWFhURFBQYHSgsGCYnGxQWJT0iJSorMC4uFys/RDMsNygtLisBCgoKDgwMDwwMFCwZFBkuLCwrKystOCsrKysrLCwrKysrKy4rNysrKysrKysrKysrKysrKysrKysrKysrKysrK//AABEIAQMAwgMBIgACEQEDEQH/xAAbAAEBAAMBAQEAAAAAAAAAAAAAAQIEBQYDB//EAD8QAAEEAQICBggEBAQHAQAAAAEAAgMEEQUSEyEGFDFBVJQVIlFSYZPS0yORktEyM1NxJEKBwgcmQ2OCoeMW/8QAGAEBAQEBAQAAAAAAAAAAAAAAAAECBgX/xAAZEQEAAwEBAAAAAAAAAAAAAAAAARFREgL/2gAMAwEAAhEDEQA/AP3FERAREQEREBEXwv2214pZ35LImOe7aAXYA7soPui40vSKFm3iMlaXiTY0cKQyFro27W7HHmXSsACy9PQh8cUzXwPlkkjAm4bWhzGB59YOIPI9xPMHswg66Lzrel0Lg17a9osdUluiQNh2muwgOd/Mz39mF0otWheZWxv38GCOd5YWuGxxfgcj2/hnkg6CLhQ9Jo5G13sgnd1p7GQsa6s5zi6F8vPEnq+rGe3C+knSBgYZGQzyBpiD2tEYcxz3lgBDnDscCDjKDsouQNea55hZXsvmY54fC1sWWbWRuJLy/b/1WDtyTn2ErGv0iryOcxokDm9V5OYG7uM5jRgZ/wApkaCO7KDsooFUBERAREQEREBERBqekoPfP6H/ALKek4PfPy5P2W4iDS9KQe8/5Up/2p6Ug9r/AJM30rdRBpHVIfbJ8ib6VPS0Htl8vP8ASt5EGkNUh/7vl5/pXw1GaCzDNXfxwyaN0bi2tMSARg4ywr4dIdVlrTaVHHt2XL7q824ZPDFaaT1efI7o2rTrdN6kxh4cV10dkPFefqrhDNK2MvMLXH/Nhrh7CWkA5QR2k1XBgc61mPfwzHSdDscXxvDgGRAEh0TTzH5qQaRSbMLDxYlk4j5XB9FzY3SOYWFxY2IDOD29q1dG6fwzQae+xBZjs3azLHBZAXNEeQHyg5/gbnO493x5LfqdM6cjog4WIIrDJX1bU8JjrWmMaXudG/PuAuG7GQMjKDCPS6bWNiHXA1tGegP8NPyhkIJP8vtGAtyCGpG6V0cczOLBHA8MpzNbtYX4OAzt/EK4N/8A4gRNfp7mxWYYLLrMrzYrFjp6cdOaXiQ8/eZHyODhw5cwV37/AEmqVhXdO90bLNeeyyRzfUZFFGJHl57uRHLvQaEGjwRtrtjmus6q9j4XNota4FsL4ueIPW9WR3bnmtyOpWax0f8Aijv4Je415tznMkMm4+p2lziT/fuXE1n/AIhMhiDoqV0TP6rJDFYrcPjVpJmsdK31u7cORwQXtyBlb8HS2MExllqxYktWI4qkNUNsMZG1hduBfjDd7QXkgEuA7UGzJTh4sliKW9DLI97nOjrylp3MjYW7XRkH+Uwg4yDnnzIWDNKpjh+rbJimrzseYLG7fE1o5nZz3bBnPaV8/wD9rVJrsjhuyzWmWXR1o6/47XQPayVj2uI2EF3eccu1b8WuslpPv145ZA1kp4GwccSxktdE5ueRDmkEZ7kG76Qj92fytj6E9IR+7P5Wx9C81pfThk0FR7qlt9qeky5PWrQB5giPLiHLuxxB2jJcQOxel0rUIbkENqu/iQWI2yxPwRljhkZB7P7IHpCP3Z/K2PoV9IR+7P5Wx9C2kQavX4/dn8tY+lOvR+7N5af6VtIg1uvM92by0/0p11nuzeXn+lbKYQa/XGe7N5eb6UWwiAiIgIiICLk9JNYNKKN8cLrM888VatXEjYuLM/OAXu5NHInPPs71qaRrtp1g1NRo9SlMLp4ZI7HW60sbSA8cTY3YRlvIjmDyygz6TaXNZl0mSENLaeoGxNudtIiNaaPl7TmRvJalPRJ2VNErlrBJRnrPsAOG0BjHhxHt5kLd1PpNWjq2bleSG4KxYHshmY71nPa3BcM4/iys4dehbCJrr69PdYsQMD7cT2v2SuY0h45ZIaDt7W5weYQeZ0Porb4daC0yOEQ6BY0h8jJBK7e4sAkZyHIhpOPgsdS6M39RqUdKtRQ14asbmT245WvMpbVkgYYWY9TPEyc9gGOeV6nSddZYrT3HM4cdea9G7DuJlleV7C8YA7QzOPiuJV6WXnR1r8mmNbptp0LmTxW+Pairy44c0kAj7DubkNcS3PfhBoazourajHp1eWtWrtqx2W2JhZ37pH0poGmJob/DmQE5wfhyXw1zozqmpR0YJIIKjalCzC9zrAm32XRMazkBzZlnPPPDuzkvUab0w0+eKzYNiGGKrblqPkkmiDXPacBwIPY7tHwWdjpTSZY0+qJonnUhKYJGSxlhDRy7+e4naMd6Dj61T1e9AYnVKkHDjqPDDPxJJrLLEUjg2QD8Nm2N3aCSSOQxz+NHQtRr3X6oyCKR00t1stU2Gtc2CUxvY9kmMZDmOBBxkHOeWD62prFOeWSvBaryzw54sMcrHyMwcHLQeXMLka50gtwXINPpUI7cstSS050t3qjWMZI1hH8t2f4gg0dC6PW49QZqNhsbDNHqbrEbJTI2GWaStw2MyBn1K/M8uZPtXV6P6VLXq268u0Pmu6rMzadw4c9iSRmf/F45LkQ9Oy2xHUvU205RYkhtl1tskMDBWM7ZWv2jeC0Y57cfFepoarUshprWIZw5pe0xSNflgOCeR7iR+aDxnRzRdV08RzNrV5nyaVTozQm3tEU1XeI5Gv282uEhyORGO/K9T0U0x9KlWqyuY6WNjjK6PIj4j3l7gzPcC4gfALO10h0+EsEt2rGZHvjYHzMbue121zRz7jy/uvmNdhj6461JWrw1bDIRM61G4O3RMf645cM+sfVOSQAe9B2EXJn6TabHHDNJfqMisgmCQzxhkoHaWnPNdVrgQCCCCMgg5BHtQVERAREQEREBFrdYk8PJ+uL6lDZl8NJ+uH6kG0i1OszeGk+ZF9SGzN4Z/wAyL90HJ6aiMwwCxSddrG1F1kRtkfNXYA4tsMaz1iWv2fw8wCT3Lwuu1rc7Z6+izajcoy1XuuxWuM+IBksThXryStBc57BK0tyeRHYv0w2bPdUJ/vPGFgbVzups/wBbQH+woPzzpVV67LxtKqTshh0mSvZ20poDITYgMNYMLQSWbXuwB6o9mef16PVXU7TLN+rOYHenIYXmrLL1eSTUpH82BpIEkbhg4wQPjz971m94OHzn/wA06zf8HB50/aQcDoRWkg0qdkdN0LuPqz61GxGYfUdPK6KNzT2AgtH9iuC5jGw13aTHqtDUmugzpkcdrqbHlw4jJWStLGsA3c2kAjGDzC951m/4Ov5132lOs3/B1vPO+0g8FSimrWnMdTkgYzVdWnbeGm2LPCdIGCIRBox67S8b8EDGORctOlptoNhjZBcZO270ijZYlpPa9klmJ5rzOLWYaC5wO4Da09uF+k9a1DwVbzzvtJ1rUPB1vPO+yg8T0Wov/wCX4Xx2mS6cw8SMaca8VRwqujlbJO7+MOceW3JcQHdgJXX1zRn29apvJuRQM0m011irJJABKZ48Rukb7Rk7fh8F6AWb/hK3nn/ZWXWL3havnX/ZQeT1jopDFc0Iw15bDfSc1m7Yl4ll5e2q4RyzSOzjDmsAzyBAXE1NlrTbOqa1HXmIrauWsiDXMFuvbqxRfh5GHf4jhHl3tPev0fjXvC1fOyfZWje0+exJXmmrQl1V5fEwanZbEX8sOfGIsPIIBG4HB7MIPHzaCaH4TevCb0VFBYc2gdToao8mZ8scrQwuDjJK8n1m7t/fgrX0KpchvMv39OmZCLAL4IKz52VbD9NqNbKxoyXNaWSR7m7sZ7e0r9H4t7w1Tzsv2FjxtQ8LT89L9hB4t7cyOsQ1dS0sSNtmMRae67DdjdKS8WK/DLoi4+ttywnf7QQPZdFhKKNIT146sorQiSrE3ZHA4NGY2tycAezuWYmv+Gp+dl+wrxb3hqnnZfsIOii5/FveHqecl+yrxL39Cr5uX7KDfRaHEvf0avmZftKh93viq+Yl+2g3kWlvuf0q3z5Ptog3UXz4zPeb+YTjM99v6grUpca+iL5cdnvt/UE48fvt/UEqS419UXy6xH77P1BTrEf9Rn6glThca+y52u3XwRNdGY2ulsQQNklzw4zI8N3OAIz29mRkkc1t9Zj/AKjP1NXysSV5GujldC9jhhzHljmuHxBSpwuNcS5rk8AlZtbbkhrW5Hvrsa1rZI9hG9rn8uT+YBPZ3di5k/TSQCyWBmGafI6B/CmLHahFBxns3cmuG12MB2cxO/09TGymxuxgrNZte3Y3hhu1xy4YHtPaptp7OH/huGC5wZ+HtDjnJx8dx/NOZwuNc3T9XsGaKCdoG6UtJfD1d5aYZHj1d7u9mM59vLllacWuXXNuSjh7Yp7UEG+NjInObPwmDiGXmTy5FrQTyyO1dy5HQn5TipMORxKInjIyAef9z+a+LaOlgueIaIc9rmveGQhzmuGCCe/ITmcLjWi/XZo6dicjiz1bcFeRnB4T8vkhy0t3EZ2zDmHEcx8QNd+uXHse6N0MT207toxPhMjoZIHtbwH4eOYyckd/Zy7e7F1FjDEw1WRl28xtMbWF+Qd2B35A5/BXiUsvdurbpA4PdmPLwQAQT352j8k5nDqNceS7qDJajDYruZPUsWX4qOafwuGdgPE5ZEh592F8dE1y5IzSpLG0DUHxB34LIgGupyzHYWyuz6zG9uOX/r0Bs1CWkyV8taWNO+P1WHGWjn2ch+S0RQ0cNcwQ6dseWl7eHX2uIzgkd+Mn8ynM4dRruNPIKrSiu1WNaxk0DWtAa1rZGBrQOwAZ5LL0jW8RD81n7pz6w6jW2i1PSVbxEPzWfunpKt4iH5rP3Tn1h1GttFp+k63iIfms/dPSdbxEPzWfurx6xOvOtxFpek63iIfmNT0rV8RD8xqcesO/Ot1FpelaviIfmNROPWSd+deCUUTK6Oox41qiiJUFqoiiUWyTKxQq0KqomUoVFEUFyrlYplBUyscqgqi5UyoSiUMlFEShcplYlRWi2WUyscplKS2WUWKJQyRVCoqIqiIiIiAhVCFFQIVUKAEVUQRFUQQoERAUVRVBRVRFFFUVREVUQEREH0RTKmVlWShCiuUBFMplUVFMplBkhUCmVBVVEQVFEygFFCUQVRFFRUKihKDJFEVBTCKILhVYogzREUBFVEBERAREQEVRQRFUQRFVEBAiIChVUVgERVUREKIiKFVRBERVUfRERYUTCIgmEVRBEwqiCBVEQEVUQEKIgmEwqmUEwmFcoljFFVVRFFUQTCxKzWJVEREVR9EVUWFEREERVEBRUIgIiBAVREEREQEREBREQEREBRVQqwKsSslCqJhERBmiiKCooiAiKZQXKZUVQFcqIguUURQVFEyqKiKKCooSplWhUyoiBlEUVFBURQoLlVYZRB9ERFBMoiqoiKqICqgVUEKIiooREUBERBFURBCoqioiqIgiiyRBiiqiIiK4RUZoqosqKKogiKogiqIEEKqFEBEwiAmEwqgiJhEERXCIIiqYQRQrJTCoxVRXCIiK4RBkigRZVVERUTKqiqAqoigFEKKjLKiiZUFRREFRRMoKoimVRUURBSplCVFRUURBUUVQEVwogIiIBUCqYQECqiAUCIgqIigKZVRBERAqChVTCCKphEEKKqICiqiIKqIqMwiIsqIiICIiAiIgiqIqAREUFRRFAQIioKKogKKogxQKoqIEKIgiIiqP/9k="/>
          <p:cNvSpPr>
            <a:spLocks noChangeAspect="1" noChangeArrowheads="1"/>
          </p:cNvSpPr>
          <p:nvPr/>
        </p:nvSpPr>
        <p:spPr bwMode="auto">
          <a:xfrm>
            <a:off x="512763" y="122238"/>
            <a:ext cx="33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pic>
        <p:nvPicPr>
          <p:cNvPr id="1536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878138"/>
            <a:ext cx="200183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2878138"/>
            <a:ext cx="1981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4"/>
          <p:cNvSpPr>
            <a:spLocks noChangeArrowheads="1"/>
          </p:cNvSpPr>
          <p:nvPr/>
        </p:nvSpPr>
        <p:spPr bwMode="auto">
          <a:xfrm>
            <a:off x="911225" y="5634038"/>
            <a:ext cx="88709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/>
              <a:t>Quantum theory of solids, Kittel</a:t>
            </a:r>
          </a:p>
          <a:p>
            <a:pPr algn="l" eaLnBrk="1" hangingPunct="1"/>
            <a:r>
              <a:rPr lang="en-US" altLang="en-US" sz="2000"/>
              <a:t>Principles of condensed matter physics, Chaikin &amp;   Lubensky</a:t>
            </a:r>
          </a:p>
          <a:p>
            <a:pPr algn="l" eaLnBrk="1" hangingPunct="1"/>
            <a:r>
              <a:rPr lang="en-US" altLang="en-US" sz="2000"/>
              <a:t>Many, many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774230" y="2424347"/>
            <a:ext cx="3406473" cy="3162935"/>
            <a:chOff x="3052762" y="2130425"/>
            <a:chExt cx="3406473" cy="3162935"/>
          </a:xfrm>
        </p:grpSpPr>
        <p:grpSp>
          <p:nvGrpSpPr>
            <p:cNvPr id="58" name="Group 57"/>
            <p:cNvGrpSpPr/>
            <p:nvPr/>
          </p:nvGrpSpPr>
          <p:grpSpPr>
            <a:xfrm>
              <a:off x="3217152" y="2978024"/>
              <a:ext cx="2384010" cy="2110751"/>
              <a:chOff x="3217152" y="2978024"/>
              <a:chExt cx="2384010" cy="2110751"/>
            </a:xfrm>
          </p:grpSpPr>
          <p:sp>
            <p:nvSpPr>
              <p:cNvPr id="91" name="Rectangle 345"/>
              <p:cNvSpPr>
                <a:spLocks noChangeArrowheads="1"/>
              </p:cNvSpPr>
              <p:nvPr/>
            </p:nvSpPr>
            <p:spPr bwMode="auto">
              <a:xfrm>
                <a:off x="3217152" y="4030980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92" name="Rectangle 345"/>
              <p:cNvSpPr>
                <a:spLocks noChangeArrowheads="1"/>
              </p:cNvSpPr>
              <p:nvPr/>
            </p:nvSpPr>
            <p:spPr bwMode="auto">
              <a:xfrm>
                <a:off x="4403213" y="4037215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93" name="Rectangle 345"/>
              <p:cNvSpPr>
                <a:spLocks noChangeArrowheads="1"/>
              </p:cNvSpPr>
              <p:nvPr/>
            </p:nvSpPr>
            <p:spPr bwMode="auto">
              <a:xfrm>
                <a:off x="3224078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94" name="Rectangle 345"/>
              <p:cNvSpPr>
                <a:spLocks noChangeArrowheads="1"/>
              </p:cNvSpPr>
              <p:nvPr/>
            </p:nvSpPr>
            <p:spPr bwMode="auto">
              <a:xfrm>
                <a:off x="4419043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535808" y="2652438"/>
              <a:ext cx="2384010" cy="2110751"/>
              <a:chOff x="3217152" y="2978024"/>
              <a:chExt cx="2384010" cy="2110751"/>
            </a:xfrm>
          </p:grpSpPr>
          <p:sp>
            <p:nvSpPr>
              <p:cNvPr id="87" name="Rectangle 345"/>
              <p:cNvSpPr>
                <a:spLocks noChangeArrowheads="1"/>
              </p:cNvSpPr>
              <p:nvPr/>
            </p:nvSpPr>
            <p:spPr bwMode="auto">
              <a:xfrm>
                <a:off x="3217152" y="4030980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88" name="Rectangle 345"/>
              <p:cNvSpPr>
                <a:spLocks noChangeArrowheads="1"/>
              </p:cNvSpPr>
              <p:nvPr/>
            </p:nvSpPr>
            <p:spPr bwMode="auto">
              <a:xfrm>
                <a:off x="4403213" y="4037215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89" name="Rectangle 345"/>
              <p:cNvSpPr>
                <a:spLocks noChangeArrowheads="1"/>
              </p:cNvSpPr>
              <p:nvPr/>
            </p:nvSpPr>
            <p:spPr bwMode="auto">
              <a:xfrm>
                <a:off x="3224078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90" name="Rectangle 345"/>
              <p:cNvSpPr>
                <a:spLocks noChangeArrowheads="1"/>
              </p:cNvSpPr>
              <p:nvPr/>
            </p:nvSpPr>
            <p:spPr bwMode="auto">
              <a:xfrm>
                <a:off x="4419043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60" name="Oval 355"/>
            <p:cNvSpPr>
              <a:spLocks noChangeAspect="1" noChangeArrowheads="1"/>
            </p:cNvSpPr>
            <p:nvPr/>
          </p:nvSpPr>
          <p:spPr bwMode="auto">
            <a:xfrm>
              <a:off x="4576558" y="3525838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1" name="Oval 356"/>
            <p:cNvSpPr>
              <a:spLocks noChangeAspect="1" noChangeArrowheads="1"/>
            </p:cNvSpPr>
            <p:nvPr/>
          </p:nvSpPr>
          <p:spPr bwMode="auto">
            <a:xfrm>
              <a:off x="5391772" y="38481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2" name="Oval 357"/>
            <p:cNvSpPr>
              <a:spLocks noChangeAspect="1" noChangeArrowheads="1"/>
            </p:cNvSpPr>
            <p:nvPr/>
          </p:nvSpPr>
          <p:spPr bwMode="auto">
            <a:xfrm>
              <a:off x="6093475" y="32004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3" name="Oval 358"/>
            <p:cNvSpPr>
              <a:spLocks noChangeAspect="1" noChangeArrowheads="1"/>
            </p:cNvSpPr>
            <p:nvPr/>
          </p:nvSpPr>
          <p:spPr bwMode="auto">
            <a:xfrm>
              <a:off x="3761344" y="3200400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4" name="Oval 359"/>
            <p:cNvSpPr>
              <a:spLocks noChangeAspect="1" noChangeArrowheads="1"/>
            </p:cNvSpPr>
            <p:nvPr/>
          </p:nvSpPr>
          <p:spPr bwMode="auto">
            <a:xfrm>
              <a:off x="3052762" y="38481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5" name="Oval 360"/>
            <p:cNvSpPr>
              <a:spLocks noChangeAspect="1" noChangeArrowheads="1"/>
            </p:cNvSpPr>
            <p:nvPr/>
          </p:nvSpPr>
          <p:spPr bwMode="auto">
            <a:xfrm>
              <a:off x="5746063" y="4605338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6" name="Oval 361"/>
            <p:cNvSpPr>
              <a:spLocks noChangeAspect="1" noChangeArrowheads="1"/>
            </p:cNvSpPr>
            <p:nvPr/>
          </p:nvSpPr>
          <p:spPr bwMode="auto">
            <a:xfrm>
              <a:off x="4222267" y="27686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7" name="Oval 362"/>
            <p:cNvSpPr>
              <a:spLocks noChangeAspect="1" noChangeArrowheads="1"/>
            </p:cNvSpPr>
            <p:nvPr/>
          </p:nvSpPr>
          <p:spPr bwMode="auto">
            <a:xfrm>
              <a:off x="4222267" y="49276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8" name="Oval 363"/>
            <p:cNvSpPr>
              <a:spLocks noChangeAspect="1" noChangeArrowheads="1"/>
            </p:cNvSpPr>
            <p:nvPr/>
          </p:nvSpPr>
          <p:spPr bwMode="auto">
            <a:xfrm>
              <a:off x="3407053" y="4605338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9" name="Oval 364"/>
            <p:cNvSpPr>
              <a:spLocks noChangeAspect="1" noChangeArrowheads="1"/>
            </p:cNvSpPr>
            <p:nvPr/>
          </p:nvSpPr>
          <p:spPr bwMode="auto">
            <a:xfrm>
              <a:off x="4923970" y="4271963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0" name="Oval 365"/>
            <p:cNvSpPr>
              <a:spLocks noChangeAspect="1" noChangeArrowheads="1"/>
            </p:cNvSpPr>
            <p:nvPr/>
          </p:nvSpPr>
          <p:spPr bwMode="auto">
            <a:xfrm>
              <a:off x="4923970" y="2130425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1" name="Oval 366"/>
            <p:cNvSpPr>
              <a:spLocks noChangeAspect="1" noChangeArrowheads="1"/>
            </p:cNvSpPr>
            <p:nvPr/>
          </p:nvSpPr>
          <p:spPr bwMode="auto">
            <a:xfrm>
              <a:off x="5746063" y="2446338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2" name="Oval 367"/>
            <p:cNvSpPr>
              <a:spLocks noChangeAspect="1" noChangeArrowheads="1"/>
            </p:cNvSpPr>
            <p:nvPr/>
          </p:nvSpPr>
          <p:spPr bwMode="auto">
            <a:xfrm>
              <a:off x="3407053" y="2446338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3" name="Oval 368"/>
            <p:cNvSpPr>
              <a:spLocks noChangeAspect="1" noChangeArrowheads="1"/>
            </p:cNvSpPr>
            <p:nvPr/>
          </p:nvSpPr>
          <p:spPr bwMode="auto">
            <a:xfrm>
              <a:off x="3761344" y="2130425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4" name="Oval 369"/>
            <p:cNvSpPr>
              <a:spLocks noChangeAspect="1" noChangeArrowheads="1"/>
            </p:cNvSpPr>
            <p:nvPr/>
          </p:nvSpPr>
          <p:spPr bwMode="auto">
            <a:xfrm>
              <a:off x="3052762" y="2768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5" name="Oval 370"/>
            <p:cNvSpPr>
              <a:spLocks noChangeAspect="1" noChangeArrowheads="1"/>
            </p:cNvSpPr>
            <p:nvPr/>
          </p:nvSpPr>
          <p:spPr bwMode="auto">
            <a:xfrm>
              <a:off x="4576558" y="2446338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6" name="Oval 371"/>
            <p:cNvSpPr>
              <a:spLocks noChangeAspect="1" noChangeArrowheads="1"/>
            </p:cNvSpPr>
            <p:nvPr/>
          </p:nvSpPr>
          <p:spPr bwMode="auto">
            <a:xfrm>
              <a:off x="5391772" y="2768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7" name="Oval 372"/>
            <p:cNvSpPr>
              <a:spLocks noChangeAspect="1" noChangeArrowheads="1"/>
            </p:cNvSpPr>
            <p:nvPr/>
          </p:nvSpPr>
          <p:spPr bwMode="auto">
            <a:xfrm>
              <a:off x="6093475" y="2130425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8" name="Oval 373"/>
            <p:cNvSpPr>
              <a:spLocks noChangeAspect="1" noChangeArrowheads="1"/>
            </p:cNvSpPr>
            <p:nvPr/>
          </p:nvSpPr>
          <p:spPr bwMode="auto">
            <a:xfrm>
              <a:off x="5746063" y="3525838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9" name="Oval 374"/>
            <p:cNvSpPr>
              <a:spLocks noChangeAspect="1" noChangeArrowheads="1"/>
            </p:cNvSpPr>
            <p:nvPr/>
          </p:nvSpPr>
          <p:spPr bwMode="auto">
            <a:xfrm>
              <a:off x="4923970" y="3200400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0" name="Oval 375"/>
            <p:cNvSpPr>
              <a:spLocks noChangeAspect="1" noChangeArrowheads="1"/>
            </p:cNvSpPr>
            <p:nvPr/>
          </p:nvSpPr>
          <p:spPr bwMode="auto">
            <a:xfrm>
              <a:off x="3407053" y="3525838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1" name="Oval 376"/>
            <p:cNvSpPr>
              <a:spLocks noChangeAspect="1" noChangeArrowheads="1"/>
            </p:cNvSpPr>
            <p:nvPr/>
          </p:nvSpPr>
          <p:spPr bwMode="auto">
            <a:xfrm>
              <a:off x="4222267" y="38481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2" name="Oval 377"/>
            <p:cNvSpPr>
              <a:spLocks noChangeAspect="1" noChangeArrowheads="1"/>
            </p:cNvSpPr>
            <p:nvPr/>
          </p:nvSpPr>
          <p:spPr bwMode="auto">
            <a:xfrm>
              <a:off x="5391772" y="4927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3" name="Oval 378"/>
            <p:cNvSpPr>
              <a:spLocks noChangeAspect="1" noChangeArrowheads="1"/>
            </p:cNvSpPr>
            <p:nvPr/>
          </p:nvSpPr>
          <p:spPr bwMode="auto">
            <a:xfrm>
              <a:off x="6093475" y="4271963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4" name="Oval 379"/>
            <p:cNvSpPr>
              <a:spLocks noChangeAspect="1" noChangeArrowheads="1"/>
            </p:cNvSpPr>
            <p:nvPr/>
          </p:nvSpPr>
          <p:spPr bwMode="auto">
            <a:xfrm>
              <a:off x="4576558" y="4605338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5" name="Oval 380"/>
            <p:cNvSpPr>
              <a:spLocks noChangeAspect="1" noChangeArrowheads="1"/>
            </p:cNvSpPr>
            <p:nvPr/>
          </p:nvSpPr>
          <p:spPr bwMode="auto">
            <a:xfrm>
              <a:off x="3761344" y="4271963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6" name="Oval 381"/>
            <p:cNvSpPr>
              <a:spLocks noChangeAspect="1" noChangeArrowheads="1"/>
            </p:cNvSpPr>
            <p:nvPr/>
          </p:nvSpPr>
          <p:spPr bwMode="auto">
            <a:xfrm>
              <a:off x="3052762" y="4927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36920" name="Text Box 71"/>
          <p:cNvSpPr txBox="1">
            <a:spLocks noChangeArrowheads="1"/>
          </p:cNvSpPr>
          <p:nvPr/>
        </p:nvSpPr>
        <p:spPr bwMode="auto">
          <a:xfrm>
            <a:off x="4972075" y="1270234"/>
            <a:ext cx="412103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Miller indices: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Find intercepts with axes </a:t>
            </a:r>
            <a:br>
              <a:rPr lang="en-US" altLang="en-US" sz="240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of unit cell (in cell units).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Take reciprocals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Find (smallest) integers</a:t>
            </a:r>
            <a:br>
              <a:rPr lang="en-US" altLang="en-US" sz="240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with the same ratio</a:t>
            </a:r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Planes and directions</a:t>
            </a:r>
          </a:p>
        </p:txBody>
      </p:sp>
      <p:sp>
        <p:nvSpPr>
          <p:cNvPr id="36872" name="Text Box 57"/>
          <p:cNvSpPr txBox="1">
            <a:spLocks noChangeArrowheads="1"/>
          </p:cNvSpPr>
          <p:nvPr/>
        </p:nvSpPr>
        <p:spPr bwMode="auto">
          <a:xfrm>
            <a:off x="585279" y="5411622"/>
            <a:ext cx="338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x</a:t>
            </a:r>
          </a:p>
        </p:txBody>
      </p:sp>
      <p:sp>
        <p:nvSpPr>
          <p:cNvPr id="36873" name="Text Box 58"/>
          <p:cNvSpPr txBox="1">
            <a:spLocks noChangeArrowheads="1"/>
          </p:cNvSpPr>
          <p:nvPr/>
        </p:nvSpPr>
        <p:spPr bwMode="auto">
          <a:xfrm>
            <a:off x="4128508" y="4475451"/>
            <a:ext cx="338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y</a:t>
            </a:r>
          </a:p>
        </p:txBody>
      </p:sp>
      <p:sp>
        <p:nvSpPr>
          <p:cNvPr id="36874" name="Text Box 59"/>
          <p:cNvSpPr txBox="1">
            <a:spLocks noChangeArrowheads="1"/>
          </p:cNvSpPr>
          <p:nvPr/>
        </p:nvSpPr>
        <p:spPr bwMode="auto">
          <a:xfrm>
            <a:off x="1477095" y="1957388"/>
            <a:ext cx="338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z</a:t>
            </a:r>
          </a:p>
        </p:txBody>
      </p:sp>
      <p:sp>
        <p:nvSpPr>
          <p:cNvPr id="36875" name="Text Box 63"/>
          <p:cNvSpPr txBox="1">
            <a:spLocks noChangeArrowheads="1"/>
          </p:cNvSpPr>
          <p:nvPr/>
        </p:nvSpPr>
        <p:spPr bwMode="auto">
          <a:xfrm>
            <a:off x="1165510" y="4414260"/>
            <a:ext cx="4238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O</a:t>
            </a:r>
          </a:p>
        </p:txBody>
      </p:sp>
      <p:sp>
        <p:nvSpPr>
          <p:cNvPr id="28745" name="Text Box 73"/>
          <p:cNvSpPr txBox="1">
            <a:spLocks noChangeArrowheads="1"/>
          </p:cNvSpPr>
          <p:nvPr/>
        </p:nvSpPr>
        <p:spPr bwMode="auto">
          <a:xfrm>
            <a:off x="4906134" y="4380199"/>
            <a:ext cx="4252912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dirty="0"/>
              <a:t>() Planes</a:t>
            </a:r>
          </a:p>
          <a:p>
            <a:pPr algn="l" eaLnBrk="1" hangingPunct="1"/>
            <a:r>
              <a:rPr lang="en-US" altLang="en-US" dirty="0"/>
              <a:t>{} Equivalent planes</a:t>
            </a:r>
            <a:br>
              <a:rPr lang="en-US" altLang="en-US" dirty="0"/>
            </a:br>
            <a:r>
              <a:rPr lang="en-US" altLang="en-US" dirty="0"/>
              <a:t>       Cubic  </a:t>
            </a:r>
          </a:p>
          <a:p>
            <a:pPr algn="l" eaLnBrk="1" hangingPunct="1"/>
            <a:r>
              <a:rPr lang="en-US" altLang="en-US" dirty="0"/>
              <a:t>          {100}: (100),(200),(001)</a:t>
            </a:r>
          </a:p>
          <a:p>
            <a:pPr algn="l" eaLnBrk="1" hangingPunct="1"/>
            <a:r>
              <a:rPr lang="en-US" altLang="en-US" dirty="0"/>
              <a:t>[] directions: </a:t>
            </a:r>
          </a:p>
          <a:p>
            <a:pPr algn="l" eaLnBrk="1" hangingPunct="1"/>
            <a:r>
              <a:rPr lang="en-US" altLang="en-US" dirty="0"/>
              <a:t>       x-direction [100]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774230" y="2424347"/>
            <a:ext cx="3406473" cy="3162935"/>
            <a:chOff x="3052762" y="2130425"/>
            <a:chExt cx="3406473" cy="3162935"/>
          </a:xfrm>
        </p:grpSpPr>
        <p:grpSp>
          <p:nvGrpSpPr>
            <p:cNvPr id="58" name="Group 57"/>
            <p:cNvGrpSpPr/>
            <p:nvPr/>
          </p:nvGrpSpPr>
          <p:grpSpPr>
            <a:xfrm>
              <a:off x="3217152" y="2978024"/>
              <a:ext cx="2384010" cy="2110751"/>
              <a:chOff x="3217152" y="2978024"/>
              <a:chExt cx="2384010" cy="2110751"/>
            </a:xfrm>
          </p:grpSpPr>
          <p:sp>
            <p:nvSpPr>
              <p:cNvPr id="91" name="Rectangle 345"/>
              <p:cNvSpPr>
                <a:spLocks noChangeArrowheads="1"/>
              </p:cNvSpPr>
              <p:nvPr/>
            </p:nvSpPr>
            <p:spPr bwMode="auto">
              <a:xfrm>
                <a:off x="3217152" y="4030980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92" name="Rectangle 345"/>
              <p:cNvSpPr>
                <a:spLocks noChangeArrowheads="1"/>
              </p:cNvSpPr>
              <p:nvPr/>
            </p:nvSpPr>
            <p:spPr bwMode="auto">
              <a:xfrm>
                <a:off x="4403213" y="4037215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93" name="Rectangle 345"/>
              <p:cNvSpPr>
                <a:spLocks noChangeArrowheads="1"/>
              </p:cNvSpPr>
              <p:nvPr/>
            </p:nvSpPr>
            <p:spPr bwMode="auto">
              <a:xfrm>
                <a:off x="3224078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94" name="Rectangle 345"/>
              <p:cNvSpPr>
                <a:spLocks noChangeArrowheads="1"/>
              </p:cNvSpPr>
              <p:nvPr/>
            </p:nvSpPr>
            <p:spPr bwMode="auto">
              <a:xfrm>
                <a:off x="4419043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535808" y="2652438"/>
              <a:ext cx="2384010" cy="2110751"/>
              <a:chOff x="3217152" y="2978024"/>
              <a:chExt cx="2384010" cy="2110751"/>
            </a:xfrm>
          </p:grpSpPr>
          <p:sp>
            <p:nvSpPr>
              <p:cNvPr id="87" name="Rectangle 345"/>
              <p:cNvSpPr>
                <a:spLocks noChangeArrowheads="1"/>
              </p:cNvSpPr>
              <p:nvPr/>
            </p:nvSpPr>
            <p:spPr bwMode="auto">
              <a:xfrm>
                <a:off x="3217152" y="4030980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88" name="Rectangle 345"/>
              <p:cNvSpPr>
                <a:spLocks noChangeArrowheads="1"/>
              </p:cNvSpPr>
              <p:nvPr/>
            </p:nvSpPr>
            <p:spPr bwMode="auto">
              <a:xfrm>
                <a:off x="4403213" y="4037215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89" name="Rectangle 345"/>
              <p:cNvSpPr>
                <a:spLocks noChangeArrowheads="1"/>
              </p:cNvSpPr>
              <p:nvPr/>
            </p:nvSpPr>
            <p:spPr bwMode="auto">
              <a:xfrm>
                <a:off x="3224078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90" name="Rectangle 345"/>
              <p:cNvSpPr>
                <a:spLocks noChangeArrowheads="1"/>
              </p:cNvSpPr>
              <p:nvPr/>
            </p:nvSpPr>
            <p:spPr bwMode="auto">
              <a:xfrm>
                <a:off x="4419043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60" name="Oval 355"/>
            <p:cNvSpPr>
              <a:spLocks noChangeAspect="1" noChangeArrowheads="1"/>
            </p:cNvSpPr>
            <p:nvPr/>
          </p:nvSpPr>
          <p:spPr bwMode="auto">
            <a:xfrm>
              <a:off x="4576558" y="3525838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1" name="Oval 356"/>
            <p:cNvSpPr>
              <a:spLocks noChangeAspect="1" noChangeArrowheads="1"/>
            </p:cNvSpPr>
            <p:nvPr/>
          </p:nvSpPr>
          <p:spPr bwMode="auto">
            <a:xfrm>
              <a:off x="5391772" y="38481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2" name="Oval 357"/>
            <p:cNvSpPr>
              <a:spLocks noChangeAspect="1" noChangeArrowheads="1"/>
            </p:cNvSpPr>
            <p:nvPr/>
          </p:nvSpPr>
          <p:spPr bwMode="auto">
            <a:xfrm>
              <a:off x="6093475" y="32004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3" name="Oval 358"/>
            <p:cNvSpPr>
              <a:spLocks noChangeAspect="1" noChangeArrowheads="1"/>
            </p:cNvSpPr>
            <p:nvPr/>
          </p:nvSpPr>
          <p:spPr bwMode="auto">
            <a:xfrm>
              <a:off x="3761344" y="3200400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4" name="Oval 359"/>
            <p:cNvSpPr>
              <a:spLocks noChangeAspect="1" noChangeArrowheads="1"/>
            </p:cNvSpPr>
            <p:nvPr/>
          </p:nvSpPr>
          <p:spPr bwMode="auto">
            <a:xfrm>
              <a:off x="3052762" y="38481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5" name="Oval 360"/>
            <p:cNvSpPr>
              <a:spLocks noChangeAspect="1" noChangeArrowheads="1"/>
            </p:cNvSpPr>
            <p:nvPr/>
          </p:nvSpPr>
          <p:spPr bwMode="auto">
            <a:xfrm>
              <a:off x="5746063" y="4605338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6" name="Oval 361"/>
            <p:cNvSpPr>
              <a:spLocks noChangeAspect="1" noChangeArrowheads="1"/>
            </p:cNvSpPr>
            <p:nvPr/>
          </p:nvSpPr>
          <p:spPr bwMode="auto">
            <a:xfrm>
              <a:off x="4222267" y="27686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7" name="Oval 362"/>
            <p:cNvSpPr>
              <a:spLocks noChangeAspect="1" noChangeArrowheads="1"/>
            </p:cNvSpPr>
            <p:nvPr/>
          </p:nvSpPr>
          <p:spPr bwMode="auto">
            <a:xfrm>
              <a:off x="4222267" y="49276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8" name="Oval 363"/>
            <p:cNvSpPr>
              <a:spLocks noChangeAspect="1" noChangeArrowheads="1"/>
            </p:cNvSpPr>
            <p:nvPr/>
          </p:nvSpPr>
          <p:spPr bwMode="auto">
            <a:xfrm>
              <a:off x="3407053" y="4605338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9" name="Oval 364"/>
            <p:cNvSpPr>
              <a:spLocks noChangeAspect="1" noChangeArrowheads="1"/>
            </p:cNvSpPr>
            <p:nvPr/>
          </p:nvSpPr>
          <p:spPr bwMode="auto">
            <a:xfrm>
              <a:off x="4923970" y="4271963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0" name="Oval 365"/>
            <p:cNvSpPr>
              <a:spLocks noChangeAspect="1" noChangeArrowheads="1"/>
            </p:cNvSpPr>
            <p:nvPr/>
          </p:nvSpPr>
          <p:spPr bwMode="auto">
            <a:xfrm>
              <a:off x="4923970" y="2130425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1" name="Oval 366"/>
            <p:cNvSpPr>
              <a:spLocks noChangeAspect="1" noChangeArrowheads="1"/>
            </p:cNvSpPr>
            <p:nvPr/>
          </p:nvSpPr>
          <p:spPr bwMode="auto">
            <a:xfrm>
              <a:off x="5746063" y="2446338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2" name="Oval 367"/>
            <p:cNvSpPr>
              <a:spLocks noChangeAspect="1" noChangeArrowheads="1"/>
            </p:cNvSpPr>
            <p:nvPr/>
          </p:nvSpPr>
          <p:spPr bwMode="auto">
            <a:xfrm>
              <a:off x="3407053" y="2446338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3" name="Oval 368"/>
            <p:cNvSpPr>
              <a:spLocks noChangeAspect="1" noChangeArrowheads="1"/>
            </p:cNvSpPr>
            <p:nvPr/>
          </p:nvSpPr>
          <p:spPr bwMode="auto">
            <a:xfrm>
              <a:off x="3761344" y="2130425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4" name="Oval 369"/>
            <p:cNvSpPr>
              <a:spLocks noChangeAspect="1" noChangeArrowheads="1"/>
            </p:cNvSpPr>
            <p:nvPr/>
          </p:nvSpPr>
          <p:spPr bwMode="auto">
            <a:xfrm>
              <a:off x="3052762" y="2768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5" name="Oval 370"/>
            <p:cNvSpPr>
              <a:spLocks noChangeAspect="1" noChangeArrowheads="1"/>
            </p:cNvSpPr>
            <p:nvPr/>
          </p:nvSpPr>
          <p:spPr bwMode="auto">
            <a:xfrm>
              <a:off x="4576558" y="2446338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6" name="Oval 371"/>
            <p:cNvSpPr>
              <a:spLocks noChangeAspect="1" noChangeArrowheads="1"/>
            </p:cNvSpPr>
            <p:nvPr/>
          </p:nvSpPr>
          <p:spPr bwMode="auto">
            <a:xfrm>
              <a:off x="5391772" y="2768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7" name="Oval 372"/>
            <p:cNvSpPr>
              <a:spLocks noChangeAspect="1" noChangeArrowheads="1"/>
            </p:cNvSpPr>
            <p:nvPr/>
          </p:nvSpPr>
          <p:spPr bwMode="auto">
            <a:xfrm>
              <a:off x="6093475" y="2130425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8" name="Oval 373"/>
            <p:cNvSpPr>
              <a:spLocks noChangeAspect="1" noChangeArrowheads="1"/>
            </p:cNvSpPr>
            <p:nvPr/>
          </p:nvSpPr>
          <p:spPr bwMode="auto">
            <a:xfrm>
              <a:off x="5746063" y="3525838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9" name="Oval 374"/>
            <p:cNvSpPr>
              <a:spLocks noChangeAspect="1" noChangeArrowheads="1"/>
            </p:cNvSpPr>
            <p:nvPr/>
          </p:nvSpPr>
          <p:spPr bwMode="auto">
            <a:xfrm>
              <a:off x="4923970" y="3200400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0" name="Oval 375"/>
            <p:cNvSpPr>
              <a:spLocks noChangeAspect="1" noChangeArrowheads="1"/>
            </p:cNvSpPr>
            <p:nvPr/>
          </p:nvSpPr>
          <p:spPr bwMode="auto">
            <a:xfrm>
              <a:off x="3407053" y="3525838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1" name="Oval 376"/>
            <p:cNvSpPr>
              <a:spLocks noChangeAspect="1" noChangeArrowheads="1"/>
            </p:cNvSpPr>
            <p:nvPr/>
          </p:nvSpPr>
          <p:spPr bwMode="auto">
            <a:xfrm>
              <a:off x="4222267" y="38481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2" name="Oval 377"/>
            <p:cNvSpPr>
              <a:spLocks noChangeAspect="1" noChangeArrowheads="1"/>
            </p:cNvSpPr>
            <p:nvPr/>
          </p:nvSpPr>
          <p:spPr bwMode="auto">
            <a:xfrm>
              <a:off x="5391772" y="4927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3" name="Oval 378"/>
            <p:cNvSpPr>
              <a:spLocks noChangeAspect="1" noChangeArrowheads="1"/>
            </p:cNvSpPr>
            <p:nvPr/>
          </p:nvSpPr>
          <p:spPr bwMode="auto">
            <a:xfrm>
              <a:off x="6093475" y="4271963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4" name="Oval 379"/>
            <p:cNvSpPr>
              <a:spLocks noChangeAspect="1" noChangeArrowheads="1"/>
            </p:cNvSpPr>
            <p:nvPr/>
          </p:nvSpPr>
          <p:spPr bwMode="auto">
            <a:xfrm>
              <a:off x="4576558" y="4605338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5" name="Oval 380"/>
            <p:cNvSpPr>
              <a:spLocks noChangeAspect="1" noChangeArrowheads="1"/>
            </p:cNvSpPr>
            <p:nvPr/>
          </p:nvSpPr>
          <p:spPr bwMode="auto">
            <a:xfrm>
              <a:off x="3761344" y="4271963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6" name="Oval 381"/>
            <p:cNvSpPr>
              <a:spLocks noChangeAspect="1" noChangeArrowheads="1"/>
            </p:cNvSpPr>
            <p:nvPr/>
          </p:nvSpPr>
          <p:spPr bwMode="auto">
            <a:xfrm>
              <a:off x="3052762" y="4927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36920" name="Text Box 71"/>
          <p:cNvSpPr txBox="1">
            <a:spLocks noChangeArrowheads="1"/>
          </p:cNvSpPr>
          <p:nvPr/>
        </p:nvSpPr>
        <p:spPr bwMode="auto">
          <a:xfrm>
            <a:off x="4787671" y="1270234"/>
            <a:ext cx="412103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Miller indices: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Find intercepts with axes </a:t>
            </a:r>
            <a:br>
              <a:rPr lang="en-US" altLang="en-US" sz="240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of unit cell (in cell units).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Take reciprocals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Find (smallest) integers</a:t>
            </a:r>
            <a:br>
              <a:rPr lang="en-US" altLang="en-US" sz="240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with the same ratio</a:t>
            </a:r>
          </a:p>
        </p:txBody>
      </p:sp>
      <p:sp>
        <p:nvSpPr>
          <p:cNvPr id="36915" name="Rectangle 56"/>
          <p:cNvSpPr>
            <a:spLocks noChangeArrowheads="1"/>
          </p:cNvSpPr>
          <p:nvPr/>
        </p:nvSpPr>
        <p:spPr bwMode="auto">
          <a:xfrm>
            <a:off x="925799" y="3272053"/>
            <a:ext cx="2379947" cy="2214563"/>
          </a:xfrm>
          <a:prstGeom prst="rect">
            <a:avLst/>
          </a:prstGeom>
          <a:solidFill>
            <a:srgbClr val="FFFFFF">
              <a:alpha val="50195"/>
            </a:srgbClr>
          </a:solidFill>
          <a:ln w="28575">
            <a:solidFill>
              <a:srgbClr val="FFFFFF">
                <a:alpha val="50195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36916" name="Text Box 60"/>
          <p:cNvSpPr txBox="1">
            <a:spLocks noChangeArrowheads="1"/>
          </p:cNvSpPr>
          <p:nvPr/>
        </p:nvSpPr>
        <p:spPr bwMode="auto">
          <a:xfrm>
            <a:off x="5193916" y="4186912"/>
            <a:ext cx="3308539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Intersections at </a:t>
            </a:r>
            <a:r>
              <a:rPr lang="en-US" altLang="en-US" dirty="0">
                <a:latin typeface="Symbol" pitchFamily="18" charset="2"/>
              </a:rPr>
              <a:t>(1,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,</a:t>
            </a:r>
            <a:r>
              <a:rPr lang="en-US" altLang="en-US" dirty="0">
                <a:latin typeface="Symbol" pitchFamily="18" charset="2"/>
              </a:rPr>
              <a:t>)</a:t>
            </a:r>
          </a:p>
          <a:p>
            <a:pPr eaLnBrk="1" hangingPunct="1"/>
            <a:r>
              <a:rPr lang="en-US" altLang="en-US" dirty="0"/>
              <a:t>Miller indices (100)</a:t>
            </a:r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Planes and directions</a:t>
            </a:r>
          </a:p>
        </p:txBody>
      </p:sp>
      <p:sp>
        <p:nvSpPr>
          <p:cNvPr id="36872" name="Text Box 57"/>
          <p:cNvSpPr txBox="1">
            <a:spLocks noChangeArrowheads="1"/>
          </p:cNvSpPr>
          <p:nvPr/>
        </p:nvSpPr>
        <p:spPr bwMode="auto">
          <a:xfrm>
            <a:off x="585279" y="5411622"/>
            <a:ext cx="338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x</a:t>
            </a:r>
          </a:p>
        </p:txBody>
      </p:sp>
      <p:sp>
        <p:nvSpPr>
          <p:cNvPr id="36873" name="Text Box 58"/>
          <p:cNvSpPr txBox="1">
            <a:spLocks noChangeArrowheads="1"/>
          </p:cNvSpPr>
          <p:nvPr/>
        </p:nvSpPr>
        <p:spPr bwMode="auto">
          <a:xfrm>
            <a:off x="4128508" y="4475451"/>
            <a:ext cx="338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y</a:t>
            </a:r>
          </a:p>
        </p:txBody>
      </p:sp>
      <p:sp>
        <p:nvSpPr>
          <p:cNvPr id="36874" name="Text Box 59"/>
          <p:cNvSpPr txBox="1">
            <a:spLocks noChangeArrowheads="1"/>
          </p:cNvSpPr>
          <p:nvPr/>
        </p:nvSpPr>
        <p:spPr bwMode="auto">
          <a:xfrm>
            <a:off x="1477095" y="1957388"/>
            <a:ext cx="338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z</a:t>
            </a:r>
          </a:p>
        </p:txBody>
      </p:sp>
      <p:sp>
        <p:nvSpPr>
          <p:cNvPr id="36875" name="Text Box 63"/>
          <p:cNvSpPr txBox="1">
            <a:spLocks noChangeArrowheads="1"/>
          </p:cNvSpPr>
          <p:nvPr/>
        </p:nvSpPr>
        <p:spPr bwMode="auto">
          <a:xfrm>
            <a:off x="1165510" y="4414260"/>
            <a:ext cx="4238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5398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774230" y="2424347"/>
            <a:ext cx="3406473" cy="3162935"/>
            <a:chOff x="3052762" y="2130425"/>
            <a:chExt cx="3406473" cy="3162935"/>
          </a:xfrm>
        </p:grpSpPr>
        <p:grpSp>
          <p:nvGrpSpPr>
            <p:cNvPr id="58" name="Group 57"/>
            <p:cNvGrpSpPr/>
            <p:nvPr/>
          </p:nvGrpSpPr>
          <p:grpSpPr>
            <a:xfrm>
              <a:off x="3217152" y="2978024"/>
              <a:ext cx="2384010" cy="2110751"/>
              <a:chOff x="3217152" y="2978024"/>
              <a:chExt cx="2384010" cy="2110751"/>
            </a:xfrm>
          </p:grpSpPr>
          <p:sp>
            <p:nvSpPr>
              <p:cNvPr id="91" name="Rectangle 345"/>
              <p:cNvSpPr>
                <a:spLocks noChangeArrowheads="1"/>
              </p:cNvSpPr>
              <p:nvPr/>
            </p:nvSpPr>
            <p:spPr bwMode="auto">
              <a:xfrm>
                <a:off x="3217152" y="4030980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92" name="Rectangle 345"/>
              <p:cNvSpPr>
                <a:spLocks noChangeArrowheads="1"/>
              </p:cNvSpPr>
              <p:nvPr/>
            </p:nvSpPr>
            <p:spPr bwMode="auto">
              <a:xfrm>
                <a:off x="4403213" y="4037215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93" name="Rectangle 345"/>
              <p:cNvSpPr>
                <a:spLocks noChangeArrowheads="1"/>
              </p:cNvSpPr>
              <p:nvPr/>
            </p:nvSpPr>
            <p:spPr bwMode="auto">
              <a:xfrm>
                <a:off x="3224078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94" name="Rectangle 345"/>
              <p:cNvSpPr>
                <a:spLocks noChangeArrowheads="1"/>
              </p:cNvSpPr>
              <p:nvPr/>
            </p:nvSpPr>
            <p:spPr bwMode="auto">
              <a:xfrm>
                <a:off x="4419043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535808" y="2652438"/>
              <a:ext cx="2384010" cy="2110751"/>
              <a:chOff x="3217152" y="2978024"/>
              <a:chExt cx="2384010" cy="2110751"/>
            </a:xfrm>
          </p:grpSpPr>
          <p:sp>
            <p:nvSpPr>
              <p:cNvPr id="87" name="Rectangle 345"/>
              <p:cNvSpPr>
                <a:spLocks noChangeArrowheads="1"/>
              </p:cNvSpPr>
              <p:nvPr/>
            </p:nvSpPr>
            <p:spPr bwMode="auto">
              <a:xfrm>
                <a:off x="3217152" y="4030980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88" name="Rectangle 345"/>
              <p:cNvSpPr>
                <a:spLocks noChangeArrowheads="1"/>
              </p:cNvSpPr>
              <p:nvPr/>
            </p:nvSpPr>
            <p:spPr bwMode="auto">
              <a:xfrm>
                <a:off x="4403213" y="4037215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89" name="Rectangle 345"/>
              <p:cNvSpPr>
                <a:spLocks noChangeArrowheads="1"/>
              </p:cNvSpPr>
              <p:nvPr/>
            </p:nvSpPr>
            <p:spPr bwMode="auto">
              <a:xfrm>
                <a:off x="3224078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90" name="Rectangle 345"/>
              <p:cNvSpPr>
                <a:spLocks noChangeArrowheads="1"/>
              </p:cNvSpPr>
              <p:nvPr/>
            </p:nvSpPr>
            <p:spPr bwMode="auto">
              <a:xfrm>
                <a:off x="4419043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60" name="Oval 355"/>
            <p:cNvSpPr>
              <a:spLocks noChangeAspect="1" noChangeArrowheads="1"/>
            </p:cNvSpPr>
            <p:nvPr/>
          </p:nvSpPr>
          <p:spPr bwMode="auto">
            <a:xfrm>
              <a:off x="4576558" y="3525838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1" name="Oval 356"/>
            <p:cNvSpPr>
              <a:spLocks noChangeAspect="1" noChangeArrowheads="1"/>
            </p:cNvSpPr>
            <p:nvPr/>
          </p:nvSpPr>
          <p:spPr bwMode="auto">
            <a:xfrm>
              <a:off x="5391772" y="38481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2" name="Oval 357"/>
            <p:cNvSpPr>
              <a:spLocks noChangeAspect="1" noChangeArrowheads="1"/>
            </p:cNvSpPr>
            <p:nvPr/>
          </p:nvSpPr>
          <p:spPr bwMode="auto">
            <a:xfrm>
              <a:off x="6093475" y="32004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3" name="Oval 358"/>
            <p:cNvSpPr>
              <a:spLocks noChangeAspect="1" noChangeArrowheads="1"/>
            </p:cNvSpPr>
            <p:nvPr/>
          </p:nvSpPr>
          <p:spPr bwMode="auto">
            <a:xfrm>
              <a:off x="3761344" y="3200400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4" name="Oval 359"/>
            <p:cNvSpPr>
              <a:spLocks noChangeAspect="1" noChangeArrowheads="1"/>
            </p:cNvSpPr>
            <p:nvPr/>
          </p:nvSpPr>
          <p:spPr bwMode="auto">
            <a:xfrm>
              <a:off x="3052762" y="38481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5" name="Oval 360"/>
            <p:cNvSpPr>
              <a:spLocks noChangeAspect="1" noChangeArrowheads="1"/>
            </p:cNvSpPr>
            <p:nvPr/>
          </p:nvSpPr>
          <p:spPr bwMode="auto">
            <a:xfrm>
              <a:off x="5746063" y="4605338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6" name="Oval 361"/>
            <p:cNvSpPr>
              <a:spLocks noChangeAspect="1" noChangeArrowheads="1"/>
            </p:cNvSpPr>
            <p:nvPr/>
          </p:nvSpPr>
          <p:spPr bwMode="auto">
            <a:xfrm>
              <a:off x="4222267" y="27686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7" name="Oval 362"/>
            <p:cNvSpPr>
              <a:spLocks noChangeAspect="1" noChangeArrowheads="1"/>
            </p:cNvSpPr>
            <p:nvPr/>
          </p:nvSpPr>
          <p:spPr bwMode="auto">
            <a:xfrm>
              <a:off x="4222267" y="49276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8" name="Oval 363"/>
            <p:cNvSpPr>
              <a:spLocks noChangeAspect="1" noChangeArrowheads="1"/>
            </p:cNvSpPr>
            <p:nvPr/>
          </p:nvSpPr>
          <p:spPr bwMode="auto">
            <a:xfrm>
              <a:off x="3407053" y="4605338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9" name="Oval 364"/>
            <p:cNvSpPr>
              <a:spLocks noChangeAspect="1" noChangeArrowheads="1"/>
            </p:cNvSpPr>
            <p:nvPr/>
          </p:nvSpPr>
          <p:spPr bwMode="auto">
            <a:xfrm>
              <a:off x="4923970" y="4271963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0" name="Oval 365"/>
            <p:cNvSpPr>
              <a:spLocks noChangeAspect="1" noChangeArrowheads="1"/>
            </p:cNvSpPr>
            <p:nvPr/>
          </p:nvSpPr>
          <p:spPr bwMode="auto">
            <a:xfrm>
              <a:off x="4923970" y="2130425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1" name="Oval 366"/>
            <p:cNvSpPr>
              <a:spLocks noChangeAspect="1" noChangeArrowheads="1"/>
            </p:cNvSpPr>
            <p:nvPr/>
          </p:nvSpPr>
          <p:spPr bwMode="auto">
            <a:xfrm>
              <a:off x="5746063" y="2446338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2" name="Oval 367"/>
            <p:cNvSpPr>
              <a:spLocks noChangeAspect="1" noChangeArrowheads="1"/>
            </p:cNvSpPr>
            <p:nvPr/>
          </p:nvSpPr>
          <p:spPr bwMode="auto">
            <a:xfrm>
              <a:off x="3407053" y="2446338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3" name="Oval 368"/>
            <p:cNvSpPr>
              <a:spLocks noChangeAspect="1" noChangeArrowheads="1"/>
            </p:cNvSpPr>
            <p:nvPr/>
          </p:nvSpPr>
          <p:spPr bwMode="auto">
            <a:xfrm>
              <a:off x="3761344" y="2130425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4" name="Oval 369"/>
            <p:cNvSpPr>
              <a:spLocks noChangeAspect="1" noChangeArrowheads="1"/>
            </p:cNvSpPr>
            <p:nvPr/>
          </p:nvSpPr>
          <p:spPr bwMode="auto">
            <a:xfrm>
              <a:off x="3052762" y="2768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5" name="Oval 370"/>
            <p:cNvSpPr>
              <a:spLocks noChangeAspect="1" noChangeArrowheads="1"/>
            </p:cNvSpPr>
            <p:nvPr/>
          </p:nvSpPr>
          <p:spPr bwMode="auto">
            <a:xfrm>
              <a:off x="4576558" y="2446338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6" name="Oval 371"/>
            <p:cNvSpPr>
              <a:spLocks noChangeAspect="1" noChangeArrowheads="1"/>
            </p:cNvSpPr>
            <p:nvPr/>
          </p:nvSpPr>
          <p:spPr bwMode="auto">
            <a:xfrm>
              <a:off x="5391772" y="2768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7" name="Oval 372"/>
            <p:cNvSpPr>
              <a:spLocks noChangeAspect="1" noChangeArrowheads="1"/>
            </p:cNvSpPr>
            <p:nvPr/>
          </p:nvSpPr>
          <p:spPr bwMode="auto">
            <a:xfrm>
              <a:off x="6093475" y="2130425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8" name="Oval 373"/>
            <p:cNvSpPr>
              <a:spLocks noChangeAspect="1" noChangeArrowheads="1"/>
            </p:cNvSpPr>
            <p:nvPr/>
          </p:nvSpPr>
          <p:spPr bwMode="auto">
            <a:xfrm>
              <a:off x="5746063" y="3525838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9" name="Oval 374"/>
            <p:cNvSpPr>
              <a:spLocks noChangeAspect="1" noChangeArrowheads="1"/>
            </p:cNvSpPr>
            <p:nvPr/>
          </p:nvSpPr>
          <p:spPr bwMode="auto">
            <a:xfrm>
              <a:off x="4923970" y="3200400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0" name="Oval 375"/>
            <p:cNvSpPr>
              <a:spLocks noChangeAspect="1" noChangeArrowheads="1"/>
            </p:cNvSpPr>
            <p:nvPr/>
          </p:nvSpPr>
          <p:spPr bwMode="auto">
            <a:xfrm>
              <a:off x="3407053" y="3525838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1" name="Oval 376"/>
            <p:cNvSpPr>
              <a:spLocks noChangeAspect="1" noChangeArrowheads="1"/>
            </p:cNvSpPr>
            <p:nvPr/>
          </p:nvSpPr>
          <p:spPr bwMode="auto">
            <a:xfrm>
              <a:off x="4222267" y="38481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2" name="Oval 377"/>
            <p:cNvSpPr>
              <a:spLocks noChangeAspect="1" noChangeArrowheads="1"/>
            </p:cNvSpPr>
            <p:nvPr/>
          </p:nvSpPr>
          <p:spPr bwMode="auto">
            <a:xfrm>
              <a:off x="5391772" y="4927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3" name="Oval 378"/>
            <p:cNvSpPr>
              <a:spLocks noChangeAspect="1" noChangeArrowheads="1"/>
            </p:cNvSpPr>
            <p:nvPr/>
          </p:nvSpPr>
          <p:spPr bwMode="auto">
            <a:xfrm>
              <a:off x="6093475" y="4271963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4" name="Oval 379"/>
            <p:cNvSpPr>
              <a:spLocks noChangeAspect="1" noChangeArrowheads="1"/>
            </p:cNvSpPr>
            <p:nvPr/>
          </p:nvSpPr>
          <p:spPr bwMode="auto">
            <a:xfrm>
              <a:off x="4576558" y="4605338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5" name="Oval 380"/>
            <p:cNvSpPr>
              <a:spLocks noChangeAspect="1" noChangeArrowheads="1"/>
            </p:cNvSpPr>
            <p:nvPr/>
          </p:nvSpPr>
          <p:spPr bwMode="auto">
            <a:xfrm>
              <a:off x="3761344" y="4271963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6" name="Oval 381"/>
            <p:cNvSpPr>
              <a:spLocks noChangeAspect="1" noChangeArrowheads="1"/>
            </p:cNvSpPr>
            <p:nvPr/>
          </p:nvSpPr>
          <p:spPr bwMode="auto">
            <a:xfrm>
              <a:off x="3052762" y="4927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36920" name="Text Box 71"/>
          <p:cNvSpPr txBox="1">
            <a:spLocks noChangeArrowheads="1"/>
          </p:cNvSpPr>
          <p:nvPr/>
        </p:nvSpPr>
        <p:spPr bwMode="auto">
          <a:xfrm>
            <a:off x="4787671" y="1270234"/>
            <a:ext cx="412103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Miller indices: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Find intercepts with axes </a:t>
            </a:r>
            <a:br>
              <a:rPr lang="en-US" altLang="en-US" sz="240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of unit cell (in cell units).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Take reciprocals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Find (smallest) integers</a:t>
            </a:r>
            <a:br>
              <a:rPr lang="en-US" altLang="en-US" sz="240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with the same ratio</a:t>
            </a:r>
          </a:p>
        </p:txBody>
      </p:sp>
      <p:sp>
        <p:nvSpPr>
          <p:cNvPr id="36916" name="Text Box 60"/>
          <p:cNvSpPr txBox="1">
            <a:spLocks noChangeArrowheads="1"/>
          </p:cNvSpPr>
          <p:nvPr/>
        </p:nvSpPr>
        <p:spPr bwMode="auto">
          <a:xfrm>
            <a:off x="5226587" y="4186912"/>
            <a:ext cx="32431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Intersections at </a:t>
            </a:r>
            <a:r>
              <a:rPr lang="en-US" altLang="en-US" dirty="0">
                <a:latin typeface="Symbol" pitchFamily="18" charset="2"/>
              </a:rPr>
              <a:t>(</a:t>
            </a:r>
            <a:r>
              <a:rPr lang="en-US" altLang="en-US" dirty="0" smtClean="0">
                <a:latin typeface="Symbol" pitchFamily="18" charset="2"/>
              </a:rPr>
              <a:t>1,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1,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</a:t>
            </a:r>
            <a:r>
              <a:rPr lang="en-US" altLang="en-US" dirty="0">
                <a:latin typeface="Symbol" pitchFamily="18" charset="2"/>
              </a:rPr>
              <a:t>)</a:t>
            </a:r>
          </a:p>
          <a:p>
            <a:pPr eaLnBrk="1" hangingPunct="1"/>
            <a:r>
              <a:rPr lang="en-US" altLang="en-US" dirty="0"/>
              <a:t>Miller indices (</a:t>
            </a:r>
            <a:r>
              <a:rPr lang="en-US" altLang="en-US" dirty="0" smtClean="0"/>
              <a:t>110</a:t>
            </a:r>
            <a:r>
              <a:rPr lang="en-US" altLang="en-US" dirty="0"/>
              <a:t>)</a:t>
            </a:r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Planes and directions</a:t>
            </a:r>
          </a:p>
        </p:txBody>
      </p:sp>
      <p:sp>
        <p:nvSpPr>
          <p:cNvPr id="36872" name="Text Box 57"/>
          <p:cNvSpPr txBox="1">
            <a:spLocks noChangeArrowheads="1"/>
          </p:cNvSpPr>
          <p:nvPr/>
        </p:nvSpPr>
        <p:spPr bwMode="auto">
          <a:xfrm>
            <a:off x="585279" y="5411622"/>
            <a:ext cx="338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x</a:t>
            </a:r>
          </a:p>
        </p:txBody>
      </p:sp>
      <p:sp>
        <p:nvSpPr>
          <p:cNvPr id="36873" name="Text Box 58"/>
          <p:cNvSpPr txBox="1">
            <a:spLocks noChangeArrowheads="1"/>
          </p:cNvSpPr>
          <p:nvPr/>
        </p:nvSpPr>
        <p:spPr bwMode="auto">
          <a:xfrm>
            <a:off x="4128508" y="4475451"/>
            <a:ext cx="338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y</a:t>
            </a:r>
          </a:p>
        </p:txBody>
      </p:sp>
      <p:sp>
        <p:nvSpPr>
          <p:cNvPr id="36874" name="Text Box 59"/>
          <p:cNvSpPr txBox="1">
            <a:spLocks noChangeArrowheads="1"/>
          </p:cNvSpPr>
          <p:nvPr/>
        </p:nvSpPr>
        <p:spPr bwMode="auto">
          <a:xfrm>
            <a:off x="1477095" y="1957388"/>
            <a:ext cx="338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z</a:t>
            </a:r>
          </a:p>
        </p:txBody>
      </p:sp>
      <p:sp>
        <p:nvSpPr>
          <p:cNvPr id="36875" name="Text Box 63"/>
          <p:cNvSpPr txBox="1">
            <a:spLocks noChangeArrowheads="1"/>
          </p:cNvSpPr>
          <p:nvPr/>
        </p:nvSpPr>
        <p:spPr bwMode="auto">
          <a:xfrm>
            <a:off x="1165510" y="4414260"/>
            <a:ext cx="4238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O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945573" y="2639291"/>
            <a:ext cx="3023754" cy="2743200"/>
          </a:xfrm>
          <a:custGeom>
            <a:avLst/>
            <a:gdLst>
              <a:gd name="connsiteX0" fmla="*/ 10391 w 3023754"/>
              <a:gd name="connsiteY0" fmla="*/ 623454 h 2743200"/>
              <a:gd name="connsiteX1" fmla="*/ 3023754 w 3023754"/>
              <a:gd name="connsiteY1" fmla="*/ 0 h 2743200"/>
              <a:gd name="connsiteX2" fmla="*/ 3023754 w 3023754"/>
              <a:gd name="connsiteY2" fmla="*/ 2109354 h 2743200"/>
              <a:gd name="connsiteX3" fmla="*/ 0 w 3023754"/>
              <a:gd name="connsiteY3" fmla="*/ 2743200 h 2743200"/>
              <a:gd name="connsiteX4" fmla="*/ 10391 w 3023754"/>
              <a:gd name="connsiteY4" fmla="*/ 623454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3754" h="2743200">
                <a:moveTo>
                  <a:pt x="10391" y="623454"/>
                </a:moveTo>
                <a:lnTo>
                  <a:pt x="3023754" y="0"/>
                </a:lnTo>
                <a:lnTo>
                  <a:pt x="3023754" y="2109354"/>
                </a:lnTo>
                <a:lnTo>
                  <a:pt x="0" y="2743200"/>
                </a:lnTo>
                <a:cubicBezTo>
                  <a:pt x="3464" y="2033155"/>
                  <a:pt x="6927" y="1323109"/>
                  <a:pt x="10391" y="623454"/>
                </a:cubicBezTo>
                <a:close/>
              </a:path>
            </a:pathLst>
          </a:custGeom>
          <a:solidFill>
            <a:srgbClr val="FFFFFF">
              <a:alpha val="36863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774230" y="2424347"/>
            <a:ext cx="3406473" cy="3162935"/>
            <a:chOff x="3052762" y="2130425"/>
            <a:chExt cx="3406473" cy="3162935"/>
          </a:xfrm>
        </p:grpSpPr>
        <p:grpSp>
          <p:nvGrpSpPr>
            <p:cNvPr id="58" name="Group 57"/>
            <p:cNvGrpSpPr/>
            <p:nvPr/>
          </p:nvGrpSpPr>
          <p:grpSpPr>
            <a:xfrm>
              <a:off x="3217152" y="2978024"/>
              <a:ext cx="2384010" cy="2110751"/>
              <a:chOff x="3217152" y="2978024"/>
              <a:chExt cx="2384010" cy="2110751"/>
            </a:xfrm>
          </p:grpSpPr>
          <p:sp>
            <p:nvSpPr>
              <p:cNvPr id="91" name="Rectangle 345"/>
              <p:cNvSpPr>
                <a:spLocks noChangeArrowheads="1"/>
              </p:cNvSpPr>
              <p:nvPr/>
            </p:nvSpPr>
            <p:spPr bwMode="auto">
              <a:xfrm>
                <a:off x="3217152" y="4030980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92" name="Rectangle 345"/>
              <p:cNvSpPr>
                <a:spLocks noChangeArrowheads="1"/>
              </p:cNvSpPr>
              <p:nvPr/>
            </p:nvSpPr>
            <p:spPr bwMode="auto">
              <a:xfrm>
                <a:off x="4403213" y="4037215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93" name="Rectangle 345"/>
              <p:cNvSpPr>
                <a:spLocks noChangeArrowheads="1"/>
              </p:cNvSpPr>
              <p:nvPr/>
            </p:nvSpPr>
            <p:spPr bwMode="auto">
              <a:xfrm>
                <a:off x="3224078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94" name="Rectangle 345"/>
              <p:cNvSpPr>
                <a:spLocks noChangeArrowheads="1"/>
              </p:cNvSpPr>
              <p:nvPr/>
            </p:nvSpPr>
            <p:spPr bwMode="auto">
              <a:xfrm>
                <a:off x="4419043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535808" y="2652438"/>
              <a:ext cx="2384010" cy="2110751"/>
              <a:chOff x="3217152" y="2978024"/>
              <a:chExt cx="2384010" cy="2110751"/>
            </a:xfrm>
          </p:grpSpPr>
          <p:sp>
            <p:nvSpPr>
              <p:cNvPr id="87" name="Rectangle 345"/>
              <p:cNvSpPr>
                <a:spLocks noChangeArrowheads="1"/>
              </p:cNvSpPr>
              <p:nvPr/>
            </p:nvSpPr>
            <p:spPr bwMode="auto">
              <a:xfrm>
                <a:off x="3217152" y="4030980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88" name="Rectangle 345"/>
              <p:cNvSpPr>
                <a:spLocks noChangeArrowheads="1"/>
              </p:cNvSpPr>
              <p:nvPr/>
            </p:nvSpPr>
            <p:spPr bwMode="auto">
              <a:xfrm>
                <a:off x="4403213" y="4037215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89" name="Rectangle 345"/>
              <p:cNvSpPr>
                <a:spLocks noChangeArrowheads="1"/>
              </p:cNvSpPr>
              <p:nvPr/>
            </p:nvSpPr>
            <p:spPr bwMode="auto">
              <a:xfrm>
                <a:off x="3224078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90" name="Rectangle 345"/>
              <p:cNvSpPr>
                <a:spLocks noChangeArrowheads="1"/>
              </p:cNvSpPr>
              <p:nvPr/>
            </p:nvSpPr>
            <p:spPr bwMode="auto">
              <a:xfrm>
                <a:off x="4419043" y="2978024"/>
                <a:ext cx="1182119" cy="10515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887400" prstMaterial="legacyWireframe">
                <a:bevelT w="13500" h="13500" prst="angle"/>
                <a:bevelB w="13500" h="13500" prst="angle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  <a:flatTx/>
              </a:bodyPr>
              <a:lstStyle>
                <a:lvl1pPr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FFFF00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FFF00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60" name="Oval 355"/>
            <p:cNvSpPr>
              <a:spLocks noChangeAspect="1" noChangeArrowheads="1"/>
            </p:cNvSpPr>
            <p:nvPr/>
          </p:nvSpPr>
          <p:spPr bwMode="auto">
            <a:xfrm>
              <a:off x="4576558" y="3525838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1" name="Oval 356"/>
            <p:cNvSpPr>
              <a:spLocks noChangeAspect="1" noChangeArrowheads="1"/>
            </p:cNvSpPr>
            <p:nvPr/>
          </p:nvSpPr>
          <p:spPr bwMode="auto">
            <a:xfrm>
              <a:off x="5391772" y="38481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2" name="Oval 357"/>
            <p:cNvSpPr>
              <a:spLocks noChangeAspect="1" noChangeArrowheads="1"/>
            </p:cNvSpPr>
            <p:nvPr/>
          </p:nvSpPr>
          <p:spPr bwMode="auto">
            <a:xfrm>
              <a:off x="6093475" y="32004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3" name="Oval 358"/>
            <p:cNvSpPr>
              <a:spLocks noChangeAspect="1" noChangeArrowheads="1"/>
            </p:cNvSpPr>
            <p:nvPr/>
          </p:nvSpPr>
          <p:spPr bwMode="auto">
            <a:xfrm>
              <a:off x="3761344" y="3200400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4" name="Oval 359"/>
            <p:cNvSpPr>
              <a:spLocks noChangeAspect="1" noChangeArrowheads="1"/>
            </p:cNvSpPr>
            <p:nvPr/>
          </p:nvSpPr>
          <p:spPr bwMode="auto">
            <a:xfrm>
              <a:off x="3052762" y="38481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5" name="Oval 360"/>
            <p:cNvSpPr>
              <a:spLocks noChangeAspect="1" noChangeArrowheads="1"/>
            </p:cNvSpPr>
            <p:nvPr/>
          </p:nvSpPr>
          <p:spPr bwMode="auto">
            <a:xfrm>
              <a:off x="5746063" y="4605338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6" name="Oval 361"/>
            <p:cNvSpPr>
              <a:spLocks noChangeAspect="1" noChangeArrowheads="1"/>
            </p:cNvSpPr>
            <p:nvPr/>
          </p:nvSpPr>
          <p:spPr bwMode="auto">
            <a:xfrm>
              <a:off x="4222267" y="27686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7" name="Oval 362"/>
            <p:cNvSpPr>
              <a:spLocks noChangeAspect="1" noChangeArrowheads="1"/>
            </p:cNvSpPr>
            <p:nvPr/>
          </p:nvSpPr>
          <p:spPr bwMode="auto">
            <a:xfrm>
              <a:off x="4222267" y="4927600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8" name="Oval 363"/>
            <p:cNvSpPr>
              <a:spLocks noChangeAspect="1" noChangeArrowheads="1"/>
            </p:cNvSpPr>
            <p:nvPr/>
          </p:nvSpPr>
          <p:spPr bwMode="auto">
            <a:xfrm>
              <a:off x="3407053" y="4605338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69" name="Oval 364"/>
            <p:cNvSpPr>
              <a:spLocks noChangeAspect="1" noChangeArrowheads="1"/>
            </p:cNvSpPr>
            <p:nvPr/>
          </p:nvSpPr>
          <p:spPr bwMode="auto">
            <a:xfrm>
              <a:off x="4923970" y="4271963"/>
              <a:ext cx="365760" cy="365760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127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0" name="Oval 365"/>
            <p:cNvSpPr>
              <a:spLocks noChangeAspect="1" noChangeArrowheads="1"/>
            </p:cNvSpPr>
            <p:nvPr/>
          </p:nvSpPr>
          <p:spPr bwMode="auto">
            <a:xfrm>
              <a:off x="4923970" y="2130425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1" name="Oval 366"/>
            <p:cNvSpPr>
              <a:spLocks noChangeAspect="1" noChangeArrowheads="1"/>
            </p:cNvSpPr>
            <p:nvPr/>
          </p:nvSpPr>
          <p:spPr bwMode="auto">
            <a:xfrm>
              <a:off x="5746063" y="2446338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2" name="Oval 367"/>
            <p:cNvSpPr>
              <a:spLocks noChangeAspect="1" noChangeArrowheads="1"/>
            </p:cNvSpPr>
            <p:nvPr/>
          </p:nvSpPr>
          <p:spPr bwMode="auto">
            <a:xfrm>
              <a:off x="3407053" y="2446338"/>
              <a:ext cx="365760" cy="3657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3" name="Oval 368"/>
            <p:cNvSpPr>
              <a:spLocks noChangeAspect="1" noChangeArrowheads="1"/>
            </p:cNvSpPr>
            <p:nvPr/>
          </p:nvSpPr>
          <p:spPr bwMode="auto">
            <a:xfrm>
              <a:off x="3761344" y="2130425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4" name="Oval 369"/>
            <p:cNvSpPr>
              <a:spLocks noChangeAspect="1" noChangeArrowheads="1"/>
            </p:cNvSpPr>
            <p:nvPr/>
          </p:nvSpPr>
          <p:spPr bwMode="auto">
            <a:xfrm>
              <a:off x="3052762" y="2768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5" name="Oval 370"/>
            <p:cNvSpPr>
              <a:spLocks noChangeAspect="1" noChangeArrowheads="1"/>
            </p:cNvSpPr>
            <p:nvPr/>
          </p:nvSpPr>
          <p:spPr bwMode="auto">
            <a:xfrm>
              <a:off x="4576558" y="2446338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6" name="Oval 371"/>
            <p:cNvSpPr>
              <a:spLocks noChangeAspect="1" noChangeArrowheads="1"/>
            </p:cNvSpPr>
            <p:nvPr/>
          </p:nvSpPr>
          <p:spPr bwMode="auto">
            <a:xfrm>
              <a:off x="5391772" y="2768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7" name="Oval 372"/>
            <p:cNvSpPr>
              <a:spLocks noChangeAspect="1" noChangeArrowheads="1"/>
            </p:cNvSpPr>
            <p:nvPr/>
          </p:nvSpPr>
          <p:spPr bwMode="auto">
            <a:xfrm>
              <a:off x="6093475" y="2130425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8" name="Oval 373"/>
            <p:cNvSpPr>
              <a:spLocks noChangeAspect="1" noChangeArrowheads="1"/>
            </p:cNvSpPr>
            <p:nvPr/>
          </p:nvSpPr>
          <p:spPr bwMode="auto">
            <a:xfrm>
              <a:off x="5746063" y="3525838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79" name="Oval 374"/>
            <p:cNvSpPr>
              <a:spLocks noChangeAspect="1" noChangeArrowheads="1"/>
            </p:cNvSpPr>
            <p:nvPr/>
          </p:nvSpPr>
          <p:spPr bwMode="auto">
            <a:xfrm>
              <a:off x="4923970" y="3200400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0" name="Oval 375"/>
            <p:cNvSpPr>
              <a:spLocks noChangeAspect="1" noChangeArrowheads="1"/>
            </p:cNvSpPr>
            <p:nvPr/>
          </p:nvSpPr>
          <p:spPr bwMode="auto">
            <a:xfrm>
              <a:off x="3407053" y="3525838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1" name="Oval 376"/>
            <p:cNvSpPr>
              <a:spLocks noChangeAspect="1" noChangeArrowheads="1"/>
            </p:cNvSpPr>
            <p:nvPr/>
          </p:nvSpPr>
          <p:spPr bwMode="auto">
            <a:xfrm>
              <a:off x="4222267" y="38481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2" name="Oval 377"/>
            <p:cNvSpPr>
              <a:spLocks noChangeAspect="1" noChangeArrowheads="1"/>
            </p:cNvSpPr>
            <p:nvPr/>
          </p:nvSpPr>
          <p:spPr bwMode="auto">
            <a:xfrm>
              <a:off x="5391772" y="4927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3" name="Oval 378"/>
            <p:cNvSpPr>
              <a:spLocks noChangeAspect="1" noChangeArrowheads="1"/>
            </p:cNvSpPr>
            <p:nvPr/>
          </p:nvSpPr>
          <p:spPr bwMode="auto">
            <a:xfrm>
              <a:off x="6093475" y="4271963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4" name="Oval 379"/>
            <p:cNvSpPr>
              <a:spLocks noChangeAspect="1" noChangeArrowheads="1"/>
            </p:cNvSpPr>
            <p:nvPr/>
          </p:nvSpPr>
          <p:spPr bwMode="auto">
            <a:xfrm>
              <a:off x="4576558" y="4605338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5" name="Oval 380"/>
            <p:cNvSpPr>
              <a:spLocks noChangeAspect="1" noChangeArrowheads="1"/>
            </p:cNvSpPr>
            <p:nvPr/>
          </p:nvSpPr>
          <p:spPr bwMode="auto">
            <a:xfrm>
              <a:off x="3761344" y="4271963"/>
              <a:ext cx="365760" cy="36576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270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86" name="Oval 381"/>
            <p:cNvSpPr>
              <a:spLocks noChangeAspect="1" noChangeArrowheads="1"/>
            </p:cNvSpPr>
            <p:nvPr/>
          </p:nvSpPr>
          <p:spPr bwMode="auto">
            <a:xfrm>
              <a:off x="3052762" y="4927600"/>
              <a:ext cx="365760" cy="36576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36920" name="Text Box 71"/>
          <p:cNvSpPr txBox="1">
            <a:spLocks noChangeArrowheads="1"/>
          </p:cNvSpPr>
          <p:nvPr/>
        </p:nvSpPr>
        <p:spPr bwMode="auto">
          <a:xfrm>
            <a:off x="4787671" y="1270234"/>
            <a:ext cx="412103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Miller indices: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Find intercepts with axes </a:t>
            </a:r>
            <a:br>
              <a:rPr lang="en-US" altLang="en-US" sz="240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of unit cell (in cell units).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Take reciprocals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Find (smallest) integers</a:t>
            </a:r>
            <a:br>
              <a:rPr lang="en-US" altLang="en-US" sz="240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400" dirty="0">
                <a:solidFill>
                  <a:srgbClr val="FFFF00"/>
                </a:solidFill>
                <a:latin typeface="Arial" charset="0"/>
              </a:rPr>
              <a:t>with the same ratio</a:t>
            </a:r>
          </a:p>
        </p:txBody>
      </p:sp>
      <p:sp>
        <p:nvSpPr>
          <p:cNvPr id="36916" name="Text Box 60"/>
          <p:cNvSpPr txBox="1">
            <a:spLocks noChangeArrowheads="1"/>
          </p:cNvSpPr>
          <p:nvPr/>
        </p:nvSpPr>
        <p:spPr bwMode="auto">
          <a:xfrm>
            <a:off x="5259449" y="4186912"/>
            <a:ext cx="31774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Intersections at </a:t>
            </a:r>
            <a:r>
              <a:rPr lang="en-US" altLang="en-US" dirty="0">
                <a:latin typeface="Symbol" pitchFamily="18" charset="2"/>
              </a:rPr>
              <a:t>(</a:t>
            </a:r>
            <a:r>
              <a:rPr lang="en-US" altLang="en-US" dirty="0" smtClean="0">
                <a:latin typeface="Symbol" pitchFamily="18" charset="2"/>
              </a:rPr>
              <a:t>1,</a:t>
            </a:r>
            <a:r>
              <a:rPr lang="en-US" altLang="en-US" dirty="0" smtClean="0">
                <a:latin typeface="Symbol" pitchFamily="18" charset="2"/>
                <a:sym typeface="Symbol" pitchFamily="18" charset="2"/>
              </a:rPr>
              <a:t>1,1</a:t>
            </a:r>
            <a:r>
              <a:rPr lang="en-US" altLang="en-US" dirty="0" smtClean="0">
                <a:latin typeface="Symbol" pitchFamily="18" charset="2"/>
              </a:rPr>
              <a:t>)</a:t>
            </a:r>
            <a:endParaRPr lang="en-US" altLang="en-US" dirty="0">
              <a:latin typeface="Symbol" pitchFamily="18" charset="2"/>
            </a:endParaRPr>
          </a:p>
          <a:p>
            <a:pPr eaLnBrk="1" hangingPunct="1"/>
            <a:r>
              <a:rPr lang="en-US" altLang="en-US" dirty="0"/>
              <a:t>Miller indices (</a:t>
            </a:r>
            <a:r>
              <a:rPr lang="en-US" altLang="en-US" dirty="0" smtClean="0"/>
              <a:t>111)</a:t>
            </a:r>
            <a:endParaRPr lang="en-US" altLang="en-US" dirty="0"/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Planes and directions</a:t>
            </a:r>
          </a:p>
        </p:txBody>
      </p:sp>
      <p:sp>
        <p:nvSpPr>
          <p:cNvPr id="36872" name="Text Box 57"/>
          <p:cNvSpPr txBox="1">
            <a:spLocks noChangeArrowheads="1"/>
          </p:cNvSpPr>
          <p:nvPr/>
        </p:nvSpPr>
        <p:spPr bwMode="auto">
          <a:xfrm>
            <a:off x="585279" y="5411622"/>
            <a:ext cx="338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x</a:t>
            </a:r>
          </a:p>
        </p:txBody>
      </p:sp>
      <p:sp>
        <p:nvSpPr>
          <p:cNvPr id="36873" name="Text Box 58"/>
          <p:cNvSpPr txBox="1">
            <a:spLocks noChangeArrowheads="1"/>
          </p:cNvSpPr>
          <p:nvPr/>
        </p:nvSpPr>
        <p:spPr bwMode="auto">
          <a:xfrm>
            <a:off x="4128508" y="4475451"/>
            <a:ext cx="338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y</a:t>
            </a:r>
          </a:p>
        </p:txBody>
      </p:sp>
      <p:sp>
        <p:nvSpPr>
          <p:cNvPr id="36874" name="Text Box 59"/>
          <p:cNvSpPr txBox="1">
            <a:spLocks noChangeArrowheads="1"/>
          </p:cNvSpPr>
          <p:nvPr/>
        </p:nvSpPr>
        <p:spPr bwMode="auto">
          <a:xfrm>
            <a:off x="1477095" y="1957388"/>
            <a:ext cx="338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z</a:t>
            </a:r>
          </a:p>
        </p:txBody>
      </p:sp>
      <p:sp>
        <p:nvSpPr>
          <p:cNvPr id="36875" name="Text Box 63"/>
          <p:cNvSpPr txBox="1">
            <a:spLocks noChangeArrowheads="1"/>
          </p:cNvSpPr>
          <p:nvPr/>
        </p:nvSpPr>
        <p:spPr bwMode="auto">
          <a:xfrm>
            <a:off x="1165510" y="4414260"/>
            <a:ext cx="4238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FFFF">
                    <a:alpha val="50195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O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955964" y="2608118"/>
            <a:ext cx="3002972" cy="2805546"/>
          </a:xfrm>
          <a:custGeom>
            <a:avLst/>
            <a:gdLst>
              <a:gd name="connsiteX0" fmla="*/ 654627 w 3002972"/>
              <a:gd name="connsiteY0" fmla="*/ 0 h 2805546"/>
              <a:gd name="connsiteX1" fmla="*/ 0 w 3002972"/>
              <a:gd name="connsiteY1" fmla="*/ 2805546 h 2805546"/>
              <a:gd name="connsiteX2" fmla="*/ 3002972 w 3002972"/>
              <a:gd name="connsiteY2" fmla="*/ 2130137 h 2805546"/>
              <a:gd name="connsiteX3" fmla="*/ 654627 w 3002972"/>
              <a:gd name="connsiteY3" fmla="*/ 0 h 280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972" h="2805546">
                <a:moveTo>
                  <a:pt x="654627" y="0"/>
                </a:moveTo>
                <a:lnTo>
                  <a:pt x="0" y="2805546"/>
                </a:lnTo>
                <a:lnTo>
                  <a:pt x="3002972" y="2130137"/>
                </a:lnTo>
                <a:lnTo>
                  <a:pt x="654627" y="0"/>
                </a:lnTo>
                <a:close/>
              </a:path>
            </a:pathLst>
          </a:custGeom>
          <a:solidFill>
            <a:srgbClr val="FFFFFF">
              <a:alpha val="36863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01700" y="2232025"/>
            <a:ext cx="8102600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	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		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			Liquid crystals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				glasses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					Amorphous solids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						quasi crystals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							nearly periodic crystals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								</a:t>
            </a:r>
            <a:r>
              <a:rPr lang="en-US" altLang="en-US" sz="2400" u="sng">
                <a:solidFill>
                  <a:srgbClr val="FFFF00"/>
                </a:solidFill>
                <a:latin typeface="Arial" charset="0"/>
              </a:rPr>
              <a:t>PERIODIC CRYSTALS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States of matter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901700" y="2232025"/>
            <a:ext cx="81026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381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381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381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381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Plasma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	Gas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		Liquid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			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Arial" charset="0"/>
              </a:rPr>
              <a:t>						</a:t>
            </a:r>
            <a:endParaRPr lang="en-US" altLang="en-US" sz="7200" u="sng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851150" y="3895725"/>
            <a:ext cx="357028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/>
              <a:t>SOLIDS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utoUpdateAnimBg="0"/>
      <p:bldP spid="2253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114425" y="1511300"/>
            <a:ext cx="7666038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30000"/>
              </a:lnSpc>
              <a:buFontTx/>
              <a:buChar char="•"/>
            </a:pPr>
            <a:r>
              <a:rPr lang="en-US" altLang="en-US"/>
              <a:t> Structure and symmetry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</a:pPr>
            <a:r>
              <a:rPr lang="en-US" altLang="en-US"/>
              <a:t> Binding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</a:pPr>
            <a:r>
              <a:rPr lang="en-US" altLang="en-US"/>
              <a:t> Diffraction -&gt; reciprocal space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</a:pPr>
            <a:r>
              <a:rPr lang="en-US" altLang="en-US"/>
              <a:t> Vibrations &amp; thermal properties, density of states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</a:pPr>
            <a:r>
              <a:rPr lang="en-US" altLang="en-US"/>
              <a:t> Electrons, Fermi Gas, Energy bands, semiconductors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</a:pPr>
            <a:r>
              <a:rPr lang="en-US" altLang="en-US"/>
              <a:t> Collective excitations (plasmons, excitons, etc.)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</a:pPr>
            <a:r>
              <a:rPr lang="en-US" altLang="en-US"/>
              <a:t> Dielectrical properties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</a:pPr>
            <a:r>
              <a:rPr lang="en-US" altLang="en-US"/>
              <a:t> Spins: magnetism &amp; magnetic excitations</a:t>
            </a:r>
          </a:p>
          <a:p>
            <a:pPr algn="l" eaLnBrk="1" hangingPunct="1">
              <a:lnSpc>
                <a:spcPct val="130000"/>
              </a:lnSpc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en-US" dirty="0" err="1" smtClean="0"/>
              <a:t>Physikalisches</a:t>
            </a:r>
            <a:r>
              <a:rPr lang="en-US" dirty="0" smtClean="0"/>
              <a:t> </a:t>
            </a:r>
            <a:r>
              <a:rPr lang="en-US" dirty="0" err="1" smtClean="0"/>
              <a:t>Institut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708025" y="1066781"/>
            <a:ext cx="8581448" cy="56145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5363" y="1295382"/>
            <a:ext cx="8300215" cy="5006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12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857500"/>
            <a:ext cx="8420100" cy="1143000"/>
          </a:xfrm>
        </p:spPr>
        <p:txBody>
          <a:bodyPr/>
          <a:lstStyle/>
          <a:p>
            <a:pPr eaLnBrk="1" hangingPunct="1"/>
            <a:r>
              <a:rPr lang="en-US" altLang="en-US" sz="9600" smtClean="0"/>
              <a:t>STRUCTURE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51912" y="3948546"/>
            <a:ext cx="1604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Kittel</a:t>
            </a:r>
            <a:r>
              <a:rPr lang="en-US" dirty="0" smtClean="0"/>
              <a:t> Ch.1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1"/>
          <p:cNvGrpSpPr>
            <a:grpSpLocks/>
          </p:cNvGrpSpPr>
          <p:nvPr/>
        </p:nvGrpSpPr>
        <p:grpSpPr bwMode="auto">
          <a:xfrm>
            <a:off x="658813" y="3321050"/>
            <a:ext cx="2716212" cy="3081338"/>
            <a:chOff x="383" y="2092"/>
            <a:chExt cx="1579" cy="1941"/>
          </a:xfrm>
        </p:grpSpPr>
        <p:pic>
          <p:nvPicPr>
            <p:cNvPr id="20498" name="Picture 2" descr="C:\WINDOWS\Desktop\hop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9" t="52858" r="12048" b="14522"/>
            <a:stretch>
              <a:fillRect/>
            </a:stretch>
          </p:blipFill>
          <p:spPr bwMode="auto">
            <a:xfrm>
              <a:off x="383" y="2092"/>
              <a:ext cx="1579" cy="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9" name="Text Box 7"/>
            <p:cNvSpPr txBox="1">
              <a:spLocks noChangeArrowheads="1"/>
            </p:cNvSpPr>
            <p:nvPr/>
          </p:nvSpPr>
          <p:spPr bwMode="auto">
            <a:xfrm>
              <a:off x="775" y="3742"/>
              <a:ext cx="7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FF">
                      <a:alpha val="50195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Graphite</a:t>
              </a:r>
            </a:p>
          </p:txBody>
        </p:sp>
      </p:grpSp>
      <p:grpSp>
        <p:nvGrpSpPr>
          <p:cNvPr id="20483" name="Group 22"/>
          <p:cNvGrpSpPr>
            <a:grpSpLocks/>
          </p:cNvGrpSpPr>
          <p:nvPr/>
        </p:nvGrpSpPr>
        <p:grpSpPr bwMode="auto">
          <a:xfrm>
            <a:off x="3595688" y="3294063"/>
            <a:ext cx="2863850" cy="3108325"/>
            <a:chOff x="2091" y="2075"/>
            <a:chExt cx="1665" cy="1958"/>
          </a:xfrm>
        </p:grpSpPr>
        <p:pic>
          <p:nvPicPr>
            <p:cNvPr id="20496" name="Picture 3" descr="C:\WINDOWS\Desktop\Si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276EA8"/>
                </a:clrFrom>
                <a:clrTo>
                  <a:srgbClr val="276EA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187" b="23198"/>
            <a:stretch>
              <a:fillRect/>
            </a:stretch>
          </p:blipFill>
          <p:spPr bwMode="auto">
            <a:xfrm>
              <a:off x="2091" y="2075"/>
              <a:ext cx="1665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Text Box 8"/>
            <p:cNvSpPr txBox="1">
              <a:spLocks noChangeArrowheads="1"/>
            </p:cNvSpPr>
            <p:nvPr/>
          </p:nvSpPr>
          <p:spPr bwMode="auto">
            <a:xfrm>
              <a:off x="2606" y="3742"/>
              <a:ext cx="6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FF">
                      <a:alpha val="50195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Silicon</a:t>
              </a:r>
            </a:p>
          </p:txBody>
        </p:sp>
      </p:grpSp>
      <p:grpSp>
        <p:nvGrpSpPr>
          <p:cNvPr id="20484" name="Group 18"/>
          <p:cNvGrpSpPr>
            <a:grpSpLocks/>
          </p:cNvGrpSpPr>
          <p:nvPr/>
        </p:nvGrpSpPr>
        <p:grpSpPr bwMode="auto">
          <a:xfrm>
            <a:off x="646113" y="274638"/>
            <a:ext cx="2236787" cy="2736850"/>
            <a:chOff x="376" y="173"/>
            <a:chExt cx="1300" cy="1724"/>
          </a:xfrm>
        </p:grpSpPr>
        <p:pic>
          <p:nvPicPr>
            <p:cNvPr id="20494" name="Picture 4" descr="C:\WINDOWS\Desktop\quartz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44"/>
            <a:stretch>
              <a:fillRect/>
            </a:stretch>
          </p:blipFill>
          <p:spPr bwMode="auto">
            <a:xfrm>
              <a:off x="376" y="173"/>
              <a:ext cx="1300" cy="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5" name="Text Box 9"/>
            <p:cNvSpPr txBox="1">
              <a:spLocks noChangeArrowheads="1"/>
            </p:cNvSpPr>
            <p:nvPr/>
          </p:nvSpPr>
          <p:spPr bwMode="auto">
            <a:xfrm>
              <a:off x="704" y="1606"/>
              <a:ext cx="64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FF">
                      <a:alpha val="50195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Quartz</a:t>
              </a:r>
            </a:p>
          </p:txBody>
        </p:sp>
      </p:grpSp>
      <p:grpSp>
        <p:nvGrpSpPr>
          <p:cNvPr id="20485" name="Group 19"/>
          <p:cNvGrpSpPr>
            <a:grpSpLocks/>
          </p:cNvGrpSpPr>
          <p:nvPr/>
        </p:nvGrpSpPr>
        <p:grpSpPr bwMode="auto">
          <a:xfrm>
            <a:off x="3427413" y="274638"/>
            <a:ext cx="2976562" cy="2736850"/>
            <a:chOff x="1993" y="173"/>
            <a:chExt cx="1731" cy="1724"/>
          </a:xfrm>
        </p:grpSpPr>
        <p:sp>
          <p:nvSpPr>
            <p:cNvPr id="20492" name="Text Box 10"/>
            <p:cNvSpPr txBox="1">
              <a:spLocks noChangeArrowheads="1"/>
            </p:cNvSpPr>
            <p:nvPr/>
          </p:nvSpPr>
          <p:spPr bwMode="auto">
            <a:xfrm>
              <a:off x="2521" y="1606"/>
              <a:ext cx="6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FF">
                      <a:alpha val="50195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Protein</a:t>
              </a:r>
            </a:p>
          </p:txBody>
        </p:sp>
        <p:pic>
          <p:nvPicPr>
            <p:cNvPr id="20493" name="Picture 11" descr="C:\WINDOWS\Desktop\protein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" y="173"/>
              <a:ext cx="1731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23"/>
          <p:cNvGrpSpPr>
            <a:grpSpLocks/>
          </p:cNvGrpSpPr>
          <p:nvPr/>
        </p:nvGrpSpPr>
        <p:grpSpPr bwMode="auto">
          <a:xfrm>
            <a:off x="6681788" y="3260725"/>
            <a:ext cx="2925762" cy="3141663"/>
            <a:chOff x="3885" y="2054"/>
            <a:chExt cx="1701" cy="1979"/>
          </a:xfrm>
        </p:grpSpPr>
        <p:pic>
          <p:nvPicPr>
            <p:cNvPr id="20490" name="Picture 5" descr="C:\WINDOWS\Desktop\quasicrystal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" y="2054"/>
              <a:ext cx="1701" cy="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Text Box 12"/>
            <p:cNvSpPr txBox="1">
              <a:spLocks noChangeArrowheads="1"/>
            </p:cNvSpPr>
            <p:nvPr/>
          </p:nvSpPr>
          <p:spPr bwMode="auto">
            <a:xfrm>
              <a:off x="4159" y="3742"/>
              <a:ext cx="11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FF">
                      <a:alpha val="50195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Quasi-crystal</a:t>
              </a:r>
            </a:p>
          </p:txBody>
        </p:sp>
      </p:grpSp>
      <p:grpSp>
        <p:nvGrpSpPr>
          <p:cNvPr id="20487" name="Group 20"/>
          <p:cNvGrpSpPr>
            <a:grpSpLocks/>
          </p:cNvGrpSpPr>
          <p:nvPr/>
        </p:nvGrpSpPr>
        <p:grpSpPr bwMode="auto">
          <a:xfrm>
            <a:off x="6950075" y="274638"/>
            <a:ext cx="2422525" cy="2736850"/>
            <a:chOff x="4041" y="173"/>
            <a:chExt cx="1409" cy="1724"/>
          </a:xfrm>
        </p:grpSpPr>
        <p:pic>
          <p:nvPicPr>
            <p:cNvPr id="20488" name="Picture 16" descr="C:\Documents and Settings\cu2o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4" t="24203" r="30174" b="13866"/>
            <a:stretch>
              <a:fillRect/>
            </a:stretch>
          </p:blipFill>
          <p:spPr bwMode="auto">
            <a:xfrm>
              <a:off x="4041" y="173"/>
              <a:ext cx="1409" cy="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Text Box 17"/>
            <p:cNvSpPr txBox="1">
              <a:spLocks noChangeArrowheads="1"/>
            </p:cNvSpPr>
            <p:nvPr/>
          </p:nvSpPr>
          <p:spPr bwMode="auto">
            <a:xfrm>
              <a:off x="4475" y="1606"/>
              <a:ext cx="5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FF">
                      <a:alpha val="50195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/>
                <a:t>Cu</a:t>
              </a:r>
              <a:r>
                <a:rPr lang="en-US" altLang="en-US" baseline="-25000"/>
                <a:t>2</a:t>
              </a:r>
              <a:r>
                <a:rPr lang="en-US" altLang="en-US"/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Structure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73063" y="1309688"/>
            <a:ext cx="88581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dirty="0" smtClean="0"/>
              <a:t>460 BC </a:t>
            </a:r>
            <a:r>
              <a:rPr lang="en-US" altLang="en-US" dirty="0" err="1" smtClean="0"/>
              <a:t>Demokritus</a:t>
            </a:r>
            <a:r>
              <a:rPr lang="en-US" altLang="en-US" dirty="0" smtClean="0"/>
              <a:t>: idea that matter is made of ‘atoms’ </a:t>
            </a:r>
          </a:p>
          <a:p>
            <a:pPr algn="l" eaLnBrk="1" hangingPunct="1"/>
            <a:r>
              <a:rPr lang="en-US" altLang="en-US" dirty="0" smtClean="0"/>
              <a:t>1611 J. </a:t>
            </a:r>
            <a:r>
              <a:rPr lang="en-US" altLang="en-US" dirty="0" err="1" smtClean="0"/>
              <a:t>Keppler</a:t>
            </a:r>
            <a:r>
              <a:rPr lang="en-US" altLang="en-US" dirty="0" smtClean="0"/>
              <a:t>: Snow </a:t>
            </a:r>
            <a:r>
              <a:rPr lang="en-US" altLang="en-US" dirty="0" err="1" smtClean="0"/>
              <a:t>Xtals</a:t>
            </a:r>
            <a:r>
              <a:rPr lang="en-US" altLang="en-US" dirty="0"/>
              <a:t> </a:t>
            </a:r>
            <a:r>
              <a:rPr lang="en-US" altLang="en-US" dirty="0" smtClean="0"/>
              <a:t>made of spherical water molecules</a:t>
            </a:r>
            <a:endParaRPr lang="en-US" altLang="en-US" dirty="0"/>
          </a:p>
          <a:p>
            <a:pPr algn="l" eaLnBrk="1" hangingPunct="1"/>
            <a:r>
              <a:rPr lang="en-US" altLang="en-US" dirty="0" smtClean="0"/>
              <a:t>1784 </a:t>
            </a:r>
            <a:r>
              <a:rPr lang="en-US" altLang="en-US" dirty="0"/>
              <a:t>R.J. </a:t>
            </a:r>
            <a:r>
              <a:rPr lang="en-US" altLang="en-US" dirty="0" err="1"/>
              <a:t>Haüy</a:t>
            </a:r>
            <a:r>
              <a:rPr lang="en-US" altLang="en-US" dirty="0"/>
              <a:t>: Law of integral </a:t>
            </a:r>
            <a:r>
              <a:rPr lang="en-US" altLang="en-US" dirty="0" smtClean="0"/>
              <a:t>indices</a:t>
            </a:r>
          </a:p>
          <a:p>
            <a:pPr algn="l" eaLnBrk="1" hangingPunct="1"/>
            <a:r>
              <a:rPr lang="en-US" altLang="en-US" dirty="0" smtClean="0"/>
              <a:t>1802 J. Dalton: atomic theory</a:t>
            </a:r>
            <a:endParaRPr lang="en-US" altLang="en-US" dirty="0"/>
          </a:p>
        </p:txBody>
      </p:sp>
      <p:sp>
        <p:nvSpPr>
          <p:cNvPr id="21508" name="AutoShape 5" descr="Image result for Haüy"/>
          <p:cNvSpPr>
            <a:spLocks noChangeAspect="1" noChangeArrowheads="1"/>
          </p:cNvSpPr>
          <p:nvPr/>
        </p:nvSpPr>
        <p:spPr bwMode="auto">
          <a:xfrm>
            <a:off x="182563" y="-182563"/>
            <a:ext cx="3302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7"/>
          <a:stretch/>
        </p:blipFill>
        <p:spPr bwMode="auto">
          <a:xfrm>
            <a:off x="3491339" y="3077370"/>
            <a:ext cx="3315771" cy="356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FF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968335"/>
            <a:ext cx="2000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FF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213" y="2094518"/>
            <a:ext cx="1743981" cy="163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FFFF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26" y="4859478"/>
            <a:ext cx="1315316" cy="18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00" y="4492335"/>
            <a:ext cx="1193805" cy="123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4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758</Words>
  <Application>Microsoft Office PowerPoint</Application>
  <PresentationFormat>A4 Paper (210x297 mm)</PresentationFormat>
  <Paragraphs>268</Paragraphs>
  <Slides>33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Equation</vt:lpstr>
      <vt:lpstr>Condensed Matter Physics I</vt:lpstr>
      <vt:lpstr>Lectures and Working Class</vt:lpstr>
      <vt:lpstr>Literature</vt:lpstr>
      <vt:lpstr>States of matter</vt:lpstr>
      <vt:lpstr>PowerPoint Presentation</vt:lpstr>
      <vt:lpstr>II. Physikalisches Institut</vt:lpstr>
      <vt:lpstr>STRUCTURE</vt:lpstr>
      <vt:lpstr>PowerPoint Presentation</vt:lpstr>
      <vt:lpstr>Structure</vt:lpstr>
      <vt:lpstr>Structure</vt:lpstr>
      <vt:lpstr>PowerPoint Presentation</vt:lpstr>
      <vt:lpstr>Structure</vt:lpstr>
      <vt:lpstr>Symmetry</vt:lpstr>
      <vt:lpstr>PowerPoint Presentation</vt:lpstr>
      <vt:lpstr>Lattice</vt:lpstr>
      <vt:lpstr>Crystal structure</vt:lpstr>
      <vt:lpstr>Primitive cell</vt:lpstr>
      <vt:lpstr>Primitive cell</vt:lpstr>
      <vt:lpstr>Wigner-Seitz cell</vt:lpstr>
      <vt:lpstr>Symmetry elements</vt:lpstr>
      <vt:lpstr>Two dimensional lattices (Net)</vt:lpstr>
      <vt:lpstr>Two dimensional lattices (Net)</vt:lpstr>
      <vt:lpstr>2D lattice types</vt:lpstr>
      <vt:lpstr>3D lattice types</vt:lpstr>
      <vt:lpstr>Cubic lattices</vt:lpstr>
      <vt:lpstr>NaCl Structure</vt:lpstr>
      <vt:lpstr>Diamond structure</vt:lpstr>
      <vt:lpstr>Hexagonal closed packed</vt:lpstr>
      <vt:lpstr>Perovskite structure</vt:lpstr>
      <vt:lpstr>Planes and directions</vt:lpstr>
      <vt:lpstr>Planes and directions</vt:lpstr>
      <vt:lpstr>Planes and directions</vt:lpstr>
      <vt:lpstr>Planes and directions</vt:lpstr>
    </vt:vector>
  </TitlesOfParts>
  <Company>Rijksuniversiteit groningen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Vaste Stof Fysica I Solid State Physics I</dc:title>
  <dc:creator>IT-beheer FWN</dc:creator>
  <cp:lastModifiedBy>pvl</cp:lastModifiedBy>
  <cp:revision>69</cp:revision>
  <dcterms:created xsi:type="dcterms:W3CDTF">2001-11-29T08:55:22Z</dcterms:created>
  <dcterms:modified xsi:type="dcterms:W3CDTF">2014-10-07T09:47:49Z</dcterms:modified>
</cp:coreProperties>
</file>