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309" r:id="rId4"/>
    <p:sldId id="431" r:id="rId5"/>
    <p:sldId id="432" r:id="rId6"/>
    <p:sldId id="433" r:id="rId7"/>
    <p:sldId id="434" r:id="rId8"/>
    <p:sldId id="435" r:id="rId9"/>
    <p:sldId id="436" r:id="rId10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51" d="100"/>
          <a:sy n="51" d="100"/>
        </p:scale>
        <p:origin x="-618" y="-96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9327" y="1889166"/>
            <a:ext cx="526458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Free electron model + perturbation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Tight binding model </a:t>
            </a:r>
            <a:r>
              <a:rPr lang="en-US" altLang="en-US" smtClean="0">
                <a:latin typeface="+mj-lt"/>
              </a:rPr>
              <a:t>+ perturbation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16366" y="2380308"/>
            <a:ext cx="5276444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Tight binding in second quantization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Fermi surfaces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89"/>
          <p:cNvSpPr>
            <a:spLocks noChangeArrowheads="1"/>
          </p:cNvSpPr>
          <p:nvPr/>
        </p:nvSpPr>
        <p:spPr bwMode="auto">
          <a:xfrm>
            <a:off x="7175500" y="1416050"/>
            <a:ext cx="1866900" cy="738188"/>
          </a:xfrm>
          <a:prstGeom prst="ellipse">
            <a:avLst/>
          </a:prstGeom>
          <a:solidFill>
            <a:srgbClr val="000066"/>
          </a:solidFill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Brillouin zones in 2D</a:t>
            </a:r>
          </a:p>
        </p:txBody>
      </p:sp>
      <p:grpSp>
        <p:nvGrpSpPr>
          <p:cNvPr id="20484" name="Group 49"/>
          <p:cNvGrpSpPr>
            <a:grpSpLocks/>
          </p:cNvGrpSpPr>
          <p:nvPr/>
        </p:nvGrpSpPr>
        <p:grpSpPr bwMode="auto">
          <a:xfrm>
            <a:off x="2257425" y="1808163"/>
            <a:ext cx="4360863" cy="4090987"/>
            <a:chOff x="1440" y="1157"/>
            <a:chExt cx="2747" cy="2577"/>
          </a:xfrm>
        </p:grpSpPr>
        <p:sp>
          <p:nvSpPr>
            <p:cNvPr id="20525" name="Oval 3"/>
            <p:cNvSpPr>
              <a:spLocks noChangeArrowheads="1"/>
            </p:cNvSpPr>
            <p:nvPr/>
          </p:nvSpPr>
          <p:spPr bwMode="auto">
            <a:xfrm>
              <a:off x="1440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6" name="Oval 4"/>
            <p:cNvSpPr>
              <a:spLocks noChangeArrowheads="1"/>
            </p:cNvSpPr>
            <p:nvPr/>
          </p:nvSpPr>
          <p:spPr bwMode="auto">
            <a:xfrm>
              <a:off x="2115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7" name="Oval 5"/>
            <p:cNvSpPr>
              <a:spLocks noChangeArrowheads="1"/>
            </p:cNvSpPr>
            <p:nvPr/>
          </p:nvSpPr>
          <p:spPr bwMode="auto">
            <a:xfrm>
              <a:off x="2790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8" name="Oval 12"/>
            <p:cNvSpPr>
              <a:spLocks noChangeArrowheads="1"/>
            </p:cNvSpPr>
            <p:nvPr/>
          </p:nvSpPr>
          <p:spPr bwMode="auto">
            <a:xfrm>
              <a:off x="1440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9" name="Oval 13"/>
            <p:cNvSpPr>
              <a:spLocks noChangeArrowheads="1"/>
            </p:cNvSpPr>
            <p:nvPr/>
          </p:nvSpPr>
          <p:spPr bwMode="auto">
            <a:xfrm>
              <a:off x="2115" y="1791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0" name="Oval 17"/>
            <p:cNvSpPr>
              <a:spLocks noChangeArrowheads="1"/>
            </p:cNvSpPr>
            <p:nvPr/>
          </p:nvSpPr>
          <p:spPr bwMode="auto">
            <a:xfrm>
              <a:off x="1440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1" name="Oval 18"/>
            <p:cNvSpPr>
              <a:spLocks noChangeArrowheads="1"/>
            </p:cNvSpPr>
            <p:nvPr/>
          </p:nvSpPr>
          <p:spPr bwMode="auto">
            <a:xfrm>
              <a:off x="2115" y="2425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0532" name="Group 43"/>
            <p:cNvGrpSpPr>
              <a:grpSpLocks/>
            </p:cNvGrpSpPr>
            <p:nvPr/>
          </p:nvGrpSpPr>
          <p:grpSpPr bwMode="auto">
            <a:xfrm>
              <a:off x="2790" y="1791"/>
              <a:ext cx="47" cy="678"/>
              <a:chOff x="2790" y="1791"/>
              <a:chExt cx="47" cy="678"/>
            </a:xfrm>
          </p:grpSpPr>
          <p:sp>
            <p:nvSpPr>
              <p:cNvPr id="20549" name="Oval 14"/>
              <p:cNvSpPr>
                <a:spLocks noChangeArrowheads="1"/>
              </p:cNvSpPr>
              <p:nvPr/>
            </p:nvSpPr>
            <p:spPr bwMode="auto">
              <a:xfrm>
                <a:off x="2790" y="1791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0550" name="Oval 19"/>
              <p:cNvSpPr>
                <a:spLocks noChangeArrowheads="1"/>
              </p:cNvSpPr>
              <p:nvPr/>
            </p:nvSpPr>
            <p:spPr bwMode="auto">
              <a:xfrm>
                <a:off x="2790" y="2425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  <p:sp>
          <p:nvSpPr>
            <p:cNvPr id="20533" name="Oval 22"/>
            <p:cNvSpPr>
              <a:spLocks noChangeArrowheads="1"/>
            </p:cNvSpPr>
            <p:nvPr/>
          </p:nvSpPr>
          <p:spPr bwMode="auto">
            <a:xfrm>
              <a:off x="1440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4" name="Oval 23"/>
            <p:cNvSpPr>
              <a:spLocks noChangeArrowheads="1"/>
            </p:cNvSpPr>
            <p:nvPr/>
          </p:nvSpPr>
          <p:spPr bwMode="auto">
            <a:xfrm>
              <a:off x="2115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5" name="Oval 24"/>
            <p:cNvSpPr>
              <a:spLocks noChangeArrowheads="1"/>
            </p:cNvSpPr>
            <p:nvPr/>
          </p:nvSpPr>
          <p:spPr bwMode="auto">
            <a:xfrm>
              <a:off x="2790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6" name="Oval 30"/>
            <p:cNvSpPr>
              <a:spLocks noChangeArrowheads="1"/>
            </p:cNvSpPr>
            <p:nvPr/>
          </p:nvSpPr>
          <p:spPr bwMode="auto">
            <a:xfrm>
              <a:off x="1440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7" name="Oval 31"/>
            <p:cNvSpPr>
              <a:spLocks noChangeArrowheads="1"/>
            </p:cNvSpPr>
            <p:nvPr/>
          </p:nvSpPr>
          <p:spPr bwMode="auto">
            <a:xfrm>
              <a:off x="2115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8" name="Oval 32"/>
            <p:cNvSpPr>
              <a:spLocks noChangeArrowheads="1"/>
            </p:cNvSpPr>
            <p:nvPr/>
          </p:nvSpPr>
          <p:spPr bwMode="auto">
            <a:xfrm>
              <a:off x="2790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9" name="Oval 6"/>
            <p:cNvSpPr>
              <a:spLocks noChangeArrowheads="1"/>
            </p:cNvSpPr>
            <p:nvPr/>
          </p:nvSpPr>
          <p:spPr bwMode="auto">
            <a:xfrm>
              <a:off x="3466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0" name="Oval 15"/>
            <p:cNvSpPr>
              <a:spLocks noChangeArrowheads="1"/>
            </p:cNvSpPr>
            <p:nvPr/>
          </p:nvSpPr>
          <p:spPr bwMode="auto">
            <a:xfrm>
              <a:off x="3466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1" name="Oval 20"/>
            <p:cNvSpPr>
              <a:spLocks noChangeArrowheads="1"/>
            </p:cNvSpPr>
            <p:nvPr/>
          </p:nvSpPr>
          <p:spPr bwMode="auto">
            <a:xfrm>
              <a:off x="3466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2" name="Oval 25"/>
            <p:cNvSpPr>
              <a:spLocks noChangeArrowheads="1"/>
            </p:cNvSpPr>
            <p:nvPr/>
          </p:nvSpPr>
          <p:spPr bwMode="auto">
            <a:xfrm>
              <a:off x="3466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3" name="Oval 33"/>
            <p:cNvSpPr>
              <a:spLocks noChangeArrowheads="1"/>
            </p:cNvSpPr>
            <p:nvPr/>
          </p:nvSpPr>
          <p:spPr bwMode="auto">
            <a:xfrm>
              <a:off x="3466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4" name="Oval 36"/>
            <p:cNvSpPr>
              <a:spLocks noChangeArrowheads="1"/>
            </p:cNvSpPr>
            <p:nvPr/>
          </p:nvSpPr>
          <p:spPr bwMode="auto">
            <a:xfrm>
              <a:off x="4141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5" name="Oval 37"/>
            <p:cNvSpPr>
              <a:spLocks noChangeArrowheads="1"/>
            </p:cNvSpPr>
            <p:nvPr/>
          </p:nvSpPr>
          <p:spPr bwMode="auto">
            <a:xfrm>
              <a:off x="4141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6" name="Oval 38"/>
            <p:cNvSpPr>
              <a:spLocks noChangeArrowheads="1"/>
            </p:cNvSpPr>
            <p:nvPr/>
          </p:nvSpPr>
          <p:spPr bwMode="auto">
            <a:xfrm>
              <a:off x="4141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7" name="Oval 39"/>
            <p:cNvSpPr>
              <a:spLocks noChangeArrowheads="1"/>
            </p:cNvSpPr>
            <p:nvPr/>
          </p:nvSpPr>
          <p:spPr bwMode="auto">
            <a:xfrm>
              <a:off x="4141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8" name="Oval 40"/>
            <p:cNvSpPr>
              <a:spLocks noChangeArrowheads="1"/>
            </p:cNvSpPr>
            <p:nvPr/>
          </p:nvSpPr>
          <p:spPr bwMode="auto">
            <a:xfrm>
              <a:off x="4141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grpSp>
        <p:nvGrpSpPr>
          <p:cNvPr id="231472" name="Group 48"/>
          <p:cNvGrpSpPr>
            <a:grpSpLocks/>
          </p:cNvGrpSpPr>
          <p:nvPr/>
        </p:nvGrpSpPr>
        <p:grpSpPr bwMode="auto">
          <a:xfrm>
            <a:off x="942975" y="1471613"/>
            <a:ext cx="6372225" cy="4914900"/>
            <a:chOff x="594" y="927"/>
            <a:chExt cx="4014" cy="3096"/>
          </a:xfrm>
        </p:grpSpPr>
        <p:sp>
          <p:nvSpPr>
            <p:cNvPr id="20521" name="Line 42"/>
            <p:cNvSpPr>
              <a:spLocks noChangeShapeType="1"/>
            </p:cNvSpPr>
            <p:nvPr/>
          </p:nvSpPr>
          <p:spPr bwMode="auto">
            <a:xfrm>
              <a:off x="612" y="2121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2" name="Line 44"/>
            <p:cNvSpPr>
              <a:spLocks noChangeShapeType="1"/>
            </p:cNvSpPr>
            <p:nvPr/>
          </p:nvSpPr>
          <p:spPr bwMode="auto">
            <a:xfrm>
              <a:off x="594" y="2733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3" name="Line 45"/>
            <p:cNvSpPr>
              <a:spLocks noChangeShapeType="1"/>
            </p:cNvSpPr>
            <p:nvPr/>
          </p:nvSpPr>
          <p:spPr bwMode="auto">
            <a:xfrm>
              <a:off x="2448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4" name="Line 46"/>
            <p:cNvSpPr>
              <a:spLocks noChangeShapeType="1"/>
            </p:cNvSpPr>
            <p:nvPr/>
          </p:nvSpPr>
          <p:spPr bwMode="auto">
            <a:xfrm>
              <a:off x="3132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31506" name="Group 82"/>
          <p:cNvGrpSpPr>
            <a:grpSpLocks/>
          </p:cNvGrpSpPr>
          <p:nvPr/>
        </p:nvGrpSpPr>
        <p:grpSpPr bwMode="auto">
          <a:xfrm>
            <a:off x="1914525" y="1443038"/>
            <a:ext cx="5153025" cy="4852987"/>
            <a:chOff x="1206" y="909"/>
            <a:chExt cx="3246" cy="3057"/>
          </a:xfrm>
        </p:grpSpPr>
        <p:grpSp>
          <p:nvGrpSpPr>
            <p:cNvPr id="20515" name="Group 52"/>
            <p:cNvGrpSpPr>
              <a:grpSpLocks/>
            </p:cNvGrpSpPr>
            <p:nvPr/>
          </p:nvGrpSpPr>
          <p:grpSpPr bwMode="auto">
            <a:xfrm>
              <a:off x="1206" y="909"/>
              <a:ext cx="3222" cy="2988"/>
              <a:chOff x="1134" y="981"/>
              <a:chExt cx="3222" cy="2988"/>
            </a:xfrm>
          </p:grpSpPr>
          <p:sp>
            <p:nvSpPr>
              <p:cNvPr id="20519" name="Line 50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20" name="Line 51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0516" name="Group 53"/>
            <p:cNvGrpSpPr>
              <a:grpSpLocks/>
            </p:cNvGrpSpPr>
            <p:nvPr/>
          </p:nvGrpSpPr>
          <p:grpSpPr bwMode="auto">
            <a:xfrm flipH="1">
              <a:off x="1230" y="978"/>
              <a:ext cx="3222" cy="2988"/>
              <a:chOff x="1134" y="981"/>
              <a:chExt cx="3222" cy="2988"/>
            </a:xfrm>
          </p:grpSpPr>
          <p:sp>
            <p:nvSpPr>
              <p:cNvPr id="20517" name="Line 54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18" name="Line 55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31504" name="Group 80"/>
          <p:cNvGrpSpPr>
            <a:grpSpLocks/>
          </p:cNvGrpSpPr>
          <p:nvPr/>
        </p:nvGrpSpPr>
        <p:grpSpPr bwMode="auto">
          <a:xfrm>
            <a:off x="1138238" y="1581150"/>
            <a:ext cx="6400800" cy="4943475"/>
            <a:chOff x="726" y="1005"/>
            <a:chExt cx="4032" cy="3114"/>
          </a:xfrm>
        </p:grpSpPr>
        <p:sp>
          <p:nvSpPr>
            <p:cNvPr id="20511" name="Line 57"/>
            <p:cNvSpPr>
              <a:spLocks noChangeShapeType="1"/>
            </p:cNvSpPr>
            <p:nvPr/>
          </p:nvSpPr>
          <p:spPr bwMode="auto">
            <a:xfrm>
              <a:off x="762" y="180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2" name="Line 58"/>
            <p:cNvSpPr>
              <a:spLocks noChangeShapeType="1"/>
            </p:cNvSpPr>
            <p:nvPr/>
          </p:nvSpPr>
          <p:spPr bwMode="auto">
            <a:xfrm>
              <a:off x="726" y="306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3" name="Line 59"/>
            <p:cNvSpPr>
              <a:spLocks noChangeShapeType="1"/>
            </p:cNvSpPr>
            <p:nvPr/>
          </p:nvSpPr>
          <p:spPr bwMode="auto">
            <a:xfrm>
              <a:off x="2112" y="1005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4" name="Line 60"/>
            <p:cNvSpPr>
              <a:spLocks noChangeShapeType="1"/>
            </p:cNvSpPr>
            <p:nvPr/>
          </p:nvSpPr>
          <p:spPr bwMode="auto">
            <a:xfrm>
              <a:off x="3462" y="1023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31490" name="Rectangle 66"/>
          <p:cNvSpPr>
            <a:spLocks noChangeArrowheads="1"/>
          </p:cNvSpPr>
          <p:nvPr/>
        </p:nvSpPr>
        <p:spPr bwMode="auto">
          <a:xfrm>
            <a:off x="3881438" y="3371850"/>
            <a:ext cx="1085850" cy="962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31505" name="Group 81"/>
          <p:cNvGrpSpPr>
            <a:grpSpLocks/>
          </p:cNvGrpSpPr>
          <p:nvPr/>
        </p:nvGrpSpPr>
        <p:grpSpPr bwMode="auto">
          <a:xfrm>
            <a:off x="3367088" y="2857500"/>
            <a:ext cx="2128837" cy="1990725"/>
            <a:chOff x="2121" y="1800"/>
            <a:chExt cx="1341" cy="1254"/>
          </a:xfrm>
        </p:grpSpPr>
        <p:sp>
          <p:nvSpPr>
            <p:cNvPr id="20507" name="Freeform 62"/>
            <p:cNvSpPr>
              <a:spLocks/>
            </p:cNvSpPr>
            <p:nvPr/>
          </p:nvSpPr>
          <p:spPr bwMode="auto">
            <a:xfrm>
              <a:off x="2442" y="180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08" name="Freeform 65"/>
            <p:cNvSpPr>
              <a:spLocks/>
            </p:cNvSpPr>
            <p:nvPr/>
          </p:nvSpPr>
          <p:spPr bwMode="auto">
            <a:xfrm flipV="1">
              <a:off x="2442" y="273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09" name="Freeform 67"/>
            <p:cNvSpPr>
              <a:spLocks/>
            </p:cNvSpPr>
            <p:nvPr/>
          </p:nvSpPr>
          <p:spPr bwMode="auto">
            <a:xfrm>
              <a:off x="2121" y="2130"/>
              <a:ext cx="330" cy="600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0 h 606"/>
                <a:gd name="T4" fmla="*/ 0 w 330"/>
                <a:gd name="T5" fmla="*/ 297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0" name="Freeform 68"/>
            <p:cNvSpPr>
              <a:spLocks/>
            </p:cNvSpPr>
            <p:nvPr/>
          </p:nvSpPr>
          <p:spPr bwMode="auto">
            <a:xfrm flipH="1">
              <a:off x="3132" y="2127"/>
              <a:ext cx="330" cy="606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6 h 606"/>
                <a:gd name="T4" fmla="*/ 0 w 330"/>
                <a:gd name="T5" fmla="*/ 300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31503" name="Group 79"/>
          <p:cNvGrpSpPr>
            <a:grpSpLocks/>
          </p:cNvGrpSpPr>
          <p:nvPr/>
        </p:nvGrpSpPr>
        <p:grpSpPr bwMode="auto">
          <a:xfrm>
            <a:off x="3352800" y="2867025"/>
            <a:ext cx="2157413" cy="1990725"/>
            <a:chOff x="2112" y="1806"/>
            <a:chExt cx="1359" cy="1254"/>
          </a:xfrm>
        </p:grpSpPr>
        <p:grpSp>
          <p:nvGrpSpPr>
            <p:cNvPr id="20497" name="Group 73"/>
            <p:cNvGrpSpPr>
              <a:grpSpLocks/>
            </p:cNvGrpSpPr>
            <p:nvPr/>
          </p:nvGrpSpPr>
          <p:grpSpPr bwMode="auto">
            <a:xfrm>
              <a:off x="2112" y="1806"/>
              <a:ext cx="1356" cy="624"/>
              <a:chOff x="2112" y="1806"/>
              <a:chExt cx="1356" cy="624"/>
            </a:xfrm>
          </p:grpSpPr>
          <p:sp>
            <p:nvSpPr>
              <p:cNvPr id="20503" name="Freeform 69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4" name="Freeform 70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5" name="Freeform 71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6" name="Freeform 72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0498" name="Group 74"/>
            <p:cNvGrpSpPr>
              <a:grpSpLocks/>
            </p:cNvGrpSpPr>
            <p:nvPr/>
          </p:nvGrpSpPr>
          <p:grpSpPr bwMode="auto">
            <a:xfrm flipV="1">
              <a:off x="2115" y="2436"/>
              <a:ext cx="1356" cy="624"/>
              <a:chOff x="2112" y="1806"/>
              <a:chExt cx="1356" cy="624"/>
            </a:xfrm>
          </p:grpSpPr>
          <p:sp>
            <p:nvSpPr>
              <p:cNvPr id="20499" name="Freeform 75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0" name="Freeform 76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1" name="Freeform 77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2" name="Freeform 78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31508" name="Line 84"/>
          <p:cNvSpPr>
            <a:spLocks noChangeShapeType="1"/>
          </p:cNvSpPr>
          <p:nvPr/>
        </p:nvSpPr>
        <p:spPr bwMode="auto">
          <a:xfrm flipV="1">
            <a:off x="4443413" y="2843213"/>
            <a:ext cx="1057275" cy="1000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31509" name="Line 85"/>
          <p:cNvSpPr>
            <a:spLocks noChangeShapeType="1"/>
          </p:cNvSpPr>
          <p:nvPr/>
        </p:nvSpPr>
        <p:spPr bwMode="auto">
          <a:xfrm flipV="1">
            <a:off x="4443413" y="1843088"/>
            <a:ext cx="0" cy="20002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grpSp>
        <p:nvGrpSpPr>
          <p:cNvPr id="231511" name="Group 87"/>
          <p:cNvGrpSpPr>
            <a:grpSpLocks/>
          </p:cNvGrpSpPr>
          <p:nvPr/>
        </p:nvGrpSpPr>
        <p:grpSpPr bwMode="auto">
          <a:xfrm>
            <a:off x="4443413" y="3186113"/>
            <a:ext cx="1085850" cy="1485900"/>
            <a:chOff x="2799" y="2007"/>
            <a:chExt cx="684" cy="936"/>
          </a:xfrm>
        </p:grpSpPr>
        <p:sp>
          <p:nvSpPr>
            <p:cNvPr id="20495" name="Line 83"/>
            <p:cNvSpPr>
              <a:spLocks noChangeShapeType="1"/>
            </p:cNvSpPr>
            <p:nvPr/>
          </p:nvSpPr>
          <p:spPr bwMode="auto">
            <a:xfrm>
              <a:off x="2799" y="2421"/>
              <a:ext cx="68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496" name="Line 86"/>
            <p:cNvSpPr>
              <a:spLocks noChangeShapeType="1"/>
            </p:cNvSpPr>
            <p:nvPr/>
          </p:nvSpPr>
          <p:spPr bwMode="auto">
            <a:xfrm>
              <a:off x="3132" y="2007"/>
              <a:ext cx="0" cy="9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aphicFrame>
        <p:nvGraphicFramePr>
          <p:cNvPr id="20494" name="Object 88"/>
          <p:cNvGraphicFramePr>
            <a:graphicFrameLocks noChangeAspect="1"/>
          </p:cNvGraphicFramePr>
          <p:nvPr/>
        </p:nvGraphicFramePr>
        <p:xfrm>
          <a:off x="7486650" y="1565275"/>
          <a:ext cx="1257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1247806" imgH="342900" progId="Equation.3">
                  <p:embed/>
                </p:oleObj>
              </mc:Choice>
              <mc:Fallback>
                <p:oleObj name="Equation" r:id="rId3" imgW="1247806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0" y="1565275"/>
                        <a:ext cx="1257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47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90" grpId="0" animBg="1"/>
      <p:bldP spid="231508" grpId="0" animBg="1"/>
      <p:bldP spid="2315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677" name="Group 229"/>
          <p:cNvGrpSpPr>
            <a:grpSpLocks/>
          </p:cNvGrpSpPr>
          <p:nvPr/>
        </p:nvGrpSpPr>
        <p:grpSpPr bwMode="auto">
          <a:xfrm>
            <a:off x="3895725" y="3386138"/>
            <a:ext cx="1090613" cy="962025"/>
            <a:chOff x="4776" y="2286"/>
            <a:chExt cx="687" cy="606"/>
          </a:xfrm>
        </p:grpSpPr>
        <p:sp>
          <p:nvSpPr>
            <p:cNvPr id="21577" name="Rectangle 226"/>
            <p:cNvSpPr>
              <a:spLocks noChangeArrowheads="1"/>
            </p:cNvSpPr>
            <p:nvPr/>
          </p:nvSpPr>
          <p:spPr bwMode="auto">
            <a:xfrm>
              <a:off x="4776" y="2286"/>
              <a:ext cx="684" cy="606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1578" name="Group 228"/>
            <p:cNvGrpSpPr>
              <a:grpSpLocks/>
            </p:cNvGrpSpPr>
            <p:nvPr/>
          </p:nvGrpSpPr>
          <p:grpSpPr bwMode="auto">
            <a:xfrm>
              <a:off x="4779" y="2295"/>
              <a:ext cx="684" cy="594"/>
              <a:chOff x="2457" y="2133"/>
              <a:chExt cx="684" cy="594"/>
            </a:xfrm>
          </p:grpSpPr>
          <p:sp>
            <p:nvSpPr>
              <p:cNvPr id="21579" name="Line 224"/>
              <p:cNvSpPr>
                <a:spLocks noChangeShapeType="1"/>
              </p:cNvSpPr>
              <p:nvPr/>
            </p:nvSpPr>
            <p:spPr bwMode="auto">
              <a:xfrm>
                <a:off x="2457" y="2133"/>
                <a:ext cx="684" cy="59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80" name="Line 225"/>
              <p:cNvSpPr>
                <a:spLocks noChangeShapeType="1"/>
              </p:cNvSpPr>
              <p:nvPr/>
            </p:nvSpPr>
            <p:spPr bwMode="auto">
              <a:xfrm flipH="1">
                <a:off x="2457" y="2133"/>
                <a:ext cx="666" cy="59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32685" name="Group 237"/>
          <p:cNvGrpSpPr>
            <a:grpSpLocks/>
          </p:cNvGrpSpPr>
          <p:nvPr/>
        </p:nvGrpSpPr>
        <p:grpSpPr bwMode="auto">
          <a:xfrm>
            <a:off x="3895725" y="3357563"/>
            <a:ext cx="1090613" cy="1000125"/>
            <a:chOff x="4866" y="3159"/>
            <a:chExt cx="687" cy="630"/>
          </a:xfrm>
        </p:grpSpPr>
        <p:grpSp>
          <p:nvGrpSpPr>
            <p:cNvPr id="21570" name="Group 230"/>
            <p:cNvGrpSpPr>
              <a:grpSpLocks/>
            </p:cNvGrpSpPr>
            <p:nvPr/>
          </p:nvGrpSpPr>
          <p:grpSpPr bwMode="auto">
            <a:xfrm>
              <a:off x="4866" y="3168"/>
              <a:ext cx="687" cy="606"/>
              <a:chOff x="4776" y="2286"/>
              <a:chExt cx="687" cy="606"/>
            </a:xfrm>
          </p:grpSpPr>
          <p:sp>
            <p:nvSpPr>
              <p:cNvPr id="21573" name="Rectangle 231"/>
              <p:cNvSpPr>
                <a:spLocks noChangeArrowheads="1"/>
              </p:cNvSpPr>
              <p:nvPr/>
            </p:nvSpPr>
            <p:spPr bwMode="auto">
              <a:xfrm>
                <a:off x="4776" y="2286"/>
                <a:ext cx="684" cy="60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grpSp>
            <p:nvGrpSpPr>
              <p:cNvPr id="21574" name="Group 232"/>
              <p:cNvGrpSpPr>
                <a:grpSpLocks/>
              </p:cNvGrpSpPr>
              <p:nvPr/>
            </p:nvGrpSpPr>
            <p:grpSpPr bwMode="auto">
              <a:xfrm>
                <a:off x="4779" y="2295"/>
                <a:ext cx="684" cy="594"/>
                <a:chOff x="2457" y="2133"/>
                <a:chExt cx="684" cy="594"/>
              </a:xfrm>
            </p:grpSpPr>
            <p:sp>
              <p:nvSpPr>
                <p:cNvPr id="21575" name="Line 233"/>
                <p:cNvSpPr>
                  <a:spLocks noChangeShapeType="1"/>
                </p:cNvSpPr>
                <p:nvPr/>
              </p:nvSpPr>
              <p:spPr bwMode="auto">
                <a:xfrm>
                  <a:off x="2457" y="2133"/>
                  <a:ext cx="684" cy="594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1576" name="Line 234"/>
                <p:cNvSpPr>
                  <a:spLocks noChangeShapeType="1"/>
                </p:cNvSpPr>
                <p:nvPr/>
              </p:nvSpPr>
              <p:spPr bwMode="auto">
                <a:xfrm flipH="1">
                  <a:off x="2457" y="2133"/>
                  <a:ext cx="666" cy="594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</p:grpSp>
        </p:grpSp>
        <p:sp>
          <p:nvSpPr>
            <p:cNvPr id="21571" name="Line 235"/>
            <p:cNvSpPr>
              <a:spLocks noChangeShapeType="1"/>
            </p:cNvSpPr>
            <p:nvPr/>
          </p:nvSpPr>
          <p:spPr bwMode="auto">
            <a:xfrm>
              <a:off x="4869" y="3483"/>
              <a:ext cx="68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72" name="Line 236"/>
            <p:cNvSpPr>
              <a:spLocks noChangeShapeType="1"/>
            </p:cNvSpPr>
            <p:nvPr/>
          </p:nvSpPr>
          <p:spPr bwMode="auto">
            <a:xfrm>
              <a:off x="5202" y="3159"/>
              <a:ext cx="0" cy="63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Brillouin zones in 2D</a:t>
            </a:r>
          </a:p>
        </p:txBody>
      </p:sp>
      <p:grpSp>
        <p:nvGrpSpPr>
          <p:cNvPr id="21509" name="Group 158"/>
          <p:cNvGrpSpPr>
            <a:grpSpLocks/>
          </p:cNvGrpSpPr>
          <p:nvPr/>
        </p:nvGrpSpPr>
        <p:grpSpPr bwMode="auto">
          <a:xfrm>
            <a:off x="2257425" y="1808163"/>
            <a:ext cx="4360863" cy="4090987"/>
            <a:chOff x="1440" y="1157"/>
            <a:chExt cx="2747" cy="2577"/>
          </a:xfrm>
        </p:grpSpPr>
        <p:sp>
          <p:nvSpPr>
            <p:cNvPr id="21544" name="Oval 159"/>
            <p:cNvSpPr>
              <a:spLocks noChangeArrowheads="1"/>
            </p:cNvSpPr>
            <p:nvPr/>
          </p:nvSpPr>
          <p:spPr bwMode="auto">
            <a:xfrm>
              <a:off x="1440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45" name="Oval 160"/>
            <p:cNvSpPr>
              <a:spLocks noChangeArrowheads="1"/>
            </p:cNvSpPr>
            <p:nvPr/>
          </p:nvSpPr>
          <p:spPr bwMode="auto">
            <a:xfrm>
              <a:off x="2115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46" name="Oval 161"/>
            <p:cNvSpPr>
              <a:spLocks noChangeArrowheads="1"/>
            </p:cNvSpPr>
            <p:nvPr/>
          </p:nvSpPr>
          <p:spPr bwMode="auto">
            <a:xfrm>
              <a:off x="2790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47" name="Oval 162"/>
            <p:cNvSpPr>
              <a:spLocks noChangeArrowheads="1"/>
            </p:cNvSpPr>
            <p:nvPr/>
          </p:nvSpPr>
          <p:spPr bwMode="auto">
            <a:xfrm>
              <a:off x="1440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48" name="Oval 163"/>
            <p:cNvSpPr>
              <a:spLocks noChangeArrowheads="1"/>
            </p:cNvSpPr>
            <p:nvPr/>
          </p:nvSpPr>
          <p:spPr bwMode="auto">
            <a:xfrm>
              <a:off x="2115" y="1791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49" name="Oval 164"/>
            <p:cNvSpPr>
              <a:spLocks noChangeArrowheads="1"/>
            </p:cNvSpPr>
            <p:nvPr/>
          </p:nvSpPr>
          <p:spPr bwMode="auto">
            <a:xfrm>
              <a:off x="1440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0" name="Oval 165"/>
            <p:cNvSpPr>
              <a:spLocks noChangeArrowheads="1"/>
            </p:cNvSpPr>
            <p:nvPr/>
          </p:nvSpPr>
          <p:spPr bwMode="auto">
            <a:xfrm>
              <a:off x="2115" y="2425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1551" name="Group 166"/>
            <p:cNvGrpSpPr>
              <a:grpSpLocks/>
            </p:cNvGrpSpPr>
            <p:nvPr/>
          </p:nvGrpSpPr>
          <p:grpSpPr bwMode="auto">
            <a:xfrm>
              <a:off x="2790" y="1791"/>
              <a:ext cx="47" cy="678"/>
              <a:chOff x="2790" y="1791"/>
              <a:chExt cx="47" cy="678"/>
            </a:xfrm>
          </p:grpSpPr>
          <p:sp>
            <p:nvSpPr>
              <p:cNvPr id="21568" name="Oval 167"/>
              <p:cNvSpPr>
                <a:spLocks noChangeArrowheads="1"/>
              </p:cNvSpPr>
              <p:nvPr/>
            </p:nvSpPr>
            <p:spPr bwMode="auto">
              <a:xfrm>
                <a:off x="2790" y="1791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1569" name="Oval 168"/>
              <p:cNvSpPr>
                <a:spLocks noChangeArrowheads="1"/>
              </p:cNvSpPr>
              <p:nvPr/>
            </p:nvSpPr>
            <p:spPr bwMode="auto">
              <a:xfrm>
                <a:off x="2790" y="2425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  <p:sp>
          <p:nvSpPr>
            <p:cNvPr id="21552" name="Oval 169"/>
            <p:cNvSpPr>
              <a:spLocks noChangeArrowheads="1"/>
            </p:cNvSpPr>
            <p:nvPr/>
          </p:nvSpPr>
          <p:spPr bwMode="auto">
            <a:xfrm>
              <a:off x="1440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3" name="Oval 170"/>
            <p:cNvSpPr>
              <a:spLocks noChangeArrowheads="1"/>
            </p:cNvSpPr>
            <p:nvPr/>
          </p:nvSpPr>
          <p:spPr bwMode="auto">
            <a:xfrm>
              <a:off x="2115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4" name="Oval 171"/>
            <p:cNvSpPr>
              <a:spLocks noChangeArrowheads="1"/>
            </p:cNvSpPr>
            <p:nvPr/>
          </p:nvSpPr>
          <p:spPr bwMode="auto">
            <a:xfrm>
              <a:off x="2790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5" name="Oval 172"/>
            <p:cNvSpPr>
              <a:spLocks noChangeArrowheads="1"/>
            </p:cNvSpPr>
            <p:nvPr/>
          </p:nvSpPr>
          <p:spPr bwMode="auto">
            <a:xfrm>
              <a:off x="1440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6" name="Oval 173"/>
            <p:cNvSpPr>
              <a:spLocks noChangeArrowheads="1"/>
            </p:cNvSpPr>
            <p:nvPr/>
          </p:nvSpPr>
          <p:spPr bwMode="auto">
            <a:xfrm>
              <a:off x="2115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7" name="Oval 174"/>
            <p:cNvSpPr>
              <a:spLocks noChangeArrowheads="1"/>
            </p:cNvSpPr>
            <p:nvPr/>
          </p:nvSpPr>
          <p:spPr bwMode="auto">
            <a:xfrm>
              <a:off x="2790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8" name="Oval 175"/>
            <p:cNvSpPr>
              <a:spLocks noChangeArrowheads="1"/>
            </p:cNvSpPr>
            <p:nvPr/>
          </p:nvSpPr>
          <p:spPr bwMode="auto">
            <a:xfrm>
              <a:off x="3466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59" name="Oval 176"/>
            <p:cNvSpPr>
              <a:spLocks noChangeArrowheads="1"/>
            </p:cNvSpPr>
            <p:nvPr/>
          </p:nvSpPr>
          <p:spPr bwMode="auto">
            <a:xfrm>
              <a:off x="3466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0" name="Oval 177"/>
            <p:cNvSpPr>
              <a:spLocks noChangeArrowheads="1"/>
            </p:cNvSpPr>
            <p:nvPr/>
          </p:nvSpPr>
          <p:spPr bwMode="auto">
            <a:xfrm>
              <a:off x="3466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1" name="Oval 178"/>
            <p:cNvSpPr>
              <a:spLocks noChangeArrowheads="1"/>
            </p:cNvSpPr>
            <p:nvPr/>
          </p:nvSpPr>
          <p:spPr bwMode="auto">
            <a:xfrm>
              <a:off x="3466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2" name="Oval 179"/>
            <p:cNvSpPr>
              <a:spLocks noChangeArrowheads="1"/>
            </p:cNvSpPr>
            <p:nvPr/>
          </p:nvSpPr>
          <p:spPr bwMode="auto">
            <a:xfrm>
              <a:off x="3466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3" name="Oval 180"/>
            <p:cNvSpPr>
              <a:spLocks noChangeArrowheads="1"/>
            </p:cNvSpPr>
            <p:nvPr/>
          </p:nvSpPr>
          <p:spPr bwMode="auto">
            <a:xfrm>
              <a:off x="4141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4" name="Oval 181"/>
            <p:cNvSpPr>
              <a:spLocks noChangeArrowheads="1"/>
            </p:cNvSpPr>
            <p:nvPr/>
          </p:nvSpPr>
          <p:spPr bwMode="auto">
            <a:xfrm>
              <a:off x="4141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5" name="Oval 182"/>
            <p:cNvSpPr>
              <a:spLocks noChangeArrowheads="1"/>
            </p:cNvSpPr>
            <p:nvPr/>
          </p:nvSpPr>
          <p:spPr bwMode="auto">
            <a:xfrm>
              <a:off x="4141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6" name="Oval 183"/>
            <p:cNvSpPr>
              <a:spLocks noChangeArrowheads="1"/>
            </p:cNvSpPr>
            <p:nvPr/>
          </p:nvSpPr>
          <p:spPr bwMode="auto">
            <a:xfrm>
              <a:off x="4141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1567" name="Oval 184"/>
            <p:cNvSpPr>
              <a:spLocks noChangeArrowheads="1"/>
            </p:cNvSpPr>
            <p:nvPr/>
          </p:nvSpPr>
          <p:spPr bwMode="auto">
            <a:xfrm>
              <a:off x="4141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grpSp>
        <p:nvGrpSpPr>
          <p:cNvPr id="21510" name="Group 185"/>
          <p:cNvGrpSpPr>
            <a:grpSpLocks/>
          </p:cNvGrpSpPr>
          <p:nvPr/>
        </p:nvGrpSpPr>
        <p:grpSpPr bwMode="auto">
          <a:xfrm>
            <a:off x="942975" y="1471613"/>
            <a:ext cx="6372225" cy="4914900"/>
            <a:chOff x="594" y="927"/>
            <a:chExt cx="4014" cy="3096"/>
          </a:xfrm>
        </p:grpSpPr>
        <p:sp>
          <p:nvSpPr>
            <p:cNvPr id="21540" name="Line 186"/>
            <p:cNvSpPr>
              <a:spLocks noChangeShapeType="1"/>
            </p:cNvSpPr>
            <p:nvPr/>
          </p:nvSpPr>
          <p:spPr bwMode="auto">
            <a:xfrm>
              <a:off x="612" y="2121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41" name="Line 187"/>
            <p:cNvSpPr>
              <a:spLocks noChangeShapeType="1"/>
            </p:cNvSpPr>
            <p:nvPr/>
          </p:nvSpPr>
          <p:spPr bwMode="auto">
            <a:xfrm>
              <a:off x="594" y="2733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42" name="Line 188"/>
            <p:cNvSpPr>
              <a:spLocks noChangeShapeType="1"/>
            </p:cNvSpPr>
            <p:nvPr/>
          </p:nvSpPr>
          <p:spPr bwMode="auto">
            <a:xfrm>
              <a:off x="2448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43" name="Line 189"/>
            <p:cNvSpPr>
              <a:spLocks noChangeShapeType="1"/>
            </p:cNvSpPr>
            <p:nvPr/>
          </p:nvSpPr>
          <p:spPr bwMode="auto">
            <a:xfrm>
              <a:off x="3132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1511" name="Group 190"/>
          <p:cNvGrpSpPr>
            <a:grpSpLocks/>
          </p:cNvGrpSpPr>
          <p:nvPr/>
        </p:nvGrpSpPr>
        <p:grpSpPr bwMode="auto">
          <a:xfrm>
            <a:off x="1914525" y="1443038"/>
            <a:ext cx="5153025" cy="4852987"/>
            <a:chOff x="1206" y="909"/>
            <a:chExt cx="3246" cy="3057"/>
          </a:xfrm>
        </p:grpSpPr>
        <p:grpSp>
          <p:nvGrpSpPr>
            <p:cNvPr id="21534" name="Group 191"/>
            <p:cNvGrpSpPr>
              <a:grpSpLocks/>
            </p:cNvGrpSpPr>
            <p:nvPr/>
          </p:nvGrpSpPr>
          <p:grpSpPr bwMode="auto">
            <a:xfrm>
              <a:off x="1206" y="909"/>
              <a:ext cx="3222" cy="2988"/>
              <a:chOff x="1134" y="981"/>
              <a:chExt cx="3222" cy="2988"/>
            </a:xfrm>
          </p:grpSpPr>
          <p:sp>
            <p:nvSpPr>
              <p:cNvPr id="21538" name="Line 192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39" name="Line 193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1535" name="Group 194"/>
            <p:cNvGrpSpPr>
              <a:grpSpLocks/>
            </p:cNvGrpSpPr>
            <p:nvPr/>
          </p:nvGrpSpPr>
          <p:grpSpPr bwMode="auto">
            <a:xfrm flipH="1">
              <a:off x="1230" y="978"/>
              <a:ext cx="3222" cy="2988"/>
              <a:chOff x="1134" y="981"/>
              <a:chExt cx="3222" cy="2988"/>
            </a:xfrm>
          </p:grpSpPr>
          <p:sp>
            <p:nvSpPr>
              <p:cNvPr id="21536" name="Line 195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37" name="Line 196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1512" name="Group 197"/>
          <p:cNvGrpSpPr>
            <a:grpSpLocks/>
          </p:cNvGrpSpPr>
          <p:nvPr/>
        </p:nvGrpSpPr>
        <p:grpSpPr bwMode="auto">
          <a:xfrm>
            <a:off x="1138238" y="1581150"/>
            <a:ext cx="6400800" cy="4943475"/>
            <a:chOff x="726" y="1005"/>
            <a:chExt cx="4032" cy="3114"/>
          </a:xfrm>
        </p:grpSpPr>
        <p:sp>
          <p:nvSpPr>
            <p:cNvPr id="21530" name="Line 198"/>
            <p:cNvSpPr>
              <a:spLocks noChangeShapeType="1"/>
            </p:cNvSpPr>
            <p:nvPr/>
          </p:nvSpPr>
          <p:spPr bwMode="auto">
            <a:xfrm>
              <a:off x="762" y="180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31" name="Line 199"/>
            <p:cNvSpPr>
              <a:spLocks noChangeShapeType="1"/>
            </p:cNvSpPr>
            <p:nvPr/>
          </p:nvSpPr>
          <p:spPr bwMode="auto">
            <a:xfrm>
              <a:off x="726" y="306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32" name="Line 200"/>
            <p:cNvSpPr>
              <a:spLocks noChangeShapeType="1"/>
            </p:cNvSpPr>
            <p:nvPr/>
          </p:nvSpPr>
          <p:spPr bwMode="auto">
            <a:xfrm>
              <a:off x="2112" y="1005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33" name="Line 201"/>
            <p:cNvSpPr>
              <a:spLocks noChangeShapeType="1"/>
            </p:cNvSpPr>
            <p:nvPr/>
          </p:nvSpPr>
          <p:spPr bwMode="auto">
            <a:xfrm>
              <a:off x="3462" y="1023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32650" name="Rectangle 202"/>
          <p:cNvSpPr>
            <a:spLocks noChangeArrowheads="1"/>
          </p:cNvSpPr>
          <p:nvPr/>
        </p:nvSpPr>
        <p:spPr bwMode="auto">
          <a:xfrm>
            <a:off x="3881438" y="3371850"/>
            <a:ext cx="1085850" cy="962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32686" name="Group 238"/>
          <p:cNvGrpSpPr>
            <a:grpSpLocks/>
          </p:cNvGrpSpPr>
          <p:nvPr/>
        </p:nvGrpSpPr>
        <p:grpSpPr bwMode="auto">
          <a:xfrm>
            <a:off x="3367088" y="2857500"/>
            <a:ext cx="2128837" cy="1990725"/>
            <a:chOff x="2121" y="1800"/>
            <a:chExt cx="1341" cy="1254"/>
          </a:xfrm>
        </p:grpSpPr>
        <p:sp>
          <p:nvSpPr>
            <p:cNvPr id="21526" name="Freeform 239"/>
            <p:cNvSpPr>
              <a:spLocks/>
            </p:cNvSpPr>
            <p:nvPr/>
          </p:nvSpPr>
          <p:spPr bwMode="auto">
            <a:xfrm>
              <a:off x="2442" y="180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27" name="Freeform 240"/>
            <p:cNvSpPr>
              <a:spLocks/>
            </p:cNvSpPr>
            <p:nvPr/>
          </p:nvSpPr>
          <p:spPr bwMode="auto">
            <a:xfrm flipV="1">
              <a:off x="2442" y="273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28" name="Freeform 241"/>
            <p:cNvSpPr>
              <a:spLocks/>
            </p:cNvSpPr>
            <p:nvPr/>
          </p:nvSpPr>
          <p:spPr bwMode="auto">
            <a:xfrm>
              <a:off x="2121" y="2130"/>
              <a:ext cx="330" cy="600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0 h 606"/>
                <a:gd name="T4" fmla="*/ 0 w 330"/>
                <a:gd name="T5" fmla="*/ 297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1529" name="Freeform 242"/>
            <p:cNvSpPr>
              <a:spLocks/>
            </p:cNvSpPr>
            <p:nvPr/>
          </p:nvSpPr>
          <p:spPr bwMode="auto">
            <a:xfrm flipH="1">
              <a:off x="3132" y="2127"/>
              <a:ext cx="330" cy="606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6 h 606"/>
                <a:gd name="T4" fmla="*/ 0 w 330"/>
                <a:gd name="T5" fmla="*/ 300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32691" name="Group 243"/>
          <p:cNvGrpSpPr>
            <a:grpSpLocks/>
          </p:cNvGrpSpPr>
          <p:nvPr/>
        </p:nvGrpSpPr>
        <p:grpSpPr bwMode="auto">
          <a:xfrm>
            <a:off x="3352800" y="2852738"/>
            <a:ext cx="2157413" cy="1990725"/>
            <a:chOff x="2112" y="1806"/>
            <a:chExt cx="1359" cy="1254"/>
          </a:xfrm>
        </p:grpSpPr>
        <p:grpSp>
          <p:nvGrpSpPr>
            <p:cNvPr id="21516" name="Group 244"/>
            <p:cNvGrpSpPr>
              <a:grpSpLocks/>
            </p:cNvGrpSpPr>
            <p:nvPr/>
          </p:nvGrpSpPr>
          <p:grpSpPr bwMode="auto">
            <a:xfrm>
              <a:off x="2112" y="1806"/>
              <a:ext cx="1356" cy="624"/>
              <a:chOff x="2112" y="1806"/>
              <a:chExt cx="1356" cy="624"/>
            </a:xfrm>
          </p:grpSpPr>
          <p:sp>
            <p:nvSpPr>
              <p:cNvPr id="21522" name="Freeform 245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23" name="Freeform 246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24" name="Freeform 247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25" name="Freeform 248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1517" name="Group 249"/>
            <p:cNvGrpSpPr>
              <a:grpSpLocks/>
            </p:cNvGrpSpPr>
            <p:nvPr/>
          </p:nvGrpSpPr>
          <p:grpSpPr bwMode="auto">
            <a:xfrm flipV="1">
              <a:off x="2115" y="2436"/>
              <a:ext cx="1356" cy="624"/>
              <a:chOff x="2112" y="1806"/>
              <a:chExt cx="1356" cy="624"/>
            </a:xfrm>
          </p:grpSpPr>
          <p:sp>
            <p:nvSpPr>
              <p:cNvPr id="21518" name="Freeform 250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19" name="Freeform 251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20" name="Freeform 252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1521" name="Freeform 253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08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6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89" name="Group 53"/>
          <p:cNvGrpSpPr>
            <a:grpSpLocks/>
          </p:cNvGrpSpPr>
          <p:nvPr/>
        </p:nvGrpSpPr>
        <p:grpSpPr bwMode="auto">
          <a:xfrm>
            <a:off x="7810500" y="5072063"/>
            <a:ext cx="1090613" cy="1000125"/>
            <a:chOff x="4866" y="3159"/>
            <a:chExt cx="687" cy="630"/>
          </a:xfrm>
        </p:grpSpPr>
        <p:grpSp>
          <p:nvGrpSpPr>
            <p:cNvPr id="22611" name="Group 54"/>
            <p:cNvGrpSpPr>
              <a:grpSpLocks/>
            </p:cNvGrpSpPr>
            <p:nvPr/>
          </p:nvGrpSpPr>
          <p:grpSpPr bwMode="auto">
            <a:xfrm>
              <a:off x="4866" y="3168"/>
              <a:ext cx="687" cy="606"/>
              <a:chOff x="4776" y="2286"/>
              <a:chExt cx="687" cy="606"/>
            </a:xfrm>
          </p:grpSpPr>
          <p:sp>
            <p:nvSpPr>
              <p:cNvPr id="22614" name="Rectangle 55"/>
              <p:cNvSpPr>
                <a:spLocks noChangeArrowheads="1"/>
              </p:cNvSpPr>
              <p:nvPr/>
            </p:nvSpPr>
            <p:spPr bwMode="auto">
              <a:xfrm>
                <a:off x="4776" y="2286"/>
                <a:ext cx="684" cy="606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grpSp>
            <p:nvGrpSpPr>
              <p:cNvPr id="22615" name="Group 56"/>
              <p:cNvGrpSpPr>
                <a:grpSpLocks/>
              </p:cNvGrpSpPr>
              <p:nvPr/>
            </p:nvGrpSpPr>
            <p:grpSpPr bwMode="auto">
              <a:xfrm>
                <a:off x="4779" y="2295"/>
                <a:ext cx="684" cy="594"/>
                <a:chOff x="2457" y="2133"/>
                <a:chExt cx="684" cy="594"/>
              </a:xfrm>
            </p:grpSpPr>
            <p:sp>
              <p:nvSpPr>
                <p:cNvPr id="22616" name="Line 57"/>
                <p:cNvSpPr>
                  <a:spLocks noChangeShapeType="1"/>
                </p:cNvSpPr>
                <p:nvPr/>
              </p:nvSpPr>
              <p:spPr bwMode="auto">
                <a:xfrm>
                  <a:off x="2457" y="2133"/>
                  <a:ext cx="684" cy="594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2261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457" y="2133"/>
                  <a:ext cx="666" cy="594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</p:grpSp>
        </p:grpSp>
        <p:sp>
          <p:nvSpPr>
            <p:cNvPr id="22612" name="Line 59"/>
            <p:cNvSpPr>
              <a:spLocks noChangeShapeType="1"/>
            </p:cNvSpPr>
            <p:nvPr/>
          </p:nvSpPr>
          <p:spPr bwMode="auto">
            <a:xfrm>
              <a:off x="4869" y="3483"/>
              <a:ext cx="68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613" name="Line 60"/>
            <p:cNvSpPr>
              <a:spLocks noChangeShapeType="1"/>
            </p:cNvSpPr>
            <p:nvPr/>
          </p:nvSpPr>
          <p:spPr bwMode="auto">
            <a:xfrm>
              <a:off x="5202" y="3159"/>
              <a:ext cx="0" cy="63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44784" name="Group 48"/>
          <p:cNvGrpSpPr>
            <a:grpSpLocks/>
          </p:cNvGrpSpPr>
          <p:nvPr/>
        </p:nvGrpSpPr>
        <p:grpSpPr bwMode="auto">
          <a:xfrm>
            <a:off x="7810500" y="3986213"/>
            <a:ext cx="1090613" cy="962025"/>
            <a:chOff x="4776" y="2286"/>
            <a:chExt cx="687" cy="606"/>
          </a:xfrm>
        </p:grpSpPr>
        <p:sp>
          <p:nvSpPr>
            <p:cNvPr id="22607" name="Rectangle 49"/>
            <p:cNvSpPr>
              <a:spLocks noChangeArrowheads="1"/>
            </p:cNvSpPr>
            <p:nvPr/>
          </p:nvSpPr>
          <p:spPr bwMode="auto">
            <a:xfrm>
              <a:off x="4776" y="2286"/>
              <a:ext cx="684" cy="606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2608" name="Group 50"/>
            <p:cNvGrpSpPr>
              <a:grpSpLocks/>
            </p:cNvGrpSpPr>
            <p:nvPr/>
          </p:nvGrpSpPr>
          <p:grpSpPr bwMode="auto">
            <a:xfrm>
              <a:off x="4779" y="2295"/>
              <a:ext cx="684" cy="594"/>
              <a:chOff x="2457" y="2133"/>
              <a:chExt cx="684" cy="594"/>
            </a:xfrm>
          </p:grpSpPr>
          <p:sp>
            <p:nvSpPr>
              <p:cNvPr id="22609" name="Line 51"/>
              <p:cNvSpPr>
                <a:spLocks noChangeShapeType="1"/>
              </p:cNvSpPr>
              <p:nvPr/>
            </p:nvSpPr>
            <p:spPr bwMode="auto">
              <a:xfrm>
                <a:off x="2457" y="2133"/>
                <a:ext cx="684" cy="59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610" name="Line 52"/>
              <p:cNvSpPr>
                <a:spLocks noChangeShapeType="1"/>
              </p:cNvSpPr>
              <p:nvPr/>
            </p:nvSpPr>
            <p:spPr bwMode="auto">
              <a:xfrm flipH="1">
                <a:off x="2457" y="2133"/>
                <a:ext cx="666" cy="59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Brillouin zones in 2D</a:t>
            </a:r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2257425" y="1808163"/>
            <a:ext cx="4360863" cy="4090987"/>
            <a:chOff x="1440" y="1157"/>
            <a:chExt cx="2747" cy="2577"/>
          </a:xfrm>
        </p:grpSpPr>
        <p:sp>
          <p:nvSpPr>
            <p:cNvPr id="22581" name="Oval 4"/>
            <p:cNvSpPr>
              <a:spLocks noChangeArrowheads="1"/>
            </p:cNvSpPr>
            <p:nvPr/>
          </p:nvSpPr>
          <p:spPr bwMode="auto">
            <a:xfrm>
              <a:off x="1440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2" name="Oval 5"/>
            <p:cNvSpPr>
              <a:spLocks noChangeArrowheads="1"/>
            </p:cNvSpPr>
            <p:nvPr/>
          </p:nvSpPr>
          <p:spPr bwMode="auto">
            <a:xfrm>
              <a:off x="2115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3" name="Oval 6"/>
            <p:cNvSpPr>
              <a:spLocks noChangeArrowheads="1"/>
            </p:cNvSpPr>
            <p:nvPr/>
          </p:nvSpPr>
          <p:spPr bwMode="auto">
            <a:xfrm>
              <a:off x="2790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4" name="Oval 7"/>
            <p:cNvSpPr>
              <a:spLocks noChangeArrowheads="1"/>
            </p:cNvSpPr>
            <p:nvPr/>
          </p:nvSpPr>
          <p:spPr bwMode="auto">
            <a:xfrm>
              <a:off x="1440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5" name="Oval 8"/>
            <p:cNvSpPr>
              <a:spLocks noChangeArrowheads="1"/>
            </p:cNvSpPr>
            <p:nvPr/>
          </p:nvSpPr>
          <p:spPr bwMode="auto">
            <a:xfrm>
              <a:off x="2115" y="1791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6" name="Oval 9"/>
            <p:cNvSpPr>
              <a:spLocks noChangeArrowheads="1"/>
            </p:cNvSpPr>
            <p:nvPr/>
          </p:nvSpPr>
          <p:spPr bwMode="auto">
            <a:xfrm>
              <a:off x="1440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87" name="Oval 10"/>
            <p:cNvSpPr>
              <a:spLocks noChangeArrowheads="1"/>
            </p:cNvSpPr>
            <p:nvPr/>
          </p:nvSpPr>
          <p:spPr bwMode="auto">
            <a:xfrm>
              <a:off x="2115" y="2425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2588" name="Group 11"/>
            <p:cNvGrpSpPr>
              <a:grpSpLocks/>
            </p:cNvGrpSpPr>
            <p:nvPr/>
          </p:nvGrpSpPr>
          <p:grpSpPr bwMode="auto">
            <a:xfrm>
              <a:off x="2790" y="1791"/>
              <a:ext cx="47" cy="678"/>
              <a:chOff x="2790" y="1791"/>
              <a:chExt cx="47" cy="678"/>
            </a:xfrm>
          </p:grpSpPr>
          <p:sp>
            <p:nvSpPr>
              <p:cNvPr id="22605" name="Oval 12"/>
              <p:cNvSpPr>
                <a:spLocks noChangeArrowheads="1"/>
              </p:cNvSpPr>
              <p:nvPr/>
            </p:nvSpPr>
            <p:spPr bwMode="auto">
              <a:xfrm>
                <a:off x="2790" y="1791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2606" name="Oval 13"/>
              <p:cNvSpPr>
                <a:spLocks noChangeArrowheads="1"/>
              </p:cNvSpPr>
              <p:nvPr/>
            </p:nvSpPr>
            <p:spPr bwMode="auto">
              <a:xfrm>
                <a:off x="2790" y="2425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  <p:sp>
          <p:nvSpPr>
            <p:cNvPr id="22589" name="Oval 14"/>
            <p:cNvSpPr>
              <a:spLocks noChangeArrowheads="1"/>
            </p:cNvSpPr>
            <p:nvPr/>
          </p:nvSpPr>
          <p:spPr bwMode="auto">
            <a:xfrm>
              <a:off x="1440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0" name="Oval 15"/>
            <p:cNvSpPr>
              <a:spLocks noChangeArrowheads="1"/>
            </p:cNvSpPr>
            <p:nvPr/>
          </p:nvSpPr>
          <p:spPr bwMode="auto">
            <a:xfrm>
              <a:off x="2115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1" name="Oval 16"/>
            <p:cNvSpPr>
              <a:spLocks noChangeArrowheads="1"/>
            </p:cNvSpPr>
            <p:nvPr/>
          </p:nvSpPr>
          <p:spPr bwMode="auto">
            <a:xfrm>
              <a:off x="2790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2" name="Oval 17"/>
            <p:cNvSpPr>
              <a:spLocks noChangeArrowheads="1"/>
            </p:cNvSpPr>
            <p:nvPr/>
          </p:nvSpPr>
          <p:spPr bwMode="auto">
            <a:xfrm>
              <a:off x="1440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3" name="Oval 18"/>
            <p:cNvSpPr>
              <a:spLocks noChangeArrowheads="1"/>
            </p:cNvSpPr>
            <p:nvPr/>
          </p:nvSpPr>
          <p:spPr bwMode="auto">
            <a:xfrm>
              <a:off x="2115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4" name="Oval 19"/>
            <p:cNvSpPr>
              <a:spLocks noChangeArrowheads="1"/>
            </p:cNvSpPr>
            <p:nvPr/>
          </p:nvSpPr>
          <p:spPr bwMode="auto">
            <a:xfrm>
              <a:off x="2790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5" name="Oval 20"/>
            <p:cNvSpPr>
              <a:spLocks noChangeArrowheads="1"/>
            </p:cNvSpPr>
            <p:nvPr/>
          </p:nvSpPr>
          <p:spPr bwMode="auto">
            <a:xfrm>
              <a:off x="3466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6" name="Oval 21"/>
            <p:cNvSpPr>
              <a:spLocks noChangeArrowheads="1"/>
            </p:cNvSpPr>
            <p:nvPr/>
          </p:nvSpPr>
          <p:spPr bwMode="auto">
            <a:xfrm>
              <a:off x="3466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7" name="Oval 22"/>
            <p:cNvSpPr>
              <a:spLocks noChangeArrowheads="1"/>
            </p:cNvSpPr>
            <p:nvPr/>
          </p:nvSpPr>
          <p:spPr bwMode="auto">
            <a:xfrm>
              <a:off x="3466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8" name="Oval 23"/>
            <p:cNvSpPr>
              <a:spLocks noChangeArrowheads="1"/>
            </p:cNvSpPr>
            <p:nvPr/>
          </p:nvSpPr>
          <p:spPr bwMode="auto">
            <a:xfrm>
              <a:off x="3466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99" name="Oval 24"/>
            <p:cNvSpPr>
              <a:spLocks noChangeArrowheads="1"/>
            </p:cNvSpPr>
            <p:nvPr/>
          </p:nvSpPr>
          <p:spPr bwMode="auto">
            <a:xfrm>
              <a:off x="3466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600" name="Oval 25"/>
            <p:cNvSpPr>
              <a:spLocks noChangeArrowheads="1"/>
            </p:cNvSpPr>
            <p:nvPr/>
          </p:nvSpPr>
          <p:spPr bwMode="auto">
            <a:xfrm>
              <a:off x="4141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601" name="Oval 26"/>
            <p:cNvSpPr>
              <a:spLocks noChangeArrowheads="1"/>
            </p:cNvSpPr>
            <p:nvPr/>
          </p:nvSpPr>
          <p:spPr bwMode="auto">
            <a:xfrm>
              <a:off x="4141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602" name="Oval 27"/>
            <p:cNvSpPr>
              <a:spLocks noChangeArrowheads="1"/>
            </p:cNvSpPr>
            <p:nvPr/>
          </p:nvSpPr>
          <p:spPr bwMode="auto">
            <a:xfrm>
              <a:off x="4141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603" name="Oval 28"/>
            <p:cNvSpPr>
              <a:spLocks noChangeArrowheads="1"/>
            </p:cNvSpPr>
            <p:nvPr/>
          </p:nvSpPr>
          <p:spPr bwMode="auto">
            <a:xfrm>
              <a:off x="4141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604" name="Oval 29"/>
            <p:cNvSpPr>
              <a:spLocks noChangeArrowheads="1"/>
            </p:cNvSpPr>
            <p:nvPr/>
          </p:nvSpPr>
          <p:spPr bwMode="auto">
            <a:xfrm>
              <a:off x="4141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grpSp>
        <p:nvGrpSpPr>
          <p:cNvPr id="22534" name="Group 30"/>
          <p:cNvGrpSpPr>
            <a:grpSpLocks/>
          </p:cNvGrpSpPr>
          <p:nvPr/>
        </p:nvGrpSpPr>
        <p:grpSpPr bwMode="auto">
          <a:xfrm>
            <a:off x="942975" y="1471613"/>
            <a:ext cx="6372225" cy="4914900"/>
            <a:chOff x="594" y="927"/>
            <a:chExt cx="4014" cy="3096"/>
          </a:xfrm>
        </p:grpSpPr>
        <p:sp>
          <p:nvSpPr>
            <p:cNvPr id="22577" name="Line 31"/>
            <p:cNvSpPr>
              <a:spLocks noChangeShapeType="1"/>
            </p:cNvSpPr>
            <p:nvPr/>
          </p:nvSpPr>
          <p:spPr bwMode="auto">
            <a:xfrm>
              <a:off x="612" y="2121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78" name="Line 32"/>
            <p:cNvSpPr>
              <a:spLocks noChangeShapeType="1"/>
            </p:cNvSpPr>
            <p:nvPr/>
          </p:nvSpPr>
          <p:spPr bwMode="auto">
            <a:xfrm>
              <a:off x="594" y="2733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79" name="Line 33"/>
            <p:cNvSpPr>
              <a:spLocks noChangeShapeType="1"/>
            </p:cNvSpPr>
            <p:nvPr/>
          </p:nvSpPr>
          <p:spPr bwMode="auto">
            <a:xfrm>
              <a:off x="2448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80" name="Line 34"/>
            <p:cNvSpPr>
              <a:spLocks noChangeShapeType="1"/>
            </p:cNvSpPr>
            <p:nvPr/>
          </p:nvSpPr>
          <p:spPr bwMode="auto">
            <a:xfrm>
              <a:off x="3132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2535" name="Group 35"/>
          <p:cNvGrpSpPr>
            <a:grpSpLocks/>
          </p:cNvGrpSpPr>
          <p:nvPr/>
        </p:nvGrpSpPr>
        <p:grpSpPr bwMode="auto">
          <a:xfrm>
            <a:off x="1914525" y="1443038"/>
            <a:ext cx="5153025" cy="4852987"/>
            <a:chOff x="1206" y="909"/>
            <a:chExt cx="3246" cy="3057"/>
          </a:xfrm>
        </p:grpSpPr>
        <p:grpSp>
          <p:nvGrpSpPr>
            <p:cNvPr id="22571" name="Group 36"/>
            <p:cNvGrpSpPr>
              <a:grpSpLocks/>
            </p:cNvGrpSpPr>
            <p:nvPr/>
          </p:nvGrpSpPr>
          <p:grpSpPr bwMode="auto">
            <a:xfrm>
              <a:off x="1206" y="909"/>
              <a:ext cx="3222" cy="2988"/>
              <a:chOff x="1134" y="981"/>
              <a:chExt cx="3222" cy="2988"/>
            </a:xfrm>
          </p:grpSpPr>
          <p:sp>
            <p:nvSpPr>
              <p:cNvPr id="22575" name="Line 37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76" name="Line 38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2572" name="Group 39"/>
            <p:cNvGrpSpPr>
              <a:grpSpLocks/>
            </p:cNvGrpSpPr>
            <p:nvPr/>
          </p:nvGrpSpPr>
          <p:grpSpPr bwMode="auto">
            <a:xfrm flipH="1">
              <a:off x="1230" y="978"/>
              <a:ext cx="3222" cy="2988"/>
              <a:chOff x="1134" y="981"/>
              <a:chExt cx="3222" cy="2988"/>
            </a:xfrm>
          </p:grpSpPr>
          <p:sp>
            <p:nvSpPr>
              <p:cNvPr id="22573" name="Line 40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74" name="Line 41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2536" name="Group 42"/>
          <p:cNvGrpSpPr>
            <a:grpSpLocks/>
          </p:cNvGrpSpPr>
          <p:nvPr/>
        </p:nvGrpSpPr>
        <p:grpSpPr bwMode="auto">
          <a:xfrm>
            <a:off x="1138238" y="1581150"/>
            <a:ext cx="6400800" cy="4943475"/>
            <a:chOff x="726" y="1005"/>
            <a:chExt cx="4032" cy="3114"/>
          </a:xfrm>
        </p:grpSpPr>
        <p:sp>
          <p:nvSpPr>
            <p:cNvPr id="22567" name="Line 43"/>
            <p:cNvSpPr>
              <a:spLocks noChangeShapeType="1"/>
            </p:cNvSpPr>
            <p:nvPr/>
          </p:nvSpPr>
          <p:spPr bwMode="auto">
            <a:xfrm>
              <a:off x="762" y="180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68" name="Line 44"/>
            <p:cNvSpPr>
              <a:spLocks noChangeShapeType="1"/>
            </p:cNvSpPr>
            <p:nvPr/>
          </p:nvSpPr>
          <p:spPr bwMode="auto">
            <a:xfrm>
              <a:off x="726" y="306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69" name="Line 45"/>
            <p:cNvSpPr>
              <a:spLocks noChangeShapeType="1"/>
            </p:cNvSpPr>
            <p:nvPr/>
          </p:nvSpPr>
          <p:spPr bwMode="auto">
            <a:xfrm>
              <a:off x="2112" y="1005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70" name="Line 46"/>
            <p:cNvSpPr>
              <a:spLocks noChangeShapeType="1"/>
            </p:cNvSpPr>
            <p:nvPr/>
          </p:nvSpPr>
          <p:spPr bwMode="auto">
            <a:xfrm>
              <a:off x="3462" y="1023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44783" name="Rectangle 47"/>
          <p:cNvSpPr>
            <a:spLocks noChangeArrowheads="1"/>
          </p:cNvSpPr>
          <p:nvPr/>
        </p:nvSpPr>
        <p:spPr bwMode="auto">
          <a:xfrm>
            <a:off x="7796213" y="2628900"/>
            <a:ext cx="1085850" cy="962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2538" name="Group 61"/>
          <p:cNvGrpSpPr>
            <a:grpSpLocks/>
          </p:cNvGrpSpPr>
          <p:nvPr/>
        </p:nvGrpSpPr>
        <p:grpSpPr bwMode="auto">
          <a:xfrm>
            <a:off x="3367088" y="2857500"/>
            <a:ext cx="2128837" cy="1990725"/>
            <a:chOff x="2121" y="1800"/>
            <a:chExt cx="1341" cy="1254"/>
          </a:xfrm>
        </p:grpSpPr>
        <p:sp>
          <p:nvSpPr>
            <p:cNvPr id="22563" name="Freeform 62"/>
            <p:cNvSpPr>
              <a:spLocks/>
            </p:cNvSpPr>
            <p:nvPr/>
          </p:nvSpPr>
          <p:spPr bwMode="auto">
            <a:xfrm>
              <a:off x="2442" y="180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64" name="Freeform 63"/>
            <p:cNvSpPr>
              <a:spLocks/>
            </p:cNvSpPr>
            <p:nvPr/>
          </p:nvSpPr>
          <p:spPr bwMode="auto">
            <a:xfrm flipV="1">
              <a:off x="2442" y="273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65" name="Freeform 64"/>
            <p:cNvSpPr>
              <a:spLocks/>
            </p:cNvSpPr>
            <p:nvPr/>
          </p:nvSpPr>
          <p:spPr bwMode="auto">
            <a:xfrm>
              <a:off x="2121" y="2130"/>
              <a:ext cx="330" cy="600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0 h 606"/>
                <a:gd name="T4" fmla="*/ 0 w 330"/>
                <a:gd name="T5" fmla="*/ 297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2566" name="Freeform 65"/>
            <p:cNvSpPr>
              <a:spLocks/>
            </p:cNvSpPr>
            <p:nvPr/>
          </p:nvSpPr>
          <p:spPr bwMode="auto">
            <a:xfrm flipH="1">
              <a:off x="3132" y="2127"/>
              <a:ext cx="330" cy="606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6 h 606"/>
                <a:gd name="T4" fmla="*/ 0 w 330"/>
                <a:gd name="T5" fmla="*/ 300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2539" name="Group 66"/>
          <p:cNvGrpSpPr>
            <a:grpSpLocks/>
          </p:cNvGrpSpPr>
          <p:nvPr/>
        </p:nvGrpSpPr>
        <p:grpSpPr bwMode="auto">
          <a:xfrm>
            <a:off x="3352800" y="2852738"/>
            <a:ext cx="2157413" cy="1990725"/>
            <a:chOff x="2112" y="1806"/>
            <a:chExt cx="1359" cy="1254"/>
          </a:xfrm>
        </p:grpSpPr>
        <p:grpSp>
          <p:nvGrpSpPr>
            <p:cNvPr id="22553" name="Group 67"/>
            <p:cNvGrpSpPr>
              <a:grpSpLocks/>
            </p:cNvGrpSpPr>
            <p:nvPr/>
          </p:nvGrpSpPr>
          <p:grpSpPr bwMode="auto">
            <a:xfrm>
              <a:off x="2112" y="1806"/>
              <a:ext cx="1356" cy="624"/>
              <a:chOff x="2112" y="1806"/>
              <a:chExt cx="1356" cy="624"/>
            </a:xfrm>
          </p:grpSpPr>
          <p:sp>
            <p:nvSpPr>
              <p:cNvPr id="22559" name="Freeform 68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60" name="Freeform 69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61" name="Freeform 70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62" name="Freeform 71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2554" name="Group 72"/>
            <p:cNvGrpSpPr>
              <a:grpSpLocks/>
            </p:cNvGrpSpPr>
            <p:nvPr/>
          </p:nvGrpSpPr>
          <p:grpSpPr bwMode="auto">
            <a:xfrm flipV="1">
              <a:off x="2115" y="2436"/>
              <a:ext cx="1356" cy="624"/>
              <a:chOff x="2112" y="1806"/>
              <a:chExt cx="1356" cy="624"/>
            </a:xfrm>
          </p:grpSpPr>
          <p:sp>
            <p:nvSpPr>
              <p:cNvPr id="22555" name="Freeform 73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56" name="Freeform 74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57" name="Freeform 75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58" name="Freeform 76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44813" name="Oval 77"/>
          <p:cNvSpPr>
            <a:spLocks noChangeArrowheads="1"/>
          </p:cNvSpPr>
          <p:nvPr/>
        </p:nvSpPr>
        <p:spPr bwMode="auto">
          <a:xfrm>
            <a:off x="3529013" y="3014663"/>
            <a:ext cx="1800225" cy="168592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4814" name="Rectangle 78"/>
          <p:cNvSpPr>
            <a:spLocks noChangeArrowheads="1"/>
          </p:cNvSpPr>
          <p:nvPr/>
        </p:nvSpPr>
        <p:spPr bwMode="auto">
          <a:xfrm>
            <a:off x="7796213" y="2628900"/>
            <a:ext cx="1085850" cy="962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44818" name="Group 82"/>
          <p:cNvGrpSpPr>
            <a:grpSpLocks/>
          </p:cNvGrpSpPr>
          <p:nvPr/>
        </p:nvGrpSpPr>
        <p:grpSpPr bwMode="auto">
          <a:xfrm>
            <a:off x="7815263" y="3981450"/>
            <a:ext cx="1085850" cy="962025"/>
            <a:chOff x="4803" y="2094"/>
            <a:chExt cx="684" cy="606"/>
          </a:xfrm>
        </p:grpSpPr>
        <p:sp>
          <p:nvSpPr>
            <p:cNvPr id="22551" name="Rectangle 81"/>
            <p:cNvSpPr>
              <a:spLocks noChangeArrowheads="1"/>
            </p:cNvSpPr>
            <p:nvPr/>
          </p:nvSpPr>
          <p:spPr bwMode="auto">
            <a:xfrm>
              <a:off x="4803" y="2094"/>
              <a:ext cx="684" cy="6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52" name="Freeform 80"/>
            <p:cNvSpPr>
              <a:spLocks/>
            </p:cNvSpPr>
            <p:nvPr/>
          </p:nvSpPr>
          <p:spPr bwMode="auto">
            <a:xfrm>
              <a:off x="5004" y="2283"/>
              <a:ext cx="282" cy="228"/>
            </a:xfrm>
            <a:custGeom>
              <a:avLst/>
              <a:gdLst>
                <a:gd name="T0" fmla="*/ 0 w 282"/>
                <a:gd name="T1" fmla="*/ 0 h 228"/>
                <a:gd name="T2" fmla="*/ 30 w 282"/>
                <a:gd name="T3" fmla="*/ 48 h 228"/>
                <a:gd name="T4" fmla="*/ 36 w 282"/>
                <a:gd name="T5" fmla="*/ 114 h 228"/>
                <a:gd name="T6" fmla="*/ 30 w 282"/>
                <a:gd name="T7" fmla="*/ 180 h 228"/>
                <a:gd name="T8" fmla="*/ 24 w 282"/>
                <a:gd name="T9" fmla="*/ 228 h 228"/>
                <a:gd name="T10" fmla="*/ 66 w 282"/>
                <a:gd name="T11" fmla="*/ 204 h 228"/>
                <a:gd name="T12" fmla="*/ 132 w 282"/>
                <a:gd name="T13" fmla="*/ 198 h 228"/>
                <a:gd name="T14" fmla="*/ 204 w 282"/>
                <a:gd name="T15" fmla="*/ 198 h 228"/>
                <a:gd name="T16" fmla="*/ 276 w 282"/>
                <a:gd name="T17" fmla="*/ 216 h 228"/>
                <a:gd name="T18" fmla="*/ 246 w 282"/>
                <a:gd name="T19" fmla="*/ 138 h 228"/>
                <a:gd name="T20" fmla="*/ 252 w 282"/>
                <a:gd name="T21" fmla="*/ 66 h 228"/>
                <a:gd name="T22" fmla="*/ 282 w 282"/>
                <a:gd name="T23" fmla="*/ 0 h 228"/>
                <a:gd name="T24" fmla="*/ 198 w 282"/>
                <a:gd name="T25" fmla="*/ 36 h 228"/>
                <a:gd name="T26" fmla="*/ 132 w 282"/>
                <a:gd name="T27" fmla="*/ 42 h 228"/>
                <a:gd name="T28" fmla="*/ 114 w 282"/>
                <a:gd name="T29" fmla="*/ 30 h 228"/>
                <a:gd name="T30" fmla="*/ 48 w 282"/>
                <a:gd name="T31" fmla="*/ 18 h 228"/>
                <a:gd name="T32" fmla="*/ 0 w 282"/>
                <a:gd name="T33" fmla="*/ 0 h 2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82" h="228">
                  <a:moveTo>
                    <a:pt x="0" y="0"/>
                  </a:moveTo>
                  <a:lnTo>
                    <a:pt x="30" y="48"/>
                  </a:lnTo>
                  <a:lnTo>
                    <a:pt x="36" y="114"/>
                  </a:lnTo>
                  <a:lnTo>
                    <a:pt x="30" y="180"/>
                  </a:lnTo>
                  <a:lnTo>
                    <a:pt x="24" y="228"/>
                  </a:lnTo>
                  <a:lnTo>
                    <a:pt x="66" y="204"/>
                  </a:lnTo>
                  <a:lnTo>
                    <a:pt x="132" y="198"/>
                  </a:lnTo>
                  <a:lnTo>
                    <a:pt x="204" y="198"/>
                  </a:lnTo>
                  <a:lnTo>
                    <a:pt x="276" y="216"/>
                  </a:lnTo>
                  <a:lnTo>
                    <a:pt x="246" y="138"/>
                  </a:lnTo>
                  <a:lnTo>
                    <a:pt x="252" y="66"/>
                  </a:lnTo>
                  <a:lnTo>
                    <a:pt x="282" y="0"/>
                  </a:lnTo>
                  <a:lnTo>
                    <a:pt x="198" y="36"/>
                  </a:lnTo>
                  <a:lnTo>
                    <a:pt x="132" y="42"/>
                  </a:lnTo>
                  <a:lnTo>
                    <a:pt x="114" y="30"/>
                  </a:lnTo>
                  <a:lnTo>
                    <a:pt x="4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44826" name="Group 90"/>
          <p:cNvGrpSpPr>
            <a:grpSpLocks/>
          </p:cNvGrpSpPr>
          <p:nvPr/>
        </p:nvGrpSpPr>
        <p:grpSpPr bwMode="auto">
          <a:xfrm>
            <a:off x="7805738" y="5072063"/>
            <a:ext cx="1085850" cy="971550"/>
            <a:chOff x="4395" y="3249"/>
            <a:chExt cx="684" cy="612"/>
          </a:xfrm>
        </p:grpSpPr>
        <p:sp>
          <p:nvSpPr>
            <p:cNvPr id="22545" name="Rectangle 89"/>
            <p:cNvSpPr>
              <a:spLocks noChangeArrowheads="1"/>
            </p:cNvSpPr>
            <p:nvPr/>
          </p:nvSpPr>
          <p:spPr bwMode="auto">
            <a:xfrm>
              <a:off x="4395" y="3252"/>
              <a:ext cx="684" cy="606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2546" name="Group 88"/>
            <p:cNvGrpSpPr>
              <a:grpSpLocks/>
            </p:cNvGrpSpPr>
            <p:nvPr/>
          </p:nvGrpSpPr>
          <p:grpSpPr bwMode="auto">
            <a:xfrm>
              <a:off x="4395" y="3249"/>
              <a:ext cx="684" cy="612"/>
              <a:chOff x="4917" y="3201"/>
              <a:chExt cx="684" cy="612"/>
            </a:xfrm>
          </p:grpSpPr>
          <p:sp>
            <p:nvSpPr>
              <p:cNvPr id="22547" name="Freeform 83"/>
              <p:cNvSpPr>
                <a:spLocks/>
              </p:cNvSpPr>
              <p:nvPr/>
            </p:nvSpPr>
            <p:spPr bwMode="auto">
              <a:xfrm>
                <a:off x="4917" y="3669"/>
                <a:ext cx="162" cy="144"/>
              </a:xfrm>
              <a:custGeom>
                <a:avLst/>
                <a:gdLst>
                  <a:gd name="T0" fmla="*/ 0 w 162"/>
                  <a:gd name="T1" fmla="*/ 48 h 144"/>
                  <a:gd name="T2" fmla="*/ 60 w 162"/>
                  <a:gd name="T3" fmla="*/ 18 h 144"/>
                  <a:gd name="T4" fmla="*/ 126 w 162"/>
                  <a:gd name="T5" fmla="*/ 0 h 144"/>
                  <a:gd name="T6" fmla="*/ 162 w 162"/>
                  <a:gd name="T7" fmla="*/ 0 h 144"/>
                  <a:gd name="T8" fmla="*/ 162 w 162"/>
                  <a:gd name="T9" fmla="*/ 60 h 144"/>
                  <a:gd name="T10" fmla="*/ 126 w 162"/>
                  <a:gd name="T11" fmla="*/ 102 h 144"/>
                  <a:gd name="T12" fmla="*/ 78 w 162"/>
                  <a:gd name="T13" fmla="*/ 144 h 144"/>
                  <a:gd name="T14" fmla="*/ 0 w 162"/>
                  <a:gd name="T15" fmla="*/ 138 h 144"/>
                  <a:gd name="T16" fmla="*/ 0 w 162"/>
                  <a:gd name="T17" fmla="*/ 48 h 1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44">
                    <a:moveTo>
                      <a:pt x="0" y="48"/>
                    </a:moveTo>
                    <a:lnTo>
                      <a:pt x="60" y="18"/>
                    </a:lnTo>
                    <a:lnTo>
                      <a:pt x="126" y="0"/>
                    </a:lnTo>
                    <a:lnTo>
                      <a:pt x="162" y="0"/>
                    </a:lnTo>
                    <a:lnTo>
                      <a:pt x="162" y="60"/>
                    </a:lnTo>
                    <a:lnTo>
                      <a:pt x="126" y="102"/>
                    </a:lnTo>
                    <a:lnTo>
                      <a:pt x="78" y="144"/>
                    </a:lnTo>
                    <a:lnTo>
                      <a:pt x="0" y="138"/>
                    </a:lnTo>
                    <a:cubicBezTo>
                      <a:pt x="0" y="108"/>
                      <a:pt x="0" y="78"/>
                      <a:pt x="0" y="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48" name="Freeform 84"/>
              <p:cNvSpPr>
                <a:spLocks/>
              </p:cNvSpPr>
              <p:nvPr/>
            </p:nvSpPr>
            <p:spPr bwMode="auto">
              <a:xfrm flipH="1" flipV="1">
                <a:off x="5439" y="3201"/>
                <a:ext cx="162" cy="144"/>
              </a:xfrm>
              <a:custGeom>
                <a:avLst/>
                <a:gdLst>
                  <a:gd name="T0" fmla="*/ 0 w 162"/>
                  <a:gd name="T1" fmla="*/ 48 h 144"/>
                  <a:gd name="T2" fmla="*/ 60 w 162"/>
                  <a:gd name="T3" fmla="*/ 18 h 144"/>
                  <a:gd name="T4" fmla="*/ 126 w 162"/>
                  <a:gd name="T5" fmla="*/ 0 h 144"/>
                  <a:gd name="T6" fmla="*/ 162 w 162"/>
                  <a:gd name="T7" fmla="*/ 0 h 144"/>
                  <a:gd name="T8" fmla="*/ 162 w 162"/>
                  <a:gd name="T9" fmla="*/ 60 h 144"/>
                  <a:gd name="T10" fmla="*/ 126 w 162"/>
                  <a:gd name="T11" fmla="*/ 102 h 144"/>
                  <a:gd name="T12" fmla="*/ 78 w 162"/>
                  <a:gd name="T13" fmla="*/ 144 h 144"/>
                  <a:gd name="T14" fmla="*/ 0 w 162"/>
                  <a:gd name="T15" fmla="*/ 138 h 144"/>
                  <a:gd name="T16" fmla="*/ 0 w 162"/>
                  <a:gd name="T17" fmla="*/ 48 h 1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44">
                    <a:moveTo>
                      <a:pt x="0" y="48"/>
                    </a:moveTo>
                    <a:lnTo>
                      <a:pt x="60" y="18"/>
                    </a:lnTo>
                    <a:lnTo>
                      <a:pt x="126" y="0"/>
                    </a:lnTo>
                    <a:lnTo>
                      <a:pt x="162" y="0"/>
                    </a:lnTo>
                    <a:lnTo>
                      <a:pt x="162" y="60"/>
                    </a:lnTo>
                    <a:lnTo>
                      <a:pt x="126" y="102"/>
                    </a:lnTo>
                    <a:lnTo>
                      <a:pt x="78" y="144"/>
                    </a:lnTo>
                    <a:lnTo>
                      <a:pt x="0" y="138"/>
                    </a:lnTo>
                    <a:cubicBezTo>
                      <a:pt x="0" y="108"/>
                      <a:pt x="0" y="78"/>
                      <a:pt x="0" y="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49" name="Freeform 85"/>
              <p:cNvSpPr>
                <a:spLocks/>
              </p:cNvSpPr>
              <p:nvPr/>
            </p:nvSpPr>
            <p:spPr bwMode="auto">
              <a:xfrm flipV="1">
                <a:off x="4917" y="3201"/>
                <a:ext cx="162" cy="144"/>
              </a:xfrm>
              <a:custGeom>
                <a:avLst/>
                <a:gdLst>
                  <a:gd name="T0" fmla="*/ 0 w 162"/>
                  <a:gd name="T1" fmla="*/ 48 h 144"/>
                  <a:gd name="T2" fmla="*/ 60 w 162"/>
                  <a:gd name="T3" fmla="*/ 18 h 144"/>
                  <a:gd name="T4" fmla="*/ 126 w 162"/>
                  <a:gd name="T5" fmla="*/ 0 h 144"/>
                  <a:gd name="T6" fmla="*/ 162 w 162"/>
                  <a:gd name="T7" fmla="*/ 0 h 144"/>
                  <a:gd name="T8" fmla="*/ 162 w 162"/>
                  <a:gd name="T9" fmla="*/ 60 h 144"/>
                  <a:gd name="T10" fmla="*/ 126 w 162"/>
                  <a:gd name="T11" fmla="*/ 102 h 144"/>
                  <a:gd name="T12" fmla="*/ 78 w 162"/>
                  <a:gd name="T13" fmla="*/ 144 h 144"/>
                  <a:gd name="T14" fmla="*/ 0 w 162"/>
                  <a:gd name="T15" fmla="*/ 138 h 144"/>
                  <a:gd name="T16" fmla="*/ 0 w 162"/>
                  <a:gd name="T17" fmla="*/ 48 h 1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44">
                    <a:moveTo>
                      <a:pt x="0" y="48"/>
                    </a:moveTo>
                    <a:lnTo>
                      <a:pt x="60" y="18"/>
                    </a:lnTo>
                    <a:lnTo>
                      <a:pt x="126" y="0"/>
                    </a:lnTo>
                    <a:lnTo>
                      <a:pt x="162" y="0"/>
                    </a:lnTo>
                    <a:lnTo>
                      <a:pt x="162" y="60"/>
                    </a:lnTo>
                    <a:lnTo>
                      <a:pt x="126" y="102"/>
                    </a:lnTo>
                    <a:lnTo>
                      <a:pt x="78" y="144"/>
                    </a:lnTo>
                    <a:lnTo>
                      <a:pt x="0" y="138"/>
                    </a:lnTo>
                    <a:cubicBezTo>
                      <a:pt x="0" y="108"/>
                      <a:pt x="0" y="78"/>
                      <a:pt x="0" y="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2550" name="Freeform 86"/>
              <p:cNvSpPr>
                <a:spLocks/>
              </p:cNvSpPr>
              <p:nvPr/>
            </p:nvSpPr>
            <p:spPr bwMode="auto">
              <a:xfrm flipH="1">
                <a:off x="5439" y="3663"/>
                <a:ext cx="162" cy="144"/>
              </a:xfrm>
              <a:custGeom>
                <a:avLst/>
                <a:gdLst>
                  <a:gd name="T0" fmla="*/ 0 w 162"/>
                  <a:gd name="T1" fmla="*/ 48 h 144"/>
                  <a:gd name="T2" fmla="*/ 60 w 162"/>
                  <a:gd name="T3" fmla="*/ 18 h 144"/>
                  <a:gd name="T4" fmla="*/ 126 w 162"/>
                  <a:gd name="T5" fmla="*/ 0 h 144"/>
                  <a:gd name="T6" fmla="*/ 162 w 162"/>
                  <a:gd name="T7" fmla="*/ 0 h 144"/>
                  <a:gd name="T8" fmla="*/ 162 w 162"/>
                  <a:gd name="T9" fmla="*/ 60 h 144"/>
                  <a:gd name="T10" fmla="*/ 126 w 162"/>
                  <a:gd name="T11" fmla="*/ 102 h 144"/>
                  <a:gd name="T12" fmla="*/ 78 w 162"/>
                  <a:gd name="T13" fmla="*/ 144 h 144"/>
                  <a:gd name="T14" fmla="*/ 0 w 162"/>
                  <a:gd name="T15" fmla="*/ 138 h 144"/>
                  <a:gd name="T16" fmla="*/ 0 w 162"/>
                  <a:gd name="T17" fmla="*/ 48 h 1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44">
                    <a:moveTo>
                      <a:pt x="0" y="48"/>
                    </a:moveTo>
                    <a:lnTo>
                      <a:pt x="60" y="18"/>
                    </a:lnTo>
                    <a:lnTo>
                      <a:pt x="126" y="0"/>
                    </a:lnTo>
                    <a:lnTo>
                      <a:pt x="162" y="0"/>
                    </a:lnTo>
                    <a:lnTo>
                      <a:pt x="162" y="60"/>
                    </a:lnTo>
                    <a:lnTo>
                      <a:pt x="126" y="102"/>
                    </a:lnTo>
                    <a:lnTo>
                      <a:pt x="78" y="144"/>
                    </a:lnTo>
                    <a:lnTo>
                      <a:pt x="0" y="138"/>
                    </a:lnTo>
                    <a:cubicBezTo>
                      <a:pt x="0" y="108"/>
                      <a:pt x="0" y="78"/>
                      <a:pt x="0" y="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2544" name="Rectangle 91"/>
          <p:cNvSpPr>
            <a:spLocks noChangeArrowheads="1"/>
          </p:cNvSpPr>
          <p:nvPr/>
        </p:nvSpPr>
        <p:spPr bwMode="auto">
          <a:xfrm>
            <a:off x="3881438" y="3371850"/>
            <a:ext cx="1085850" cy="962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4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83" grpId="0" animBg="1"/>
      <p:bldP spid="244813" grpId="0" animBg="1"/>
      <p:bldP spid="2448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5362575" y="1266825"/>
            <a:ext cx="3246438" cy="14747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800"/>
              <a:t>|L| a/</a:t>
            </a:r>
            <a:r>
              <a:rPr lang="en-US" altLang="en-US" sz="1800">
                <a:latin typeface="Symbol" pitchFamily="18" charset="2"/>
              </a:rPr>
              <a:t>2p</a:t>
            </a:r>
            <a:r>
              <a:rPr lang="en-US" altLang="en-US" sz="1800"/>
              <a:t> = |(0.5,0.5,0.5)| = 0.87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|X| 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= |(1,0,0)| = 1.0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V</a:t>
            </a:r>
            <a:r>
              <a:rPr lang="en-US" altLang="en-US" sz="1800" baseline="-25000"/>
              <a:t>BZ </a:t>
            </a:r>
            <a:r>
              <a:rPr lang="en-US" altLang="en-US" sz="1800"/>
              <a:t>/(2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)</a:t>
            </a:r>
            <a:r>
              <a:rPr lang="en-US" altLang="en-US" sz="1800" baseline="30000"/>
              <a:t>3 </a:t>
            </a:r>
            <a:r>
              <a:rPr lang="en-US" altLang="en-US" sz="1800"/>
              <a:t>= 4/a</a:t>
            </a:r>
            <a:r>
              <a:rPr lang="en-US" altLang="en-US" sz="1800" baseline="30000"/>
              <a:t>3</a:t>
            </a:r>
          </a:p>
        </p:txBody>
      </p:sp>
      <p:grpSp>
        <p:nvGrpSpPr>
          <p:cNvPr id="23555" name="Group 7"/>
          <p:cNvGrpSpPr>
            <a:grpSpLocks/>
          </p:cNvGrpSpPr>
          <p:nvPr/>
        </p:nvGrpSpPr>
        <p:grpSpPr bwMode="auto">
          <a:xfrm rot="822347">
            <a:off x="952500" y="2324100"/>
            <a:ext cx="2209800" cy="2030413"/>
            <a:chOff x="1152" y="3360"/>
            <a:chExt cx="816" cy="912"/>
          </a:xfrm>
        </p:grpSpPr>
        <p:sp>
          <p:nvSpPr>
            <p:cNvPr id="23631" name="Line 8"/>
            <p:cNvSpPr>
              <a:spLocks noChangeShapeType="1"/>
            </p:cNvSpPr>
            <p:nvPr/>
          </p:nvSpPr>
          <p:spPr bwMode="auto">
            <a:xfrm flipH="1" flipV="1">
              <a:off x="1296" y="350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2" name="Line 9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3" name="Line 10"/>
            <p:cNvSpPr>
              <a:spLocks noChangeShapeType="1"/>
            </p:cNvSpPr>
            <p:nvPr/>
          </p:nvSpPr>
          <p:spPr bwMode="auto">
            <a:xfrm flipV="1">
              <a:off x="1296" y="3360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4" name="Line 11"/>
            <p:cNvSpPr>
              <a:spLocks noChangeShapeType="1"/>
            </p:cNvSpPr>
            <p:nvPr/>
          </p:nvSpPr>
          <p:spPr bwMode="auto">
            <a:xfrm>
              <a:off x="1248" y="3984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5" name="Line 12"/>
            <p:cNvSpPr>
              <a:spLocks noChangeShapeType="1"/>
            </p:cNvSpPr>
            <p:nvPr/>
          </p:nvSpPr>
          <p:spPr bwMode="auto">
            <a:xfrm flipH="1" flipV="1">
              <a:off x="1152" y="3936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23636" name="Group 13"/>
            <p:cNvGrpSpPr>
              <a:grpSpLocks/>
            </p:cNvGrpSpPr>
            <p:nvPr/>
          </p:nvGrpSpPr>
          <p:grpSpPr bwMode="auto">
            <a:xfrm>
              <a:off x="1344" y="3408"/>
              <a:ext cx="480" cy="528"/>
              <a:chOff x="1344" y="3408"/>
              <a:chExt cx="480" cy="528"/>
            </a:xfrm>
          </p:grpSpPr>
          <p:sp>
            <p:nvSpPr>
              <p:cNvPr id="23650" name="Line 14"/>
              <p:cNvSpPr>
                <a:spLocks noChangeShapeType="1"/>
              </p:cNvSpPr>
              <p:nvPr/>
            </p:nvSpPr>
            <p:spPr bwMode="auto">
              <a:xfrm flipV="1">
                <a:off x="1392" y="340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51" name="Line 15"/>
              <p:cNvSpPr>
                <a:spLocks noChangeShapeType="1"/>
              </p:cNvSpPr>
              <p:nvPr/>
            </p:nvSpPr>
            <p:spPr bwMode="auto">
              <a:xfrm flipV="1">
                <a:off x="1536" y="3792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52" name="Line 16"/>
              <p:cNvSpPr>
                <a:spLocks noChangeShapeType="1"/>
              </p:cNvSpPr>
              <p:nvPr/>
            </p:nvSpPr>
            <p:spPr bwMode="auto">
              <a:xfrm>
                <a:off x="1632" y="3408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53" name="Line 17"/>
              <p:cNvSpPr>
                <a:spLocks noChangeShapeType="1"/>
              </p:cNvSpPr>
              <p:nvPr/>
            </p:nvSpPr>
            <p:spPr bwMode="auto">
              <a:xfrm>
                <a:off x="1344" y="3792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54" name="Line 18"/>
              <p:cNvSpPr>
                <a:spLocks noChangeShapeType="1"/>
              </p:cNvSpPr>
              <p:nvPr/>
            </p:nvSpPr>
            <p:spPr bwMode="auto">
              <a:xfrm flipV="1">
                <a:off x="1776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55" name="Line 19"/>
              <p:cNvSpPr>
                <a:spLocks noChangeShapeType="1"/>
              </p:cNvSpPr>
              <p:nvPr/>
            </p:nvSpPr>
            <p:spPr bwMode="auto">
              <a:xfrm flipV="1">
                <a:off x="1344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3637" name="Line 20"/>
            <p:cNvSpPr>
              <a:spLocks noChangeShapeType="1"/>
            </p:cNvSpPr>
            <p:nvPr/>
          </p:nvSpPr>
          <p:spPr bwMode="auto">
            <a:xfrm flipV="1">
              <a:off x="1152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8" name="Line 21"/>
            <p:cNvSpPr>
              <a:spLocks noChangeShapeType="1"/>
            </p:cNvSpPr>
            <p:nvPr/>
          </p:nvSpPr>
          <p:spPr bwMode="auto">
            <a:xfrm flipV="1">
              <a:off x="1920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39" name="Line 22"/>
            <p:cNvSpPr>
              <a:spLocks noChangeShapeType="1"/>
            </p:cNvSpPr>
            <p:nvPr/>
          </p:nvSpPr>
          <p:spPr bwMode="auto">
            <a:xfrm flipH="1">
              <a:off x="1440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0" name="Line 23"/>
            <p:cNvSpPr>
              <a:spLocks noChangeShapeType="1"/>
            </p:cNvSpPr>
            <p:nvPr/>
          </p:nvSpPr>
          <p:spPr bwMode="auto">
            <a:xfrm flipH="1">
              <a:off x="1248" y="3792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1" name="Line 24"/>
            <p:cNvSpPr>
              <a:spLocks noChangeShapeType="1"/>
            </p:cNvSpPr>
            <p:nvPr/>
          </p:nvSpPr>
          <p:spPr bwMode="auto">
            <a:xfrm>
              <a:off x="1440" y="4128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2" name="Line 25"/>
            <p:cNvSpPr>
              <a:spLocks noChangeShapeType="1"/>
            </p:cNvSpPr>
            <p:nvPr/>
          </p:nvSpPr>
          <p:spPr bwMode="auto">
            <a:xfrm>
              <a:off x="1776" y="379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3" name="Line 26"/>
            <p:cNvSpPr>
              <a:spLocks noChangeShapeType="1"/>
            </p:cNvSpPr>
            <p:nvPr/>
          </p:nvSpPr>
          <p:spPr bwMode="auto">
            <a:xfrm>
              <a:off x="1824" y="355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4" name="Line 27"/>
            <p:cNvSpPr>
              <a:spLocks noChangeShapeType="1"/>
            </p:cNvSpPr>
            <p:nvPr/>
          </p:nvSpPr>
          <p:spPr bwMode="auto">
            <a:xfrm flipH="1">
              <a:off x="1200" y="3504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5" name="Line 28"/>
            <p:cNvSpPr>
              <a:spLocks noChangeShapeType="1"/>
            </p:cNvSpPr>
            <p:nvPr/>
          </p:nvSpPr>
          <p:spPr bwMode="auto">
            <a:xfrm flipV="1">
              <a:off x="1584" y="4128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6" name="Line 29"/>
            <p:cNvSpPr>
              <a:spLocks noChangeShapeType="1"/>
            </p:cNvSpPr>
            <p:nvPr/>
          </p:nvSpPr>
          <p:spPr bwMode="auto">
            <a:xfrm flipH="1">
              <a:off x="1824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7" name="Line 30"/>
            <p:cNvSpPr>
              <a:spLocks noChangeShapeType="1"/>
            </p:cNvSpPr>
            <p:nvPr/>
          </p:nvSpPr>
          <p:spPr bwMode="auto">
            <a:xfrm flipH="1" flipV="1">
              <a:off x="1488" y="422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8" name="Line 31"/>
            <p:cNvSpPr>
              <a:spLocks noChangeShapeType="1"/>
            </p:cNvSpPr>
            <p:nvPr/>
          </p:nvSpPr>
          <p:spPr bwMode="auto">
            <a:xfrm>
              <a:off x="1296" y="4080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49" name="Line 32"/>
            <p:cNvSpPr>
              <a:spLocks noChangeShapeType="1"/>
            </p:cNvSpPr>
            <p:nvPr/>
          </p:nvSpPr>
          <p:spPr bwMode="auto">
            <a:xfrm>
              <a:off x="1152" y="3936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3556" name="Oval 33"/>
          <p:cNvSpPr>
            <a:spLocks noChangeArrowheads="1"/>
          </p:cNvSpPr>
          <p:nvPr/>
        </p:nvSpPr>
        <p:spPr bwMode="auto">
          <a:xfrm rot="-830246">
            <a:off x="2011363" y="288131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57" name="Oval 34"/>
          <p:cNvSpPr>
            <a:spLocks noChangeArrowheads="1"/>
          </p:cNvSpPr>
          <p:nvPr/>
        </p:nvSpPr>
        <p:spPr bwMode="auto">
          <a:xfrm rot="-830246">
            <a:off x="2087563" y="371951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58" name="Oval 35"/>
          <p:cNvSpPr>
            <a:spLocks noChangeArrowheads="1"/>
          </p:cNvSpPr>
          <p:nvPr/>
        </p:nvSpPr>
        <p:spPr bwMode="auto">
          <a:xfrm rot="-2627514">
            <a:off x="1173163" y="2881313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59" name="Text Box 36"/>
          <p:cNvSpPr txBox="1">
            <a:spLocks noChangeArrowheads="1"/>
          </p:cNvSpPr>
          <p:nvPr/>
        </p:nvSpPr>
        <p:spPr bwMode="auto">
          <a:xfrm>
            <a:off x="3390900" y="3057525"/>
            <a:ext cx="403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800"/>
              <a:t>N</a:t>
            </a:r>
            <a:r>
              <a:rPr lang="en-US" altLang="en-US" sz="1800" baseline="-25000"/>
              <a:t>e </a:t>
            </a:r>
            <a:r>
              <a:rPr lang="en-US" altLang="en-US" sz="1800"/>
              <a:t>= 2  (examples: Ca, Sr)</a:t>
            </a:r>
          </a:p>
          <a:p>
            <a:pPr algn="l"/>
            <a:r>
              <a:rPr lang="en-US" altLang="en-US" sz="1800"/>
              <a:t>k</a:t>
            </a:r>
            <a:r>
              <a:rPr lang="en-US" altLang="en-US" sz="1800" baseline="-25000"/>
              <a:t>F</a:t>
            </a:r>
            <a:r>
              <a:rPr lang="en-US" altLang="en-US" sz="1800"/>
              <a:t>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 = (3/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)</a:t>
            </a:r>
            <a:r>
              <a:rPr lang="en-US" altLang="en-US" sz="1800" baseline="30000"/>
              <a:t>1/3  </a:t>
            </a:r>
            <a:r>
              <a:rPr lang="en-US" altLang="en-US" sz="1800"/>
              <a:t>= 0.98</a:t>
            </a:r>
          </a:p>
          <a:p>
            <a:pPr algn="l"/>
            <a:endParaRPr lang="en-US" altLang="en-US" sz="1800"/>
          </a:p>
        </p:txBody>
      </p:sp>
      <p:sp>
        <p:nvSpPr>
          <p:cNvPr id="23560" name="Rectangle 37"/>
          <p:cNvSpPr>
            <a:spLocks noChangeArrowheads="1"/>
          </p:cNvSpPr>
          <p:nvPr/>
        </p:nvSpPr>
        <p:spPr bwMode="auto">
          <a:xfrm>
            <a:off x="571500" y="237172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/>
              <a:t>fcc</a:t>
            </a:r>
          </a:p>
        </p:txBody>
      </p:sp>
      <p:sp>
        <p:nvSpPr>
          <p:cNvPr id="23561" name="Oval 38"/>
          <p:cNvSpPr>
            <a:spLocks noChangeArrowheads="1"/>
          </p:cNvSpPr>
          <p:nvPr/>
        </p:nvSpPr>
        <p:spPr bwMode="auto">
          <a:xfrm rot="-2955722" flipH="1" flipV="1">
            <a:off x="1372394" y="3658394"/>
            <a:ext cx="74612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3562" name="Group 40"/>
          <p:cNvGrpSpPr>
            <a:grpSpLocks/>
          </p:cNvGrpSpPr>
          <p:nvPr/>
        </p:nvGrpSpPr>
        <p:grpSpPr bwMode="auto">
          <a:xfrm rot="822347">
            <a:off x="904875" y="4581525"/>
            <a:ext cx="2209800" cy="2030413"/>
            <a:chOff x="1152" y="3360"/>
            <a:chExt cx="816" cy="912"/>
          </a:xfrm>
        </p:grpSpPr>
        <p:sp>
          <p:nvSpPr>
            <p:cNvPr id="23606" name="Line 41"/>
            <p:cNvSpPr>
              <a:spLocks noChangeShapeType="1"/>
            </p:cNvSpPr>
            <p:nvPr/>
          </p:nvSpPr>
          <p:spPr bwMode="auto">
            <a:xfrm flipH="1" flipV="1">
              <a:off x="1296" y="350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07" name="Line 42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08" name="Line 43"/>
            <p:cNvSpPr>
              <a:spLocks noChangeShapeType="1"/>
            </p:cNvSpPr>
            <p:nvPr/>
          </p:nvSpPr>
          <p:spPr bwMode="auto">
            <a:xfrm flipV="1">
              <a:off x="1296" y="3360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09" name="Line 44"/>
            <p:cNvSpPr>
              <a:spLocks noChangeShapeType="1"/>
            </p:cNvSpPr>
            <p:nvPr/>
          </p:nvSpPr>
          <p:spPr bwMode="auto">
            <a:xfrm>
              <a:off x="1248" y="3984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0" name="Line 45"/>
            <p:cNvSpPr>
              <a:spLocks noChangeShapeType="1"/>
            </p:cNvSpPr>
            <p:nvPr/>
          </p:nvSpPr>
          <p:spPr bwMode="auto">
            <a:xfrm flipH="1" flipV="1">
              <a:off x="1152" y="3936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23611" name="Group 46"/>
            <p:cNvGrpSpPr>
              <a:grpSpLocks/>
            </p:cNvGrpSpPr>
            <p:nvPr/>
          </p:nvGrpSpPr>
          <p:grpSpPr bwMode="auto">
            <a:xfrm>
              <a:off x="1344" y="3408"/>
              <a:ext cx="480" cy="528"/>
              <a:chOff x="1344" y="3408"/>
              <a:chExt cx="480" cy="528"/>
            </a:xfrm>
          </p:grpSpPr>
          <p:sp>
            <p:nvSpPr>
              <p:cNvPr id="23625" name="Line 47"/>
              <p:cNvSpPr>
                <a:spLocks noChangeShapeType="1"/>
              </p:cNvSpPr>
              <p:nvPr/>
            </p:nvSpPr>
            <p:spPr bwMode="auto">
              <a:xfrm flipV="1">
                <a:off x="1392" y="340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26" name="Line 48"/>
              <p:cNvSpPr>
                <a:spLocks noChangeShapeType="1"/>
              </p:cNvSpPr>
              <p:nvPr/>
            </p:nvSpPr>
            <p:spPr bwMode="auto">
              <a:xfrm flipV="1">
                <a:off x="1536" y="3792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27" name="Line 49"/>
              <p:cNvSpPr>
                <a:spLocks noChangeShapeType="1"/>
              </p:cNvSpPr>
              <p:nvPr/>
            </p:nvSpPr>
            <p:spPr bwMode="auto">
              <a:xfrm>
                <a:off x="1632" y="3408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28" name="Line 50"/>
              <p:cNvSpPr>
                <a:spLocks noChangeShapeType="1"/>
              </p:cNvSpPr>
              <p:nvPr/>
            </p:nvSpPr>
            <p:spPr bwMode="auto">
              <a:xfrm>
                <a:off x="1344" y="3792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29" name="Line 51"/>
              <p:cNvSpPr>
                <a:spLocks noChangeShapeType="1"/>
              </p:cNvSpPr>
              <p:nvPr/>
            </p:nvSpPr>
            <p:spPr bwMode="auto">
              <a:xfrm flipV="1">
                <a:off x="1776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30" name="Line 52"/>
              <p:cNvSpPr>
                <a:spLocks noChangeShapeType="1"/>
              </p:cNvSpPr>
              <p:nvPr/>
            </p:nvSpPr>
            <p:spPr bwMode="auto">
              <a:xfrm flipV="1">
                <a:off x="1344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3612" name="Line 53"/>
            <p:cNvSpPr>
              <a:spLocks noChangeShapeType="1"/>
            </p:cNvSpPr>
            <p:nvPr/>
          </p:nvSpPr>
          <p:spPr bwMode="auto">
            <a:xfrm flipV="1">
              <a:off x="1152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3" name="Line 54"/>
            <p:cNvSpPr>
              <a:spLocks noChangeShapeType="1"/>
            </p:cNvSpPr>
            <p:nvPr/>
          </p:nvSpPr>
          <p:spPr bwMode="auto">
            <a:xfrm flipV="1">
              <a:off x="1920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4" name="Line 55"/>
            <p:cNvSpPr>
              <a:spLocks noChangeShapeType="1"/>
            </p:cNvSpPr>
            <p:nvPr/>
          </p:nvSpPr>
          <p:spPr bwMode="auto">
            <a:xfrm flipH="1">
              <a:off x="1440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5" name="Line 56"/>
            <p:cNvSpPr>
              <a:spLocks noChangeShapeType="1"/>
            </p:cNvSpPr>
            <p:nvPr/>
          </p:nvSpPr>
          <p:spPr bwMode="auto">
            <a:xfrm flipH="1">
              <a:off x="1248" y="3792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6" name="Line 57"/>
            <p:cNvSpPr>
              <a:spLocks noChangeShapeType="1"/>
            </p:cNvSpPr>
            <p:nvPr/>
          </p:nvSpPr>
          <p:spPr bwMode="auto">
            <a:xfrm>
              <a:off x="1440" y="4128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7" name="Line 58"/>
            <p:cNvSpPr>
              <a:spLocks noChangeShapeType="1"/>
            </p:cNvSpPr>
            <p:nvPr/>
          </p:nvSpPr>
          <p:spPr bwMode="auto">
            <a:xfrm>
              <a:off x="1776" y="379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8" name="Line 59"/>
            <p:cNvSpPr>
              <a:spLocks noChangeShapeType="1"/>
            </p:cNvSpPr>
            <p:nvPr/>
          </p:nvSpPr>
          <p:spPr bwMode="auto">
            <a:xfrm>
              <a:off x="1824" y="355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19" name="Line 60"/>
            <p:cNvSpPr>
              <a:spLocks noChangeShapeType="1"/>
            </p:cNvSpPr>
            <p:nvPr/>
          </p:nvSpPr>
          <p:spPr bwMode="auto">
            <a:xfrm flipH="1">
              <a:off x="1200" y="3504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20" name="Line 61"/>
            <p:cNvSpPr>
              <a:spLocks noChangeShapeType="1"/>
            </p:cNvSpPr>
            <p:nvPr/>
          </p:nvSpPr>
          <p:spPr bwMode="auto">
            <a:xfrm flipV="1">
              <a:off x="1584" y="4128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21" name="Line 62"/>
            <p:cNvSpPr>
              <a:spLocks noChangeShapeType="1"/>
            </p:cNvSpPr>
            <p:nvPr/>
          </p:nvSpPr>
          <p:spPr bwMode="auto">
            <a:xfrm flipH="1">
              <a:off x="1824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22" name="Line 63"/>
            <p:cNvSpPr>
              <a:spLocks noChangeShapeType="1"/>
            </p:cNvSpPr>
            <p:nvPr/>
          </p:nvSpPr>
          <p:spPr bwMode="auto">
            <a:xfrm flipH="1" flipV="1">
              <a:off x="1488" y="422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23" name="Line 64"/>
            <p:cNvSpPr>
              <a:spLocks noChangeShapeType="1"/>
            </p:cNvSpPr>
            <p:nvPr/>
          </p:nvSpPr>
          <p:spPr bwMode="auto">
            <a:xfrm>
              <a:off x="1296" y="4080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624" name="Line 65"/>
            <p:cNvSpPr>
              <a:spLocks noChangeShapeType="1"/>
            </p:cNvSpPr>
            <p:nvPr/>
          </p:nvSpPr>
          <p:spPr bwMode="auto">
            <a:xfrm>
              <a:off x="1152" y="3936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3563" name="Oval 66"/>
          <p:cNvSpPr>
            <a:spLocks noChangeArrowheads="1"/>
          </p:cNvSpPr>
          <p:nvPr/>
        </p:nvSpPr>
        <p:spPr bwMode="auto">
          <a:xfrm rot="-830246">
            <a:off x="1757363" y="5081588"/>
            <a:ext cx="827087" cy="461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64" name="Oval 67"/>
          <p:cNvSpPr>
            <a:spLocks noChangeArrowheads="1"/>
          </p:cNvSpPr>
          <p:nvPr/>
        </p:nvSpPr>
        <p:spPr bwMode="auto">
          <a:xfrm rot="-830246">
            <a:off x="1833563" y="5919788"/>
            <a:ext cx="827087" cy="461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65" name="Oval 68"/>
          <p:cNvSpPr>
            <a:spLocks noChangeArrowheads="1"/>
          </p:cNvSpPr>
          <p:nvPr/>
        </p:nvSpPr>
        <p:spPr bwMode="auto">
          <a:xfrm rot="-2627514">
            <a:off x="974725" y="5087938"/>
            <a:ext cx="609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66" name="Text Box 69"/>
          <p:cNvSpPr txBox="1">
            <a:spLocks noChangeArrowheads="1"/>
          </p:cNvSpPr>
          <p:nvPr/>
        </p:nvSpPr>
        <p:spPr bwMode="auto">
          <a:xfrm>
            <a:off x="3343275" y="49339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800"/>
              <a:t>N</a:t>
            </a:r>
            <a:r>
              <a:rPr lang="en-US" altLang="en-US" sz="1800" baseline="-25000"/>
              <a:t>e </a:t>
            </a:r>
            <a:r>
              <a:rPr lang="en-US" altLang="en-US" sz="1800"/>
              <a:t>= 3  (examples: Al, Ce, Th)</a:t>
            </a:r>
          </a:p>
          <a:p>
            <a:pPr algn="l"/>
            <a:r>
              <a:rPr lang="en-US" altLang="en-US" sz="1800"/>
              <a:t>k</a:t>
            </a:r>
            <a:r>
              <a:rPr lang="en-US" altLang="en-US" sz="1800" baseline="-25000"/>
              <a:t>F</a:t>
            </a:r>
            <a:r>
              <a:rPr lang="en-US" altLang="en-US" sz="1800"/>
              <a:t>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 = (9/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)</a:t>
            </a:r>
            <a:r>
              <a:rPr lang="en-US" altLang="en-US" sz="1800" baseline="30000"/>
              <a:t>1/3  </a:t>
            </a:r>
            <a:r>
              <a:rPr lang="en-US" altLang="en-US" sz="1800"/>
              <a:t>= 1.13</a:t>
            </a:r>
          </a:p>
        </p:txBody>
      </p:sp>
      <p:sp>
        <p:nvSpPr>
          <p:cNvPr id="23567" name="Rectangle 70"/>
          <p:cNvSpPr>
            <a:spLocks noChangeArrowheads="1"/>
          </p:cNvSpPr>
          <p:nvPr/>
        </p:nvSpPr>
        <p:spPr bwMode="auto">
          <a:xfrm>
            <a:off x="600075" y="447675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/>
              <a:t>fcc</a:t>
            </a:r>
          </a:p>
        </p:txBody>
      </p:sp>
      <p:sp>
        <p:nvSpPr>
          <p:cNvPr id="23568" name="Oval 71"/>
          <p:cNvSpPr>
            <a:spLocks noChangeArrowheads="1"/>
          </p:cNvSpPr>
          <p:nvPr/>
        </p:nvSpPr>
        <p:spPr bwMode="auto">
          <a:xfrm rot="2955373">
            <a:off x="1336675" y="56292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69" name="Oval 72"/>
          <p:cNvSpPr>
            <a:spLocks noChangeArrowheads="1"/>
          </p:cNvSpPr>
          <p:nvPr/>
        </p:nvSpPr>
        <p:spPr bwMode="auto">
          <a:xfrm rot="-659626">
            <a:off x="1749425" y="4705350"/>
            <a:ext cx="381000" cy="77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70" name="Oval 73"/>
          <p:cNvSpPr>
            <a:spLocks noChangeArrowheads="1"/>
          </p:cNvSpPr>
          <p:nvPr/>
        </p:nvSpPr>
        <p:spPr bwMode="auto">
          <a:xfrm rot="-830246">
            <a:off x="2809875" y="5457825"/>
            <a:ext cx="152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3571" name="Oval 74"/>
          <p:cNvSpPr>
            <a:spLocks noChangeArrowheads="1"/>
          </p:cNvSpPr>
          <p:nvPr/>
        </p:nvSpPr>
        <p:spPr bwMode="auto">
          <a:xfrm rot="-2955722" flipH="1" flipV="1">
            <a:off x="1324768" y="5965032"/>
            <a:ext cx="74613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3572" name="Group 76"/>
          <p:cNvGrpSpPr>
            <a:grpSpLocks/>
          </p:cNvGrpSpPr>
          <p:nvPr/>
        </p:nvGrpSpPr>
        <p:grpSpPr bwMode="auto">
          <a:xfrm rot="822347">
            <a:off x="838200" y="304800"/>
            <a:ext cx="2209800" cy="2030413"/>
            <a:chOff x="1152" y="3360"/>
            <a:chExt cx="816" cy="912"/>
          </a:xfrm>
        </p:grpSpPr>
        <p:sp>
          <p:nvSpPr>
            <p:cNvPr id="23581" name="Line 77"/>
            <p:cNvSpPr>
              <a:spLocks noChangeShapeType="1"/>
            </p:cNvSpPr>
            <p:nvPr/>
          </p:nvSpPr>
          <p:spPr bwMode="auto">
            <a:xfrm flipH="1" flipV="1">
              <a:off x="1296" y="350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2" name="Line 78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3" name="Line 79"/>
            <p:cNvSpPr>
              <a:spLocks noChangeShapeType="1"/>
            </p:cNvSpPr>
            <p:nvPr/>
          </p:nvSpPr>
          <p:spPr bwMode="auto">
            <a:xfrm flipV="1">
              <a:off x="1296" y="3360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4" name="Line 80"/>
            <p:cNvSpPr>
              <a:spLocks noChangeShapeType="1"/>
            </p:cNvSpPr>
            <p:nvPr/>
          </p:nvSpPr>
          <p:spPr bwMode="auto">
            <a:xfrm>
              <a:off x="1248" y="3984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5" name="Line 81"/>
            <p:cNvSpPr>
              <a:spLocks noChangeShapeType="1"/>
            </p:cNvSpPr>
            <p:nvPr/>
          </p:nvSpPr>
          <p:spPr bwMode="auto">
            <a:xfrm flipH="1" flipV="1">
              <a:off x="1152" y="3936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23586" name="Group 82"/>
            <p:cNvGrpSpPr>
              <a:grpSpLocks/>
            </p:cNvGrpSpPr>
            <p:nvPr/>
          </p:nvGrpSpPr>
          <p:grpSpPr bwMode="auto">
            <a:xfrm>
              <a:off x="1344" y="3408"/>
              <a:ext cx="480" cy="528"/>
              <a:chOff x="1344" y="3408"/>
              <a:chExt cx="480" cy="528"/>
            </a:xfrm>
          </p:grpSpPr>
          <p:sp>
            <p:nvSpPr>
              <p:cNvPr id="23600" name="Line 83"/>
              <p:cNvSpPr>
                <a:spLocks noChangeShapeType="1"/>
              </p:cNvSpPr>
              <p:nvPr/>
            </p:nvSpPr>
            <p:spPr bwMode="auto">
              <a:xfrm flipV="1">
                <a:off x="1392" y="340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01" name="Line 84"/>
              <p:cNvSpPr>
                <a:spLocks noChangeShapeType="1"/>
              </p:cNvSpPr>
              <p:nvPr/>
            </p:nvSpPr>
            <p:spPr bwMode="auto">
              <a:xfrm flipV="1">
                <a:off x="1536" y="3792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02" name="Line 85"/>
              <p:cNvSpPr>
                <a:spLocks noChangeShapeType="1"/>
              </p:cNvSpPr>
              <p:nvPr/>
            </p:nvSpPr>
            <p:spPr bwMode="auto">
              <a:xfrm>
                <a:off x="1632" y="3408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03" name="Line 86"/>
              <p:cNvSpPr>
                <a:spLocks noChangeShapeType="1"/>
              </p:cNvSpPr>
              <p:nvPr/>
            </p:nvSpPr>
            <p:spPr bwMode="auto">
              <a:xfrm>
                <a:off x="1344" y="3792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04" name="Line 87"/>
              <p:cNvSpPr>
                <a:spLocks noChangeShapeType="1"/>
              </p:cNvSpPr>
              <p:nvPr/>
            </p:nvSpPr>
            <p:spPr bwMode="auto">
              <a:xfrm flipV="1">
                <a:off x="1776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3605" name="Line 88"/>
              <p:cNvSpPr>
                <a:spLocks noChangeShapeType="1"/>
              </p:cNvSpPr>
              <p:nvPr/>
            </p:nvSpPr>
            <p:spPr bwMode="auto">
              <a:xfrm flipV="1">
                <a:off x="1344" y="3552"/>
                <a:ext cx="48" cy="24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3587" name="Line 89"/>
            <p:cNvSpPr>
              <a:spLocks noChangeShapeType="1"/>
            </p:cNvSpPr>
            <p:nvPr/>
          </p:nvSpPr>
          <p:spPr bwMode="auto">
            <a:xfrm flipV="1">
              <a:off x="1152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8" name="Line 90"/>
            <p:cNvSpPr>
              <a:spLocks noChangeShapeType="1"/>
            </p:cNvSpPr>
            <p:nvPr/>
          </p:nvSpPr>
          <p:spPr bwMode="auto">
            <a:xfrm flipV="1">
              <a:off x="1920" y="3696"/>
              <a:ext cx="48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89" name="Line 91"/>
            <p:cNvSpPr>
              <a:spLocks noChangeShapeType="1"/>
            </p:cNvSpPr>
            <p:nvPr/>
          </p:nvSpPr>
          <p:spPr bwMode="auto">
            <a:xfrm flipH="1">
              <a:off x="1440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0" name="Line 92"/>
            <p:cNvSpPr>
              <a:spLocks noChangeShapeType="1"/>
            </p:cNvSpPr>
            <p:nvPr/>
          </p:nvSpPr>
          <p:spPr bwMode="auto">
            <a:xfrm flipH="1">
              <a:off x="1248" y="3792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1" name="Line 93"/>
            <p:cNvSpPr>
              <a:spLocks noChangeShapeType="1"/>
            </p:cNvSpPr>
            <p:nvPr/>
          </p:nvSpPr>
          <p:spPr bwMode="auto">
            <a:xfrm>
              <a:off x="1440" y="4128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2" name="Line 94"/>
            <p:cNvSpPr>
              <a:spLocks noChangeShapeType="1"/>
            </p:cNvSpPr>
            <p:nvPr/>
          </p:nvSpPr>
          <p:spPr bwMode="auto">
            <a:xfrm>
              <a:off x="1776" y="379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3" name="Line 95"/>
            <p:cNvSpPr>
              <a:spLocks noChangeShapeType="1"/>
            </p:cNvSpPr>
            <p:nvPr/>
          </p:nvSpPr>
          <p:spPr bwMode="auto">
            <a:xfrm>
              <a:off x="1824" y="3552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4" name="Line 96"/>
            <p:cNvSpPr>
              <a:spLocks noChangeShapeType="1"/>
            </p:cNvSpPr>
            <p:nvPr/>
          </p:nvSpPr>
          <p:spPr bwMode="auto">
            <a:xfrm flipH="1">
              <a:off x="1200" y="3504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5" name="Line 97"/>
            <p:cNvSpPr>
              <a:spLocks noChangeShapeType="1"/>
            </p:cNvSpPr>
            <p:nvPr/>
          </p:nvSpPr>
          <p:spPr bwMode="auto">
            <a:xfrm flipV="1">
              <a:off x="1584" y="4128"/>
              <a:ext cx="240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6" name="Line 98"/>
            <p:cNvSpPr>
              <a:spLocks noChangeShapeType="1"/>
            </p:cNvSpPr>
            <p:nvPr/>
          </p:nvSpPr>
          <p:spPr bwMode="auto">
            <a:xfrm flipH="1">
              <a:off x="1824" y="3936"/>
              <a:ext cx="96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7" name="Line 99"/>
            <p:cNvSpPr>
              <a:spLocks noChangeShapeType="1"/>
            </p:cNvSpPr>
            <p:nvPr/>
          </p:nvSpPr>
          <p:spPr bwMode="auto">
            <a:xfrm flipH="1" flipV="1">
              <a:off x="1488" y="4224"/>
              <a:ext cx="96" cy="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8" name="Line 100"/>
            <p:cNvSpPr>
              <a:spLocks noChangeShapeType="1"/>
            </p:cNvSpPr>
            <p:nvPr/>
          </p:nvSpPr>
          <p:spPr bwMode="auto">
            <a:xfrm>
              <a:off x="1296" y="4080"/>
              <a:ext cx="192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599" name="Line 101"/>
            <p:cNvSpPr>
              <a:spLocks noChangeShapeType="1"/>
            </p:cNvSpPr>
            <p:nvPr/>
          </p:nvSpPr>
          <p:spPr bwMode="auto">
            <a:xfrm>
              <a:off x="1152" y="3936"/>
              <a:ext cx="144" cy="1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3573" name="Text Box 102"/>
          <p:cNvSpPr txBox="1">
            <a:spLocks noChangeArrowheads="1"/>
          </p:cNvSpPr>
          <p:nvPr/>
        </p:nvSpPr>
        <p:spPr bwMode="auto">
          <a:xfrm>
            <a:off x="3276600" y="3810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800"/>
              <a:t>N</a:t>
            </a:r>
            <a:r>
              <a:rPr lang="en-US" altLang="en-US" sz="1800" baseline="-25000"/>
              <a:t>e </a:t>
            </a:r>
            <a:r>
              <a:rPr lang="en-US" altLang="en-US" sz="1800"/>
              <a:t>= 1  (examples: Cu,Ag,Au)</a:t>
            </a:r>
          </a:p>
          <a:p>
            <a:pPr algn="l"/>
            <a:r>
              <a:rPr lang="en-US" altLang="en-US" sz="1800"/>
              <a:t>k</a:t>
            </a:r>
            <a:r>
              <a:rPr lang="en-US" altLang="en-US" sz="1800" baseline="-25000"/>
              <a:t>F</a:t>
            </a:r>
            <a:r>
              <a:rPr lang="en-US" altLang="en-US" sz="1800"/>
              <a:t>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 = (3/2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)</a:t>
            </a:r>
            <a:r>
              <a:rPr lang="en-US" altLang="en-US" sz="1800" baseline="30000"/>
              <a:t>1/3  </a:t>
            </a:r>
            <a:r>
              <a:rPr lang="en-US" altLang="en-US" sz="1800"/>
              <a:t>= 0.78</a:t>
            </a:r>
          </a:p>
        </p:txBody>
      </p:sp>
      <p:sp>
        <p:nvSpPr>
          <p:cNvPr id="23574" name="Rectangle 103"/>
          <p:cNvSpPr>
            <a:spLocks noChangeArrowheads="1"/>
          </p:cNvSpPr>
          <p:nvPr/>
        </p:nvSpPr>
        <p:spPr bwMode="auto">
          <a:xfrm>
            <a:off x="457200" y="227013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/>
              <a:t>fcc</a:t>
            </a:r>
          </a:p>
        </p:txBody>
      </p:sp>
      <p:sp>
        <p:nvSpPr>
          <p:cNvPr id="23575" name="Text Box 104"/>
          <p:cNvSpPr txBox="1">
            <a:spLocks noChangeArrowheads="1"/>
          </p:cNvSpPr>
          <p:nvPr/>
        </p:nvSpPr>
        <p:spPr bwMode="auto">
          <a:xfrm>
            <a:off x="1898650" y="7254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/>
              <a:t>L</a:t>
            </a:r>
            <a:endParaRPr lang="en-US" altLang="en-US"/>
          </a:p>
        </p:txBody>
      </p:sp>
      <p:sp>
        <p:nvSpPr>
          <p:cNvPr id="23576" name="Text Box 105"/>
          <p:cNvSpPr txBox="1">
            <a:spLocks noChangeArrowheads="1"/>
          </p:cNvSpPr>
          <p:nvPr/>
        </p:nvSpPr>
        <p:spPr bwMode="auto">
          <a:xfrm>
            <a:off x="1736725" y="315913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400" b="1"/>
              <a:t>X</a:t>
            </a:r>
            <a:endParaRPr lang="en-US" altLang="en-US"/>
          </a:p>
        </p:txBody>
      </p:sp>
      <p:sp>
        <p:nvSpPr>
          <p:cNvPr id="23577" name="Text Box 106"/>
          <p:cNvSpPr txBox="1">
            <a:spLocks noChangeArrowheads="1"/>
          </p:cNvSpPr>
          <p:nvPr/>
        </p:nvSpPr>
        <p:spPr bwMode="auto">
          <a:xfrm>
            <a:off x="1295400" y="1295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400" b="1"/>
              <a:t>X</a:t>
            </a:r>
            <a:endParaRPr lang="en-US" altLang="en-US"/>
          </a:p>
        </p:txBody>
      </p:sp>
      <p:sp>
        <p:nvSpPr>
          <p:cNvPr id="23578" name="Text Box 107"/>
          <p:cNvSpPr txBox="1">
            <a:spLocks noChangeArrowheads="1"/>
          </p:cNvSpPr>
          <p:nvPr/>
        </p:nvSpPr>
        <p:spPr bwMode="auto">
          <a:xfrm>
            <a:off x="2659063" y="1219200"/>
            <a:ext cx="303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400" b="1"/>
              <a:t>X</a:t>
            </a:r>
            <a:endParaRPr lang="en-US" altLang="en-US"/>
          </a:p>
        </p:txBody>
      </p:sp>
      <p:sp>
        <p:nvSpPr>
          <p:cNvPr id="23579" name="Text Box 108"/>
          <p:cNvSpPr txBox="1">
            <a:spLocks noChangeArrowheads="1"/>
          </p:cNvSpPr>
          <p:nvPr/>
        </p:nvSpPr>
        <p:spPr bwMode="auto">
          <a:xfrm>
            <a:off x="990600" y="7334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/>
              <a:t>L</a:t>
            </a:r>
            <a:endParaRPr lang="en-US" altLang="en-US"/>
          </a:p>
        </p:txBody>
      </p:sp>
      <p:sp>
        <p:nvSpPr>
          <p:cNvPr id="23580" name="Text Box 109"/>
          <p:cNvSpPr txBox="1">
            <a:spLocks noChangeArrowheads="1"/>
          </p:cNvSpPr>
          <p:nvPr/>
        </p:nvSpPr>
        <p:spPr bwMode="auto">
          <a:xfrm>
            <a:off x="1981200" y="16478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/>
              <a:t>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4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 noChangeArrowheads="1"/>
          </p:cNvSpPr>
          <p:nvPr/>
        </p:nvSpPr>
        <p:spPr bwMode="auto">
          <a:xfrm>
            <a:off x="5638800" y="180975"/>
            <a:ext cx="3284538" cy="20240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1800"/>
              <a:t>|N| 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 = |(0.5,0.5,0)| = 0.71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|P| 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= |(0.5,0.5,0.5)| = 0.87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|H| a/2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 = |(1,0,0)| = 1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V</a:t>
            </a:r>
            <a:r>
              <a:rPr lang="en-US" altLang="en-US" sz="1800" baseline="-25000"/>
              <a:t>BZ </a:t>
            </a:r>
            <a:r>
              <a:rPr lang="en-US" altLang="en-US" sz="1800"/>
              <a:t>/(2</a:t>
            </a:r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)</a:t>
            </a:r>
            <a:r>
              <a:rPr lang="en-US" altLang="en-US" sz="1800" baseline="30000"/>
              <a:t>3 </a:t>
            </a:r>
            <a:r>
              <a:rPr lang="en-US" altLang="en-US" sz="1800"/>
              <a:t>= 2/a</a:t>
            </a:r>
            <a:r>
              <a:rPr lang="en-US" altLang="en-US" sz="1800" baseline="30000"/>
              <a:t>3</a:t>
            </a:r>
            <a:endParaRPr lang="en-US" altLang="en-US" sz="1800"/>
          </a:p>
        </p:txBody>
      </p:sp>
      <p:grpSp>
        <p:nvGrpSpPr>
          <p:cNvPr id="24579" name="Group 79"/>
          <p:cNvGrpSpPr>
            <a:grpSpLocks/>
          </p:cNvGrpSpPr>
          <p:nvPr/>
        </p:nvGrpSpPr>
        <p:grpSpPr bwMode="auto">
          <a:xfrm>
            <a:off x="574675" y="3886200"/>
            <a:ext cx="5940425" cy="2209800"/>
            <a:chOff x="290" y="3744"/>
            <a:chExt cx="3742" cy="1392"/>
          </a:xfrm>
        </p:grpSpPr>
        <p:grpSp>
          <p:nvGrpSpPr>
            <p:cNvPr id="24606" name="Group 27"/>
            <p:cNvGrpSpPr>
              <a:grpSpLocks/>
            </p:cNvGrpSpPr>
            <p:nvPr/>
          </p:nvGrpSpPr>
          <p:grpSpPr bwMode="auto">
            <a:xfrm>
              <a:off x="816" y="3744"/>
              <a:ext cx="1200" cy="1392"/>
              <a:chOff x="1392" y="1392"/>
              <a:chExt cx="1296" cy="1392"/>
            </a:xfrm>
          </p:grpSpPr>
          <p:sp>
            <p:nvSpPr>
              <p:cNvPr id="24616" name="Line 28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17" name="Line 29"/>
              <p:cNvSpPr>
                <a:spLocks noChangeShapeType="1"/>
              </p:cNvSpPr>
              <p:nvPr/>
            </p:nvSpPr>
            <p:spPr bwMode="auto">
              <a:xfrm flipH="1">
                <a:off x="1728" y="1824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18" name="Line 30"/>
              <p:cNvSpPr>
                <a:spLocks noChangeShapeType="1"/>
              </p:cNvSpPr>
              <p:nvPr/>
            </p:nvSpPr>
            <p:spPr bwMode="auto">
              <a:xfrm>
                <a:off x="2208" y="1824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19" name="Line 31"/>
              <p:cNvSpPr>
                <a:spLocks noChangeShapeType="1"/>
              </p:cNvSpPr>
              <p:nvPr/>
            </p:nvSpPr>
            <p:spPr bwMode="auto">
              <a:xfrm>
                <a:off x="1728" y="2160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0" name="Line 32"/>
              <p:cNvSpPr>
                <a:spLocks noChangeShapeType="1"/>
              </p:cNvSpPr>
              <p:nvPr/>
            </p:nvSpPr>
            <p:spPr bwMode="auto">
              <a:xfrm flipH="1">
                <a:off x="2208" y="2160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1" name="Line 33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2" name="Line 34"/>
              <p:cNvSpPr>
                <a:spLocks noChangeShapeType="1"/>
              </p:cNvSpPr>
              <p:nvPr/>
            </p:nvSpPr>
            <p:spPr bwMode="auto">
              <a:xfrm>
                <a:off x="2496" y="1728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3" name="Line 35"/>
              <p:cNvSpPr>
                <a:spLocks noChangeShapeType="1"/>
              </p:cNvSpPr>
              <p:nvPr/>
            </p:nvSpPr>
            <p:spPr bwMode="auto">
              <a:xfrm flipH="1">
                <a:off x="1536" y="1392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4" name="Line 36"/>
              <p:cNvSpPr>
                <a:spLocks noChangeShapeType="1"/>
              </p:cNvSpPr>
              <p:nvPr/>
            </p:nvSpPr>
            <p:spPr bwMode="auto">
              <a:xfrm>
                <a:off x="1536" y="1728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5" name="Line 37"/>
              <p:cNvSpPr>
                <a:spLocks noChangeShapeType="1"/>
              </p:cNvSpPr>
              <p:nvPr/>
            </p:nvSpPr>
            <p:spPr bwMode="auto">
              <a:xfrm flipH="1">
                <a:off x="1392" y="1728"/>
                <a:ext cx="144" cy="2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6" name="Line 38"/>
              <p:cNvSpPr>
                <a:spLocks noChangeShapeType="1"/>
              </p:cNvSpPr>
              <p:nvPr/>
            </p:nvSpPr>
            <p:spPr bwMode="auto">
              <a:xfrm flipH="1">
                <a:off x="1584" y="2160"/>
                <a:ext cx="144" cy="2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7" name="Line 39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8" name="Line 40"/>
              <p:cNvSpPr>
                <a:spLocks noChangeShapeType="1"/>
              </p:cNvSpPr>
              <p:nvPr/>
            </p:nvSpPr>
            <p:spPr bwMode="auto">
              <a:xfrm flipH="1">
                <a:off x="2544" y="2160"/>
                <a:ext cx="144" cy="2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29" name="Line 41"/>
              <p:cNvSpPr>
                <a:spLocks noChangeShapeType="1"/>
              </p:cNvSpPr>
              <p:nvPr/>
            </p:nvSpPr>
            <p:spPr bwMode="auto">
              <a:xfrm flipH="1">
                <a:off x="2064" y="2448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30" name="Line 42"/>
              <p:cNvSpPr>
                <a:spLocks noChangeShapeType="1"/>
              </p:cNvSpPr>
              <p:nvPr/>
            </p:nvSpPr>
            <p:spPr bwMode="auto">
              <a:xfrm>
                <a:off x="1584" y="2448"/>
                <a:ext cx="480" cy="33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4631" name="Line 43"/>
              <p:cNvSpPr>
                <a:spLocks noChangeShapeType="1"/>
              </p:cNvSpPr>
              <p:nvPr/>
            </p:nvSpPr>
            <p:spPr bwMode="auto">
              <a:xfrm>
                <a:off x="1392" y="2016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4607" name="Group 71"/>
            <p:cNvGrpSpPr>
              <a:grpSpLocks/>
            </p:cNvGrpSpPr>
            <p:nvPr/>
          </p:nvGrpSpPr>
          <p:grpSpPr bwMode="auto">
            <a:xfrm>
              <a:off x="290" y="3769"/>
              <a:ext cx="3742" cy="1115"/>
              <a:chOff x="290" y="3769"/>
              <a:chExt cx="3742" cy="1115"/>
            </a:xfrm>
          </p:grpSpPr>
          <p:sp>
            <p:nvSpPr>
              <p:cNvPr id="24608" name="Text Box 44"/>
              <p:cNvSpPr txBox="1">
                <a:spLocks noChangeArrowheads="1"/>
              </p:cNvSpPr>
              <p:nvPr/>
            </p:nvSpPr>
            <p:spPr bwMode="auto">
              <a:xfrm>
                <a:off x="290" y="3769"/>
                <a:ext cx="4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algn="l"/>
                <a:r>
                  <a:rPr lang="en-US" altLang="en-US"/>
                  <a:t>bcc</a:t>
                </a:r>
              </a:p>
            </p:txBody>
          </p:sp>
          <p:sp>
            <p:nvSpPr>
              <p:cNvPr id="24609" name="Text Box 64"/>
              <p:cNvSpPr txBox="1">
                <a:spLocks noChangeArrowheads="1"/>
              </p:cNvSpPr>
              <p:nvPr/>
            </p:nvSpPr>
            <p:spPr bwMode="auto">
              <a:xfrm>
                <a:off x="2208" y="4127"/>
                <a:ext cx="1824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algn="l"/>
                <a:r>
                  <a:rPr lang="en-US" altLang="en-US" sz="1800"/>
                  <a:t>N</a:t>
                </a:r>
                <a:r>
                  <a:rPr lang="en-US" altLang="en-US" sz="1800" baseline="-25000"/>
                  <a:t>e </a:t>
                </a:r>
                <a:r>
                  <a:rPr lang="en-US" altLang="en-US" sz="1800"/>
                  <a:t>= 2 </a:t>
                </a:r>
              </a:p>
              <a:p>
                <a:pPr algn="l"/>
                <a:r>
                  <a:rPr lang="en-US" altLang="en-US" sz="1800"/>
                  <a:t>examples: Ba</a:t>
                </a:r>
              </a:p>
              <a:p>
                <a:pPr algn="l"/>
                <a:r>
                  <a:rPr lang="en-US" altLang="en-US" sz="1800"/>
                  <a:t>k</a:t>
                </a:r>
                <a:r>
                  <a:rPr lang="en-US" altLang="en-US" sz="1800" baseline="-25000"/>
                  <a:t>F</a:t>
                </a:r>
                <a:r>
                  <a:rPr lang="en-US" altLang="en-US" sz="1800"/>
                  <a:t>a/2</a:t>
                </a:r>
                <a:r>
                  <a:rPr lang="en-US" altLang="en-US" sz="1800">
                    <a:latin typeface="Symbol" pitchFamily="18" charset="2"/>
                  </a:rPr>
                  <a:t>p</a:t>
                </a:r>
                <a:r>
                  <a:rPr lang="en-US" altLang="en-US" sz="1800"/>
                  <a:t>  = (6/4</a:t>
                </a:r>
                <a:r>
                  <a:rPr lang="en-US" altLang="en-US" sz="1800">
                    <a:latin typeface="Symbol" pitchFamily="18" charset="2"/>
                  </a:rPr>
                  <a:t>p</a:t>
                </a:r>
                <a:r>
                  <a:rPr lang="en-US" altLang="en-US" sz="1800"/>
                  <a:t>)</a:t>
                </a:r>
                <a:r>
                  <a:rPr lang="en-US" altLang="en-US" sz="1800" baseline="30000"/>
                  <a:t>1/3  </a:t>
                </a:r>
                <a:r>
                  <a:rPr lang="en-US" altLang="en-US" sz="1800"/>
                  <a:t>= 0.78</a:t>
                </a:r>
              </a:p>
            </p:txBody>
          </p:sp>
          <p:sp>
            <p:nvSpPr>
              <p:cNvPr id="24610" name="Oval 65"/>
              <p:cNvSpPr>
                <a:spLocks noChangeArrowheads="1"/>
              </p:cNvSpPr>
              <p:nvPr/>
            </p:nvSpPr>
            <p:spPr bwMode="auto">
              <a:xfrm rot="-830246">
                <a:off x="1152" y="4032"/>
                <a:ext cx="240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4611" name="Oval 66"/>
              <p:cNvSpPr>
                <a:spLocks noChangeArrowheads="1"/>
              </p:cNvSpPr>
              <p:nvPr/>
            </p:nvSpPr>
            <p:spPr bwMode="auto">
              <a:xfrm rot="-830246">
                <a:off x="1440" y="4416"/>
                <a:ext cx="240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4612" name="Oval 67"/>
              <p:cNvSpPr>
                <a:spLocks noChangeArrowheads="1"/>
              </p:cNvSpPr>
              <p:nvPr/>
            </p:nvSpPr>
            <p:spPr bwMode="auto">
              <a:xfrm rot="-2627514">
                <a:off x="1632" y="4752"/>
                <a:ext cx="246" cy="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4613" name="Oval 68"/>
              <p:cNvSpPr>
                <a:spLocks noChangeArrowheads="1"/>
              </p:cNvSpPr>
              <p:nvPr/>
            </p:nvSpPr>
            <p:spPr bwMode="auto">
              <a:xfrm rot="-2955722" flipH="1" flipV="1">
                <a:off x="1192" y="4716"/>
                <a:ext cx="144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4614" name="Oval 69"/>
              <p:cNvSpPr>
                <a:spLocks noChangeArrowheads="1"/>
              </p:cNvSpPr>
              <p:nvPr/>
            </p:nvSpPr>
            <p:spPr bwMode="auto">
              <a:xfrm rot="-2955722" flipH="1" flipV="1">
                <a:off x="1608" y="4008"/>
                <a:ext cx="144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4615" name="Oval 70"/>
              <p:cNvSpPr>
                <a:spLocks noChangeArrowheads="1"/>
              </p:cNvSpPr>
              <p:nvPr/>
            </p:nvSpPr>
            <p:spPr bwMode="auto">
              <a:xfrm rot="-830246">
                <a:off x="913" y="4368"/>
                <a:ext cx="144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</p:grpSp>
      <p:grpSp>
        <p:nvGrpSpPr>
          <p:cNvPr id="24580" name="Group 78"/>
          <p:cNvGrpSpPr>
            <a:grpSpLocks/>
          </p:cNvGrpSpPr>
          <p:nvPr/>
        </p:nvGrpSpPr>
        <p:grpSpPr bwMode="auto">
          <a:xfrm>
            <a:off x="514350" y="1139825"/>
            <a:ext cx="5943600" cy="2498725"/>
            <a:chOff x="288" y="1690"/>
            <a:chExt cx="3744" cy="1574"/>
          </a:xfrm>
        </p:grpSpPr>
        <p:grpSp>
          <p:nvGrpSpPr>
            <p:cNvPr id="24581" name="Group 72"/>
            <p:cNvGrpSpPr>
              <a:grpSpLocks/>
            </p:cNvGrpSpPr>
            <p:nvPr/>
          </p:nvGrpSpPr>
          <p:grpSpPr bwMode="auto">
            <a:xfrm>
              <a:off x="288" y="1872"/>
              <a:ext cx="3744" cy="1392"/>
              <a:chOff x="288" y="1872"/>
              <a:chExt cx="3744" cy="1392"/>
            </a:xfrm>
          </p:grpSpPr>
          <p:grpSp>
            <p:nvGrpSpPr>
              <p:cNvPr id="24587" name="Group 45"/>
              <p:cNvGrpSpPr>
                <a:grpSpLocks/>
              </p:cNvGrpSpPr>
              <p:nvPr/>
            </p:nvGrpSpPr>
            <p:grpSpPr bwMode="auto">
              <a:xfrm>
                <a:off x="814" y="1872"/>
                <a:ext cx="1200" cy="1392"/>
                <a:chOff x="1392" y="1392"/>
                <a:chExt cx="1296" cy="1392"/>
              </a:xfrm>
            </p:grpSpPr>
            <p:sp>
              <p:nvSpPr>
                <p:cNvPr id="24590" name="Line 46"/>
                <p:cNvSpPr>
                  <a:spLocks noChangeShapeType="1"/>
                </p:cNvSpPr>
                <p:nvPr/>
              </p:nvSpPr>
              <p:spPr bwMode="auto">
                <a:xfrm>
                  <a:off x="2016" y="1392"/>
                  <a:ext cx="192" cy="432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1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1728" y="1824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2" name="Line 48"/>
                <p:cNvSpPr>
                  <a:spLocks noChangeShapeType="1"/>
                </p:cNvSpPr>
                <p:nvPr/>
              </p:nvSpPr>
              <p:spPr bwMode="auto">
                <a:xfrm>
                  <a:off x="2208" y="1824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3" name="Line 49"/>
                <p:cNvSpPr>
                  <a:spLocks noChangeShapeType="1"/>
                </p:cNvSpPr>
                <p:nvPr/>
              </p:nvSpPr>
              <p:spPr bwMode="auto">
                <a:xfrm>
                  <a:off x="1728" y="2160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208" y="2160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5" name="Line 51"/>
                <p:cNvSpPr>
                  <a:spLocks noChangeShapeType="1"/>
                </p:cNvSpPr>
                <p:nvPr/>
              </p:nvSpPr>
              <p:spPr bwMode="auto">
                <a:xfrm>
                  <a:off x="2016" y="1392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6" name="Line 52"/>
                <p:cNvSpPr>
                  <a:spLocks noChangeShapeType="1"/>
                </p:cNvSpPr>
                <p:nvPr/>
              </p:nvSpPr>
              <p:spPr bwMode="auto">
                <a:xfrm>
                  <a:off x="2496" y="1728"/>
                  <a:ext cx="192" cy="432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7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1536" y="1392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8" name="Line 54"/>
                <p:cNvSpPr>
                  <a:spLocks noChangeShapeType="1"/>
                </p:cNvSpPr>
                <p:nvPr/>
              </p:nvSpPr>
              <p:spPr bwMode="auto">
                <a:xfrm>
                  <a:off x="1536" y="1728"/>
                  <a:ext cx="192" cy="432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9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392" y="172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584" y="2160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1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064" y="2496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544" y="2160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3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064" y="2448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4" name="Line 60"/>
                <p:cNvSpPr>
                  <a:spLocks noChangeShapeType="1"/>
                </p:cNvSpPr>
                <p:nvPr/>
              </p:nvSpPr>
              <p:spPr bwMode="auto">
                <a:xfrm>
                  <a:off x="1584" y="2448"/>
                  <a:ext cx="480" cy="336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605" name="Line 61"/>
                <p:cNvSpPr>
                  <a:spLocks noChangeShapeType="1"/>
                </p:cNvSpPr>
                <p:nvPr/>
              </p:nvSpPr>
              <p:spPr bwMode="auto">
                <a:xfrm>
                  <a:off x="1392" y="2016"/>
                  <a:ext cx="192" cy="432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24588" name="Text Box 62"/>
              <p:cNvSpPr txBox="1">
                <a:spLocks noChangeArrowheads="1"/>
              </p:cNvSpPr>
              <p:nvPr/>
            </p:nvSpPr>
            <p:spPr bwMode="auto">
              <a:xfrm>
                <a:off x="288" y="1897"/>
                <a:ext cx="4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algn="l"/>
                <a:r>
                  <a:rPr lang="en-US" altLang="en-US"/>
                  <a:t>bcc</a:t>
                </a:r>
              </a:p>
            </p:txBody>
          </p:sp>
          <p:sp>
            <p:nvSpPr>
              <p:cNvPr id="24589" name="Text Box 63"/>
              <p:cNvSpPr txBox="1">
                <a:spLocks noChangeArrowheads="1"/>
              </p:cNvSpPr>
              <p:nvPr/>
            </p:nvSpPr>
            <p:spPr bwMode="auto">
              <a:xfrm>
                <a:off x="2208" y="2304"/>
                <a:ext cx="1824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algn="l"/>
                <a:r>
                  <a:rPr lang="en-US" altLang="en-US" sz="1800"/>
                  <a:t>N</a:t>
                </a:r>
                <a:r>
                  <a:rPr lang="en-US" altLang="en-US" sz="1800" baseline="-25000"/>
                  <a:t>e </a:t>
                </a:r>
                <a:r>
                  <a:rPr lang="en-US" altLang="en-US" sz="1800"/>
                  <a:t>= 1 </a:t>
                </a:r>
              </a:p>
              <a:p>
                <a:pPr algn="l"/>
                <a:r>
                  <a:rPr lang="en-US" altLang="en-US" sz="1800"/>
                  <a:t>examples: Li,Na,K,Rb,Cs</a:t>
                </a:r>
              </a:p>
              <a:p>
                <a:pPr algn="l"/>
                <a:r>
                  <a:rPr lang="en-US" altLang="en-US" sz="1800"/>
                  <a:t>k</a:t>
                </a:r>
                <a:r>
                  <a:rPr lang="en-US" altLang="en-US" sz="1800" baseline="-25000"/>
                  <a:t>F</a:t>
                </a:r>
                <a:r>
                  <a:rPr lang="en-US" altLang="en-US" sz="1800"/>
                  <a:t>a/2</a:t>
                </a:r>
                <a:r>
                  <a:rPr lang="en-US" altLang="en-US" sz="1800">
                    <a:latin typeface="Symbol" pitchFamily="18" charset="2"/>
                  </a:rPr>
                  <a:t>p</a:t>
                </a:r>
                <a:r>
                  <a:rPr lang="en-US" altLang="en-US" sz="1800"/>
                  <a:t>  = (3/4</a:t>
                </a:r>
                <a:r>
                  <a:rPr lang="en-US" altLang="en-US" sz="1800">
                    <a:latin typeface="Symbol" pitchFamily="18" charset="2"/>
                  </a:rPr>
                  <a:t>p</a:t>
                </a:r>
                <a:r>
                  <a:rPr lang="en-US" altLang="en-US" sz="1800"/>
                  <a:t>)</a:t>
                </a:r>
                <a:r>
                  <a:rPr lang="en-US" altLang="en-US" sz="1800" baseline="30000"/>
                  <a:t>1/3  </a:t>
                </a:r>
                <a:r>
                  <a:rPr lang="en-US" altLang="en-US" sz="1800"/>
                  <a:t>= 0.62</a:t>
                </a:r>
              </a:p>
            </p:txBody>
          </p:sp>
        </p:grpSp>
        <p:sp>
          <p:nvSpPr>
            <p:cNvPr id="24582" name="Text Box 73"/>
            <p:cNvSpPr txBox="1">
              <a:spLocks noChangeArrowheads="1"/>
            </p:cNvSpPr>
            <p:nvPr/>
          </p:nvSpPr>
          <p:spPr bwMode="auto">
            <a:xfrm>
              <a:off x="1452" y="2467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000"/>
                <a:t>N</a:t>
              </a:r>
            </a:p>
          </p:txBody>
        </p:sp>
        <p:sp>
          <p:nvSpPr>
            <p:cNvPr id="24583" name="Text Box 74"/>
            <p:cNvSpPr txBox="1">
              <a:spLocks noChangeArrowheads="1"/>
            </p:cNvSpPr>
            <p:nvPr/>
          </p:nvSpPr>
          <p:spPr bwMode="auto">
            <a:xfrm>
              <a:off x="1500" y="217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000"/>
                <a:t>P</a:t>
              </a:r>
            </a:p>
          </p:txBody>
        </p:sp>
        <p:sp>
          <p:nvSpPr>
            <p:cNvPr id="24584" name="Text Box 75"/>
            <p:cNvSpPr txBox="1">
              <a:spLocks noChangeArrowheads="1"/>
            </p:cNvSpPr>
            <p:nvPr/>
          </p:nvSpPr>
          <p:spPr bwMode="auto">
            <a:xfrm>
              <a:off x="1294" y="169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000"/>
                <a:t>H</a:t>
              </a:r>
              <a:endParaRPr lang="en-US" altLang="en-US"/>
            </a:p>
          </p:txBody>
        </p:sp>
        <p:sp>
          <p:nvSpPr>
            <p:cNvPr id="24585" name="Text Box 76"/>
            <p:cNvSpPr txBox="1">
              <a:spLocks noChangeArrowheads="1"/>
            </p:cNvSpPr>
            <p:nvPr/>
          </p:nvSpPr>
          <p:spPr bwMode="auto">
            <a:xfrm>
              <a:off x="829" y="2431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000"/>
                <a:t>N</a:t>
              </a:r>
            </a:p>
          </p:txBody>
        </p:sp>
        <p:sp>
          <p:nvSpPr>
            <p:cNvPr id="24586" name="Text Box 77"/>
            <p:cNvSpPr txBox="1">
              <a:spLocks noChangeArrowheads="1"/>
            </p:cNvSpPr>
            <p:nvPr/>
          </p:nvSpPr>
          <p:spPr bwMode="auto">
            <a:xfrm>
              <a:off x="1126" y="210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00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1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Text Box 2051"/>
          <p:cNvSpPr txBox="1">
            <a:spLocks noChangeArrowheads="1"/>
          </p:cNvSpPr>
          <p:nvPr/>
        </p:nvSpPr>
        <p:spPr bwMode="auto">
          <a:xfrm>
            <a:off x="387350" y="1824038"/>
            <a:ext cx="31575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/>
              <a:t>Fermi surfaces </a:t>
            </a:r>
          </a:p>
          <a:p>
            <a:pPr algn="l" eaLnBrk="1" hangingPunct="1">
              <a:buFontTx/>
              <a:buChar char="•"/>
            </a:pPr>
            <a:endParaRPr lang="en-US" altLang="en-US"/>
          </a:p>
          <a:p>
            <a:pPr algn="l" eaLnBrk="1" hangingPunct="1">
              <a:buFontTx/>
              <a:buChar char="•"/>
            </a:pPr>
            <a:r>
              <a:rPr lang="en-US" altLang="en-US"/>
              <a:t>Tight binding method</a:t>
            </a:r>
          </a:p>
        </p:txBody>
      </p:sp>
      <p:pic>
        <p:nvPicPr>
          <p:cNvPr id="25604" name="Picture 2052" descr="C:\Documents and Settings\loosdrp\Desktop\fs_au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r="14552"/>
          <a:stretch>
            <a:fillRect/>
          </a:stretch>
        </p:blipFill>
        <p:spPr bwMode="auto">
          <a:xfrm>
            <a:off x="4451350" y="1968500"/>
            <a:ext cx="423068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053" descr="C:\Documents and Settings\loosdrp\Desktop\fs_al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1" r="11694"/>
          <a:stretch>
            <a:fillRect/>
          </a:stretch>
        </p:blipFill>
        <p:spPr bwMode="auto">
          <a:xfrm>
            <a:off x="520700" y="3379788"/>
            <a:ext cx="3167063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213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Condensed Matter Physics I</vt:lpstr>
      <vt:lpstr>Previously</vt:lpstr>
      <vt:lpstr>Today</vt:lpstr>
      <vt:lpstr>Brillouin zones in 2D</vt:lpstr>
      <vt:lpstr>Brillouin zones in 2D</vt:lpstr>
      <vt:lpstr>Brillouin zones in 2D</vt:lpstr>
      <vt:lpstr>PowerPoint Presentation</vt:lpstr>
      <vt:lpstr>PowerPoint Presentation</vt:lpstr>
      <vt:lpstr>PowerPoint Presentation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121</cp:revision>
  <dcterms:created xsi:type="dcterms:W3CDTF">2001-11-29T08:55:22Z</dcterms:created>
  <dcterms:modified xsi:type="dcterms:W3CDTF">2014-11-20T21:13:42Z</dcterms:modified>
</cp:coreProperties>
</file>