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7" r:id="rId3"/>
    <p:sldId id="309" r:id="rId4"/>
    <p:sldId id="431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2AB2"/>
    <a:srgbClr val="FFFFFF"/>
    <a:srgbClr val="FF0000"/>
    <a:srgbClr val="000000"/>
    <a:srgbClr val="01FF2B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82" d="100"/>
          <a:sy n="82" d="100"/>
        </p:scale>
        <p:origin x="-1494" y="-90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Boundaries determined by 2 </a:t>
            </a:r>
            <a:r>
              <a:rPr lang="en-US" dirty="0" err="1" smtClean="0"/>
              <a:t>vec</a:t>
            </a:r>
            <a:r>
              <a:rPr lang="en-US" dirty="0" smtClean="0"/>
              <a:t>(k) </a:t>
            </a:r>
            <a:r>
              <a:rPr lang="en-US" dirty="0" err="1" smtClean="0"/>
              <a:t>cdot</a:t>
            </a:r>
            <a:r>
              <a:rPr lang="en-US" dirty="0" smtClean="0"/>
              <a:t> </a:t>
            </a:r>
            <a:r>
              <a:rPr lang="en-US" dirty="0" err="1" smtClean="0"/>
              <a:t>vec</a:t>
            </a:r>
            <a:r>
              <a:rPr lang="en-US" smtClean="0"/>
              <a:t>(G) + G^2=0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5B0FA-5975-4BCB-AE27-79C3E2FFD7A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6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emf"/><Relationship Id="rId9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II </a:t>
            </a:r>
            <a:r>
              <a:rPr lang="en-US" altLang="en-US" dirty="0" err="1"/>
              <a:t>Physikalisches</a:t>
            </a:r>
            <a:r>
              <a:rPr lang="en-US" altLang="en-US" dirty="0"/>
              <a:t> </a:t>
            </a:r>
            <a:r>
              <a:rPr lang="en-US" altLang="en-US" dirty="0" err="1"/>
              <a:t>Institut</a:t>
            </a:r>
            <a:r>
              <a:rPr lang="en-US" altLang="en-US" dirty="0"/>
              <a:t>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gap: Silicon</a:t>
            </a:r>
          </a:p>
        </p:txBody>
      </p:sp>
      <p:pic>
        <p:nvPicPr>
          <p:cNvPr id="277507" name="Picture 3" descr="C:\Documents and Settings\loosdrp\Desktop\1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438275"/>
            <a:ext cx="6388100" cy="493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70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gap, Si absorption</a:t>
            </a:r>
          </a:p>
        </p:txBody>
      </p:sp>
      <p:pic>
        <p:nvPicPr>
          <p:cNvPr id="278531" name="Picture 3" descr="C:\Documents and Settings\loosdrp\Desktop\1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1803400"/>
            <a:ext cx="6605587" cy="447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80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Holes</a:t>
            </a:r>
          </a:p>
        </p:txBody>
      </p:sp>
      <p:grpSp>
        <p:nvGrpSpPr>
          <p:cNvPr id="274435" name="Group 3"/>
          <p:cNvGrpSpPr>
            <a:grpSpLocks/>
          </p:cNvGrpSpPr>
          <p:nvPr/>
        </p:nvGrpSpPr>
        <p:grpSpPr bwMode="auto">
          <a:xfrm>
            <a:off x="558800" y="2011363"/>
            <a:ext cx="7897813" cy="3657600"/>
            <a:chOff x="352" y="1891"/>
            <a:chExt cx="4975" cy="2304"/>
          </a:xfrm>
        </p:grpSpPr>
        <p:sp>
          <p:nvSpPr>
            <p:cNvPr id="274436" name="Text Box 4"/>
            <p:cNvSpPr txBox="1">
              <a:spLocks noChangeArrowheads="1"/>
            </p:cNvSpPr>
            <p:nvPr/>
          </p:nvSpPr>
          <p:spPr bwMode="auto">
            <a:xfrm>
              <a:off x="352" y="1891"/>
              <a:ext cx="2851" cy="2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Missing electron in a filled band </a:t>
              </a:r>
            </a:p>
            <a:p>
              <a:pPr algn="l"/>
              <a:r>
                <a:rPr lang="en-US" altLang="en-US"/>
                <a:t>acts as a particle (</a:t>
              </a:r>
              <a:r>
                <a:rPr lang="en-US" altLang="en-US" i="1" u="sng"/>
                <a:t>hole</a:t>
              </a:r>
              <a:r>
                <a:rPr lang="en-US" altLang="en-US"/>
                <a:t>) with:</a:t>
              </a:r>
            </a:p>
            <a:p>
              <a:pPr algn="l"/>
              <a:endParaRPr lang="en-US" altLang="en-US"/>
            </a:p>
            <a:p>
              <a:pPr algn="l">
                <a:buFontTx/>
                <a:buChar char="•"/>
              </a:pPr>
              <a:r>
                <a:rPr lang="en-US" altLang="en-US"/>
                <a:t> k</a:t>
              </a:r>
              <a:r>
                <a:rPr lang="en-US" altLang="en-US" baseline="-25000"/>
                <a:t>h</a:t>
              </a:r>
              <a:r>
                <a:rPr lang="en-US" altLang="en-US"/>
                <a:t> = -k</a:t>
              </a:r>
              <a:r>
                <a:rPr lang="en-US" altLang="en-US" baseline="-25000"/>
                <a:t>e</a:t>
              </a:r>
            </a:p>
            <a:p>
              <a:pPr algn="l">
                <a:buFontTx/>
                <a:buChar char="•"/>
              </a:pPr>
              <a:r>
                <a:rPr lang="en-US" altLang="en-US" baseline="-25000"/>
                <a:t> </a:t>
              </a:r>
              <a:r>
                <a:rPr lang="en-US" altLang="en-US"/>
                <a:t>E</a:t>
              </a:r>
              <a:r>
                <a:rPr lang="en-US" altLang="en-US" baseline="-25000"/>
                <a:t>h</a:t>
              </a:r>
              <a:r>
                <a:rPr lang="en-US" altLang="en-US"/>
                <a:t> = -E</a:t>
              </a:r>
              <a:r>
                <a:rPr lang="en-US" altLang="en-US" baseline="-25000"/>
                <a:t>e</a:t>
              </a:r>
            </a:p>
            <a:p>
              <a:pPr algn="l">
                <a:buFontTx/>
                <a:buChar char="•"/>
              </a:pPr>
              <a:r>
                <a:rPr lang="en-US" altLang="en-US" baseline="-25000"/>
                <a:t> </a:t>
              </a:r>
              <a:r>
                <a:rPr lang="en-US" altLang="en-US"/>
                <a:t>v</a:t>
              </a:r>
              <a:r>
                <a:rPr lang="en-US" altLang="en-US" baseline="-25000"/>
                <a:t>h</a:t>
              </a:r>
              <a:r>
                <a:rPr lang="en-US" altLang="en-US"/>
                <a:t> = v</a:t>
              </a:r>
              <a:r>
                <a:rPr lang="en-US" altLang="en-US" baseline="-25000"/>
                <a:t>e</a:t>
              </a:r>
              <a:endParaRPr lang="en-US" altLang="en-US"/>
            </a:p>
            <a:p>
              <a:pPr algn="l">
                <a:buFontTx/>
                <a:buChar char="•"/>
              </a:pPr>
              <a:r>
                <a:rPr lang="en-US" altLang="en-US"/>
                <a:t> m</a:t>
              </a:r>
              <a:r>
                <a:rPr lang="en-US" altLang="en-US" baseline="-25000"/>
                <a:t>h</a:t>
              </a:r>
              <a:r>
                <a:rPr lang="en-US" altLang="en-US"/>
                <a:t> = -m</a:t>
              </a:r>
              <a:r>
                <a:rPr lang="en-US" altLang="en-US" baseline="-25000"/>
                <a:t>e</a:t>
              </a:r>
              <a:endParaRPr lang="en-US" altLang="en-US"/>
            </a:p>
            <a:p>
              <a:pPr algn="l">
                <a:buFontTx/>
                <a:buChar char="•"/>
              </a:pPr>
              <a:r>
                <a:rPr lang="en-US" altLang="en-US"/>
                <a:t> q</a:t>
              </a:r>
              <a:r>
                <a:rPr lang="en-US" altLang="en-US" baseline="-25000"/>
                <a:t>h</a:t>
              </a:r>
              <a:r>
                <a:rPr lang="en-US" altLang="en-US"/>
                <a:t> = -q</a:t>
              </a:r>
              <a:r>
                <a:rPr lang="en-US" altLang="en-US" baseline="-25000"/>
                <a:t>e</a:t>
              </a:r>
            </a:p>
            <a:p>
              <a:pPr algn="l">
                <a:buFontTx/>
                <a:buChar char="•"/>
              </a:pPr>
              <a:r>
                <a:rPr lang="en-US" altLang="en-US" baseline="-25000"/>
                <a:t>  </a:t>
              </a:r>
              <a:r>
                <a:rPr lang="en-US" altLang="en-US"/>
                <a:t>f</a:t>
              </a:r>
              <a:r>
                <a:rPr lang="en-US" altLang="en-US" baseline="-25000"/>
                <a:t>h </a:t>
              </a:r>
              <a:r>
                <a:rPr lang="en-US" altLang="en-US"/>
                <a:t>= 1-f</a:t>
              </a:r>
              <a:r>
                <a:rPr lang="en-US" altLang="en-US" baseline="-25000"/>
                <a:t>e</a:t>
              </a:r>
              <a:endParaRPr lang="en-US" altLang="en-US"/>
            </a:p>
          </p:txBody>
        </p:sp>
        <p:sp>
          <p:nvSpPr>
            <p:cNvPr id="274437" name="Freeform 5"/>
            <p:cNvSpPr>
              <a:spLocks/>
            </p:cNvSpPr>
            <p:nvPr/>
          </p:nvSpPr>
          <p:spPr bwMode="auto">
            <a:xfrm>
              <a:off x="1973" y="2649"/>
              <a:ext cx="1410" cy="577"/>
            </a:xfrm>
            <a:custGeom>
              <a:avLst/>
              <a:gdLst>
                <a:gd name="T0" fmla="*/ 0 w 21144"/>
                <a:gd name="T1" fmla="*/ 0 h 16221"/>
                <a:gd name="T2" fmla="*/ 427 w 21144"/>
                <a:gd name="T3" fmla="*/ 1284 h 16221"/>
                <a:gd name="T4" fmla="*/ 854 w 21144"/>
                <a:gd name="T5" fmla="*/ 2516 h 16221"/>
                <a:gd name="T6" fmla="*/ 1281 w 21144"/>
                <a:gd name="T7" fmla="*/ 3694 h 16221"/>
                <a:gd name="T8" fmla="*/ 1708 w 21144"/>
                <a:gd name="T9" fmla="*/ 4820 h 16221"/>
                <a:gd name="T10" fmla="*/ 2135 w 21144"/>
                <a:gd name="T11" fmla="*/ 5893 h 16221"/>
                <a:gd name="T12" fmla="*/ 2563 w 21144"/>
                <a:gd name="T13" fmla="*/ 6912 h 16221"/>
                <a:gd name="T14" fmla="*/ 2990 w 21144"/>
                <a:gd name="T15" fmla="*/ 7880 h 16221"/>
                <a:gd name="T16" fmla="*/ 3417 w 21144"/>
                <a:gd name="T17" fmla="*/ 8792 h 16221"/>
                <a:gd name="T18" fmla="*/ 3844 w 21144"/>
                <a:gd name="T19" fmla="*/ 9653 h 16221"/>
                <a:gd name="T20" fmla="*/ 4272 w 21144"/>
                <a:gd name="T21" fmla="*/ 10461 h 16221"/>
                <a:gd name="T22" fmla="*/ 4699 w 21144"/>
                <a:gd name="T23" fmla="*/ 11215 h 16221"/>
                <a:gd name="T24" fmla="*/ 5126 w 21144"/>
                <a:gd name="T25" fmla="*/ 11917 h 16221"/>
                <a:gd name="T26" fmla="*/ 5553 w 21144"/>
                <a:gd name="T27" fmla="*/ 12566 h 16221"/>
                <a:gd name="T28" fmla="*/ 5981 w 21144"/>
                <a:gd name="T29" fmla="*/ 13162 h 16221"/>
                <a:gd name="T30" fmla="*/ 6408 w 21144"/>
                <a:gd name="T31" fmla="*/ 13704 h 16221"/>
                <a:gd name="T32" fmla="*/ 6835 w 21144"/>
                <a:gd name="T33" fmla="*/ 14195 h 16221"/>
                <a:gd name="T34" fmla="*/ 7262 w 21144"/>
                <a:gd name="T35" fmla="*/ 14632 h 16221"/>
                <a:gd name="T36" fmla="*/ 7689 w 21144"/>
                <a:gd name="T37" fmla="*/ 15016 h 16221"/>
                <a:gd name="T38" fmla="*/ 8116 w 21144"/>
                <a:gd name="T39" fmla="*/ 15347 h 16221"/>
                <a:gd name="T40" fmla="*/ 8543 w 21144"/>
                <a:gd name="T41" fmla="*/ 15625 h 16221"/>
                <a:gd name="T42" fmla="*/ 8970 w 21144"/>
                <a:gd name="T43" fmla="*/ 15851 h 16221"/>
                <a:gd name="T44" fmla="*/ 9398 w 21144"/>
                <a:gd name="T45" fmla="*/ 16022 h 16221"/>
                <a:gd name="T46" fmla="*/ 9825 w 21144"/>
                <a:gd name="T47" fmla="*/ 16141 h 16221"/>
                <a:gd name="T48" fmla="*/ 10251 w 21144"/>
                <a:gd name="T49" fmla="*/ 16207 h 16221"/>
                <a:gd name="T50" fmla="*/ 10678 w 21144"/>
                <a:gd name="T51" fmla="*/ 16221 h 16221"/>
                <a:gd name="T52" fmla="*/ 11105 w 21144"/>
                <a:gd name="T53" fmla="*/ 16181 h 16221"/>
                <a:gd name="T54" fmla="*/ 11532 w 21144"/>
                <a:gd name="T55" fmla="*/ 16088 h 16221"/>
                <a:gd name="T56" fmla="*/ 11959 w 21144"/>
                <a:gd name="T57" fmla="*/ 15942 h 16221"/>
                <a:gd name="T58" fmla="*/ 12386 w 21144"/>
                <a:gd name="T59" fmla="*/ 15745 h 16221"/>
                <a:gd name="T60" fmla="*/ 12815 w 21144"/>
                <a:gd name="T61" fmla="*/ 15493 h 16221"/>
                <a:gd name="T62" fmla="*/ 13242 w 21144"/>
                <a:gd name="T63" fmla="*/ 15188 h 16221"/>
                <a:gd name="T64" fmla="*/ 13669 w 21144"/>
                <a:gd name="T65" fmla="*/ 14831 h 16221"/>
                <a:gd name="T66" fmla="*/ 14096 w 21144"/>
                <a:gd name="T67" fmla="*/ 14420 h 16221"/>
                <a:gd name="T68" fmla="*/ 14523 w 21144"/>
                <a:gd name="T69" fmla="*/ 13956 h 16221"/>
                <a:gd name="T70" fmla="*/ 14950 w 21144"/>
                <a:gd name="T71" fmla="*/ 13441 h 16221"/>
                <a:gd name="T72" fmla="*/ 15377 w 21144"/>
                <a:gd name="T73" fmla="*/ 12871 h 16221"/>
                <a:gd name="T74" fmla="*/ 15804 w 21144"/>
                <a:gd name="T75" fmla="*/ 12248 h 16221"/>
                <a:gd name="T76" fmla="*/ 16232 w 21144"/>
                <a:gd name="T77" fmla="*/ 11573 h 16221"/>
                <a:gd name="T78" fmla="*/ 16659 w 21144"/>
                <a:gd name="T79" fmla="*/ 10845 h 16221"/>
                <a:gd name="T80" fmla="*/ 17086 w 21144"/>
                <a:gd name="T81" fmla="*/ 10063 h 16221"/>
                <a:gd name="T82" fmla="*/ 17513 w 21144"/>
                <a:gd name="T83" fmla="*/ 9229 h 16221"/>
                <a:gd name="T84" fmla="*/ 17940 w 21144"/>
                <a:gd name="T85" fmla="*/ 8343 h 16221"/>
                <a:gd name="T86" fmla="*/ 18367 w 21144"/>
                <a:gd name="T87" fmla="*/ 7403 h 16221"/>
                <a:gd name="T88" fmla="*/ 18794 w 21144"/>
                <a:gd name="T89" fmla="*/ 6409 h 16221"/>
                <a:gd name="T90" fmla="*/ 19221 w 21144"/>
                <a:gd name="T91" fmla="*/ 5363 h 16221"/>
                <a:gd name="T92" fmla="*/ 19649 w 21144"/>
                <a:gd name="T93" fmla="*/ 4264 h 16221"/>
                <a:gd name="T94" fmla="*/ 20076 w 21144"/>
                <a:gd name="T95" fmla="*/ 3112 h 16221"/>
                <a:gd name="T96" fmla="*/ 20503 w 21144"/>
                <a:gd name="T97" fmla="*/ 1907 h 16221"/>
                <a:gd name="T98" fmla="*/ 20930 w 21144"/>
                <a:gd name="T99" fmla="*/ 649 h 16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44" h="16221">
                  <a:moveTo>
                    <a:pt x="0" y="0"/>
                  </a:moveTo>
                  <a:lnTo>
                    <a:pt x="0" y="0"/>
                  </a:lnTo>
                  <a:lnTo>
                    <a:pt x="214" y="649"/>
                  </a:lnTo>
                  <a:lnTo>
                    <a:pt x="427" y="1284"/>
                  </a:lnTo>
                  <a:lnTo>
                    <a:pt x="641" y="1907"/>
                  </a:lnTo>
                  <a:lnTo>
                    <a:pt x="854" y="2516"/>
                  </a:lnTo>
                  <a:lnTo>
                    <a:pt x="1068" y="3112"/>
                  </a:lnTo>
                  <a:lnTo>
                    <a:pt x="1281" y="3694"/>
                  </a:lnTo>
                  <a:lnTo>
                    <a:pt x="1495" y="4264"/>
                  </a:lnTo>
                  <a:lnTo>
                    <a:pt x="1708" y="4820"/>
                  </a:lnTo>
                  <a:lnTo>
                    <a:pt x="1922" y="5363"/>
                  </a:lnTo>
                  <a:lnTo>
                    <a:pt x="2135" y="5893"/>
                  </a:lnTo>
                  <a:lnTo>
                    <a:pt x="2349" y="6409"/>
                  </a:lnTo>
                  <a:lnTo>
                    <a:pt x="2563" y="6912"/>
                  </a:lnTo>
                  <a:lnTo>
                    <a:pt x="2777" y="7403"/>
                  </a:lnTo>
                  <a:lnTo>
                    <a:pt x="2990" y="7880"/>
                  </a:lnTo>
                  <a:lnTo>
                    <a:pt x="3204" y="8343"/>
                  </a:lnTo>
                  <a:lnTo>
                    <a:pt x="3417" y="8792"/>
                  </a:lnTo>
                  <a:lnTo>
                    <a:pt x="3631" y="9229"/>
                  </a:lnTo>
                  <a:lnTo>
                    <a:pt x="3844" y="9653"/>
                  </a:lnTo>
                  <a:lnTo>
                    <a:pt x="4058" y="10063"/>
                  </a:lnTo>
                  <a:lnTo>
                    <a:pt x="4272" y="10461"/>
                  </a:lnTo>
                  <a:lnTo>
                    <a:pt x="4485" y="10845"/>
                  </a:lnTo>
                  <a:lnTo>
                    <a:pt x="4699" y="11215"/>
                  </a:lnTo>
                  <a:lnTo>
                    <a:pt x="4912" y="11573"/>
                  </a:lnTo>
                  <a:lnTo>
                    <a:pt x="5126" y="11917"/>
                  </a:lnTo>
                  <a:lnTo>
                    <a:pt x="5339" y="12248"/>
                  </a:lnTo>
                  <a:lnTo>
                    <a:pt x="5553" y="12566"/>
                  </a:lnTo>
                  <a:lnTo>
                    <a:pt x="5766" y="12871"/>
                  </a:lnTo>
                  <a:lnTo>
                    <a:pt x="5981" y="13162"/>
                  </a:lnTo>
                  <a:lnTo>
                    <a:pt x="6194" y="13441"/>
                  </a:lnTo>
                  <a:lnTo>
                    <a:pt x="6408" y="13704"/>
                  </a:lnTo>
                  <a:lnTo>
                    <a:pt x="6621" y="13956"/>
                  </a:lnTo>
                  <a:lnTo>
                    <a:pt x="6835" y="14195"/>
                  </a:lnTo>
                  <a:lnTo>
                    <a:pt x="7048" y="14420"/>
                  </a:lnTo>
                  <a:lnTo>
                    <a:pt x="7262" y="14632"/>
                  </a:lnTo>
                  <a:lnTo>
                    <a:pt x="7475" y="14831"/>
                  </a:lnTo>
                  <a:lnTo>
                    <a:pt x="7689" y="15016"/>
                  </a:lnTo>
                  <a:lnTo>
                    <a:pt x="7902" y="15188"/>
                  </a:lnTo>
                  <a:lnTo>
                    <a:pt x="8116" y="15347"/>
                  </a:lnTo>
                  <a:lnTo>
                    <a:pt x="8329" y="15493"/>
                  </a:lnTo>
                  <a:lnTo>
                    <a:pt x="8543" y="15625"/>
                  </a:lnTo>
                  <a:lnTo>
                    <a:pt x="8757" y="15745"/>
                  </a:lnTo>
                  <a:lnTo>
                    <a:pt x="8970" y="15851"/>
                  </a:lnTo>
                  <a:lnTo>
                    <a:pt x="9184" y="15942"/>
                  </a:lnTo>
                  <a:lnTo>
                    <a:pt x="9398" y="16022"/>
                  </a:lnTo>
                  <a:lnTo>
                    <a:pt x="9612" y="16088"/>
                  </a:lnTo>
                  <a:lnTo>
                    <a:pt x="9825" y="16141"/>
                  </a:lnTo>
                  <a:lnTo>
                    <a:pt x="10039" y="16181"/>
                  </a:lnTo>
                  <a:lnTo>
                    <a:pt x="10251" y="16207"/>
                  </a:lnTo>
                  <a:lnTo>
                    <a:pt x="10465" y="16221"/>
                  </a:lnTo>
                  <a:lnTo>
                    <a:pt x="10678" y="16221"/>
                  </a:lnTo>
                  <a:lnTo>
                    <a:pt x="10892" y="16207"/>
                  </a:lnTo>
                  <a:lnTo>
                    <a:pt x="11105" y="16181"/>
                  </a:lnTo>
                  <a:lnTo>
                    <a:pt x="11319" y="16141"/>
                  </a:lnTo>
                  <a:lnTo>
                    <a:pt x="11532" y="16088"/>
                  </a:lnTo>
                  <a:lnTo>
                    <a:pt x="11746" y="16022"/>
                  </a:lnTo>
                  <a:lnTo>
                    <a:pt x="11959" y="15942"/>
                  </a:lnTo>
                  <a:lnTo>
                    <a:pt x="12173" y="15851"/>
                  </a:lnTo>
                  <a:lnTo>
                    <a:pt x="12386" y="15745"/>
                  </a:lnTo>
                  <a:lnTo>
                    <a:pt x="12600" y="15625"/>
                  </a:lnTo>
                  <a:lnTo>
                    <a:pt x="12815" y="15493"/>
                  </a:lnTo>
                  <a:lnTo>
                    <a:pt x="13028" y="15347"/>
                  </a:lnTo>
                  <a:lnTo>
                    <a:pt x="13242" y="15188"/>
                  </a:lnTo>
                  <a:lnTo>
                    <a:pt x="13455" y="15016"/>
                  </a:lnTo>
                  <a:lnTo>
                    <a:pt x="13669" y="14831"/>
                  </a:lnTo>
                  <a:lnTo>
                    <a:pt x="13882" y="14632"/>
                  </a:lnTo>
                  <a:lnTo>
                    <a:pt x="14096" y="14420"/>
                  </a:lnTo>
                  <a:lnTo>
                    <a:pt x="14309" y="14195"/>
                  </a:lnTo>
                  <a:lnTo>
                    <a:pt x="14523" y="13956"/>
                  </a:lnTo>
                  <a:lnTo>
                    <a:pt x="14736" y="13704"/>
                  </a:lnTo>
                  <a:lnTo>
                    <a:pt x="14950" y="13441"/>
                  </a:lnTo>
                  <a:lnTo>
                    <a:pt x="15163" y="13162"/>
                  </a:lnTo>
                  <a:lnTo>
                    <a:pt x="15377" y="12871"/>
                  </a:lnTo>
                  <a:lnTo>
                    <a:pt x="15590" y="12566"/>
                  </a:lnTo>
                  <a:lnTo>
                    <a:pt x="15804" y="12248"/>
                  </a:lnTo>
                  <a:lnTo>
                    <a:pt x="16017" y="11917"/>
                  </a:lnTo>
                  <a:lnTo>
                    <a:pt x="16232" y="11573"/>
                  </a:lnTo>
                  <a:lnTo>
                    <a:pt x="16445" y="11215"/>
                  </a:lnTo>
                  <a:lnTo>
                    <a:pt x="16659" y="10845"/>
                  </a:lnTo>
                  <a:lnTo>
                    <a:pt x="16872" y="10461"/>
                  </a:lnTo>
                  <a:lnTo>
                    <a:pt x="17086" y="10063"/>
                  </a:lnTo>
                  <a:lnTo>
                    <a:pt x="17300" y="9653"/>
                  </a:lnTo>
                  <a:lnTo>
                    <a:pt x="17513" y="9229"/>
                  </a:lnTo>
                  <a:lnTo>
                    <a:pt x="17727" y="8792"/>
                  </a:lnTo>
                  <a:lnTo>
                    <a:pt x="17940" y="8343"/>
                  </a:lnTo>
                  <a:lnTo>
                    <a:pt x="18154" y="7880"/>
                  </a:lnTo>
                  <a:lnTo>
                    <a:pt x="18367" y="7403"/>
                  </a:lnTo>
                  <a:lnTo>
                    <a:pt x="18581" y="6912"/>
                  </a:lnTo>
                  <a:lnTo>
                    <a:pt x="18794" y="6409"/>
                  </a:lnTo>
                  <a:lnTo>
                    <a:pt x="19008" y="5893"/>
                  </a:lnTo>
                  <a:lnTo>
                    <a:pt x="19221" y="5363"/>
                  </a:lnTo>
                  <a:lnTo>
                    <a:pt x="19435" y="4820"/>
                  </a:lnTo>
                  <a:lnTo>
                    <a:pt x="19649" y="4264"/>
                  </a:lnTo>
                  <a:lnTo>
                    <a:pt x="19863" y="3694"/>
                  </a:lnTo>
                  <a:lnTo>
                    <a:pt x="20076" y="3112"/>
                  </a:lnTo>
                  <a:lnTo>
                    <a:pt x="20290" y="2516"/>
                  </a:lnTo>
                  <a:lnTo>
                    <a:pt x="20503" y="1907"/>
                  </a:lnTo>
                  <a:lnTo>
                    <a:pt x="20717" y="1284"/>
                  </a:lnTo>
                  <a:lnTo>
                    <a:pt x="20930" y="649"/>
                  </a:lnTo>
                  <a:lnTo>
                    <a:pt x="21144" y="0"/>
                  </a:lnTo>
                </a:path>
              </a:pathLst>
            </a:custGeom>
            <a:noFill/>
            <a:ln w="127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74438" name="Freeform 6"/>
            <p:cNvSpPr>
              <a:spLocks/>
            </p:cNvSpPr>
            <p:nvPr/>
          </p:nvSpPr>
          <p:spPr bwMode="auto">
            <a:xfrm flipV="1">
              <a:off x="1973" y="3585"/>
              <a:ext cx="1410" cy="577"/>
            </a:xfrm>
            <a:custGeom>
              <a:avLst/>
              <a:gdLst>
                <a:gd name="T0" fmla="*/ 0 w 21144"/>
                <a:gd name="T1" fmla="*/ 0 h 16221"/>
                <a:gd name="T2" fmla="*/ 427 w 21144"/>
                <a:gd name="T3" fmla="*/ 1284 h 16221"/>
                <a:gd name="T4" fmla="*/ 854 w 21144"/>
                <a:gd name="T5" fmla="*/ 2516 h 16221"/>
                <a:gd name="T6" fmla="*/ 1281 w 21144"/>
                <a:gd name="T7" fmla="*/ 3694 h 16221"/>
                <a:gd name="T8" fmla="*/ 1708 w 21144"/>
                <a:gd name="T9" fmla="*/ 4820 h 16221"/>
                <a:gd name="T10" fmla="*/ 2135 w 21144"/>
                <a:gd name="T11" fmla="*/ 5893 h 16221"/>
                <a:gd name="T12" fmla="*/ 2563 w 21144"/>
                <a:gd name="T13" fmla="*/ 6912 h 16221"/>
                <a:gd name="T14" fmla="*/ 2990 w 21144"/>
                <a:gd name="T15" fmla="*/ 7880 h 16221"/>
                <a:gd name="T16" fmla="*/ 3417 w 21144"/>
                <a:gd name="T17" fmla="*/ 8792 h 16221"/>
                <a:gd name="T18" fmla="*/ 3844 w 21144"/>
                <a:gd name="T19" fmla="*/ 9653 h 16221"/>
                <a:gd name="T20" fmla="*/ 4272 w 21144"/>
                <a:gd name="T21" fmla="*/ 10461 h 16221"/>
                <a:gd name="T22" fmla="*/ 4699 w 21144"/>
                <a:gd name="T23" fmla="*/ 11215 h 16221"/>
                <a:gd name="T24" fmla="*/ 5126 w 21144"/>
                <a:gd name="T25" fmla="*/ 11917 h 16221"/>
                <a:gd name="T26" fmla="*/ 5553 w 21144"/>
                <a:gd name="T27" fmla="*/ 12566 h 16221"/>
                <a:gd name="T28" fmla="*/ 5981 w 21144"/>
                <a:gd name="T29" fmla="*/ 13162 h 16221"/>
                <a:gd name="T30" fmla="*/ 6408 w 21144"/>
                <a:gd name="T31" fmla="*/ 13704 h 16221"/>
                <a:gd name="T32" fmla="*/ 6835 w 21144"/>
                <a:gd name="T33" fmla="*/ 14195 h 16221"/>
                <a:gd name="T34" fmla="*/ 7262 w 21144"/>
                <a:gd name="T35" fmla="*/ 14632 h 16221"/>
                <a:gd name="T36" fmla="*/ 7689 w 21144"/>
                <a:gd name="T37" fmla="*/ 15016 h 16221"/>
                <a:gd name="T38" fmla="*/ 8116 w 21144"/>
                <a:gd name="T39" fmla="*/ 15347 h 16221"/>
                <a:gd name="T40" fmla="*/ 8543 w 21144"/>
                <a:gd name="T41" fmla="*/ 15625 h 16221"/>
                <a:gd name="T42" fmla="*/ 8970 w 21144"/>
                <a:gd name="T43" fmla="*/ 15851 h 16221"/>
                <a:gd name="T44" fmla="*/ 9398 w 21144"/>
                <a:gd name="T45" fmla="*/ 16022 h 16221"/>
                <a:gd name="T46" fmla="*/ 9825 w 21144"/>
                <a:gd name="T47" fmla="*/ 16141 h 16221"/>
                <a:gd name="T48" fmla="*/ 10251 w 21144"/>
                <a:gd name="T49" fmla="*/ 16207 h 16221"/>
                <a:gd name="T50" fmla="*/ 10678 w 21144"/>
                <a:gd name="T51" fmla="*/ 16221 h 16221"/>
                <a:gd name="T52" fmla="*/ 11105 w 21144"/>
                <a:gd name="T53" fmla="*/ 16181 h 16221"/>
                <a:gd name="T54" fmla="*/ 11532 w 21144"/>
                <a:gd name="T55" fmla="*/ 16088 h 16221"/>
                <a:gd name="T56" fmla="*/ 11959 w 21144"/>
                <a:gd name="T57" fmla="*/ 15942 h 16221"/>
                <a:gd name="T58" fmla="*/ 12386 w 21144"/>
                <a:gd name="T59" fmla="*/ 15745 h 16221"/>
                <a:gd name="T60" fmla="*/ 12815 w 21144"/>
                <a:gd name="T61" fmla="*/ 15493 h 16221"/>
                <a:gd name="T62" fmla="*/ 13242 w 21144"/>
                <a:gd name="T63" fmla="*/ 15188 h 16221"/>
                <a:gd name="T64" fmla="*/ 13669 w 21144"/>
                <a:gd name="T65" fmla="*/ 14831 h 16221"/>
                <a:gd name="T66" fmla="*/ 14096 w 21144"/>
                <a:gd name="T67" fmla="*/ 14420 h 16221"/>
                <a:gd name="T68" fmla="*/ 14523 w 21144"/>
                <a:gd name="T69" fmla="*/ 13956 h 16221"/>
                <a:gd name="T70" fmla="*/ 14950 w 21144"/>
                <a:gd name="T71" fmla="*/ 13441 h 16221"/>
                <a:gd name="T72" fmla="*/ 15377 w 21144"/>
                <a:gd name="T73" fmla="*/ 12871 h 16221"/>
                <a:gd name="T74" fmla="*/ 15804 w 21144"/>
                <a:gd name="T75" fmla="*/ 12248 h 16221"/>
                <a:gd name="T76" fmla="*/ 16232 w 21144"/>
                <a:gd name="T77" fmla="*/ 11573 h 16221"/>
                <a:gd name="T78" fmla="*/ 16659 w 21144"/>
                <a:gd name="T79" fmla="*/ 10845 h 16221"/>
                <a:gd name="T80" fmla="*/ 17086 w 21144"/>
                <a:gd name="T81" fmla="*/ 10063 h 16221"/>
                <a:gd name="T82" fmla="*/ 17513 w 21144"/>
                <a:gd name="T83" fmla="*/ 9229 h 16221"/>
                <a:gd name="T84" fmla="*/ 17940 w 21144"/>
                <a:gd name="T85" fmla="*/ 8343 h 16221"/>
                <a:gd name="T86" fmla="*/ 18367 w 21144"/>
                <a:gd name="T87" fmla="*/ 7403 h 16221"/>
                <a:gd name="T88" fmla="*/ 18794 w 21144"/>
                <a:gd name="T89" fmla="*/ 6409 h 16221"/>
                <a:gd name="T90" fmla="*/ 19221 w 21144"/>
                <a:gd name="T91" fmla="*/ 5363 h 16221"/>
                <a:gd name="T92" fmla="*/ 19649 w 21144"/>
                <a:gd name="T93" fmla="*/ 4264 h 16221"/>
                <a:gd name="T94" fmla="*/ 20076 w 21144"/>
                <a:gd name="T95" fmla="*/ 3112 h 16221"/>
                <a:gd name="T96" fmla="*/ 20503 w 21144"/>
                <a:gd name="T97" fmla="*/ 1907 h 16221"/>
                <a:gd name="T98" fmla="*/ 20930 w 21144"/>
                <a:gd name="T99" fmla="*/ 649 h 16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44" h="16221">
                  <a:moveTo>
                    <a:pt x="0" y="0"/>
                  </a:moveTo>
                  <a:lnTo>
                    <a:pt x="0" y="0"/>
                  </a:lnTo>
                  <a:lnTo>
                    <a:pt x="214" y="649"/>
                  </a:lnTo>
                  <a:lnTo>
                    <a:pt x="427" y="1284"/>
                  </a:lnTo>
                  <a:lnTo>
                    <a:pt x="641" y="1907"/>
                  </a:lnTo>
                  <a:lnTo>
                    <a:pt x="854" y="2516"/>
                  </a:lnTo>
                  <a:lnTo>
                    <a:pt x="1068" y="3112"/>
                  </a:lnTo>
                  <a:lnTo>
                    <a:pt x="1281" y="3694"/>
                  </a:lnTo>
                  <a:lnTo>
                    <a:pt x="1495" y="4264"/>
                  </a:lnTo>
                  <a:lnTo>
                    <a:pt x="1708" y="4820"/>
                  </a:lnTo>
                  <a:lnTo>
                    <a:pt x="1922" y="5363"/>
                  </a:lnTo>
                  <a:lnTo>
                    <a:pt x="2135" y="5893"/>
                  </a:lnTo>
                  <a:lnTo>
                    <a:pt x="2349" y="6409"/>
                  </a:lnTo>
                  <a:lnTo>
                    <a:pt x="2563" y="6912"/>
                  </a:lnTo>
                  <a:lnTo>
                    <a:pt x="2777" y="7403"/>
                  </a:lnTo>
                  <a:lnTo>
                    <a:pt x="2990" y="7880"/>
                  </a:lnTo>
                  <a:lnTo>
                    <a:pt x="3204" y="8343"/>
                  </a:lnTo>
                  <a:lnTo>
                    <a:pt x="3417" y="8792"/>
                  </a:lnTo>
                  <a:lnTo>
                    <a:pt x="3631" y="9229"/>
                  </a:lnTo>
                  <a:lnTo>
                    <a:pt x="3844" y="9653"/>
                  </a:lnTo>
                  <a:lnTo>
                    <a:pt x="4058" y="10063"/>
                  </a:lnTo>
                  <a:lnTo>
                    <a:pt x="4272" y="10461"/>
                  </a:lnTo>
                  <a:lnTo>
                    <a:pt x="4485" y="10845"/>
                  </a:lnTo>
                  <a:lnTo>
                    <a:pt x="4699" y="11215"/>
                  </a:lnTo>
                  <a:lnTo>
                    <a:pt x="4912" y="11573"/>
                  </a:lnTo>
                  <a:lnTo>
                    <a:pt x="5126" y="11917"/>
                  </a:lnTo>
                  <a:lnTo>
                    <a:pt x="5339" y="12248"/>
                  </a:lnTo>
                  <a:lnTo>
                    <a:pt x="5553" y="12566"/>
                  </a:lnTo>
                  <a:lnTo>
                    <a:pt x="5766" y="12871"/>
                  </a:lnTo>
                  <a:lnTo>
                    <a:pt x="5981" y="13162"/>
                  </a:lnTo>
                  <a:lnTo>
                    <a:pt x="6194" y="13441"/>
                  </a:lnTo>
                  <a:lnTo>
                    <a:pt x="6408" y="13704"/>
                  </a:lnTo>
                  <a:lnTo>
                    <a:pt x="6621" y="13956"/>
                  </a:lnTo>
                  <a:lnTo>
                    <a:pt x="6835" y="14195"/>
                  </a:lnTo>
                  <a:lnTo>
                    <a:pt x="7048" y="14420"/>
                  </a:lnTo>
                  <a:lnTo>
                    <a:pt x="7262" y="14632"/>
                  </a:lnTo>
                  <a:lnTo>
                    <a:pt x="7475" y="14831"/>
                  </a:lnTo>
                  <a:lnTo>
                    <a:pt x="7689" y="15016"/>
                  </a:lnTo>
                  <a:lnTo>
                    <a:pt x="7902" y="15188"/>
                  </a:lnTo>
                  <a:lnTo>
                    <a:pt x="8116" y="15347"/>
                  </a:lnTo>
                  <a:lnTo>
                    <a:pt x="8329" y="15493"/>
                  </a:lnTo>
                  <a:lnTo>
                    <a:pt x="8543" y="15625"/>
                  </a:lnTo>
                  <a:lnTo>
                    <a:pt x="8757" y="15745"/>
                  </a:lnTo>
                  <a:lnTo>
                    <a:pt x="8970" y="15851"/>
                  </a:lnTo>
                  <a:lnTo>
                    <a:pt x="9184" y="15942"/>
                  </a:lnTo>
                  <a:lnTo>
                    <a:pt x="9398" y="16022"/>
                  </a:lnTo>
                  <a:lnTo>
                    <a:pt x="9612" y="16088"/>
                  </a:lnTo>
                  <a:lnTo>
                    <a:pt x="9825" y="16141"/>
                  </a:lnTo>
                  <a:lnTo>
                    <a:pt x="10039" y="16181"/>
                  </a:lnTo>
                  <a:lnTo>
                    <a:pt x="10251" y="16207"/>
                  </a:lnTo>
                  <a:lnTo>
                    <a:pt x="10465" y="16221"/>
                  </a:lnTo>
                  <a:lnTo>
                    <a:pt x="10678" y="16221"/>
                  </a:lnTo>
                  <a:lnTo>
                    <a:pt x="10892" y="16207"/>
                  </a:lnTo>
                  <a:lnTo>
                    <a:pt x="11105" y="16181"/>
                  </a:lnTo>
                  <a:lnTo>
                    <a:pt x="11319" y="16141"/>
                  </a:lnTo>
                  <a:lnTo>
                    <a:pt x="11532" y="16088"/>
                  </a:lnTo>
                  <a:lnTo>
                    <a:pt x="11746" y="16022"/>
                  </a:lnTo>
                  <a:lnTo>
                    <a:pt x="11959" y="15942"/>
                  </a:lnTo>
                  <a:lnTo>
                    <a:pt x="12173" y="15851"/>
                  </a:lnTo>
                  <a:lnTo>
                    <a:pt x="12386" y="15745"/>
                  </a:lnTo>
                  <a:lnTo>
                    <a:pt x="12600" y="15625"/>
                  </a:lnTo>
                  <a:lnTo>
                    <a:pt x="12815" y="15493"/>
                  </a:lnTo>
                  <a:lnTo>
                    <a:pt x="13028" y="15347"/>
                  </a:lnTo>
                  <a:lnTo>
                    <a:pt x="13242" y="15188"/>
                  </a:lnTo>
                  <a:lnTo>
                    <a:pt x="13455" y="15016"/>
                  </a:lnTo>
                  <a:lnTo>
                    <a:pt x="13669" y="14831"/>
                  </a:lnTo>
                  <a:lnTo>
                    <a:pt x="13882" y="14632"/>
                  </a:lnTo>
                  <a:lnTo>
                    <a:pt x="14096" y="14420"/>
                  </a:lnTo>
                  <a:lnTo>
                    <a:pt x="14309" y="14195"/>
                  </a:lnTo>
                  <a:lnTo>
                    <a:pt x="14523" y="13956"/>
                  </a:lnTo>
                  <a:lnTo>
                    <a:pt x="14736" y="13704"/>
                  </a:lnTo>
                  <a:lnTo>
                    <a:pt x="14950" y="13441"/>
                  </a:lnTo>
                  <a:lnTo>
                    <a:pt x="15163" y="13162"/>
                  </a:lnTo>
                  <a:lnTo>
                    <a:pt x="15377" y="12871"/>
                  </a:lnTo>
                  <a:lnTo>
                    <a:pt x="15590" y="12566"/>
                  </a:lnTo>
                  <a:lnTo>
                    <a:pt x="15804" y="12248"/>
                  </a:lnTo>
                  <a:lnTo>
                    <a:pt x="16017" y="11917"/>
                  </a:lnTo>
                  <a:lnTo>
                    <a:pt x="16232" y="11573"/>
                  </a:lnTo>
                  <a:lnTo>
                    <a:pt x="16445" y="11215"/>
                  </a:lnTo>
                  <a:lnTo>
                    <a:pt x="16659" y="10845"/>
                  </a:lnTo>
                  <a:lnTo>
                    <a:pt x="16872" y="10461"/>
                  </a:lnTo>
                  <a:lnTo>
                    <a:pt x="17086" y="10063"/>
                  </a:lnTo>
                  <a:lnTo>
                    <a:pt x="17300" y="9653"/>
                  </a:lnTo>
                  <a:lnTo>
                    <a:pt x="17513" y="9229"/>
                  </a:lnTo>
                  <a:lnTo>
                    <a:pt x="17727" y="8792"/>
                  </a:lnTo>
                  <a:lnTo>
                    <a:pt x="17940" y="8343"/>
                  </a:lnTo>
                  <a:lnTo>
                    <a:pt x="18154" y="7880"/>
                  </a:lnTo>
                  <a:lnTo>
                    <a:pt x="18367" y="7403"/>
                  </a:lnTo>
                  <a:lnTo>
                    <a:pt x="18581" y="6912"/>
                  </a:lnTo>
                  <a:lnTo>
                    <a:pt x="18794" y="6409"/>
                  </a:lnTo>
                  <a:lnTo>
                    <a:pt x="19008" y="5893"/>
                  </a:lnTo>
                  <a:lnTo>
                    <a:pt x="19221" y="5363"/>
                  </a:lnTo>
                  <a:lnTo>
                    <a:pt x="19435" y="4820"/>
                  </a:lnTo>
                  <a:lnTo>
                    <a:pt x="19649" y="4264"/>
                  </a:lnTo>
                  <a:lnTo>
                    <a:pt x="19863" y="3694"/>
                  </a:lnTo>
                  <a:lnTo>
                    <a:pt x="20076" y="3112"/>
                  </a:lnTo>
                  <a:lnTo>
                    <a:pt x="20290" y="2516"/>
                  </a:lnTo>
                  <a:lnTo>
                    <a:pt x="20503" y="1907"/>
                  </a:lnTo>
                  <a:lnTo>
                    <a:pt x="20717" y="1284"/>
                  </a:lnTo>
                  <a:lnTo>
                    <a:pt x="20930" y="649"/>
                  </a:lnTo>
                  <a:lnTo>
                    <a:pt x="21144" y="0"/>
                  </a:lnTo>
                </a:path>
              </a:pathLst>
            </a:custGeom>
            <a:noFill/>
            <a:ln w="127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74439" name="Oval 7"/>
            <p:cNvSpPr>
              <a:spLocks noChangeArrowheads="1"/>
            </p:cNvSpPr>
            <p:nvPr/>
          </p:nvSpPr>
          <p:spPr bwMode="auto">
            <a:xfrm>
              <a:off x="1953" y="4122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0" name="Oval 8"/>
            <p:cNvSpPr>
              <a:spLocks noChangeArrowheads="1"/>
            </p:cNvSpPr>
            <p:nvPr/>
          </p:nvSpPr>
          <p:spPr bwMode="auto">
            <a:xfrm>
              <a:off x="2090" y="3933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1" name="Oval 9"/>
            <p:cNvSpPr>
              <a:spLocks noChangeArrowheads="1"/>
            </p:cNvSpPr>
            <p:nvPr/>
          </p:nvSpPr>
          <p:spPr bwMode="auto">
            <a:xfrm>
              <a:off x="2228" y="3762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2" name="Oval 10"/>
            <p:cNvSpPr>
              <a:spLocks noChangeArrowheads="1"/>
            </p:cNvSpPr>
            <p:nvPr/>
          </p:nvSpPr>
          <p:spPr bwMode="auto">
            <a:xfrm>
              <a:off x="2503" y="3582"/>
              <a:ext cx="56" cy="56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3" name="Oval 11"/>
            <p:cNvSpPr>
              <a:spLocks noChangeArrowheads="1"/>
            </p:cNvSpPr>
            <p:nvPr/>
          </p:nvSpPr>
          <p:spPr bwMode="auto">
            <a:xfrm>
              <a:off x="2366" y="3654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4" name="Oval 12"/>
            <p:cNvSpPr>
              <a:spLocks noChangeArrowheads="1"/>
            </p:cNvSpPr>
            <p:nvPr/>
          </p:nvSpPr>
          <p:spPr bwMode="auto">
            <a:xfrm>
              <a:off x="2641" y="3552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5" name="Oval 13"/>
            <p:cNvSpPr>
              <a:spLocks noChangeArrowheads="1"/>
            </p:cNvSpPr>
            <p:nvPr/>
          </p:nvSpPr>
          <p:spPr bwMode="auto">
            <a:xfrm>
              <a:off x="2916" y="3633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6" name="Oval 14"/>
            <p:cNvSpPr>
              <a:spLocks noChangeArrowheads="1"/>
            </p:cNvSpPr>
            <p:nvPr/>
          </p:nvSpPr>
          <p:spPr bwMode="auto">
            <a:xfrm>
              <a:off x="3054" y="3759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7" name="Oval 15"/>
            <p:cNvSpPr>
              <a:spLocks noChangeArrowheads="1"/>
            </p:cNvSpPr>
            <p:nvPr/>
          </p:nvSpPr>
          <p:spPr bwMode="auto">
            <a:xfrm>
              <a:off x="3192" y="3894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8" name="Oval 16"/>
            <p:cNvSpPr>
              <a:spLocks noChangeArrowheads="1"/>
            </p:cNvSpPr>
            <p:nvPr/>
          </p:nvSpPr>
          <p:spPr bwMode="auto">
            <a:xfrm>
              <a:off x="3330" y="4101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49" name="Oval 17"/>
            <p:cNvSpPr>
              <a:spLocks noChangeArrowheads="1"/>
            </p:cNvSpPr>
            <p:nvPr/>
          </p:nvSpPr>
          <p:spPr bwMode="auto">
            <a:xfrm>
              <a:off x="2779" y="3570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50" name="Oval 18"/>
            <p:cNvSpPr>
              <a:spLocks noChangeArrowheads="1"/>
            </p:cNvSpPr>
            <p:nvPr/>
          </p:nvSpPr>
          <p:spPr bwMode="auto">
            <a:xfrm>
              <a:off x="2502" y="3165"/>
              <a:ext cx="56" cy="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51" name="Freeform 19"/>
            <p:cNvSpPr>
              <a:spLocks/>
            </p:cNvSpPr>
            <p:nvPr/>
          </p:nvSpPr>
          <p:spPr bwMode="auto">
            <a:xfrm>
              <a:off x="3917" y="2649"/>
              <a:ext cx="1410" cy="577"/>
            </a:xfrm>
            <a:custGeom>
              <a:avLst/>
              <a:gdLst>
                <a:gd name="T0" fmla="*/ 0 w 21144"/>
                <a:gd name="T1" fmla="*/ 0 h 16221"/>
                <a:gd name="T2" fmla="*/ 427 w 21144"/>
                <a:gd name="T3" fmla="*/ 1284 h 16221"/>
                <a:gd name="T4" fmla="*/ 854 w 21144"/>
                <a:gd name="T5" fmla="*/ 2516 h 16221"/>
                <a:gd name="T6" fmla="*/ 1281 w 21144"/>
                <a:gd name="T7" fmla="*/ 3694 h 16221"/>
                <a:gd name="T8" fmla="*/ 1708 w 21144"/>
                <a:gd name="T9" fmla="*/ 4820 h 16221"/>
                <a:gd name="T10" fmla="*/ 2135 w 21144"/>
                <a:gd name="T11" fmla="*/ 5893 h 16221"/>
                <a:gd name="T12" fmla="*/ 2563 w 21144"/>
                <a:gd name="T13" fmla="*/ 6912 h 16221"/>
                <a:gd name="T14" fmla="*/ 2990 w 21144"/>
                <a:gd name="T15" fmla="*/ 7880 h 16221"/>
                <a:gd name="T16" fmla="*/ 3417 w 21144"/>
                <a:gd name="T17" fmla="*/ 8792 h 16221"/>
                <a:gd name="T18" fmla="*/ 3844 w 21144"/>
                <a:gd name="T19" fmla="*/ 9653 h 16221"/>
                <a:gd name="T20" fmla="*/ 4272 w 21144"/>
                <a:gd name="T21" fmla="*/ 10461 h 16221"/>
                <a:gd name="T22" fmla="*/ 4699 w 21144"/>
                <a:gd name="T23" fmla="*/ 11215 h 16221"/>
                <a:gd name="T24" fmla="*/ 5126 w 21144"/>
                <a:gd name="T25" fmla="*/ 11917 h 16221"/>
                <a:gd name="T26" fmla="*/ 5553 w 21144"/>
                <a:gd name="T27" fmla="*/ 12566 h 16221"/>
                <a:gd name="T28" fmla="*/ 5981 w 21144"/>
                <a:gd name="T29" fmla="*/ 13162 h 16221"/>
                <a:gd name="T30" fmla="*/ 6408 w 21144"/>
                <a:gd name="T31" fmla="*/ 13704 h 16221"/>
                <a:gd name="T32" fmla="*/ 6835 w 21144"/>
                <a:gd name="T33" fmla="*/ 14195 h 16221"/>
                <a:gd name="T34" fmla="*/ 7262 w 21144"/>
                <a:gd name="T35" fmla="*/ 14632 h 16221"/>
                <a:gd name="T36" fmla="*/ 7689 w 21144"/>
                <a:gd name="T37" fmla="*/ 15016 h 16221"/>
                <a:gd name="T38" fmla="*/ 8116 w 21144"/>
                <a:gd name="T39" fmla="*/ 15347 h 16221"/>
                <a:gd name="T40" fmla="*/ 8543 w 21144"/>
                <a:gd name="T41" fmla="*/ 15625 h 16221"/>
                <a:gd name="T42" fmla="*/ 8970 w 21144"/>
                <a:gd name="T43" fmla="*/ 15851 h 16221"/>
                <a:gd name="T44" fmla="*/ 9398 w 21144"/>
                <a:gd name="T45" fmla="*/ 16022 h 16221"/>
                <a:gd name="T46" fmla="*/ 9825 w 21144"/>
                <a:gd name="T47" fmla="*/ 16141 h 16221"/>
                <a:gd name="T48" fmla="*/ 10251 w 21144"/>
                <a:gd name="T49" fmla="*/ 16207 h 16221"/>
                <a:gd name="T50" fmla="*/ 10678 w 21144"/>
                <a:gd name="T51" fmla="*/ 16221 h 16221"/>
                <a:gd name="T52" fmla="*/ 11105 w 21144"/>
                <a:gd name="T53" fmla="*/ 16181 h 16221"/>
                <a:gd name="T54" fmla="*/ 11532 w 21144"/>
                <a:gd name="T55" fmla="*/ 16088 h 16221"/>
                <a:gd name="T56" fmla="*/ 11959 w 21144"/>
                <a:gd name="T57" fmla="*/ 15942 h 16221"/>
                <a:gd name="T58" fmla="*/ 12386 w 21144"/>
                <a:gd name="T59" fmla="*/ 15745 h 16221"/>
                <a:gd name="T60" fmla="*/ 12815 w 21144"/>
                <a:gd name="T61" fmla="*/ 15493 h 16221"/>
                <a:gd name="T62" fmla="*/ 13242 w 21144"/>
                <a:gd name="T63" fmla="*/ 15188 h 16221"/>
                <a:gd name="T64" fmla="*/ 13669 w 21144"/>
                <a:gd name="T65" fmla="*/ 14831 h 16221"/>
                <a:gd name="T66" fmla="*/ 14096 w 21144"/>
                <a:gd name="T67" fmla="*/ 14420 h 16221"/>
                <a:gd name="T68" fmla="*/ 14523 w 21144"/>
                <a:gd name="T69" fmla="*/ 13956 h 16221"/>
                <a:gd name="T70" fmla="*/ 14950 w 21144"/>
                <a:gd name="T71" fmla="*/ 13441 h 16221"/>
                <a:gd name="T72" fmla="*/ 15377 w 21144"/>
                <a:gd name="T73" fmla="*/ 12871 h 16221"/>
                <a:gd name="T74" fmla="*/ 15804 w 21144"/>
                <a:gd name="T75" fmla="*/ 12248 h 16221"/>
                <a:gd name="T76" fmla="*/ 16232 w 21144"/>
                <a:gd name="T77" fmla="*/ 11573 h 16221"/>
                <a:gd name="T78" fmla="*/ 16659 w 21144"/>
                <a:gd name="T79" fmla="*/ 10845 h 16221"/>
                <a:gd name="T80" fmla="*/ 17086 w 21144"/>
                <a:gd name="T81" fmla="*/ 10063 h 16221"/>
                <a:gd name="T82" fmla="*/ 17513 w 21144"/>
                <a:gd name="T83" fmla="*/ 9229 h 16221"/>
                <a:gd name="T84" fmla="*/ 17940 w 21144"/>
                <a:gd name="T85" fmla="*/ 8343 h 16221"/>
                <a:gd name="T86" fmla="*/ 18367 w 21144"/>
                <a:gd name="T87" fmla="*/ 7403 h 16221"/>
                <a:gd name="T88" fmla="*/ 18794 w 21144"/>
                <a:gd name="T89" fmla="*/ 6409 h 16221"/>
                <a:gd name="T90" fmla="*/ 19221 w 21144"/>
                <a:gd name="T91" fmla="*/ 5363 h 16221"/>
                <a:gd name="T92" fmla="*/ 19649 w 21144"/>
                <a:gd name="T93" fmla="*/ 4264 h 16221"/>
                <a:gd name="T94" fmla="*/ 20076 w 21144"/>
                <a:gd name="T95" fmla="*/ 3112 h 16221"/>
                <a:gd name="T96" fmla="*/ 20503 w 21144"/>
                <a:gd name="T97" fmla="*/ 1907 h 16221"/>
                <a:gd name="T98" fmla="*/ 20930 w 21144"/>
                <a:gd name="T99" fmla="*/ 649 h 16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44" h="16221">
                  <a:moveTo>
                    <a:pt x="0" y="0"/>
                  </a:moveTo>
                  <a:lnTo>
                    <a:pt x="0" y="0"/>
                  </a:lnTo>
                  <a:lnTo>
                    <a:pt x="214" y="649"/>
                  </a:lnTo>
                  <a:lnTo>
                    <a:pt x="427" y="1284"/>
                  </a:lnTo>
                  <a:lnTo>
                    <a:pt x="641" y="1907"/>
                  </a:lnTo>
                  <a:lnTo>
                    <a:pt x="854" y="2516"/>
                  </a:lnTo>
                  <a:lnTo>
                    <a:pt x="1068" y="3112"/>
                  </a:lnTo>
                  <a:lnTo>
                    <a:pt x="1281" y="3694"/>
                  </a:lnTo>
                  <a:lnTo>
                    <a:pt x="1495" y="4264"/>
                  </a:lnTo>
                  <a:lnTo>
                    <a:pt x="1708" y="4820"/>
                  </a:lnTo>
                  <a:lnTo>
                    <a:pt x="1922" y="5363"/>
                  </a:lnTo>
                  <a:lnTo>
                    <a:pt x="2135" y="5893"/>
                  </a:lnTo>
                  <a:lnTo>
                    <a:pt x="2349" y="6409"/>
                  </a:lnTo>
                  <a:lnTo>
                    <a:pt x="2563" y="6912"/>
                  </a:lnTo>
                  <a:lnTo>
                    <a:pt x="2777" y="7403"/>
                  </a:lnTo>
                  <a:lnTo>
                    <a:pt x="2990" y="7880"/>
                  </a:lnTo>
                  <a:lnTo>
                    <a:pt x="3204" y="8343"/>
                  </a:lnTo>
                  <a:lnTo>
                    <a:pt x="3417" y="8792"/>
                  </a:lnTo>
                  <a:lnTo>
                    <a:pt x="3631" y="9229"/>
                  </a:lnTo>
                  <a:lnTo>
                    <a:pt x="3844" y="9653"/>
                  </a:lnTo>
                  <a:lnTo>
                    <a:pt x="4058" y="10063"/>
                  </a:lnTo>
                  <a:lnTo>
                    <a:pt x="4272" y="10461"/>
                  </a:lnTo>
                  <a:lnTo>
                    <a:pt x="4485" y="10845"/>
                  </a:lnTo>
                  <a:lnTo>
                    <a:pt x="4699" y="11215"/>
                  </a:lnTo>
                  <a:lnTo>
                    <a:pt x="4912" y="11573"/>
                  </a:lnTo>
                  <a:lnTo>
                    <a:pt x="5126" y="11917"/>
                  </a:lnTo>
                  <a:lnTo>
                    <a:pt x="5339" y="12248"/>
                  </a:lnTo>
                  <a:lnTo>
                    <a:pt x="5553" y="12566"/>
                  </a:lnTo>
                  <a:lnTo>
                    <a:pt x="5766" y="12871"/>
                  </a:lnTo>
                  <a:lnTo>
                    <a:pt x="5981" y="13162"/>
                  </a:lnTo>
                  <a:lnTo>
                    <a:pt x="6194" y="13441"/>
                  </a:lnTo>
                  <a:lnTo>
                    <a:pt x="6408" y="13704"/>
                  </a:lnTo>
                  <a:lnTo>
                    <a:pt x="6621" y="13956"/>
                  </a:lnTo>
                  <a:lnTo>
                    <a:pt x="6835" y="14195"/>
                  </a:lnTo>
                  <a:lnTo>
                    <a:pt x="7048" y="14420"/>
                  </a:lnTo>
                  <a:lnTo>
                    <a:pt x="7262" y="14632"/>
                  </a:lnTo>
                  <a:lnTo>
                    <a:pt x="7475" y="14831"/>
                  </a:lnTo>
                  <a:lnTo>
                    <a:pt x="7689" y="15016"/>
                  </a:lnTo>
                  <a:lnTo>
                    <a:pt x="7902" y="15188"/>
                  </a:lnTo>
                  <a:lnTo>
                    <a:pt x="8116" y="15347"/>
                  </a:lnTo>
                  <a:lnTo>
                    <a:pt x="8329" y="15493"/>
                  </a:lnTo>
                  <a:lnTo>
                    <a:pt x="8543" y="15625"/>
                  </a:lnTo>
                  <a:lnTo>
                    <a:pt x="8757" y="15745"/>
                  </a:lnTo>
                  <a:lnTo>
                    <a:pt x="8970" y="15851"/>
                  </a:lnTo>
                  <a:lnTo>
                    <a:pt x="9184" y="15942"/>
                  </a:lnTo>
                  <a:lnTo>
                    <a:pt x="9398" y="16022"/>
                  </a:lnTo>
                  <a:lnTo>
                    <a:pt x="9612" y="16088"/>
                  </a:lnTo>
                  <a:lnTo>
                    <a:pt x="9825" y="16141"/>
                  </a:lnTo>
                  <a:lnTo>
                    <a:pt x="10039" y="16181"/>
                  </a:lnTo>
                  <a:lnTo>
                    <a:pt x="10251" y="16207"/>
                  </a:lnTo>
                  <a:lnTo>
                    <a:pt x="10465" y="16221"/>
                  </a:lnTo>
                  <a:lnTo>
                    <a:pt x="10678" y="16221"/>
                  </a:lnTo>
                  <a:lnTo>
                    <a:pt x="10892" y="16207"/>
                  </a:lnTo>
                  <a:lnTo>
                    <a:pt x="11105" y="16181"/>
                  </a:lnTo>
                  <a:lnTo>
                    <a:pt x="11319" y="16141"/>
                  </a:lnTo>
                  <a:lnTo>
                    <a:pt x="11532" y="16088"/>
                  </a:lnTo>
                  <a:lnTo>
                    <a:pt x="11746" y="16022"/>
                  </a:lnTo>
                  <a:lnTo>
                    <a:pt x="11959" y="15942"/>
                  </a:lnTo>
                  <a:lnTo>
                    <a:pt x="12173" y="15851"/>
                  </a:lnTo>
                  <a:lnTo>
                    <a:pt x="12386" y="15745"/>
                  </a:lnTo>
                  <a:lnTo>
                    <a:pt x="12600" y="15625"/>
                  </a:lnTo>
                  <a:lnTo>
                    <a:pt x="12815" y="15493"/>
                  </a:lnTo>
                  <a:lnTo>
                    <a:pt x="13028" y="15347"/>
                  </a:lnTo>
                  <a:lnTo>
                    <a:pt x="13242" y="15188"/>
                  </a:lnTo>
                  <a:lnTo>
                    <a:pt x="13455" y="15016"/>
                  </a:lnTo>
                  <a:lnTo>
                    <a:pt x="13669" y="14831"/>
                  </a:lnTo>
                  <a:lnTo>
                    <a:pt x="13882" y="14632"/>
                  </a:lnTo>
                  <a:lnTo>
                    <a:pt x="14096" y="14420"/>
                  </a:lnTo>
                  <a:lnTo>
                    <a:pt x="14309" y="14195"/>
                  </a:lnTo>
                  <a:lnTo>
                    <a:pt x="14523" y="13956"/>
                  </a:lnTo>
                  <a:lnTo>
                    <a:pt x="14736" y="13704"/>
                  </a:lnTo>
                  <a:lnTo>
                    <a:pt x="14950" y="13441"/>
                  </a:lnTo>
                  <a:lnTo>
                    <a:pt x="15163" y="13162"/>
                  </a:lnTo>
                  <a:lnTo>
                    <a:pt x="15377" y="12871"/>
                  </a:lnTo>
                  <a:lnTo>
                    <a:pt x="15590" y="12566"/>
                  </a:lnTo>
                  <a:lnTo>
                    <a:pt x="15804" y="12248"/>
                  </a:lnTo>
                  <a:lnTo>
                    <a:pt x="16017" y="11917"/>
                  </a:lnTo>
                  <a:lnTo>
                    <a:pt x="16232" y="11573"/>
                  </a:lnTo>
                  <a:lnTo>
                    <a:pt x="16445" y="11215"/>
                  </a:lnTo>
                  <a:lnTo>
                    <a:pt x="16659" y="10845"/>
                  </a:lnTo>
                  <a:lnTo>
                    <a:pt x="16872" y="10461"/>
                  </a:lnTo>
                  <a:lnTo>
                    <a:pt x="17086" y="10063"/>
                  </a:lnTo>
                  <a:lnTo>
                    <a:pt x="17300" y="9653"/>
                  </a:lnTo>
                  <a:lnTo>
                    <a:pt x="17513" y="9229"/>
                  </a:lnTo>
                  <a:lnTo>
                    <a:pt x="17727" y="8792"/>
                  </a:lnTo>
                  <a:lnTo>
                    <a:pt x="17940" y="8343"/>
                  </a:lnTo>
                  <a:lnTo>
                    <a:pt x="18154" y="7880"/>
                  </a:lnTo>
                  <a:lnTo>
                    <a:pt x="18367" y="7403"/>
                  </a:lnTo>
                  <a:lnTo>
                    <a:pt x="18581" y="6912"/>
                  </a:lnTo>
                  <a:lnTo>
                    <a:pt x="18794" y="6409"/>
                  </a:lnTo>
                  <a:lnTo>
                    <a:pt x="19008" y="5893"/>
                  </a:lnTo>
                  <a:lnTo>
                    <a:pt x="19221" y="5363"/>
                  </a:lnTo>
                  <a:lnTo>
                    <a:pt x="19435" y="4820"/>
                  </a:lnTo>
                  <a:lnTo>
                    <a:pt x="19649" y="4264"/>
                  </a:lnTo>
                  <a:lnTo>
                    <a:pt x="19863" y="3694"/>
                  </a:lnTo>
                  <a:lnTo>
                    <a:pt x="20076" y="3112"/>
                  </a:lnTo>
                  <a:lnTo>
                    <a:pt x="20290" y="2516"/>
                  </a:lnTo>
                  <a:lnTo>
                    <a:pt x="20503" y="1907"/>
                  </a:lnTo>
                  <a:lnTo>
                    <a:pt x="20717" y="1284"/>
                  </a:lnTo>
                  <a:lnTo>
                    <a:pt x="20930" y="649"/>
                  </a:lnTo>
                  <a:lnTo>
                    <a:pt x="21144" y="0"/>
                  </a:lnTo>
                </a:path>
              </a:pathLst>
            </a:custGeom>
            <a:noFill/>
            <a:ln w="12700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74452" name="Oval 20"/>
            <p:cNvSpPr>
              <a:spLocks noChangeArrowheads="1"/>
            </p:cNvSpPr>
            <p:nvPr/>
          </p:nvSpPr>
          <p:spPr bwMode="auto">
            <a:xfrm>
              <a:off x="4446" y="3165"/>
              <a:ext cx="56" cy="56"/>
            </a:xfrm>
            <a:prstGeom prst="ellipse">
              <a:avLst/>
            </a:prstGeom>
            <a:solidFill>
              <a:srgbClr val="000099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74453" name="Text Box 21"/>
            <p:cNvSpPr txBox="1">
              <a:spLocks noChangeArrowheads="1"/>
            </p:cNvSpPr>
            <p:nvPr/>
          </p:nvSpPr>
          <p:spPr bwMode="auto">
            <a:xfrm>
              <a:off x="2295" y="3907"/>
              <a:ext cx="7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valence</a:t>
              </a:r>
            </a:p>
          </p:txBody>
        </p:sp>
        <p:sp>
          <p:nvSpPr>
            <p:cNvPr id="274454" name="Text Box 22"/>
            <p:cNvSpPr txBox="1">
              <a:spLocks noChangeArrowheads="1"/>
            </p:cNvSpPr>
            <p:nvPr/>
          </p:nvSpPr>
          <p:spPr bwMode="auto">
            <a:xfrm>
              <a:off x="2142" y="2647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Conduction</a:t>
              </a:r>
            </a:p>
          </p:txBody>
        </p:sp>
        <p:sp>
          <p:nvSpPr>
            <p:cNvPr id="274455" name="Text Box 23"/>
            <p:cNvSpPr txBox="1">
              <a:spLocks noChangeArrowheads="1"/>
            </p:cNvSpPr>
            <p:nvPr/>
          </p:nvSpPr>
          <p:spPr bwMode="auto">
            <a:xfrm>
              <a:off x="4374" y="2647"/>
              <a:ext cx="5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Hole</a:t>
              </a:r>
            </a:p>
          </p:txBody>
        </p:sp>
        <p:sp>
          <p:nvSpPr>
            <p:cNvPr id="274456" name="AutoShape 24"/>
            <p:cNvSpPr>
              <a:spLocks noChangeArrowheads="1"/>
            </p:cNvSpPr>
            <p:nvPr/>
          </p:nvSpPr>
          <p:spPr bwMode="auto">
            <a:xfrm rot="-1754716">
              <a:off x="3314" y="3334"/>
              <a:ext cx="858" cy="98"/>
            </a:xfrm>
            <a:prstGeom prst="rightArrow">
              <a:avLst>
                <a:gd name="adj1" fmla="val 50000"/>
                <a:gd name="adj2" fmla="val 218878"/>
              </a:avLst>
            </a:prstGeom>
            <a:solidFill>
              <a:srgbClr val="0000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74457" name="Line 25"/>
            <p:cNvSpPr>
              <a:spLocks noChangeShapeType="1"/>
            </p:cNvSpPr>
            <p:nvPr/>
          </p:nvSpPr>
          <p:spPr bwMode="auto">
            <a:xfrm>
              <a:off x="2142" y="3240"/>
              <a:ext cx="0" cy="34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74458" name="Line 26"/>
            <p:cNvSpPr>
              <a:spLocks noChangeShapeType="1"/>
            </p:cNvSpPr>
            <p:nvPr/>
          </p:nvSpPr>
          <p:spPr bwMode="auto">
            <a:xfrm flipH="1">
              <a:off x="2142" y="3222"/>
              <a:ext cx="63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74459" name="Line 27"/>
            <p:cNvSpPr>
              <a:spLocks noChangeShapeType="1"/>
            </p:cNvSpPr>
            <p:nvPr/>
          </p:nvSpPr>
          <p:spPr bwMode="auto">
            <a:xfrm flipH="1">
              <a:off x="2142" y="3582"/>
              <a:ext cx="63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74460" name="Text Box 28"/>
            <p:cNvSpPr txBox="1">
              <a:spLocks noChangeArrowheads="1"/>
            </p:cNvSpPr>
            <p:nvPr/>
          </p:nvSpPr>
          <p:spPr bwMode="auto">
            <a:xfrm>
              <a:off x="1823" y="3259"/>
              <a:ext cx="3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</a:t>
              </a:r>
              <a:r>
                <a:rPr lang="en-US" altLang="en-US" baseline="-25000"/>
                <a:t>g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3381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Cyclotron resonance</a:t>
            </a:r>
          </a:p>
        </p:txBody>
      </p:sp>
      <p:pic>
        <p:nvPicPr>
          <p:cNvPr id="279555" name="Picture 3" descr="C:\Gec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1303338"/>
            <a:ext cx="4983163" cy="43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9556" name="Object 4"/>
          <p:cNvGraphicFramePr>
            <a:graphicFrameLocks noChangeAspect="1"/>
          </p:cNvGraphicFramePr>
          <p:nvPr/>
        </p:nvGraphicFramePr>
        <p:xfrm>
          <a:off x="644525" y="1812925"/>
          <a:ext cx="129381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4" imgW="583920" imgH="393480" progId="Equation.3">
                  <p:embed/>
                </p:oleObj>
              </mc:Choice>
              <mc:Fallback>
                <p:oleObj name="Equation" r:id="rId4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1812925"/>
                        <a:ext cx="1293813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4645025" y="5967413"/>
            <a:ext cx="3760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Dresselhaus et al., Phys. Rev. </a:t>
            </a:r>
            <a:r>
              <a:rPr lang="en-US" altLang="en-US" sz="1400" b="1"/>
              <a:t>98</a:t>
            </a:r>
            <a:r>
              <a:rPr lang="en-US" altLang="en-US" sz="1400"/>
              <a:t>, 368 (1955)</a:t>
            </a:r>
          </a:p>
        </p:txBody>
      </p:sp>
    </p:spTree>
    <p:extLst>
      <p:ext uri="{BB962C8B-B14F-4D97-AF65-F5344CB8AC3E}">
        <p14:creationId xmlns:p14="http://schemas.microsoft.com/office/powerpoint/2010/main" val="3709160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Carrier density</a:t>
            </a:r>
          </a:p>
        </p:txBody>
      </p:sp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850900" y="3575050"/>
          <a:ext cx="73279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1" name="Equation" r:id="rId3" imgW="7327800" imgH="1168200" progId="Equation.3">
                  <p:embed/>
                </p:oleObj>
              </mc:Choice>
              <mc:Fallback>
                <p:oleObj name="Equation" r:id="rId3" imgW="73278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3575050"/>
                        <a:ext cx="73279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0" name="Object 4"/>
          <p:cNvGraphicFramePr>
            <a:graphicFrameLocks noChangeAspect="1"/>
          </p:cNvGraphicFramePr>
          <p:nvPr/>
        </p:nvGraphicFramePr>
        <p:xfrm>
          <a:off x="850900" y="4738688"/>
          <a:ext cx="73660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Equation" r:id="rId5" imgW="7365960" imgH="1155600" progId="Equation.3">
                  <p:embed/>
                </p:oleObj>
              </mc:Choice>
              <mc:Fallback>
                <p:oleObj name="Equation" r:id="rId5" imgW="7365960" imgH="11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4738688"/>
                        <a:ext cx="73660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81" name="Object 5"/>
          <p:cNvGraphicFramePr>
            <a:graphicFrameLocks noChangeAspect="1"/>
          </p:cNvGraphicFramePr>
          <p:nvPr/>
        </p:nvGraphicFramePr>
        <p:xfrm>
          <a:off x="850900" y="5770563"/>
          <a:ext cx="25781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3" name="Equation" r:id="rId7" imgW="2577960" imgH="901440" progId="Equation.3">
                  <p:embed/>
                </p:oleObj>
              </mc:Choice>
              <mc:Fallback>
                <p:oleObj name="Equation" r:id="rId7" imgW="257796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900" y="5770563"/>
                        <a:ext cx="25781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4057650" y="6175375"/>
            <a:ext cx="3836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Independent of </a:t>
            </a:r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/>
              <a:t> or doping</a:t>
            </a:r>
          </a:p>
        </p:txBody>
      </p:sp>
      <p:grpSp>
        <p:nvGrpSpPr>
          <p:cNvPr id="254983" name="Group 7"/>
          <p:cNvGrpSpPr>
            <a:grpSpLocks/>
          </p:cNvGrpSpPr>
          <p:nvPr/>
        </p:nvGrpSpPr>
        <p:grpSpPr bwMode="auto">
          <a:xfrm>
            <a:off x="1762125" y="1274763"/>
            <a:ext cx="5297488" cy="2205037"/>
            <a:chOff x="1110" y="803"/>
            <a:chExt cx="3337" cy="1389"/>
          </a:xfrm>
        </p:grpSpPr>
        <p:grpSp>
          <p:nvGrpSpPr>
            <p:cNvPr id="254984" name="Group 8"/>
            <p:cNvGrpSpPr>
              <a:grpSpLocks/>
            </p:cNvGrpSpPr>
            <p:nvPr/>
          </p:nvGrpSpPr>
          <p:grpSpPr bwMode="auto">
            <a:xfrm>
              <a:off x="1113" y="850"/>
              <a:ext cx="3331" cy="1294"/>
              <a:chOff x="608" y="784"/>
              <a:chExt cx="3331" cy="1294"/>
            </a:xfrm>
          </p:grpSpPr>
          <p:sp>
            <p:nvSpPr>
              <p:cNvPr id="254985" name="Freeform 9"/>
              <p:cNvSpPr>
                <a:spLocks/>
              </p:cNvSpPr>
              <p:nvPr/>
            </p:nvSpPr>
            <p:spPr bwMode="auto">
              <a:xfrm>
                <a:off x="931" y="958"/>
                <a:ext cx="988" cy="490"/>
              </a:xfrm>
              <a:custGeom>
                <a:avLst/>
                <a:gdLst>
                  <a:gd name="T0" fmla="*/ 0 w 9941"/>
                  <a:gd name="T1" fmla="*/ 0 h 6494"/>
                  <a:gd name="T2" fmla="*/ 201 w 9941"/>
                  <a:gd name="T3" fmla="*/ 514 h 6494"/>
                  <a:gd name="T4" fmla="*/ 401 w 9941"/>
                  <a:gd name="T5" fmla="*/ 1008 h 6494"/>
                  <a:gd name="T6" fmla="*/ 602 w 9941"/>
                  <a:gd name="T7" fmla="*/ 1479 h 6494"/>
                  <a:gd name="T8" fmla="*/ 804 w 9941"/>
                  <a:gd name="T9" fmla="*/ 1930 h 6494"/>
                  <a:gd name="T10" fmla="*/ 1005 w 9941"/>
                  <a:gd name="T11" fmla="*/ 2359 h 6494"/>
                  <a:gd name="T12" fmla="*/ 1205 w 9941"/>
                  <a:gd name="T13" fmla="*/ 2767 h 6494"/>
                  <a:gd name="T14" fmla="*/ 1406 w 9941"/>
                  <a:gd name="T15" fmla="*/ 3155 h 6494"/>
                  <a:gd name="T16" fmla="*/ 1606 w 9941"/>
                  <a:gd name="T17" fmla="*/ 3520 h 6494"/>
                  <a:gd name="T18" fmla="*/ 1807 w 9941"/>
                  <a:gd name="T19" fmla="*/ 3865 h 6494"/>
                  <a:gd name="T20" fmla="*/ 2009 w 9941"/>
                  <a:gd name="T21" fmla="*/ 4188 h 6494"/>
                  <a:gd name="T22" fmla="*/ 2210 w 9941"/>
                  <a:gd name="T23" fmla="*/ 4491 h 6494"/>
                  <a:gd name="T24" fmla="*/ 2410 w 9941"/>
                  <a:gd name="T25" fmla="*/ 4771 h 6494"/>
                  <a:gd name="T26" fmla="*/ 2611 w 9941"/>
                  <a:gd name="T27" fmla="*/ 5031 h 6494"/>
                  <a:gd name="T28" fmla="*/ 2811 w 9941"/>
                  <a:gd name="T29" fmla="*/ 5270 h 6494"/>
                  <a:gd name="T30" fmla="*/ 3012 w 9941"/>
                  <a:gd name="T31" fmla="*/ 5487 h 6494"/>
                  <a:gd name="T32" fmla="*/ 3214 w 9941"/>
                  <a:gd name="T33" fmla="*/ 5683 h 6494"/>
                  <a:gd name="T34" fmla="*/ 3415 w 9941"/>
                  <a:gd name="T35" fmla="*/ 5859 h 6494"/>
                  <a:gd name="T36" fmla="*/ 3615 w 9941"/>
                  <a:gd name="T37" fmla="*/ 6012 h 6494"/>
                  <a:gd name="T38" fmla="*/ 3816 w 9941"/>
                  <a:gd name="T39" fmla="*/ 6144 h 6494"/>
                  <a:gd name="T40" fmla="*/ 4016 w 9941"/>
                  <a:gd name="T41" fmla="*/ 6255 h 6494"/>
                  <a:gd name="T42" fmla="*/ 4217 w 9941"/>
                  <a:gd name="T43" fmla="*/ 6346 h 6494"/>
                  <a:gd name="T44" fmla="*/ 4419 w 9941"/>
                  <a:gd name="T45" fmla="*/ 6415 h 6494"/>
                  <a:gd name="T46" fmla="*/ 4619 w 9941"/>
                  <a:gd name="T47" fmla="*/ 6463 h 6494"/>
                  <a:gd name="T48" fmla="*/ 4820 w 9941"/>
                  <a:gd name="T49" fmla="*/ 6489 h 6494"/>
                  <a:gd name="T50" fmla="*/ 5021 w 9941"/>
                  <a:gd name="T51" fmla="*/ 6494 h 6494"/>
                  <a:gd name="T52" fmla="*/ 5221 w 9941"/>
                  <a:gd name="T53" fmla="*/ 6479 h 6494"/>
                  <a:gd name="T54" fmla="*/ 5422 w 9941"/>
                  <a:gd name="T55" fmla="*/ 6441 h 6494"/>
                  <a:gd name="T56" fmla="*/ 5624 w 9941"/>
                  <a:gd name="T57" fmla="*/ 6383 h 6494"/>
                  <a:gd name="T58" fmla="*/ 5824 w 9941"/>
                  <a:gd name="T59" fmla="*/ 6303 h 6494"/>
                  <a:gd name="T60" fmla="*/ 6025 w 9941"/>
                  <a:gd name="T61" fmla="*/ 6202 h 6494"/>
                  <a:gd name="T62" fmla="*/ 6226 w 9941"/>
                  <a:gd name="T63" fmla="*/ 6081 h 6494"/>
                  <a:gd name="T64" fmla="*/ 6426 w 9941"/>
                  <a:gd name="T65" fmla="*/ 5938 h 6494"/>
                  <a:gd name="T66" fmla="*/ 6627 w 9941"/>
                  <a:gd name="T67" fmla="*/ 5773 h 6494"/>
                  <a:gd name="T68" fmla="*/ 6828 w 9941"/>
                  <a:gd name="T69" fmla="*/ 5588 h 6494"/>
                  <a:gd name="T70" fmla="*/ 7029 w 9941"/>
                  <a:gd name="T71" fmla="*/ 5381 h 6494"/>
                  <a:gd name="T72" fmla="*/ 7230 w 9941"/>
                  <a:gd name="T73" fmla="*/ 5153 h 6494"/>
                  <a:gd name="T74" fmla="*/ 7431 w 9941"/>
                  <a:gd name="T75" fmla="*/ 4904 h 6494"/>
                  <a:gd name="T76" fmla="*/ 7631 w 9941"/>
                  <a:gd name="T77" fmla="*/ 4634 h 6494"/>
                  <a:gd name="T78" fmla="*/ 7832 w 9941"/>
                  <a:gd name="T79" fmla="*/ 4342 h 6494"/>
                  <a:gd name="T80" fmla="*/ 8033 w 9941"/>
                  <a:gd name="T81" fmla="*/ 4029 h 6494"/>
                  <a:gd name="T82" fmla="*/ 8234 w 9941"/>
                  <a:gd name="T83" fmla="*/ 3695 h 6494"/>
                  <a:gd name="T84" fmla="*/ 8435 w 9941"/>
                  <a:gd name="T85" fmla="*/ 3340 h 6494"/>
                  <a:gd name="T86" fmla="*/ 8636 w 9941"/>
                  <a:gd name="T87" fmla="*/ 2964 h 6494"/>
                  <a:gd name="T88" fmla="*/ 8836 w 9941"/>
                  <a:gd name="T89" fmla="*/ 2566 h 6494"/>
                  <a:gd name="T90" fmla="*/ 9037 w 9941"/>
                  <a:gd name="T91" fmla="*/ 2147 h 6494"/>
                  <a:gd name="T92" fmla="*/ 9238 w 9941"/>
                  <a:gd name="T93" fmla="*/ 1707 h 6494"/>
                  <a:gd name="T94" fmla="*/ 9439 w 9941"/>
                  <a:gd name="T95" fmla="*/ 1245 h 6494"/>
                  <a:gd name="T96" fmla="*/ 9640 w 9941"/>
                  <a:gd name="T97" fmla="*/ 763 h 6494"/>
                  <a:gd name="T98" fmla="*/ 9841 w 9941"/>
                  <a:gd name="T99" fmla="*/ 260 h 6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6494">
                    <a:moveTo>
                      <a:pt x="0" y="0"/>
                    </a:moveTo>
                    <a:lnTo>
                      <a:pt x="0" y="0"/>
                    </a:lnTo>
                    <a:lnTo>
                      <a:pt x="101" y="260"/>
                    </a:lnTo>
                    <a:lnTo>
                      <a:pt x="201" y="514"/>
                    </a:lnTo>
                    <a:lnTo>
                      <a:pt x="301" y="763"/>
                    </a:lnTo>
                    <a:lnTo>
                      <a:pt x="401" y="1008"/>
                    </a:lnTo>
                    <a:lnTo>
                      <a:pt x="502" y="1245"/>
                    </a:lnTo>
                    <a:lnTo>
                      <a:pt x="602" y="1479"/>
                    </a:lnTo>
                    <a:lnTo>
                      <a:pt x="704" y="1707"/>
                    </a:lnTo>
                    <a:lnTo>
                      <a:pt x="804" y="1930"/>
                    </a:lnTo>
                    <a:lnTo>
                      <a:pt x="904" y="2147"/>
                    </a:lnTo>
                    <a:lnTo>
                      <a:pt x="1005" y="2359"/>
                    </a:lnTo>
                    <a:lnTo>
                      <a:pt x="1105" y="2566"/>
                    </a:lnTo>
                    <a:lnTo>
                      <a:pt x="1205" y="2767"/>
                    </a:lnTo>
                    <a:lnTo>
                      <a:pt x="1306" y="2964"/>
                    </a:lnTo>
                    <a:lnTo>
                      <a:pt x="1406" y="3155"/>
                    </a:lnTo>
                    <a:lnTo>
                      <a:pt x="1506" y="3340"/>
                    </a:lnTo>
                    <a:lnTo>
                      <a:pt x="1606" y="3520"/>
                    </a:lnTo>
                    <a:lnTo>
                      <a:pt x="1707" y="3695"/>
                    </a:lnTo>
                    <a:lnTo>
                      <a:pt x="1807" y="3865"/>
                    </a:lnTo>
                    <a:lnTo>
                      <a:pt x="1909" y="4029"/>
                    </a:lnTo>
                    <a:lnTo>
                      <a:pt x="2009" y="4188"/>
                    </a:lnTo>
                    <a:lnTo>
                      <a:pt x="2109" y="4342"/>
                    </a:lnTo>
                    <a:lnTo>
                      <a:pt x="2210" y="4491"/>
                    </a:lnTo>
                    <a:lnTo>
                      <a:pt x="2310" y="4634"/>
                    </a:lnTo>
                    <a:lnTo>
                      <a:pt x="2410" y="4771"/>
                    </a:lnTo>
                    <a:lnTo>
                      <a:pt x="2510" y="4904"/>
                    </a:lnTo>
                    <a:lnTo>
                      <a:pt x="2611" y="5031"/>
                    </a:lnTo>
                    <a:lnTo>
                      <a:pt x="2711" y="5153"/>
                    </a:lnTo>
                    <a:lnTo>
                      <a:pt x="2811" y="5270"/>
                    </a:lnTo>
                    <a:lnTo>
                      <a:pt x="2912" y="5381"/>
                    </a:lnTo>
                    <a:lnTo>
                      <a:pt x="3012" y="5487"/>
                    </a:lnTo>
                    <a:lnTo>
                      <a:pt x="3114" y="5588"/>
                    </a:lnTo>
                    <a:lnTo>
                      <a:pt x="3214" y="5683"/>
                    </a:lnTo>
                    <a:lnTo>
                      <a:pt x="3314" y="5773"/>
                    </a:lnTo>
                    <a:lnTo>
                      <a:pt x="3415" y="5859"/>
                    </a:lnTo>
                    <a:lnTo>
                      <a:pt x="3515" y="5938"/>
                    </a:lnTo>
                    <a:lnTo>
                      <a:pt x="3615" y="6012"/>
                    </a:lnTo>
                    <a:lnTo>
                      <a:pt x="3715" y="6081"/>
                    </a:lnTo>
                    <a:lnTo>
                      <a:pt x="3816" y="6144"/>
                    </a:lnTo>
                    <a:lnTo>
                      <a:pt x="3916" y="6202"/>
                    </a:lnTo>
                    <a:lnTo>
                      <a:pt x="4016" y="6255"/>
                    </a:lnTo>
                    <a:lnTo>
                      <a:pt x="4117" y="6303"/>
                    </a:lnTo>
                    <a:lnTo>
                      <a:pt x="4217" y="6346"/>
                    </a:lnTo>
                    <a:lnTo>
                      <a:pt x="4317" y="6383"/>
                    </a:lnTo>
                    <a:lnTo>
                      <a:pt x="4419" y="6415"/>
                    </a:lnTo>
                    <a:lnTo>
                      <a:pt x="4519" y="6441"/>
                    </a:lnTo>
                    <a:lnTo>
                      <a:pt x="4619" y="6463"/>
                    </a:lnTo>
                    <a:lnTo>
                      <a:pt x="4720" y="6479"/>
                    </a:lnTo>
                    <a:lnTo>
                      <a:pt x="4820" y="6489"/>
                    </a:lnTo>
                    <a:lnTo>
                      <a:pt x="4920" y="6494"/>
                    </a:lnTo>
                    <a:lnTo>
                      <a:pt x="5021" y="6494"/>
                    </a:lnTo>
                    <a:lnTo>
                      <a:pt x="5121" y="6489"/>
                    </a:lnTo>
                    <a:lnTo>
                      <a:pt x="5221" y="6479"/>
                    </a:lnTo>
                    <a:lnTo>
                      <a:pt x="5322" y="6463"/>
                    </a:lnTo>
                    <a:lnTo>
                      <a:pt x="5422" y="6441"/>
                    </a:lnTo>
                    <a:lnTo>
                      <a:pt x="5522" y="6415"/>
                    </a:lnTo>
                    <a:lnTo>
                      <a:pt x="5624" y="6383"/>
                    </a:lnTo>
                    <a:lnTo>
                      <a:pt x="5724" y="6346"/>
                    </a:lnTo>
                    <a:lnTo>
                      <a:pt x="5824" y="6303"/>
                    </a:lnTo>
                    <a:lnTo>
                      <a:pt x="5925" y="6255"/>
                    </a:lnTo>
                    <a:lnTo>
                      <a:pt x="6025" y="6202"/>
                    </a:lnTo>
                    <a:lnTo>
                      <a:pt x="6125" y="6144"/>
                    </a:lnTo>
                    <a:lnTo>
                      <a:pt x="6226" y="6081"/>
                    </a:lnTo>
                    <a:lnTo>
                      <a:pt x="6326" y="6012"/>
                    </a:lnTo>
                    <a:lnTo>
                      <a:pt x="6426" y="5938"/>
                    </a:lnTo>
                    <a:lnTo>
                      <a:pt x="6527" y="5859"/>
                    </a:lnTo>
                    <a:lnTo>
                      <a:pt x="6627" y="5773"/>
                    </a:lnTo>
                    <a:lnTo>
                      <a:pt x="6727" y="5683"/>
                    </a:lnTo>
                    <a:lnTo>
                      <a:pt x="6828" y="5588"/>
                    </a:lnTo>
                    <a:lnTo>
                      <a:pt x="6929" y="5487"/>
                    </a:lnTo>
                    <a:lnTo>
                      <a:pt x="7029" y="5381"/>
                    </a:lnTo>
                    <a:lnTo>
                      <a:pt x="7130" y="5270"/>
                    </a:lnTo>
                    <a:lnTo>
                      <a:pt x="7230" y="5153"/>
                    </a:lnTo>
                    <a:lnTo>
                      <a:pt x="7330" y="5031"/>
                    </a:lnTo>
                    <a:lnTo>
                      <a:pt x="7431" y="4904"/>
                    </a:lnTo>
                    <a:lnTo>
                      <a:pt x="7531" y="4771"/>
                    </a:lnTo>
                    <a:lnTo>
                      <a:pt x="7631" y="4634"/>
                    </a:lnTo>
                    <a:lnTo>
                      <a:pt x="7732" y="4491"/>
                    </a:lnTo>
                    <a:lnTo>
                      <a:pt x="7832" y="4342"/>
                    </a:lnTo>
                    <a:lnTo>
                      <a:pt x="7932" y="4188"/>
                    </a:lnTo>
                    <a:lnTo>
                      <a:pt x="8033" y="4029"/>
                    </a:lnTo>
                    <a:lnTo>
                      <a:pt x="8134" y="3865"/>
                    </a:lnTo>
                    <a:lnTo>
                      <a:pt x="8234" y="3695"/>
                    </a:lnTo>
                    <a:lnTo>
                      <a:pt x="8335" y="3520"/>
                    </a:lnTo>
                    <a:lnTo>
                      <a:pt x="8435" y="3340"/>
                    </a:lnTo>
                    <a:lnTo>
                      <a:pt x="8535" y="3155"/>
                    </a:lnTo>
                    <a:lnTo>
                      <a:pt x="8636" y="2964"/>
                    </a:lnTo>
                    <a:lnTo>
                      <a:pt x="8736" y="2767"/>
                    </a:lnTo>
                    <a:lnTo>
                      <a:pt x="8836" y="2566"/>
                    </a:lnTo>
                    <a:lnTo>
                      <a:pt x="8937" y="2359"/>
                    </a:lnTo>
                    <a:lnTo>
                      <a:pt x="9037" y="2147"/>
                    </a:lnTo>
                    <a:lnTo>
                      <a:pt x="9137" y="1930"/>
                    </a:lnTo>
                    <a:lnTo>
                      <a:pt x="9238" y="1707"/>
                    </a:lnTo>
                    <a:lnTo>
                      <a:pt x="9339" y="1479"/>
                    </a:lnTo>
                    <a:lnTo>
                      <a:pt x="9439" y="1245"/>
                    </a:lnTo>
                    <a:lnTo>
                      <a:pt x="9540" y="1008"/>
                    </a:lnTo>
                    <a:lnTo>
                      <a:pt x="9640" y="763"/>
                    </a:lnTo>
                    <a:lnTo>
                      <a:pt x="9740" y="514"/>
                    </a:lnTo>
                    <a:lnTo>
                      <a:pt x="9841" y="260"/>
                    </a:lnTo>
                    <a:lnTo>
                      <a:pt x="9941" y="0"/>
                    </a:ln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254986" name="Freeform 10"/>
              <p:cNvSpPr>
                <a:spLocks/>
              </p:cNvSpPr>
              <p:nvPr/>
            </p:nvSpPr>
            <p:spPr bwMode="auto">
              <a:xfrm>
                <a:off x="931" y="1570"/>
                <a:ext cx="988" cy="490"/>
              </a:xfrm>
              <a:custGeom>
                <a:avLst/>
                <a:gdLst>
                  <a:gd name="T0" fmla="*/ 0 w 9941"/>
                  <a:gd name="T1" fmla="*/ 6494 h 6494"/>
                  <a:gd name="T2" fmla="*/ 201 w 9941"/>
                  <a:gd name="T3" fmla="*/ 5980 h 6494"/>
                  <a:gd name="T4" fmla="*/ 401 w 9941"/>
                  <a:gd name="T5" fmla="*/ 5486 h 6494"/>
                  <a:gd name="T6" fmla="*/ 602 w 9941"/>
                  <a:gd name="T7" fmla="*/ 5015 h 6494"/>
                  <a:gd name="T8" fmla="*/ 804 w 9941"/>
                  <a:gd name="T9" fmla="*/ 4564 h 6494"/>
                  <a:gd name="T10" fmla="*/ 1005 w 9941"/>
                  <a:gd name="T11" fmla="*/ 4135 h 6494"/>
                  <a:gd name="T12" fmla="*/ 1205 w 9941"/>
                  <a:gd name="T13" fmla="*/ 3727 h 6494"/>
                  <a:gd name="T14" fmla="*/ 1406 w 9941"/>
                  <a:gd name="T15" fmla="*/ 3339 h 6494"/>
                  <a:gd name="T16" fmla="*/ 1606 w 9941"/>
                  <a:gd name="T17" fmla="*/ 2974 h 6494"/>
                  <a:gd name="T18" fmla="*/ 1807 w 9941"/>
                  <a:gd name="T19" fmla="*/ 2629 h 6494"/>
                  <a:gd name="T20" fmla="*/ 2009 w 9941"/>
                  <a:gd name="T21" fmla="*/ 2306 h 6494"/>
                  <a:gd name="T22" fmla="*/ 2210 w 9941"/>
                  <a:gd name="T23" fmla="*/ 2003 h 6494"/>
                  <a:gd name="T24" fmla="*/ 2410 w 9941"/>
                  <a:gd name="T25" fmla="*/ 1723 h 6494"/>
                  <a:gd name="T26" fmla="*/ 2611 w 9941"/>
                  <a:gd name="T27" fmla="*/ 1463 h 6494"/>
                  <a:gd name="T28" fmla="*/ 2811 w 9941"/>
                  <a:gd name="T29" fmla="*/ 1224 h 6494"/>
                  <a:gd name="T30" fmla="*/ 3012 w 9941"/>
                  <a:gd name="T31" fmla="*/ 1007 h 6494"/>
                  <a:gd name="T32" fmla="*/ 3214 w 9941"/>
                  <a:gd name="T33" fmla="*/ 811 h 6494"/>
                  <a:gd name="T34" fmla="*/ 3415 w 9941"/>
                  <a:gd name="T35" fmla="*/ 635 h 6494"/>
                  <a:gd name="T36" fmla="*/ 3615 w 9941"/>
                  <a:gd name="T37" fmla="*/ 482 h 6494"/>
                  <a:gd name="T38" fmla="*/ 3816 w 9941"/>
                  <a:gd name="T39" fmla="*/ 350 h 6494"/>
                  <a:gd name="T40" fmla="*/ 4016 w 9941"/>
                  <a:gd name="T41" fmla="*/ 239 h 6494"/>
                  <a:gd name="T42" fmla="*/ 4217 w 9941"/>
                  <a:gd name="T43" fmla="*/ 148 h 6494"/>
                  <a:gd name="T44" fmla="*/ 4419 w 9941"/>
                  <a:gd name="T45" fmla="*/ 79 h 6494"/>
                  <a:gd name="T46" fmla="*/ 4619 w 9941"/>
                  <a:gd name="T47" fmla="*/ 31 h 6494"/>
                  <a:gd name="T48" fmla="*/ 4820 w 9941"/>
                  <a:gd name="T49" fmla="*/ 5 h 6494"/>
                  <a:gd name="T50" fmla="*/ 5021 w 9941"/>
                  <a:gd name="T51" fmla="*/ 0 h 6494"/>
                  <a:gd name="T52" fmla="*/ 5221 w 9941"/>
                  <a:gd name="T53" fmla="*/ 15 h 6494"/>
                  <a:gd name="T54" fmla="*/ 5422 w 9941"/>
                  <a:gd name="T55" fmla="*/ 53 h 6494"/>
                  <a:gd name="T56" fmla="*/ 5624 w 9941"/>
                  <a:gd name="T57" fmla="*/ 111 h 6494"/>
                  <a:gd name="T58" fmla="*/ 5824 w 9941"/>
                  <a:gd name="T59" fmla="*/ 191 h 6494"/>
                  <a:gd name="T60" fmla="*/ 6025 w 9941"/>
                  <a:gd name="T61" fmla="*/ 292 h 6494"/>
                  <a:gd name="T62" fmla="*/ 6226 w 9941"/>
                  <a:gd name="T63" fmla="*/ 413 h 6494"/>
                  <a:gd name="T64" fmla="*/ 6426 w 9941"/>
                  <a:gd name="T65" fmla="*/ 556 h 6494"/>
                  <a:gd name="T66" fmla="*/ 6627 w 9941"/>
                  <a:gd name="T67" fmla="*/ 721 h 6494"/>
                  <a:gd name="T68" fmla="*/ 6828 w 9941"/>
                  <a:gd name="T69" fmla="*/ 906 h 6494"/>
                  <a:gd name="T70" fmla="*/ 7029 w 9941"/>
                  <a:gd name="T71" fmla="*/ 1113 h 6494"/>
                  <a:gd name="T72" fmla="*/ 7230 w 9941"/>
                  <a:gd name="T73" fmla="*/ 1341 h 6494"/>
                  <a:gd name="T74" fmla="*/ 7431 w 9941"/>
                  <a:gd name="T75" fmla="*/ 1590 h 6494"/>
                  <a:gd name="T76" fmla="*/ 7631 w 9941"/>
                  <a:gd name="T77" fmla="*/ 1860 h 6494"/>
                  <a:gd name="T78" fmla="*/ 7832 w 9941"/>
                  <a:gd name="T79" fmla="*/ 2152 h 6494"/>
                  <a:gd name="T80" fmla="*/ 8033 w 9941"/>
                  <a:gd name="T81" fmla="*/ 2465 h 6494"/>
                  <a:gd name="T82" fmla="*/ 8234 w 9941"/>
                  <a:gd name="T83" fmla="*/ 2799 h 6494"/>
                  <a:gd name="T84" fmla="*/ 8435 w 9941"/>
                  <a:gd name="T85" fmla="*/ 3154 h 6494"/>
                  <a:gd name="T86" fmla="*/ 8636 w 9941"/>
                  <a:gd name="T87" fmla="*/ 3530 h 6494"/>
                  <a:gd name="T88" fmla="*/ 8836 w 9941"/>
                  <a:gd name="T89" fmla="*/ 3928 h 6494"/>
                  <a:gd name="T90" fmla="*/ 9037 w 9941"/>
                  <a:gd name="T91" fmla="*/ 4347 h 6494"/>
                  <a:gd name="T92" fmla="*/ 9238 w 9941"/>
                  <a:gd name="T93" fmla="*/ 4787 h 6494"/>
                  <a:gd name="T94" fmla="*/ 9439 w 9941"/>
                  <a:gd name="T95" fmla="*/ 5249 h 6494"/>
                  <a:gd name="T96" fmla="*/ 9640 w 9941"/>
                  <a:gd name="T97" fmla="*/ 5731 h 6494"/>
                  <a:gd name="T98" fmla="*/ 9841 w 9941"/>
                  <a:gd name="T99" fmla="*/ 6234 h 6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941" h="6494">
                    <a:moveTo>
                      <a:pt x="0" y="6494"/>
                    </a:moveTo>
                    <a:lnTo>
                      <a:pt x="0" y="6494"/>
                    </a:lnTo>
                    <a:lnTo>
                      <a:pt x="101" y="6234"/>
                    </a:lnTo>
                    <a:lnTo>
                      <a:pt x="201" y="5980"/>
                    </a:lnTo>
                    <a:lnTo>
                      <a:pt x="301" y="5731"/>
                    </a:lnTo>
                    <a:lnTo>
                      <a:pt x="401" y="5486"/>
                    </a:lnTo>
                    <a:lnTo>
                      <a:pt x="502" y="5249"/>
                    </a:lnTo>
                    <a:lnTo>
                      <a:pt x="602" y="5015"/>
                    </a:lnTo>
                    <a:lnTo>
                      <a:pt x="704" y="4787"/>
                    </a:lnTo>
                    <a:lnTo>
                      <a:pt x="804" y="4564"/>
                    </a:lnTo>
                    <a:lnTo>
                      <a:pt x="904" y="4347"/>
                    </a:lnTo>
                    <a:lnTo>
                      <a:pt x="1005" y="4135"/>
                    </a:lnTo>
                    <a:lnTo>
                      <a:pt x="1105" y="3928"/>
                    </a:lnTo>
                    <a:lnTo>
                      <a:pt x="1205" y="3727"/>
                    </a:lnTo>
                    <a:lnTo>
                      <a:pt x="1306" y="3530"/>
                    </a:lnTo>
                    <a:lnTo>
                      <a:pt x="1406" y="3339"/>
                    </a:lnTo>
                    <a:lnTo>
                      <a:pt x="1506" y="3154"/>
                    </a:lnTo>
                    <a:lnTo>
                      <a:pt x="1606" y="2974"/>
                    </a:lnTo>
                    <a:lnTo>
                      <a:pt x="1707" y="2799"/>
                    </a:lnTo>
                    <a:lnTo>
                      <a:pt x="1807" y="2629"/>
                    </a:lnTo>
                    <a:lnTo>
                      <a:pt x="1909" y="2465"/>
                    </a:lnTo>
                    <a:lnTo>
                      <a:pt x="2009" y="2306"/>
                    </a:lnTo>
                    <a:lnTo>
                      <a:pt x="2109" y="2152"/>
                    </a:lnTo>
                    <a:lnTo>
                      <a:pt x="2210" y="2003"/>
                    </a:lnTo>
                    <a:lnTo>
                      <a:pt x="2310" y="1860"/>
                    </a:lnTo>
                    <a:lnTo>
                      <a:pt x="2410" y="1723"/>
                    </a:lnTo>
                    <a:lnTo>
                      <a:pt x="2510" y="1590"/>
                    </a:lnTo>
                    <a:lnTo>
                      <a:pt x="2611" y="1463"/>
                    </a:lnTo>
                    <a:lnTo>
                      <a:pt x="2711" y="1341"/>
                    </a:lnTo>
                    <a:lnTo>
                      <a:pt x="2811" y="1224"/>
                    </a:lnTo>
                    <a:lnTo>
                      <a:pt x="2912" y="1113"/>
                    </a:lnTo>
                    <a:lnTo>
                      <a:pt x="3012" y="1007"/>
                    </a:lnTo>
                    <a:lnTo>
                      <a:pt x="3114" y="906"/>
                    </a:lnTo>
                    <a:lnTo>
                      <a:pt x="3214" y="811"/>
                    </a:lnTo>
                    <a:lnTo>
                      <a:pt x="3314" y="721"/>
                    </a:lnTo>
                    <a:lnTo>
                      <a:pt x="3415" y="635"/>
                    </a:lnTo>
                    <a:lnTo>
                      <a:pt x="3515" y="556"/>
                    </a:lnTo>
                    <a:lnTo>
                      <a:pt x="3615" y="482"/>
                    </a:lnTo>
                    <a:lnTo>
                      <a:pt x="3715" y="413"/>
                    </a:lnTo>
                    <a:lnTo>
                      <a:pt x="3816" y="350"/>
                    </a:lnTo>
                    <a:lnTo>
                      <a:pt x="3916" y="292"/>
                    </a:lnTo>
                    <a:lnTo>
                      <a:pt x="4016" y="239"/>
                    </a:lnTo>
                    <a:lnTo>
                      <a:pt x="4117" y="191"/>
                    </a:lnTo>
                    <a:lnTo>
                      <a:pt x="4217" y="148"/>
                    </a:lnTo>
                    <a:lnTo>
                      <a:pt x="4317" y="111"/>
                    </a:lnTo>
                    <a:lnTo>
                      <a:pt x="4419" y="79"/>
                    </a:lnTo>
                    <a:lnTo>
                      <a:pt x="4519" y="53"/>
                    </a:lnTo>
                    <a:lnTo>
                      <a:pt x="4619" y="31"/>
                    </a:lnTo>
                    <a:lnTo>
                      <a:pt x="4720" y="15"/>
                    </a:lnTo>
                    <a:lnTo>
                      <a:pt x="4820" y="5"/>
                    </a:lnTo>
                    <a:lnTo>
                      <a:pt x="4920" y="0"/>
                    </a:lnTo>
                    <a:lnTo>
                      <a:pt x="5021" y="0"/>
                    </a:lnTo>
                    <a:lnTo>
                      <a:pt x="5121" y="5"/>
                    </a:lnTo>
                    <a:lnTo>
                      <a:pt x="5221" y="15"/>
                    </a:lnTo>
                    <a:lnTo>
                      <a:pt x="5322" y="31"/>
                    </a:lnTo>
                    <a:lnTo>
                      <a:pt x="5422" y="53"/>
                    </a:lnTo>
                    <a:lnTo>
                      <a:pt x="5522" y="79"/>
                    </a:lnTo>
                    <a:lnTo>
                      <a:pt x="5624" y="111"/>
                    </a:lnTo>
                    <a:lnTo>
                      <a:pt x="5724" y="148"/>
                    </a:lnTo>
                    <a:lnTo>
                      <a:pt x="5824" y="191"/>
                    </a:lnTo>
                    <a:lnTo>
                      <a:pt x="5925" y="239"/>
                    </a:lnTo>
                    <a:lnTo>
                      <a:pt x="6025" y="292"/>
                    </a:lnTo>
                    <a:lnTo>
                      <a:pt x="6125" y="350"/>
                    </a:lnTo>
                    <a:lnTo>
                      <a:pt x="6226" y="413"/>
                    </a:lnTo>
                    <a:lnTo>
                      <a:pt x="6326" y="482"/>
                    </a:lnTo>
                    <a:lnTo>
                      <a:pt x="6426" y="556"/>
                    </a:lnTo>
                    <a:lnTo>
                      <a:pt x="6527" y="635"/>
                    </a:lnTo>
                    <a:lnTo>
                      <a:pt x="6627" y="721"/>
                    </a:lnTo>
                    <a:lnTo>
                      <a:pt x="6727" y="811"/>
                    </a:lnTo>
                    <a:lnTo>
                      <a:pt x="6828" y="906"/>
                    </a:lnTo>
                    <a:lnTo>
                      <a:pt x="6929" y="1007"/>
                    </a:lnTo>
                    <a:lnTo>
                      <a:pt x="7029" y="1113"/>
                    </a:lnTo>
                    <a:lnTo>
                      <a:pt x="7130" y="1224"/>
                    </a:lnTo>
                    <a:lnTo>
                      <a:pt x="7230" y="1341"/>
                    </a:lnTo>
                    <a:lnTo>
                      <a:pt x="7330" y="1463"/>
                    </a:lnTo>
                    <a:lnTo>
                      <a:pt x="7431" y="1590"/>
                    </a:lnTo>
                    <a:lnTo>
                      <a:pt x="7531" y="1723"/>
                    </a:lnTo>
                    <a:lnTo>
                      <a:pt x="7631" y="1860"/>
                    </a:lnTo>
                    <a:lnTo>
                      <a:pt x="7732" y="2003"/>
                    </a:lnTo>
                    <a:lnTo>
                      <a:pt x="7832" y="2152"/>
                    </a:lnTo>
                    <a:lnTo>
                      <a:pt x="7932" y="2306"/>
                    </a:lnTo>
                    <a:lnTo>
                      <a:pt x="8033" y="2465"/>
                    </a:lnTo>
                    <a:lnTo>
                      <a:pt x="8134" y="2629"/>
                    </a:lnTo>
                    <a:lnTo>
                      <a:pt x="8234" y="2799"/>
                    </a:lnTo>
                    <a:lnTo>
                      <a:pt x="8335" y="2974"/>
                    </a:lnTo>
                    <a:lnTo>
                      <a:pt x="8435" y="3154"/>
                    </a:lnTo>
                    <a:lnTo>
                      <a:pt x="8535" y="3339"/>
                    </a:lnTo>
                    <a:lnTo>
                      <a:pt x="8636" y="3530"/>
                    </a:lnTo>
                    <a:lnTo>
                      <a:pt x="8736" y="3727"/>
                    </a:lnTo>
                    <a:lnTo>
                      <a:pt x="8836" y="3928"/>
                    </a:lnTo>
                    <a:lnTo>
                      <a:pt x="8937" y="4135"/>
                    </a:lnTo>
                    <a:lnTo>
                      <a:pt x="9037" y="4347"/>
                    </a:lnTo>
                    <a:lnTo>
                      <a:pt x="9137" y="4564"/>
                    </a:lnTo>
                    <a:lnTo>
                      <a:pt x="9238" y="4787"/>
                    </a:lnTo>
                    <a:lnTo>
                      <a:pt x="9339" y="5015"/>
                    </a:lnTo>
                    <a:lnTo>
                      <a:pt x="9439" y="5249"/>
                    </a:lnTo>
                    <a:lnTo>
                      <a:pt x="9540" y="5486"/>
                    </a:lnTo>
                    <a:lnTo>
                      <a:pt x="9640" y="5731"/>
                    </a:lnTo>
                    <a:lnTo>
                      <a:pt x="9740" y="5980"/>
                    </a:lnTo>
                    <a:lnTo>
                      <a:pt x="9841" y="6234"/>
                    </a:lnTo>
                    <a:lnTo>
                      <a:pt x="9941" y="6494"/>
                    </a:ln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grpSp>
            <p:nvGrpSpPr>
              <p:cNvPr id="254987" name="Group 11"/>
              <p:cNvGrpSpPr>
                <a:grpSpLocks/>
              </p:cNvGrpSpPr>
              <p:nvPr/>
            </p:nvGrpSpPr>
            <p:grpSpPr bwMode="auto">
              <a:xfrm>
                <a:off x="2592" y="942"/>
                <a:ext cx="336" cy="1136"/>
                <a:chOff x="2050" y="942"/>
                <a:chExt cx="336" cy="1136"/>
              </a:xfrm>
            </p:grpSpPr>
            <p:sp>
              <p:nvSpPr>
                <p:cNvPr id="254988" name="Freeform 12" descr="Pink tissue paper"/>
                <p:cNvSpPr>
                  <a:spLocks/>
                </p:cNvSpPr>
                <p:nvPr/>
              </p:nvSpPr>
              <p:spPr bwMode="auto">
                <a:xfrm>
                  <a:off x="2054" y="1059"/>
                  <a:ext cx="86" cy="388"/>
                </a:xfrm>
                <a:custGeom>
                  <a:avLst/>
                  <a:gdLst>
                    <a:gd name="T0" fmla="*/ 0 w 144"/>
                    <a:gd name="T1" fmla="*/ 0 h 858"/>
                    <a:gd name="T2" fmla="*/ 0 w 144"/>
                    <a:gd name="T3" fmla="*/ 858 h 858"/>
                    <a:gd name="T4" fmla="*/ 36 w 144"/>
                    <a:gd name="T5" fmla="*/ 858 h 858"/>
                    <a:gd name="T6" fmla="*/ 78 w 144"/>
                    <a:gd name="T7" fmla="*/ 834 h 858"/>
                    <a:gd name="T8" fmla="*/ 114 w 144"/>
                    <a:gd name="T9" fmla="*/ 816 h 858"/>
                    <a:gd name="T10" fmla="*/ 144 w 144"/>
                    <a:gd name="T11" fmla="*/ 786 h 858"/>
                    <a:gd name="T12" fmla="*/ 96 w 144"/>
                    <a:gd name="T13" fmla="*/ 702 h 858"/>
                    <a:gd name="T14" fmla="*/ 66 w 144"/>
                    <a:gd name="T15" fmla="*/ 594 h 858"/>
                    <a:gd name="T16" fmla="*/ 42 w 144"/>
                    <a:gd name="T17" fmla="*/ 498 h 858"/>
                    <a:gd name="T18" fmla="*/ 24 w 144"/>
                    <a:gd name="T19" fmla="*/ 372 h 858"/>
                    <a:gd name="T20" fmla="*/ 18 w 144"/>
                    <a:gd name="T21" fmla="*/ 270 h 858"/>
                    <a:gd name="T22" fmla="*/ 12 w 144"/>
                    <a:gd name="T23" fmla="*/ 186 h 858"/>
                    <a:gd name="T24" fmla="*/ 6 w 144"/>
                    <a:gd name="T25" fmla="*/ 90 h 858"/>
                    <a:gd name="T26" fmla="*/ 0 w 144"/>
                    <a:gd name="T27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4" h="858">
                      <a:moveTo>
                        <a:pt x="0" y="0"/>
                      </a:moveTo>
                      <a:lnTo>
                        <a:pt x="0" y="858"/>
                      </a:lnTo>
                      <a:lnTo>
                        <a:pt x="36" y="858"/>
                      </a:lnTo>
                      <a:lnTo>
                        <a:pt x="78" y="834"/>
                      </a:lnTo>
                      <a:lnTo>
                        <a:pt x="114" y="816"/>
                      </a:lnTo>
                      <a:lnTo>
                        <a:pt x="144" y="786"/>
                      </a:lnTo>
                      <a:lnTo>
                        <a:pt x="96" y="702"/>
                      </a:lnTo>
                      <a:lnTo>
                        <a:pt x="66" y="594"/>
                      </a:lnTo>
                      <a:lnTo>
                        <a:pt x="42" y="498"/>
                      </a:lnTo>
                      <a:lnTo>
                        <a:pt x="24" y="372"/>
                      </a:lnTo>
                      <a:lnTo>
                        <a:pt x="18" y="270"/>
                      </a:lnTo>
                      <a:lnTo>
                        <a:pt x="12" y="186"/>
                      </a:lnTo>
                      <a:lnTo>
                        <a:pt x="6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9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grpSp>
              <p:nvGrpSpPr>
                <p:cNvPr id="254989" name="Group 13"/>
                <p:cNvGrpSpPr>
                  <a:grpSpLocks/>
                </p:cNvGrpSpPr>
                <p:nvPr/>
              </p:nvGrpSpPr>
              <p:grpSpPr bwMode="auto">
                <a:xfrm>
                  <a:off x="2050" y="942"/>
                  <a:ext cx="336" cy="1136"/>
                  <a:chOff x="2080" y="891"/>
                  <a:chExt cx="563" cy="2508"/>
                </a:xfrm>
              </p:grpSpPr>
              <p:sp>
                <p:nvSpPr>
                  <p:cNvPr id="254990" name="Freeform 14"/>
                  <p:cNvSpPr>
                    <a:spLocks/>
                  </p:cNvSpPr>
                  <p:nvPr/>
                </p:nvSpPr>
                <p:spPr bwMode="auto">
                  <a:xfrm>
                    <a:off x="2084" y="926"/>
                    <a:ext cx="553" cy="1082"/>
                  </a:xfrm>
                  <a:custGeom>
                    <a:avLst/>
                    <a:gdLst>
                      <a:gd name="T0" fmla="*/ 0 w 3314"/>
                      <a:gd name="T1" fmla="*/ 6495 h 6495"/>
                      <a:gd name="T2" fmla="*/ 0 w 3314"/>
                      <a:gd name="T3" fmla="*/ 6495 h 6495"/>
                      <a:gd name="T4" fmla="*/ 101 w 3314"/>
                      <a:gd name="T5" fmla="*/ 6489 h 6495"/>
                      <a:gd name="T6" fmla="*/ 201 w 3314"/>
                      <a:gd name="T7" fmla="*/ 6472 h 6495"/>
                      <a:gd name="T8" fmla="*/ 301 w 3314"/>
                      <a:gd name="T9" fmla="*/ 6441 h 6495"/>
                      <a:gd name="T10" fmla="*/ 401 w 3314"/>
                      <a:gd name="T11" fmla="*/ 6399 h 6495"/>
                      <a:gd name="T12" fmla="*/ 502 w 3314"/>
                      <a:gd name="T13" fmla="*/ 6346 h 6495"/>
                      <a:gd name="T14" fmla="*/ 602 w 3314"/>
                      <a:gd name="T15" fmla="*/ 6280 h 6495"/>
                      <a:gd name="T16" fmla="*/ 704 w 3314"/>
                      <a:gd name="T17" fmla="*/ 6202 h 6495"/>
                      <a:gd name="T18" fmla="*/ 804 w 3314"/>
                      <a:gd name="T19" fmla="*/ 6114 h 6495"/>
                      <a:gd name="T20" fmla="*/ 904 w 3314"/>
                      <a:gd name="T21" fmla="*/ 6012 h 6495"/>
                      <a:gd name="T22" fmla="*/ 1005 w 3314"/>
                      <a:gd name="T23" fmla="*/ 5898 h 6495"/>
                      <a:gd name="T24" fmla="*/ 1105 w 3314"/>
                      <a:gd name="T25" fmla="*/ 5773 h 6495"/>
                      <a:gd name="T26" fmla="*/ 1205 w 3314"/>
                      <a:gd name="T27" fmla="*/ 5636 h 6495"/>
                      <a:gd name="T28" fmla="*/ 1306 w 3314"/>
                      <a:gd name="T29" fmla="*/ 5487 h 6495"/>
                      <a:gd name="T30" fmla="*/ 1406 w 3314"/>
                      <a:gd name="T31" fmla="*/ 5326 h 6495"/>
                      <a:gd name="T32" fmla="*/ 1506 w 3314"/>
                      <a:gd name="T33" fmla="*/ 5153 h 6495"/>
                      <a:gd name="T34" fmla="*/ 1606 w 3314"/>
                      <a:gd name="T35" fmla="*/ 4968 h 6495"/>
                      <a:gd name="T36" fmla="*/ 1707 w 3314"/>
                      <a:gd name="T37" fmla="*/ 4771 h 6495"/>
                      <a:gd name="T38" fmla="*/ 1807 w 3314"/>
                      <a:gd name="T39" fmla="*/ 4562 h 6495"/>
                      <a:gd name="T40" fmla="*/ 1909 w 3314"/>
                      <a:gd name="T41" fmla="*/ 4342 h 6495"/>
                      <a:gd name="T42" fmla="*/ 2009 w 3314"/>
                      <a:gd name="T43" fmla="*/ 4109 h 6495"/>
                      <a:gd name="T44" fmla="*/ 2109 w 3314"/>
                      <a:gd name="T45" fmla="*/ 3865 h 6495"/>
                      <a:gd name="T46" fmla="*/ 2210 w 3314"/>
                      <a:gd name="T47" fmla="*/ 3609 h 6495"/>
                      <a:gd name="T48" fmla="*/ 2310 w 3314"/>
                      <a:gd name="T49" fmla="*/ 3340 h 6495"/>
                      <a:gd name="T50" fmla="*/ 2410 w 3314"/>
                      <a:gd name="T51" fmla="*/ 3060 h 6495"/>
                      <a:gd name="T52" fmla="*/ 2510 w 3314"/>
                      <a:gd name="T53" fmla="*/ 2767 h 6495"/>
                      <a:gd name="T54" fmla="*/ 2611 w 3314"/>
                      <a:gd name="T55" fmla="*/ 2463 h 6495"/>
                      <a:gd name="T56" fmla="*/ 2711 w 3314"/>
                      <a:gd name="T57" fmla="*/ 2147 h 6495"/>
                      <a:gd name="T58" fmla="*/ 2811 w 3314"/>
                      <a:gd name="T59" fmla="*/ 1819 h 6495"/>
                      <a:gd name="T60" fmla="*/ 2912 w 3314"/>
                      <a:gd name="T61" fmla="*/ 1479 h 6495"/>
                      <a:gd name="T62" fmla="*/ 3012 w 3314"/>
                      <a:gd name="T63" fmla="*/ 1127 h 6495"/>
                      <a:gd name="T64" fmla="*/ 3114 w 3314"/>
                      <a:gd name="T65" fmla="*/ 763 h 6495"/>
                      <a:gd name="T66" fmla="*/ 3214 w 3314"/>
                      <a:gd name="T67" fmla="*/ 387 h 6495"/>
                      <a:gd name="T68" fmla="*/ 3314 w 3314"/>
                      <a:gd name="T69" fmla="*/ 0 h 6495"/>
                      <a:gd name="T70" fmla="*/ 3314 w 3314"/>
                      <a:gd name="T71" fmla="*/ 0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6495"/>
                        </a:moveTo>
                        <a:lnTo>
                          <a:pt x="0" y="6495"/>
                        </a:lnTo>
                        <a:lnTo>
                          <a:pt x="101" y="6489"/>
                        </a:lnTo>
                        <a:lnTo>
                          <a:pt x="201" y="6472"/>
                        </a:lnTo>
                        <a:lnTo>
                          <a:pt x="301" y="6441"/>
                        </a:lnTo>
                        <a:lnTo>
                          <a:pt x="401" y="6399"/>
                        </a:lnTo>
                        <a:lnTo>
                          <a:pt x="502" y="6346"/>
                        </a:lnTo>
                        <a:lnTo>
                          <a:pt x="602" y="6280"/>
                        </a:lnTo>
                        <a:lnTo>
                          <a:pt x="704" y="6202"/>
                        </a:lnTo>
                        <a:lnTo>
                          <a:pt x="804" y="6114"/>
                        </a:lnTo>
                        <a:lnTo>
                          <a:pt x="904" y="6012"/>
                        </a:lnTo>
                        <a:lnTo>
                          <a:pt x="1005" y="5898"/>
                        </a:lnTo>
                        <a:lnTo>
                          <a:pt x="1105" y="5773"/>
                        </a:lnTo>
                        <a:lnTo>
                          <a:pt x="1205" y="5636"/>
                        </a:lnTo>
                        <a:lnTo>
                          <a:pt x="1306" y="5487"/>
                        </a:lnTo>
                        <a:lnTo>
                          <a:pt x="1406" y="5326"/>
                        </a:lnTo>
                        <a:lnTo>
                          <a:pt x="1506" y="5153"/>
                        </a:lnTo>
                        <a:lnTo>
                          <a:pt x="1606" y="4968"/>
                        </a:lnTo>
                        <a:lnTo>
                          <a:pt x="1707" y="4771"/>
                        </a:lnTo>
                        <a:lnTo>
                          <a:pt x="1807" y="4562"/>
                        </a:lnTo>
                        <a:lnTo>
                          <a:pt x="1909" y="4342"/>
                        </a:lnTo>
                        <a:lnTo>
                          <a:pt x="2009" y="4109"/>
                        </a:lnTo>
                        <a:lnTo>
                          <a:pt x="2109" y="3865"/>
                        </a:lnTo>
                        <a:lnTo>
                          <a:pt x="2210" y="3609"/>
                        </a:lnTo>
                        <a:lnTo>
                          <a:pt x="2310" y="3340"/>
                        </a:lnTo>
                        <a:lnTo>
                          <a:pt x="2410" y="3060"/>
                        </a:lnTo>
                        <a:lnTo>
                          <a:pt x="2510" y="2767"/>
                        </a:lnTo>
                        <a:lnTo>
                          <a:pt x="2611" y="2463"/>
                        </a:lnTo>
                        <a:lnTo>
                          <a:pt x="2711" y="2147"/>
                        </a:lnTo>
                        <a:lnTo>
                          <a:pt x="2811" y="1819"/>
                        </a:lnTo>
                        <a:lnTo>
                          <a:pt x="2912" y="1479"/>
                        </a:lnTo>
                        <a:lnTo>
                          <a:pt x="3012" y="1127"/>
                        </a:lnTo>
                        <a:lnTo>
                          <a:pt x="3114" y="763"/>
                        </a:lnTo>
                        <a:lnTo>
                          <a:pt x="3214" y="387"/>
                        </a:lnTo>
                        <a:lnTo>
                          <a:pt x="3314" y="0"/>
                        </a:lnTo>
                        <a:lnTo>
                          <a:pt x="3314" y="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4991" name="Freeform 15"/>
                  <p:cNvSpPr>
                    <a:spLocks/>
                  </p:cNvSpPr>
                  <p:nvPr/>
                </p:nvSpPr>
                <p:spPr bwMode="auto">
                  <a:xfrm>
                    <a:off x="2084" y="2277"/>
                    <a:ext cx="553" cy="1083"/>
                  </a:xfrm>
                  <a:custGeom>
                    <a:avLst/>
                    <a:gdLst>
                      <a:gd name="T0" fmla="*/ 0 w 3314"/>
                      <a:gd name="T1" fmla="*/ 0 h 6495"/>
                      <a:gd name="T2" fmla="*/ 0 w 3314"/>
                      <a:gd name="T3" fmla="*/ 0 h 6495"/>
                      <a:gd name="T4" fmla="*/ 101 w 3314"/>
                      <a:gd name="T5" fmla="*/ 6 h 6495"/>
                      <a:gd name="T6" fmla="*/ 201 w 3314"/>
                      <a:gd name="T7" fmla="*/ 23 h 6495"/>
                      <a:gd name="T8" fmla="*/ 301 w 3314"/>
                      <a:gd name="T9" fmla="*/ 54 h 6495"/>
                      <a:gd name="T10" fmla="*/ 401 w 3314"/>
                      <a:gd name="T11" fmla="*/ 96 h 6495"/>
                      <a:gd name="T12" fmla="*/ 502 w 3314"/>
                      <a:gd name="T13" fmla="*/ 149 h 6495"/>
                      <a:gd name="T14" fmla="*/ 602 w 3314"/>
                      <a:gd name="T15" fmla="*/ 215 h 6495"/>
                      <a:gd name="T16" fmla="*/ 704 w 3314"/>
                      <a:gd name="T17" fmla="*/ 293 h 6495"/>
                      <a:gd name="T18" fmla="*/ 804 w 3314"/>
                      <a:gd name="T19" fmla="*/ 381 h 6495"/>
                      <a:gd name="T20" fmla="*/ 904 w 3314"/>
                      <a:gd name="T21" fmla="*/ 483 h 6495"/>
                      <a:gd name="T22" fmla="*/ 1005 w 3314"/>
                      <a:gd name="T23" fmla="*/ 597 h 6495"/>
                      <a:gd name="T24" fmla="*/ 1105 w 3314"/>
                      <a:gd name="T25" fmla="*/ 722 h 6495"/>
                      <a:gd name="T26" fmla="*/ 1205 w 3314"/>
                      <a:gd name="T27" fmla="*/ 859 h 6495"/>
                      <a:gd name="T28" fmla="*/ 1306 w 3314"/>
                      <a:gd name="T29" fmla="*/ 1008 h 6495"/>
                      <a:gd name="T30" fmla="*/ 1406 w 3314"/>
                      <a:gd name="T31" fmla="*/ 1169 h 6495"/>
                      <a:gd name="T32" fmla="*/ 1506 w 3314"/>
                      <a:gd name="T33" fmla="*/ 1342 h 6495"/>
                      <a:gd name="T34" fmla="*/ 1606 w 3314"/>
                      <a:gd name="T35" fmla="*/ 1527 h 6495"/>
                      <a:gd name="T36" fmla="*/ 1707 w 3314"/>
                      <a:gd name="T37" fmla="*/ 1724 h 6495"/>
                      <a:gd name="T38" fmla="*/ 1807 w 3314"/>
                      <a:gd name="T39" fmla="*/ 1933 h 6495"/>
                      <a:gd name="T40" fmla="*/ 1909 w 3314"/>
                      <a:gd name="T41" fmla="*/ 2153 h 6495"/>
                      <a:gd name="T42" fmla="*/ 2009 w 3314"/>
                      <a:gd name="T43" fmla="*/ 2386 h 6495"/>
                      <a:gd name="T44" fmla="*/ 2109 w 3314"/>
                      <a:gd name="T45" fmla="*/ 2630 h 6495"/>
                      <a:gd name="T46" fmla="*/ 2210 w 3314"/>
                      <a:gd name="T47" fmla="*/ 2886 h 6495"/>
                      <a:gd name="T48" fmla="*/ 2310 w 3314"/>
                      <a:gd name="T49" fmla="*/ 3155 h 6495"/>
                      <a:gd name="T50" fmla="*/ 2410 w 3314"/>
                      <a:gd name="T51" fmla="*/ 3435 h 6495"/>
                      <a:gd name="T52" fmla="*/ 2510 w 3314"/>
                      <a:gd name="T53" fmla="*/ 3728 h 6495"/>
                      <a:gd name="T54" fmla="*/ 2611 w 3314"/>
                      <a:gd name="T55" fmla="*/ 4032 h 6495"/>
                      <a:gd name="T56" fmla="*/ 2711 w 3314"/>
                      <a:gd name="T57" fmla="*/ 4348 h 6495"/>
                      <a:gd name="T58" fmla="*/ 2811 w 3314"/>
                      <a:gd name="T59" fmla="*/ 4676 h 6495"/>
                      <a:gd name="T60" fmla="*/ 2912 w 3314"/>
                      <a:gd name="T61" fmla="*/ 5016 h 6495"/>
                      <a:gd name="T62" fmla="*/ 3012 w 3314"/>
                      <a:gd name="T63" fmla="*/ 5368 h 6495"/>
                      <a:gd name="T64" fmla="*/ 3114 w 3314"/>
                      <a:gd name="T65" fmla="*/ 5732 h 6495"/>
                      <a:gd name="T66" fmla="*/ 3214 w 3314"/>
                      <a:gd name="T67" fmla="*/ 6108 h 6495"/>
                      <a:gd name="T68" fmla="*/ 3314 w 3314"/>
                      <a:gd name="T69" fmla="*/ 6495 h 6495"/>
                      <a:gd name="T70" fmla="*/ 3314 w 3314"/>
                      <a:gd name="T71" fmla="*/ 6495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01" y="6"/>
                        </a:lnTo>
                        <a:lnTo>
                          <a:pt x="201" y="23"/>
                        </a:lnTo>
                        <a:lnTo>
                          <a:pt x="301" y="54"/>
                        </a:lnTo>
                        <a:lnTo>
                          <a:pt x="401" y="96"/>
                        </a:lnTo>
                        <a:lnTo>
                          <a:pt x="502" y="149"/>
                        </a:lnTo>
                        <a:lnTo>
                          <a:pt x="602" y="215"/>
                        </a:lnTo>
                        <a:lnTo>
                          <a:pt x="704" y="293"/>
                        </a:lnTo>
                        <a:lnTo>
                          <a:pt x="804" y="381"/>
                        </a:lnTo>
                        <a:lnTo>
                          <a:pt x="904" y="483"/>
                        </a:lnTo>
                        <a:lnTo>
                          <a:pt x="1005" y="597"/>
                        </a:lnTo>
                        <a:lnTo>
                          <a:pt x="1105" y="722"/>
                        </a:lnTo>
                        <a:lnTo>
                          <a:pt x="1205" y="859"/>
                        </a:lnTo>
                        <a:lnTo>
                          <a:pt x="1306" y="1008"/>
                        </a:lnTo>
                        <a:lnTo>
                          <a:pt x="1406" y="1169"/>
                        </a:lnTo>
                        <a:lnTo>
                          <a:pt x="1506" y="1342"/>
                        </a:lnTo>
                        <a:lnTo>
                          <a:pt x="1606" y="1527"/>
                        </a:lnTo>
                        <a:lnTo>
                          <a:pt x="1707" y="1724"/>
                        </a:lnTo>
                        <a:lnTo>
                          <a:pt x="1807" y="1933"/>
                        </a:lnTo>
                        <a:lnTo>
                          <a:pt x="1909" y="2153"/>
                        </a:lnTo>
                        <a:lnTo>
                          <a:pt x="2009" y="2386"/>
                        </a:lnTo>
                        <a:lnTo>
                          <a:pt x="2109" y="2630"/>
                        </a:lnTo>
                        <a:lnTo>
                          <a:pt x="2210" y="2886"/>
                        </a:lnTo>
                        <a:lnTo>
                          <a:pt x="2310" y="3155"/>
                        </a:lnTo>
                        <a:lnTo>
                          <a:pt x="2410" y="3435"/>
                        </a:lnTo>
                        <a:lnTo>
                          <a:pt x="2510" y="3728"/>
                        </a:lnTo>
                        <a:lnTo>
                          <a:pt x="2611" y="4032"/>
                        </a:lnTo>
                        <a:lnTo>
                          <a:pt x="2711" y="4348"/>
                        </a:lnTo>
                        <a:lnTo>
                          <a:pt x="2811" y="4676"/>
                        </a:lnTo>
                        <a:lnTo>
                          <a:pt x="2912" y="5016"/>
                        </a:lnTo>
                        <a:lnTo>
                          <a:pt x="3012" y="5368"/>
                        </a:lnTo>
                        <a:lnTo>
                          <a:pt x="3114" y="5732"/>
                        </a:lnTo>
                        <a:lnTo>
                          <a:pt x="3214" y="6108"/>
                        </a:lnTo>
                        <a:lnTo>
                          <a:pt x="3314" y="6495"/>
                        </a:lnTo>
                        <a:lnTo>
                          <a:pt x="3314" y="64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499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080" y="891"/>
                    <a:ext cx="0" cy="2508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AU"/>
                  </a:p>
                </p:txBody>
              </p:sp>
              <p:grpSp>
                <p:nvGrpSpPr>
                  <p:cNvPr id="254993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2089" y="957"/>
                    <a:ext cx="554" cy="2394"/>
                    <a:chOff x="2041" y="1194"/>
                    <a:chExt cx="605" cy="1615"/>
                  </a:xfrm>
                </p:grpSpPr>
                <p:sp>
                  <p:nvSpPr>
                    <p:cNvPr id="254994" name="Freeform 1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806" y="1429"/>
                      <a:ext cx="538" cy="68"/>
                    </a:xfrm>
                    <a:custGeom>
                      <a:avLst/>
                      <a:gdLst>
                        <a:gd name="T0" fmla="*/ 32 w 2130"/>
                        <a:gd name="T1" fmla="*/ 2 h 1541"/>
                        <a:gd name="T2" fmla="*/ 75 w 2130"/>
                        <a:gd name="T3" fmla="*/ 5 h 1541"/>
                        <a:gd name="T4" fmla="*/ 117 w 2130"/>
                        <a:gd name="T5" fmla="*/ 8 h 1541"/>
                        <a:gd name="T6" fmla="*/ 160 w 2130"/>
                        <a:gd name="T7" fmla="*/ 12 h 1541"/>
                        <a:gd name="T8" fmla="*/ 203 w 2130"/>
                        <a:gd name="T9" fmla="*/ 15 h 1541"/>
                        <a:gd name="T10" fmla="*/ 246 w 2130"/>
                        <a:gd name="T11" fmla="*/ 19 h 1541"/>
                        <a:gd name="T12" fmla="*/ 289 w 2130"/>
                        <a:gd name="T13" fmla="*/ 23 h 1541"/>
                        <a:gd name="T14" fmla="*/ 331 w 2130"/>
                        <a:gd name="T15" fmla="*/ 28 h 1541"/>
                        <a:gd name="T16" fmla="*/ 375 w 2130"/>
                        <a:gd name="T17" fmla="*/ 33 h 1541"/>
                        <a:gd name="T18" fmla="*/ 417 w 2130"/>
                        <a:gd name="T19" fmla="*/ 39 h 1541"/>
                        <a:gd name="T20" fmla="*/ 460 w 2130"/>
                        <a:gd name="T21" fmla="*/ 45 h 1541"/>
                        <a:gd name="T22" fmla="*/ 502 w 2130"/>
                        <a:gd name="T23" fmla="*/ 52 h 1541"/>
                        <a:gd name="T24" fmla="*/ 546 w 2130"/>
                        <a:gd name="T25" fmla="*/ 58 h 1541"/>
                        <a:gd name="T26" fmla="*/ 589 w 2130"/>
                        <a:gd name="T27" fmla="*/ 66 h 1541"/>
                        <a:gd name="T28" fmla="*/ 631 w 2130"/>
                        <a:gd name="T29" fmla="*/ 74 h 1541"/>
                        <a:gd name="T30" fmla="*/ 675 w 2130"/>
                        <a:gd name="T31" fmla="*/ 82 h 1541"/>
                        <a:gd name="T32" fmla="*/ 717 w 2130"/>
                        <a:gd name="T33" fmla="*/ 93 h 1541"/>
                        <a:gd name="T34" fmla="*/ 760 w 2130"/>
                        <a:gd name="T35" fmla="*/ 103 h 1541"/>
                        <a:gd name="T36" fmla="*/ 802 w 2130"/>
                        <a:gd name="T37" fmla="*/ 114 h 1541"/>
                        <a:gd name="T38" fmla="*/ 846 w 2130"/>
                        <a:gd name="T39" fmla="*/ 126 h 1541"/>
                        <a:gd name="T40" fmla="*/ 888 w 2130"/>
                        <a:gd name="T41" fmla="*/ 139 h 1541"/>
                        <a:gd name="T42" fmla="*/ 931 w 2130"/>
                        <a:gd name="T43" fmla="*/ 153 h 1541"/>
                        <a:gd name="T44" fmla="*/ 974 w 2130"/>
                        <a:gd name="T45" fmla="*/ 168 h 1541"/>
                        <a:gd name="T46" fmla="*/ 1017 w 2130"/>
                        <a:gd name="T47" fmla="*/ 185 h 1541"/>
                        <a:gd name="T48" fmla="*/ 1060 w 2130"/>
                        <a:gd name="T49" fmla="*/ 203 h 1541"/>
                        <a:gd name="T50" fmla="*/ 1102 w 2130"/>
                        <a:gd name="T51" fmla="*/ 222 h 1541"/>
                        <a:gd name="T52" fmla="*/ 1145 w 2130"/>
                        <a:gd name="T53" fmla="*/ 243 h 1541"/>
                        <a:gd name="T54" fmla="*/ 1188 w 2130"/>
                        <a:gd name="T55" fmla="*/ 266 h 1541"/>
                        <a:gd name="T56" fmla="*/ 1231 w 2130"/>
                        <a:gd name="T57" fmla="*/ 289 h 1541"/>
                        <a:gd name="T58" fmla="*/ 1273 w 2130"/>
                        <a:gd name="T59" fmla="*/ 316 h 1541"/>
                        <a:gd name="T60" fmla="*/ 1316 w 2130"/>
                        <a:gd name="T61" fmla="*/ 345 h 1541"/>
                        <a:gd name="T62" fmla="*/ 1360 w 2130"/>
                        <a:gd name="T63" fmla="*/ 375 h 1541"/>
                        <a:gd name="T64" fmla="*/ 1402 w 2130"/>
                        <a:gd name="T65" fmla="*/ 408 h 1541"/>
                        <a:gd name="T66" fmla="*/ 1445 w 2130"/>
                        <a:gd name="T67" fmla="*/ 443 h 1541"/>
                        <a:gd name="T68" fmla="*/ 1487 w 2130"/>
                        <a:gd name="T69" fmla="*/ 481 h 1541"/>
                        <a:gd name="T70" fmla="*/ 1531 w 2130"/>
                        <a:gd name="T71" fmla="*/ 523 h 1541"/>
                        <a:gd name="T72" fmla="*/ 1573 w 2130"/>
                        <a:gd name="T73" fmla="*/ 567 h 1541"/>
                        <a:gd name="T74" fmla="*/ 1616 w 2130"/>
                        <a:gd name="T75" fmla="*/ 615 h 1541"/>
                        <a:gd name="T76" fmla="*/ 1658 w 2130"/>
                        <a:gd name="T77" fmla="*/ 666 h 1541"/>
                        <a:gd name="T78" fmla="*/ 1702 w 2130"/>
                        <a:gd name="T79" fmla="*/ 721 h 1541"/>
                        <a:gd name="T80" fmla="*/ 1745 w 2130"/>
                        <a:gd name="T81" fmla="*/ 780 h 1541"/>
                        <a:gd name="T82" fmla="*/ 1787 w 2130"/>
                        <a:gd name="T83" fmla="*/ 843 h 1541"/>
                        <a:gd name="T84" fmla="*/ 1831 w 2130"/>
                        <a:gd name="T85" fmla="*/ 912 h 1541"/>
                        <a:gd name="T86" fmla="*/ 1873 w 2130"/>
                        <a:gd name="T87" fmla="*/ 984 h 1541"/>
                        <a:gd name="T88" fmla="*/ 1916 w 2130"/>
                        <a:gd name="T89" fmla="*/ 1063 h 1541"/>
                        <a:gd name="T90" fmla="*/ 1958 w 2130"/>
                        <a:gd name="T91" fmla="*/ 1146 h 1541"/>
                        <a:gd name="T92" fmla="*/ 2002 w 2130"/>
                        <a:gd name="T93" fmla="*/ 1235 h 1541"/>
                        <a:gd name="T94" fmla="*/ 2044 w 2130"/>
                        <a:gd name="T95" fmla="*/ 1331 h 1541"/>
                        <a:gd name="T96" fmla="*/ 2087 w 2130"/>
                        <a:gd name="T97" fmla="*/ 1432 h 1541"/>
                        <a:gd name="T98" fmla="*/ 2130 w 2130"/>
                        <a:gd name="T99" fmla="*/ 1541 h 15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541">
                          <a:moveTo>
                            <a:pt x="0" y="0"/>
                          </a:moveTo>
                          <a:lnTo>
                            <a:pt x="10" y="1"/>
                          </a:lnTo>
                          <a:lnTo>
                            <a:pt x="21" y="2"/>
                          </a:lnTo>
                          <a:lnTo>
                            <a:pt x="32" y="2"/>
                          </a:lnTo>
                          <a:lnTo>
                            <a:pt x="43" y="3"/>
                          </a:lnTo>
                          <a:lnTo>
                            <a:pt x="53" y="4"/>
                          </a:lnTo>
                          <a:lnTo>
                            <a:pt x="64" y="4"/>
                          </a:lnTo>
                          <a:lnTo>
                            <a:pt x="75" y="5"/>
                          </a:lnTo>
                          <a:lnTo>
                            <a:pt x="85" y="6"/>
                          </a:lnTo>
                          <a:lnTo>
                            <a:pt x="97" y="7"/>
                          </a:lnTo>
                          <a:lnTo>
                            <a:pt x="107" y="7"/>
                          </a:lnTo>
                          <a:lnTo>
                            <a:pt x="117" y="8"/>
                          </a:lnTo>
                          <a:lnTo>
                            <a:pt x="128" y="9"/>
                          </a:lnTo>
                          <a:lnTo>
                            <a:pt x="139" y="10"/>
                          </a:lnTo>
                          <a:lnTo>
                            <a:pt x="150" y="11"/>
                          </a:lnTo>
                          <a:lnTo>
                            <a:pt x="160" y="12"/>
                          </a:lnTo>
                          <a:lnTo>
                            <a:pt x="171" y="12"/>
                          </a:lnTo>
                          <a:lnTo>
                            <a:pt x="182" y="13"/>
                          </a:lnTo>
                          <a:lnTo>
                            <a:pt x="192" y="14"/>
                          </a:lnTo>
                          <a:lnTo>
                            <a:pt x="203" y="15"/>
                          </a:lnTo>
                          <a:lnTo>
                            <a:pt x="214" y="16"/>
                          </a:lnTo>
                          <a:lnTo>
                            <a:pt x="224" y="17"/>
                          </a:lnTo>
                          <a:lnTo>
                            <a:pt x="236" y="18"/>
                          </a:lnTo>
                          <a:lnTo>
                            <a:pt x="246" y="19"/>
                          </a:lnTo>
                          <a:lnTo>
                            <a:pt x="256" y="20"/>
                          </a:lnTo>
                          <a:lnTo>
                            <a:pt x="268" y="21"/>
                          </a:lnTo>
                          <a:lnTo>
                            <a:pt x="278" y="22"/>
                          </a:lnTo>
                          <a:lnTo>
                            <a:pt x="289" y="23"/>
                          </a:lnTo>
                          <a:lnTo>
                            <a:pt x="299" y="25"/>
                          </a:lnTo>
                          <a:lnTo>
                            <a:pt x="310" y="26"/>
                          </a:lnTo>
                          <a:lnTo>
                            <a:pt x="321" y="27"/>
                          </a:lnTo>
                          <a:lnTo>
                            <a:pt x="331" y="28"/>
                          </a:lnTo>
                          <a:lnTo>
                            <a:pt x="343" y="29"/>
                          </a:lnTo>
                          <a:lnTo>
                            <a:pt x="353" y="30"/>
                          </a:lnTo>
                          <a:lnTo>
                            <a:pt x="363" y="32"/>
                          </a:lnTo>
                          <a:lnTo>
                            <a:pt x="375" y="33"/>
                          </a:lnTo>
                          <a:lnTo>
                            <a:pt x="385" y="34"/>
                          </a:lnTo>
                          <a:lnTo>
                            <a:pt x="396" y="36"/>
                          </a:lnTo>
                          <a:lnTo>
                            <a:pt x="407" y="37"/>
                          </a:lnTo>
                          <a:lnTo>
                            <a:pt x="417" y="39"/>
                          </a:lnTo>
                          <a:lnTo>
                            <a:pt x="428" y="41"/>
                          </a:lnTo>
                          <a:lnTo>
                            <a:pt x="439" y="42"/>
                          </a:lnTo>
                          <a:lnTo>
                            <a:pt x="449" y="44"/>
                          </a:lnTo>
                          <a:lnTo>
                            <a:pt x="460" y="45"/>
                          </a:lnTo>
                          <a:lnTo>
                            <a:pt x="470" y="47"/>
                          </a:lnTo>
                          <a:lnTo>
                            <a:pt x="482" y="48"/>
                          </a:lnTo>
                          <a:lnTo>
                            <a:pt x="492" y="50"/>
                          </a:lnTo>
                          <a:lnTo>
                            <a:pt x="502" y="52"/>
                          </a:lnTo>
                          <a:lnTo>
                            <a:pt x="514" y="53"/>
                          </a:lnTo>
                          <a:lnTo>
                            <a:pt x="524" y="55"/>
                          </a:lnTo>
                          <a:lnTo>
                            <a:pt x="535" y="57"/>
                          </a:lnTo>
                          <a:lnTo>
                            <a:pt x="546" y="58"/>
                          </a:lnTo>
                          <a:lnTo>
                            <a:pt x="556" y="60"/>
                          </a:lnTo>
                          <a:lnTo>
                            <a:pt x="567" y="62"/>
                          </a:lnTo>
                          <a:lnTo>
                            <a:pt x="578" y="64"/>
                          </a:lnTo>
                          <a:lnTo>
                            <a:pt x="589" y="66"/>
                          </a:lnTo>
                          <a:lnTo>
                            <a:pt x="599" y="68"/>
                          </a:lnTo>
                          <a:lnTo>
                            <a:pt x="610" y="70"/>
                          </a:lnTo>
                          <a:lnTo>
                            <a:pt x="621" y="72"/>
                          </a:lnTo>
                          <a:lnTo>
                            <a:pt x="631" y="74"/>
                          </a:lnTo>
                          <a:lnTo>
                            <a:pt x="641" y="76"/>
                          </a:lnTo>
                          <a:lnTo>
                            <a:pt x="653" y="78"/>
                          </a:lnTo>
                          <a:lnTo>
                            <a:pt x="663" y="80"/>
                          </a:lnTo>
                          <a:lnTo>
                            <a:pt x="675" y="82"/>
                          </a:lnTo>
                          <a:lnTo>
                            <a:pt x="685" y="85"/>
                          </a:lnTo>
                          <a:lnTo>
                            <a:pt x="695" y="87"/>
                          </a:lnTo>
                          <a:lnTo>
                            <a:pt x="706" y="90"/>
                          </a:lnTo>
                          <a:lnTo>
                            <a:pt x="717" y="93"/>
                          </a:lnTo>
                          <a:lnTo>
                            <a:pt x="728" y="95"/>
                          </a:lnTo>
                          <a:lnTo>
                            <a:pt x="738" y="98"/>
                          </a:lnTo>
                          <a:lnTo>
                            <a:pt x="749" y="100"/>
                          </a:lnTo>
                          <a:lnTo>
                            <a:pt x="760" y="103"/>
                          </a:lnTo>
                          <a:lnTo>
                            <a:pt x="770" y="106"/>
                          </a:lnTo>
                          <a:lnTo>
                            <a:pt x="782" y="108"/>
                          </a:lnTo>
                          <a:lnTo>
                            <a:pt x="792" y="111"/>
                          </a:lnTo>
                          <a:lnTo>
                            <a:pt x="802" y="114"/>
                          </a:lnTo>
                          <a:lnTo>
                            <a:pt x="814" y="117"/>
                          </a:lnTo>
                          <a:lnTo>
                            <a:pt x="824" y="120"/>
                          </a:lnTo>
                          <a:lnTo>
                            <a:pt x="834" y="123"/>
                          </a:lnTo>
                          <a:lnTo>
                            <a:pt x="846" y="126"/>
                          </a:lnTo>
                          <a:lnTo>
                            <a:pt x="856" y="129"/>
                          </a:lnTo>
                          <a:lnTo>
                            <a:pt x="867" y="132"/>
                          </a:lnTo>
                          <a:lnTo>
                            <a:pt x="877" y="135"/>
                          </a:lnTo>
                          <a:lnTo>
                            <a:pt x="888" y="139"/>
                          </a:lnTo>
                          <a:lnTo>
                            <a:pt x="899" y="143"/>
                          </a:lnTo>
                          <a:lnTo>
                            <a:pt x="909" y="146"/>
                          </a:lnTo>
                          <a:lnTo>
                            <a:pt x="921" y="150"/>
                          </a:lnTo>
                          <a:lnTo>
                            <a:pt x="931" y="153"/>
                          </a:lnTo>
                          <a:lnTo>
                            <a:pt x="941" y="157"/>
                          </a:lnTo>
                          <a:lnTo>
                            <a:pt x="953" y="161"/>
                          </a:lnTo>
                          <a:lnTo>
                            <a:pt x="963" y="165"/>
                          </a:lnTo>
                          <a:lnTo>
                            <a:pt x="974" y="168"/>
                          </a:lnTo>
                          <a:lnTo>
                            <a:pt x="985" y="172"/>
                          </a:lnTo>
                          <a:lnTo>
                            <a:pt x="995" y="176"/>
                          </a:lnTo>
                          <a:lnTo>
                            <a:pt x="1006" y="180"/>
                          </a:lnTo>
                          <a:lnTo>
                            <a:pt x="1017" y="185"/>
                          </a:lnTo>
                          <a:lnTo>
                            <a:pt x="1027" y="189"/>
                          </a:lnTo>
                          <a:lnTo>
                            <a:pt x="1038" y="194"/>
                          </a:lnTo>
                          <a:lnTo>
                            <a:pt x="1048" y="199"/>
                          </a:lnTo>
                          <a:lnTo>
                            <a:pt x="1060" y="203"/>
                          </a:lnTo>
                          <a:lnTo>
                            <a:pt x="1070" y="208"/>
                          </a:lnTo>
                          <a:lnTo>
                            <a:pt x="1080" y="212"/>
                          </a:lnTo>
                          <a:lnTo>
                            <a:pt x="1092" y="217"/>
                          </a:lnTo>
                          <a:lnTo>
                            <a:pt x="1102" y="222"/>
                          </a:lnTo>
                          <a:lnTo>
                            <a:pt x="1113" y="227"/>
                          </a:lnTo>
                          <a:lnTo>
                            <a:pt x="1124" y="232"/>
                          </a:lnTo>
                          <a:lnTo>
                            <a:pt x="1134" y="237"/>
                          </a:lnTo>
                          <a:lnTo>
                            <a:pt x="1145" y="243"/>
                          </a:lnTo>
                          <a:lnTo>
                            <a:pt x="1156" y="249"/>
                          </a:lnTo>
                          <a:lnTo>
                            <a:pt x="1167" y="254"/>
                          </a:lnTo>
                          <a:lnTo>
                            <a:pt x="1177" y="260"/>
                          </a:lnTo>
                          <a:lnTo>
                            <a:pt x="1188" y="266"/>
                          </a:lnTo>
                          <a:lnTo>
                            <a:pt x="1199" y="271"/>
                          </a:lnTo>
                          <a:lnTo>
                            <a:pt x="1209" y="277"/>
                          </a:lnTo>
                          <a:lnTo>
                            <a:pt x="1219" y="283"/>
                          </a:lnTo>
                          <a:lnTo>
                            <a:pt x="1231" y="289"/>
                          </a:lnTo>
                          <a:lnTo>
                            <a:pt x="1241" y="297"/>
                          </a:lnTo>
                          <a:lnTo>
                            <a:pt x="1253" y="303"/>
                          </a:lnTo>
                          <a:lnTo>
                            <a:pt x="1263" y="309"/>
                          </a:lnTo>
                          <a:lnTo>
                            <a:pt x="1273" y="316"/>
                          </a:lnTo>
                          <a:lnTo>
                            <a:pt x="1284" y="323"/>
                          </a:lnTo>
                          <a:lnTo>
                            <a:pt x="1295" y="330"/>
                          </a:lnTo>
                          <a:lnTo>
                            <a:pt x="1306" y="337"/>
                          </a:lnTo>
                          <a:lnTo>
                            <a:pt x="1316" y="345"/>
                          </a:lnTo>
                          <a:lnTo>
                            <a:pt x="1327" y="352"/>
                          </a:lnTo>
                          <a:lnTo>
                            <a:pt x="1338" y="359"/>
                          </a:lnTo>
                          <a:lnTo>
                            <a:pt x="1348" y="367"/>
                          </a:lnTo>
                          <a:lnTo>
                            <a:pt x="1360" y="375"/>
                          </a:lnTo>
                          <a:lnTo>
                            <a:pt x="1370" y="383"/>
                          </a:lnTo>
                          <a:lnTo>
                            <a:pt x="1380" y="391"/>
                          </a:lnTo>
                          <a:lnTo>
                            <a:pt x="1392" y="400"/>
                          </a:lnTo>
                          <a:lnTo>
                            <a:pt x="1402" y="408"/>
                          </a:lnTo>
                          <a:lnTo>
                            <a:pt x="1412" y="416"/>
                          </a:lnTo>
                          <a:lnTo>
                            <a:pt x="1424" y="425"/>
                          </a:lnTo>
                          <a:lnTo>
                            <a:pt x="1434" y="434"/>
                          </a:lnTo>
                          <a:lnTo>
                            <a:pt x="1445" y="443"/>
                          </a:lnTo>
                          <a:lnTo>
                            <a:pt x="1455" y="453"/>
                          </a:lnTo>
                          <a:lnTo>
                            <a:pt x="1466" y="462"/>
                          </a:lnTo>
                          <a:lnTo>
                            <a:pt x="1477" y="472"/>
                          </a:lnTo>
                          <a:lnTo>
                            <a:pt x="1487" y="481"/>
                          </a:lnTo>
                          <a:lnTo>
                            <a:pt x="1499" y="491"/>
                          </a:lnTo>
                          <a:lnTo>
                            <a:pt x="1509" y="502"/>
                          </a:lnTo>
                          <a:lnTo>
                            <a:pt x="1519" y="512"/>
                          </a:lnTo>
                          <a:lnTo>
                            <a:pt x="1531" y="523"/>
                          </a:lnTo>
                          <a:lnTo>
                            <a:pt x="1541" y="533"/>
                          </a:lnTo>
                          <a:lnTo>
                            <a:pt x="1552" y="544"/>
                          </a:lnTo>
                          <a:lnTo>
                            <a:pt x="1563" y="556"/>
                          </a:lnTo>
                          <a:lnTo>
                            <a:pt x="1573" y="567"/>
                          </a:lnTo>
                          <a:lnTo>
                            <a:pt x="1584" y="578"/>
                          </a:lnTo>
                          <a:lnTo>
                            <a:pt x="1595" y="590"/>
                          </a:lnTo>
                          <a:lnTo>
                            <a:pt x="1606" y="603"/>
                          </a:lnTo>
                          <a:lnTo>
                            <a:pt x="1616" y="615"/>
                          </a:lnTo>
                          <a:lnTo>
                            <a:pt x="1626" y="627"/>
                          </a:lnTo>
                          <a:lnTo>
                            <a:pt x="1638" y="639"/>
                          </a:lnTo>
                          <a:lnTo>
                            <a:pt x="1648" y="653"/>
                          </a:lnTo>
                          <a:lnTo>
                            <a:pt x="1658" y="666"/>
                          </a:lnTo>
                          <a:lnTo>
                            <a:pt x="1670" y="679"/>
                          </a:lnTo>
                          <a:lnTo>
                            <a:pt x="1680" y="692"/>
                          </a:lnTo>
                          <a:lnTo>
                            <a:pt x="1691" y="707"/>
                          </a:lnTo>
                          <a:lnTo>
                            <a:pt x="1702" y="721"/>
                          </a:lnTo>
                          <a:lnTo>
                            <a:pt x="1712" y="735"/>
                          </a:lnTo>
                          <a:lnTo>
                            <a:pt x="1723" y="749"/>
                          </a:lnTo>
                          <a:lnTo>
                            <a:pt x="1734" y="765"/>
                          </a:lnTo>
                          <a:lnTo>
                            <a:pt x="1745" y="780"/>
                          </a:lnTo>
                          <a:lnTo>
                            <a:pt x="1755" y="795"/>
                          </a:lnTo>
                          <a:lnTo>
                            <a:pt x="1766" y="811"/>
                          </a:lnTo>
                          <a:lnTo>
                            <a:pt x="1777" y="827"/>
                          </a:lnTo>
                          <a:lnTo>
                            <a:pt x="1787" y="843"/>
                          </a:lnTo>
                          <a:lnTo>
                            <a:pt x="1799" y="860"/>
                          </a:lnTo>
                          <a:lnTo>
                            <a:pt x="1809" y="877"/>
                          </a:lnTo>
                          <a:lnTo>
                            <a:pt x="1819" y="894"/>
                          </a:lnTo>
                          <a:lnTo>
                            <a:pt x="1831" y="912"/>
                          </a:lnTo>
                          <a:lnTo>
                            <a:pt x="1841" y="929"/>
                          </a:lnTo>
                          <a:lnTo>
                            <a:pt x="1851" y="947"/>
                          </a:lnTo>
                          <a:lnTo>
                            <a:pt x="1862" y="966"/>
                          </a:lnTo>
                          <a:lnTo>
                            <a:pt x="1873" y="984"/>
                          </a:lnTo>
                          <a:lnTo>
                            <a:pt x="1884" y="1003"/>
                          </a:lnTo>
                          <a:lnTo>
                            <a:pt x="1894" y="1023"/>
                          </a:lnTo>
                          <a:lnTo>
                            <a:pt x="1905" y="1042"/>
                          </a:lnTo>
                          <a:lnTo>
                            <a:pt x="1916" y="1063"/>
                          </a:lnTo>
                          <a:lnTo>
                            <a:pt x="1926" y="1083"/>
                          </a:lnTo>
                          <a:lnTo>
                            <a:pt x="1938" y="1103"/>
                          </a:lnTo>
                          <a:lnTo>
                            <a:pt x="1948" y="1125"/>
                          </a:lnTo>
                          <a:lnTo>
                            <a:pt x="1958" y="1146"/>
                          </a:lnTo>
                          <a:lnTo>
                            <a:pt x="1970" y="1168"/>
                          </a:lnTo>
                          <a:lnTo>
                            <a:pt x="1980" y="1190"/>
                          </a:lnTo>
                          <a:lnTo>
                            <a:pt x="1991" y="1213"/>
                          </a:lnTo>
                          <a:lnTo>
                            <a:pt x="2002" y="1235"/>
                          </a:lnTo>
                          <a:lnTo>
                            <a:pt x="2012" y="1258"/>
                          </a:lnTo>
                          <a:lnTo>
                            <a:pt x="2023" y="1282"/>
                          </a:lnTo>
                          <a:lnTo>
                            <a:pt x="2033" y="1306"/>
                          </a:lnTo>
                          <a:lnTo>
                            <a:pt x="2044" y="1331"/>
                          </a:lnTo>
                          <a:lnTo>
                            <a:pt x="2055" y="1355"/>
                          </a:lnTo>
                          <a:lnTo>
                            <a:pt x="2065" y="1381"/>
                          </a:lnTo>
                          <a:lnTo>
                            <a:pt x="2077" y="1406"/>
                          </a:lnTo>
                          <a:lnTo>
                            <a:pt x="2087" y="1432"/>
                          </a:lnTo>
                          <a:lnTo>
                            <a:pt x="2097" y="1458"/>
                          </a:lnTo>
                          <a:lnTo>
                            <a:pt x="2109" y="1486"/>
                          </a:lnTo>
                          <a:lnTo>
                            <a:pt x="2119" y="1512"/>
                          </a:lnTo>
                          <a:lnTo>
                            <a:pt x="2130" y="1541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4995" name="Freeform 19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070" y="1770"/>
                      <a:ext cx="539" cy="463"/>
                    </a:xfrm>
                    <a:custGeom>
                      <a:avLst/>
                      <a:gdLst>
                        <a:gd name="T0" fmla="*/ 32 w 2130"/>
                        <a:gd name="T1" fmla="*/ 86 h 10497"/>
                        <a:gd name="T2" fmla="*/ 74 w 2130"/>
                        <a:gd name="T3" fmla="*/ 206 h 10497"/>
                        <a:gd name="T4" fmla="*/ 118 w 2130"/>
                        <a:gd name="T5" fmla="*/ 334 h 10497"/>
                        <a:gd name="T6" fmla="*/ 160 w 2130"/>
                        <a:gd name="T7" fmla="*/ 469 h 10497"/>
                        <a:gd name="T8" fmla="*/ 203 w 2130"/>
                        <a:gd name="T9" fmla="*/ 613 h 10497"/>
                        <a:gd name="T10" fmla="*/ 247 w 2130"/>
                        <a:gd name="T11" fmla="*/ 764 h 10497"/>
                        <a:gd name="T12" fmla="*/ 289 w 2130"/>
                        <a:gd name="T13" fmla="*/ 924 h 10497"/>
                        <a:gd name="T14" fmla="*/ 332 w 2130"/>
                        <a:gd name="T15" fmla="*/ 1091 h 10497"/>
                        <a:gd name="T16" fmla="*/ 374 w 2130"/>
                        <a:gd name="T17" fmla="*/ 1269 h 10497"/>
                        <a:gd name="T18" fmla="*/ 418 w 2130"/>
                        <a:gd name="T19" fmla="*/ 1453 h 10497"/>
                        <a:gd name="T20" fmla="*/ 460 w 2130"/>
                        <a:gd name="T21" fmla="*/ 1647 h 10497"/>
                        <a:gd name="T22" fmla="*/ 503 w 2130"/>
                        <a:gd name="T23" fmla="*/ 1849 h 10497"/>
                        <a:gd name="T24" fmla="*/ 545 w 2130"/>
                        <a:gd name="T25" fmla="*/ 2059 h 10497"/>
                        <a:gd name="T26" fmla="*/ 589 w 2130"/>
                        <a:gd name="T27" fmla="*/ 2278 h 10497"/>
                        <a:gd name="T28" fmla="*/ 632 w 2130"/>
                        <a:gd name="T29" fmla="*/ 2504 h 10497"/>
                        <a:gd name="T30" fmla="*/ 674 w 2130"/>
                        <a:gd name="T31" fmla="*/ 2739 h 10497"/>
                        <a:gd name="T32" fmla="*/ 717 w 2130"/>
                        <a:gd name="T33" fmla="*/ 2979 h 10497"/>
                        <a:gd name="T34" fmla="*/ 760 w 2130"/>
                        <a:gd name="T35" fmla="*/ 3227 h 10497"/>
                        <a:gd name="T36" fmla="*/ 803 w 2130"/>
                        <a:gd name="T37" fmla="*/ 3481 h 10497"/>
                        <a:gd name="T38" fmla="*/ 845 w 2130"/>
                        <a:gd name="T39" fmla="*/ 3740 h 10497"/>
                        <a:gd name="T40" fmla="*/ 888 w 2130"/>
                        <a:gd name="T41" fmla="*/ 4004 h 10497"/>
                        <a:gd name="T42" fmla="*/ 931 w 2130"/>
                        <a:gd name="T43" fmla="*/ 4273 h 10497"/>
                        <a:gd name="T44" fmla="*/ 974 w 2130"/>
                        <a:gd name="T45" fmla="*/ 4545 h 10497"/>
                        <a:gd name="T46" fmla="*/ 1017 w 2130"/>
                        <a:gd name="T47" fmla="*/ 4818 h 10497"/>
                        <a:gd name="T48" fmla="*/ 1059 w 2130"/>
                        <a:gd name="T49" fmla="*/ 5095 h 10497"/>
                        <a:gd name="T50" fmla="*/ 1103 w 2130"/>
                        <a:gd name="T51" fmla="*/ 5371 h 10497"/>
                        <a:gd name="T52" fmla="*/ 1145 w 2130"/>
                        <a:gd name="T53" fmla="*/ 5648 h 10497"/>
                        <a:gd name="T54" fmla="*/ 1188 w 2130"/>
                        <a:gd name="T55" fmla="*/ 5923 h 10497"/>
                        <a:gd name="T56" fmla="*/ 1230 w 2130"/>
                        <a:gd name="T57" fmla="*/ 6195 h 10497"/>
                        <a:gd name="T58" fmla="*/ 1274 w 2130"/>
                        <a:gd name="T59" fmla="*/ 6467 h 10497"/>
                        <a:gd name="T60" fmla="*/ 1316 w 2130"/>
                        <a:gd name="T61" fmla="*/ 6734 h 10497"/>
                        <a:gd name="T62" fmla="*/ 1359 w 2130"/>
                        <a:gd name="T63" fmla="*/ 6997 h 10497"/>
                        <a:gd name="T64" fmla="*/ 1403 w 2130"/>
                        <a:gd name="T65" fmla="*/ 7255 h 10497"/>
                        <a:gd name="T66" fmla="*/ 1445 w 2130"/>
                        <a:gd name="T67" fmla="*/ 7507 h 10497"/>
                        <a:gd name="T68" fmla="*/ 1488 w 2130"/>
                        <a:gd name="T69" fmla="*/ 7754 h 10497"/>
                        <a:gd name="T70" fmla="*/ 1530 w 2130"/>
                        <a:gd name="T71" fmla="*/ 7993 h 10497"/>
                        <a:gd name="T72" fmla="*/ 1574 w 2130"/>
                        <a:gd name="T73" fmla="*/ 8225 h 10497"/>
                        <a:gd name="T74" fmla="*/ 1616 w 2130"/>
                        <a:gd name="T75" fmla="*/ 8450 h 10497"/>
                        <a:gd name="T76" fmla="*/ 1659 w 2130"/>
                        <a:gd name="T77" fmla="*/ 8666 h 10497"/>
                        <a:gd name="T78" fmla="*/ 1702 w 2130"/>
                        <a:gd name="T79" fmla="*/ 8874 h 10497"/>
                        <a:gd name="T80" fmla="*/ 1745 w 2130"/>
                        <a:gd name="T81" fmla="*/ 9074 h 10497"/>
                        <a:gd name="T82" fmla="*/ 1788 w 2130"/>
                        <a:gd name="T83" fmla="*/ 9266 h 10497"/>
                        <a:gd name="T84" fmla="*/ 1830 w 2130"/>
                        <a:gd name="T85" fmla="*/ 9449 h 10497"/>
                        <a:gd name="T86" fmla="*/ 1873 w 2130"/>
                        <a:gd name="T87" fmla="*/ 9624 h 10497"/>
                        <a:gd name="T88" fmla="*/ 1916 w 2130"/>
                        <a:gd name="T89" fmla="*/ 9789 h 10497"/>
                        <a:gd name="T90" fmla="*/ 1959 w 2130"/>
                        <a:gd name="T91" fmla="*/ 9947 h 10497"/>
                        <a:gd name="T92" fmla="*/ 2001 w 2130"/>
                        <a:gd name="T93" fmla="*/ 10096 h 10497"/>
                        <a:gd name="T94" fmla="*/ 2044 w 2130"/>
                        <a:gd name="T95" fmla="*/ 10238 h 10497"/>
                        <a:gd name="T96" fmla="*/ 2088 w 2130"/>
                        <a:gd name="T97" fmla="*/ 10371 h 10497"/>
                        <a:gd name="T98" fmla="*/ 2130 w 2130"/>
                        <a:gd name="T99" fmla="*/ 10497 h 104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0497">
                          <a:moveTo>
                            <a:pt x="0" y="0"/>
                          </a:moveTo>
                          <a:lnTo>
                            <a:pt x="11" y="28"/>
                          </a:lnTo>
                          <a:lnTo>
                            <a:pt x="21" y="56"/>
                          </a:lnTo>
                          <a:lnTo>
                            <a:pt x="32" y="86"/>
                          </a:lnTo>
                          <a:lnTo>
                            <a:pt x="43" y="115"/>
                          </a:lnTo>
                          <a:lnTo>
                            <a:pt x="54" y="145"/>
                          </a:lnTo>
                          <a:lnTo>
                            <a:pt x="64" y="175"/>
                          </a:lnTo>
                          <a:lnTo>
                            <a:pt x="74" y="206"/>
                          </a:lnTo>
                          <a:lnTo>
                            <a:pt x="86" y="237"/>
                          </a:lnTo>
                          <a:lnTo>
                            <a:pt x="96" y="269"/>
                          </a:lnTo>
                          <a:lnTo>
                            <a:pt x="106" y="301"/>
                          </a:lnTo>
                          <a:lnTo>
                            <a:pt x="118" y="334"/>
                          </a:lnTo>
                          <a:lnTo>
                            <a:pt x="128" y="367"/>
                          </a:lnTo>
                          <a:lnTo>
                            <a:pt x="139" y="401"/>
                          </a:lnTo>
                          <a:lnTo>
                            <a:pt x="150" y="434"/>
                          </a:lnTo>
                          <a:lnTo>
                            <a:pt x="160" y="469"/>
                          </a:lnTo>
                          <a:lnTo>
                            <a:pt x="171" y="504"/>
                          </a:lnTo>
                          <a:lnTo>
                            <a:pt x="182" y="540"/>
                          </a:lnTo>
                          <a:lnTo>
                            <a:pt x="193" y="576"/>
                          </a:lnTo>
                          <a:lnTo>
                            <a:pt x="203" y="613"/>
                          </a:lnTo>
                          <a:lnTo>
                            <a:pt x="214" y="650"/>
                          </a:lnTo>
                          <a:lnTo>
                            <a:pt x="225" y="687"/>
                          </a:lnTo>
                          <a:lnTo>
                            <a:pt x="235" y="725"/>
                          </a:lnTo>
                          <a:lnTo>
                            <a:pt x="247" y="764"/>
                          </a:lnTo>
                          <a:lnTo>
                            <a:pt x="257" y="803"/>
                          </a:lnTo>
                          <a:lnTo>
                            <a:pt x="267" y="842"/>
                          </a:lnTo>
                          <a:lnTo>
                            <a:pt x="278" y="883"/>
                          </a:lnTo>
                          <a:lnTo>
                            <a:pt x="289" y="924"/>
                          </a:lnTo>
                          <a:lnTo>
                            <a:pt x="299" y="965"/>
                          </a:lnTo>
                          <a:lnTo>
                            <a:pt x="310" y="1007"/>
                          </a:lnTo>
                          <a:lnTo>
                            <a:pt x="321" y="1049"/>
                          </a:lnTo>
                          <a:lnTo>
                            <a:pt x="332" y="1091"/>
                          </a:lnTo>
                          <a:lnTo>
                            <a:pt x="342" y="1135"/>
                          </a:lnTo>
                          <a:lnTo>
                            <a:pt x="353" y="1179"/>
                          </a:lnTo>
                          <a:lnTo>
                            <a:pt x="364" y="1223"/>
                          </a:lnTo>
                          <a:lnTo>
                            <a:pt x="374" y="1269"/>
                          </a:lnTo>
                          <a:lnTo>
                            <a:pt x="386" y="1314"/>
                          </a:lnTo>
                          <a:lnTo>
                            <a:pt x="396" y="1360"/>
                          </a:lnTo>
                          <a:lnTo>
                            <a:pt x="406" y="1407"/>
                          </a:lnTo>
                          <a:lnTo>
                            <a:pt x="418" y="1453"/>
                          </a:lnTo>
                          <a:lnTo>
                            <a:pt x="428" y="1501"/>
                          </a:lnTo>
                          <a:lnTo>
                            <a:pt x="439" y="1549"/>
                          </a:lnTo>
                          <a:lnTo>
                            <a:pt x="449" y="1598"/>
                          </a:lnTo>
                          <a:lnTo>
                            <a:pt x="460" y="1647"/>
                          </a:lnTo>
                          <a:lnTo>
                            <a:pt x="471" y="1697"/>
                          </a:lnTo>
                          <a:lnTo>
                            <a:pt x="481" y="1747"/>
                          </a:lnTo>
                          <a:lnTo>
                            <a:pt x="492" y="1798"/>
                          </a:lnTo>
                          <a:lnTo>
                            <a:pt x="503" y="1849"/>
                          </a:lnTo>
                          <a:lnTo>
                            <a:pt x="513" y="1901"/>
                          </a:lnTo>
                          <a:lnTo>
                            <a:pt x="525" y="1953"/>
                          </a:lnTo>
                          <a:lnTo>
                            <a:pt x="535" y="2006"/>
                          </a:lnTo>
                          <a:lnTo>
                            <a:pt x="545" y="2059"/>
                          </a:lnTo>
                          <a:lnTo>
                            <a:pt x="557" y="2113"/>
                          </a:lnTo>
                          <a:lnTo>
                            <a:pt x="567" y="2167"/>
                          </a:lnTo>
                          <a:lnTo>
                            <a:pt x="578" y="2223"/>
                          </a:lnTo>
                          <a:lnTo>
                            <a:pt x="589" y="2278"/>
                          </a:lnTo>
                          <a:lnTo>
                            <a:pt x="599" y="2334"/>
                          </a:lnTo>
                          <a:lnTo>
                            <a:pt x="610" y="2390"/>
                          </a:lnTo>
                          <a:lnTo>
                            <a:pt x="620" y="2447"/>
                          </a:lnTo>
                          <a:lnTo>
                            <a:pt x="632" y="2504"/>
                          </a:lnTo>
                          <a:lnTo>
                            <a:pt x="642" y="2562"/>
                          </a:lnTo>
                          <a:lnTo>
                            <a:pt x="652" y="2620"/>
                          </a:lnTo>
                          <a:lnTo>
                            <a:pt x="664" y="2680"/>
                          </a:lnTo>
                          <a:lnTo>
                            <a:pt x="674" y="2739"/>
                          </a:lnTo>
                          <a:lnTo>
                            <a:pt x="685" y="2798"/>
                          </a:lnTo>
                          <a:lnTo>
                            <a:pt x="696" y="2858"/>
                          </a:lnTo>
                          <a:lnTo>
                            <a:pt x="706" y="2918"/>
                          </a:lnTo>
                          <a:lnTo>
                            <a:pt x="717" y="2979"/>
                          </a:lnTo>
                          <a:lnTo>
                            <a:pt x="728" y="3041"/>
                          </a:lnTo>
                          <a:lnTo>
                            <a:pt x="738" y="3103"/>
                          </a:lnTo>
                          <a:lnTo>
                            <a:pt x="749" y="3165"/>
                          </a:lnTo>
                          <a:lnTo>
                            <a:pt x="760" y="3227"/>
                          </a:lnTo>
                          <a:lnTo>
                            <a:pt x="771" y="3290"/>
                          </a:lnTo>
                          <a:lnTo>
                            <a:pt x="781" y="3354"/>
                          </a:lnTo>
                          <a:lnTo>
                            <a:pt x="791" y="3417"/>
                          </a:lnTo>
                          <a:lnTo>
                            <a:pt x="803" y="3481"/>
                          </a:lnTo>
                          <a:lnTo>
                            <a:pt x="813" y="3545"/>
                          </a:lnTo>
                          <a:lnTo>
                            <a:pt x="825" y="3610"/>
                          </a:lnTo>
                          <a:lnTo>
                            <a:pt x="835" y="3675"/>
                          </a:lnTo>
                          <a:lnTo>
                            <a:pt x="845" y="3740"/>
                          </a:lnTo>
                          <a:lnTo>
                            <a:pt x="856" y="3806"/>
                          </a:lnTo>
                          <a:lnTo>
                            <a:pt x="867" y="3872"/>
                          </a:lnTo>
                          <a:lnTo>
                            <a:pt x="878" y="3938"/>
                          </a:lnTo>
                          <a:lnTo>
                            <a:pt x="888" y="4004"/>
                          </a:lnTo>
                          <a:lnTo>
                            <a:pt x="899" y="4072"/>
                          </a:lnTo>
                          <a:lnTo>
                            <a:pt x="910" y="4138"/>
                          </a:lnTo>
                          <a:lnTo>
                            <a:pt x="920" y="4205"/>
                          </a:lnTo>
                          <a:lnTo>
                            <a:pt x="931" y="4273"/>
                          </a:lnTo>
                          <a:lnTo>
                            <a:pt x="942" y="4340"/>
                          </a:lnTo>
                          <a:lnTo>
                            <a:pt x="952" y="4408"/>
                          </a:lnTo>
                          <a:lnTo>
                            <a:pt x="964" y="4477"/>
                          </a:lnTo>
                          <a:lnTo>
                            <a:pt x="974" y="4545"/>
                          </a:lnTo>
                          <a:lnTo>
                            <a:pt x="984" y="4613"/>
                          </a:lnTo>
                          <a:lnTo>
                            <a:pt x="996" y="4682"/>
                          </a:lnTo>
                          <a:lnTo>
                            <a:pt x="1006" y="4750"/>
                          </a:lnTo>
                          <a:lnTo>
                            <a:pt x="1017" y="4818"/>
                          </a:lnTo>
                          <a:lnTo>
                            <a:pt x="1027" y="4888"/>
                          </a:lnTo>
                          <a:lnTo>
                            <a:pt x="1038" y="4956"/>
                          </a:lnTo>
                          <a:lnTo>
                            <a:pt x="1049" y="5026"/>
                          </a:lnTo>
                          <a:lnTo>
                            <a:pt x="1059" y="5095"/>
                          </a:lnTo>
                          <a:lnTo>
                            <a:pt x="1071" y="5163"/>
                          </a:lnTo>
                          <a:lnTo>
                            <a:pt x="1081" y="5233"/>
                          </a:lnTo>
                          <a:lnTo>
                            <a:pt x="1091" y="5302"/>
                          </a:lnTo>
                          <a:lnTo>
                            <a:pt x="1103" y="5371"/>
                          </a:lnTo>
                          <a:lnTo>
                            <a:pt x="1113" y="5441"/>
                          </a:lnTo>
                          <a:lnTo>
                            <a:pt x="1123" y="5510"/>
                          </a:lnTo>
                          <a:lnTo>
                            <a:pt x="1135" y="5578"/>
                          </a:lnTo>
                          <a:lnTo>
                            <a:pt x="1145" y="5648"/>
                          </a:lnTo>
                          <a:lnTo>
                            <a:pt x="1156" y="5717"/>
                          </a:lnTo>
                          <a:lnTo>
                            <a:pt x="1167" y="5785"/>
                          </a:lnTo>
                          <a:lnTo>
                            <a:pt x="1177" y="5855"/>
                          </a:lnTo>
                          <a:lnTo>
                            <a:pt x="1188" y="5923"/>
                          </a:lnTo>
                          <a:lnTo>
                            <a:pt x="1198" y="5991"/>
                          </a:lnTo>
                          <a:lnTo>
                            <a:pt x="1210" y="6060"/>
                          </a:lnTo>
                          <a:lnTo>
                            <a:pt x="1220" y="6127"/>
                          </a:lnTo>
                          <a:lnTo>
                            <a:pt x="1230" y="6195"/>
                          </a:lnTo>
                          <a:lnTo>
                            <a:pt x="1242" y="6264"/>
                          </a:lnTo>
                          <a:lnTo>
                            <a:pt x="1252" y="6332"/>
                          </a:lnTo>
                          <a:lnTo>
                            <a:pt x="1263" y="6399"/>
                          </a:lnTo>
                          <a:lnTo>
                            <a:pt x="1274" y="6467"/>
                          </a:lnTo>
                          <a:lnTo>
                            <a:pt x="1284" y="6534"/>
                          </a:lnTo>
                          <a:lnTo>
                            <a:pt x="1295" y="6600"/>
                          </a:lnTo>
                          <a:lnTo>
                            <a:pt x="1306" y="6668"/>
                          </a:lnTo>
                          <a:lnTo>
                            <a:pt x="1316" y="6734"/>
                          </a:lnTo>
                          <a:lnTo>
                            <a:pt x="1327" y="6800"/>
                          </a:lnTo>
                          <a:lnTo>
                            <a:pt x="1338" y="6867"/>
                          </a:lnTo>
                          <a:lnTo>
                            <a:pt x="1349" y="6932"/>
                          </a:lnTo>
                          <a:lnTo>
                            <a:pt x="1359" y="6997"/>
                          </a:lnTo>
                          <a:lnTo>
                            <a:pt x="1369" y="7062"/>
                          </a:lnTo>
                          <a:lnTo>
                            <a:pt x="1381" y="7127"/>
                          </a:lnTo>
                          <a:lnTo>
                            <a:pt x="1391" y="7191"/>
                          </a:lnTo>
                          <a:lnTo>
                            <a:pt x="1403" y="7255"/>
                          </a:lnTo>
                          <a:lnTo>
                            <a:pt x="1413" y="7318"/>
                          </a:lnTo>
                          <a:lnTo>
                            <a:pt x="1423" y="7382"/>
                          </a:lnTo>
                          <a:lnTo>
                            <a:pt x="1434" y="7445"/>
                          </a:lnTo>
                          <a:lnTo>
                            <a:pt x="1445" y="7507"/>
                          </a:lnTo>
                          <a:lnTo>
                            <a:pt x="1456" y="7569"/>
                          </a:lnTo>
                          <a:lnTo>
                            <a:pt x="1466" y="7632"/>
                          </a:lnTo>
                          <a:lnTo>
                            <a:pt x="1477" y="7693"/>
                          </a:lnTo>
                          <a:lnTo>
                            <a:pt x="1488" y="7754"/>
                          </a:lnTo>
                          <a:lnTo>
                            <a:pt x="1498" y="7814"/>
                          </a:lnTo>
                          <a:lnTo>
                            <a:pt x="1509" y="7874"/>
                          </a:lnTo>
                          <a:lnTo>
                            <a:pt x="1520" y="7934"/>
                          </a:lnTo>
                          <a:lnTo>
                            <a:pt x="1530" y="7993"/>
                          </a:lnTo>
                          <a:lnTo>
                            <a:pt x="1542" y="8052"/>
                          </a:lnTo>
                          <a:lnTo>
                            <a:pt x="1552" y="8110"/>
                          </a:lnTo>
                          <a:lnTo>
                            <a:pt x="1562" y="8168"/>
                          </a:lnTo>
                          <a:lnTo>
                            <a:pt x="1574" y="8225"/>
                          </a:lnTo>
                          <a:lnTo>
                            <a:pt x="1584" y="8282"/>
                          </a:lnTo>
                          <a:lnTo>
                            <a:pt x="1595" y="8338"/>
                          </a:lnTo>
                          <a:lnTo>
                            <a:pt x="1605" y="8395"/>
                          </a:lnTo>
                          <a:lnTo>
                            <a:pt x="1616" y="8450"/>
                          </a:lnTo>
                          <a:lnTo>
                            <a:pt x="1627" y="8505"/>
                          </a:lnTo>
                          <a:lnTo>
                            <a:pt x="1637" y="8559"/>
                          </a:lnTo>
                          <a:lnTo>
                            <a:pt x="1649" y="8613"/>
                          </a:lnTo>
                          <a:lnTo>
                            <a:pt x="1659" y="8666"/>
                          </a:lnTo>
                          <a:lnTo>
                            <a:pt x="1669" y="8719"/>
                          </a:lnTo>
                          <a:lnTo>
                            <a:pt x="1681" y="8771"/>
                          </a:lnTo>
                          <a:lnTo>
                            <a:pt x="1691" y="8823"/>
                          </a:lnTo>
                          <a:lnTo>
                            <a:pt x="1702" y="8874"/>
                          </a:lnTo>
                          <a:lnTo>
                            <a:pt x="1713" y="8925"/>
                          </a:lnTo>
                          <a:lnTo>
                            <a:pt x="1723" y="8975"/>
                          </a:lnTo>
                          <a:lnTo>
                            <a:pt x="1734" y="9025"/>
                          </a:lnTo>
                          <a:lnTo>
                            <a:pt x="1745" y="9074"/>
                          </a:lnTo>
                          <a:lnTo>
                            <a:pt x="1755" y="9123"/>
                          </a:lnTo>
                          <a:lnTo>
                            <a:pt x="1766" y="9171"/>
                          </a:lnTo>
                          <a:lnTo>
                            <a:pt x="1776" y="9219"/>
                          </a:lnTo>
                          <a:lnTo>
                            <a:pt x="1788" y="9266"/>
                          </a:lnTo>
                          <a:lnTo>
                            <a:pt x="1798" y="9313"/>
                          </a:lnTo>
                          <a:lnTo>
                            <a:pt x="1808" y="9358"/>
                          </a:lnTo>
                          <a:lnTo>
                            <a:pt x="1820" y="9403"/>
                          </a:lnTo>
                          <a:lnTo>
                            <a:pt x="1830" y="9449"/>
                          </a:lnTo>
                          <a:lnTo>
                            <a:pt x="1841" y="9493"/>
                          </a:lnTo>
                          <a:lnTo>
                            <a:pt x="1852" y="9537"/>
                          </a:lnTo>
                          <a:lnTo>
                            <a:pt x="1862" y="9581"/>
                          </a:lnTo>
                          <a:lnTo>
                            <a:pt x="1873" y="9624"/>
                          </a:lnTo>
                          <a:lnTo>
                            <a:pt x="1884" y="9665"/>
                          </a:lnTo>
                          <a:lnTo>
                            <a:pt x="1895" y="9707"/>
                          </a:lnTo>
                          <a:lnTo>
                            <a:pt x="1905" y="9748"/>
                          </a:lnTo>
                          <a:lnTo>
                            <a:pt x="1916" y="9789"/>
                          </a:lnTo>
                          <a:lnTo>
                            <a:pt x="1927" y="9830"/>
                          </a:lnTo>
                          <a:lnTo>
                            <a:pt x="1937" y="9869"/>
                          </a:lnTo>
                          <a:lnTo>
                            <a:pt x="1947" y="9908"/>
                          </a:lnTo>
                          <a:lnTo>
                            <a:pt x="1959" y="9947"/>
                          </a:lnTo>
                          <a:lnTo>
                            <a:pt x="1969" y="9985"/>
                          </a:lnTo>
                          <a:lnTo>
                            <a:pt x="1981" y="10022"/>
                          </a:lnTo>
                          <a:lnTo>
                            <a:pt x="1991" y="10059"/>
                          </a:lnTo>
                          <a:lnTo>
                            <a:pt x="2001" y="10096"/>
                          </a:lnTo>
                          <a:lnTo>
                            <a:pt x="2012" y="10133"/>
                          </a:lnTo>
                          <a:lnTo>
                            <a:pt x="2023" y="10168"/>
                          </a:lnTo>
                          <a:lnTo>
                            <a:pt x="2034" y="10203"/>
                          </a:lnTo>
                          <a:lnTo>
                            <a:pt x="2044" y="10238"/>
                          </a:lnTo>
                          <a:lnTo>
                            <a:pt x="2055" y="10271"/>
                          </a:lnTo>
                          <a:lnTo>
                            <a:pt x="2066" y="10305"/>
                          </a:lnTo>
                          <a:lnTo>
                            <a:pt x="2076" y="10339"/>
                          </a:lnTo>
                          <a:lnTo>
                            <a:pt x="2088" y="10371"/>
                          </a:lnTo>
                          <a:lnTo>
                            <a:pt x="2098" y="10403"/>
                          </a:lnTo>
                          <a:lnTo>
                            <a:pt x="2108" y="10436"/>
                          </a:lnTo>
                          <a:lnTo>
                            <a:pt x="2120" y="10466"/>
                          </a:lnTo>
                          <a:lnTo>
                            <a:pt x="2130" y="10497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4996" name="Freeform 20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340" y="2502"/>
                      <a:ext cx="538" cy="75"/>
                    </a:xfrm>
                    <a:custGeom>
                      <a:avLst/>
                      <a:gdLst>
                        <a:gd name="T0" fmla="*/ 32 w 2131"/>
                        <a:gd name="T1" fmla="*/ 90 h 1712"/>
                        <a:gd name="T2" fmla="*/ 75 w 2131"/>
                        <a:gd name="T3" fmla="*/ 204 h 1712"/>
                        <a:gd name="T4" fmla="*/ 117 w 2131"/>
                        <a:gd name="T5" fmla="*/ 310 h 1712"/>
                        <a:gd name="T6" fmla="*/ 161 w 2131"/>
                        <a:gd name="T7" fmla="*/ 410 h 1712"/>
                        <a:gd name="T8" fmla="*/ 203 w 2131"/>
                        <a:gd name="T9" fmla="*/ 504 h 1712"/>
                        <a:gd name="T10" fmla="*/ 246 w 2131"/>
                        <a:gd name="T11" fmla="*/ 591 h 1712"/>
                        <a:gd name="T12" fmla="*/ 289 w 2131"/>
                        <a:gd name="T13" fmla="*/ 674 h 1712"/>
                        <a:gd name="T14" fmla="*/ 332 w 2131"/>
                        <a:gd name="T15" fmla="*/ 751 h 1712"/>
                        <a:gd name="T16" fmla="*/ 375 w 2131"/>
                        <a:gd name="T17" fmla="*/ 822 h 1712"/>
                        <a:gd name="T18" fmla="*/ 417 w 2131"/>
                        <a:gd name="T19" fmla="*/ 889 h 1712"/>
                        <a:gd name="T20" fmla="*/ 460 w 2131"/>
                        <a:gd name="T21" fmla="*/ 951 h 1712"/>
                        <a:gd name="T22" fmla="*/ 503 w 2131"/>
                        <a:gd name="T23" fmla="*/ 1010 h 1712"/>
                        <a:gd name="T24" fmla="*/ 546 w 2131"/>
                        <a:gd name="T25" fmla="*/ 1064 h 1712"/>
                        <a:gd name="T26" fmla="*/ 588 w 2131"/>
                        <a:gd name="T27" fmla="*/ 1114 h 1712"/>
                        <a:gd name="T28" fmla="*/ 631 w 2131"/>
                        <a:gd name="T29" fmla="*/ 1161 h 1712"/>
                        <a:gd name="T30" fmla="*/ 675 w 2131"/>
                        <a:gd name="T31" fmla="*/ 1204 h 1712"/>
                        <a:gd name="T32" fmla="*/ 717 w 2131"/>
                        <a:gd name="T33" fmla="*/ 1244 h 1712"/>
                        <a:gd name="T34" fmla="*/ 760 w 2131"/>
                        <a:gd name="T35" fmla="*/ 1282 h 1712"/>
                        <a:gd name="T36" fmla="*/ 802 w 2131"/>
                        <a:gd name="T37" fmla="*/ 1317 h 1712"/>
                        <a:gd name="T38" fmla="*/ 846 w 2131"/>
                        <a:gd name="T39" fmla="*/ 1349 h 1712"/>
                        <a:gd name="T40" fmla="*/ 888 w 2131"/>
                        <a:gd name="T41" fmla="*/ 1379 h 1712"/>
                        <a:gd name="T42" fmla="*/ 931 w 2131"/>
                        <a:gd name="T43" fmla="*/ 1407 h 1712"/>
                        <a:gd name="T44" fmla="*/ 975 w 2131"/>
                        <a:gd name="T45" fmla="*/ 1433 h 1712"/>
                        <a:gd name="T46" fmla="*/ 1017 w 2131"/>
                        <a:gd name="T47" fmla="*/ 1456 h 1712"/>
                        <a:gd name="T48" fmla="*/ 1060 w 2131"/>
                        <a:gd name="T49" fmla="*/ 1479 h 1712"/>
                        <a:gd name="T50" fmla="*/ 1102 w 2131"/>
                        <a:gd name="T51" fmla="*/ 1499 h 1712"/>
                        <a:gd name="T52" fmla="*/ 1146 w 2131"/>
                        <a:gd name="T53" fmla="*/ 1518 h 1712"/>
                        <a:gd name="T54" fmla="*/ 1188 w 2131"/>
                        <a:gd name="T55" fmla="*/ 1536 h 1712"/>
                        <a:gd name="T56" fmla="*/ 1231 w 2131"/>
                        <a:gd name="T57" fmla="*/ 1551 h 1712"/>
                        <a:gd name="T58" fmla="*/ 1273 w 2131"/>
                        <a:gd name="T59" fmla="*/ 1567 h 1712"/>
                        <a:gd name="T60" fmla="*/ 1317 w 2131"/>
                        <a:gd name="T61" fmla="*/ 1581 h 1712"/>
                        <a:gd name="T62" fmla="*/ 1360 w 2131"/>
                        <a:gd name="T63" fmla="*/ 1593 h 1712"/>
                        <a:gd name="T64" fmla="*/ 1402 w 2131"/>
                        <a:gd name="T65" fmla="*/ 1605 h 1712"/>
                        <a:gd name="T66" fmla="*/ 1445 w 2131"/>
                        <a:gd name="T67" fmla="*/ 1616 h 1712"/>
                        <a:gd name="T68" fmla="*/ 1488 w 2131"/>
                        <a:gd name="T69" fmla="*/ 1627 h 1712"/>
                        <a:gd name="T70" fmla="*/ 1531 w 2131"/>
                        <a:gd name="T71" fmla="*/ 1636 h 1712"/>
                        <a:gd name="T72" fmla="*/ 1573 w 2131"/>
                        <a:gd name="T73" fmla="*/ 1644 h 1712"/>
                        <a:gd name="T74" fmla="*/ 1616 w 2131"/>
                        <a:gd name="T75" fmla="*/ 1652 h 1712"/>
                        <a:gd name="T76" fmla="*/ 1659 w 2131"/>
                        <a:gd name="T77" fmla="*/ 1659 h 1712"/>
                        <a:gd name="T78" fmla="*/ 1702 w 2131"/>
                        <a:gd name="T79" fmla="*/ 1666 h 1712"/>
                        <a:gd name="T80" fmla="*/ 1745 w 2131"/>
                        <a:gd name="T81" fmla="*/ 1673 h 1712"/>
                        <a:gd name="T82" fmla="*/ 1787 w 2131"/>
                        <a:gd name="T83" fmla="*/ 1679 h 1712"/>
                        <a:gd name="T84" fmla="*/ 1831 w 2131"/>
                        <a:gd name="T85" fmla="*/ 1684 h 1712"/>
                        <a:gd name="T86" fmla="*/ 1873 w 2131"/>
                        <a:gd name="T87" fmla="*/ 1689 h 1712"/>
                        <a:gd name="T88" fmla="*/ 1916 w 2131"/>
                        <a:gd name="T89" fmla="*/ 1694 h 1712"/>
                        <a:gd name="T90" fmla="*/ 1958 w 2131"/>
                        <a:gd name="T91" fmla="*/ 1698 h 1712"/>
                        <a:gd name="T92" fmla="*/ 2002 w 2131"/>
                        <a:gd name="T93" fmla="*/ 1702 h 1712"/>
                        <a:gd name="T94" fmla="*/ 2044 w 2131"/>
                        <a:gd name="T95" fmla="*/ 1705 h 1712"/>
                        <a:gd name="T96" fmla="*/ 2087 w 2131"/>
                        <a:gd name="T97" fmla="*/ 1709 h 1712"/>
                        <a:gd name="T98" fmla="*/ 2131 w 2131"/>
                        <a:gd name="T99" fmla="*/ 1712 h 17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1" h="1712">
                          <a:moveTo>
                            <a:pt x="0" y="0"/>
                          </a:moveTo>
                          <a:lnTo>
                            <a:pt x="10" y="30"/>
                          </a:lnTo>
                          <a:lnTo>
                            <a:pt x="22" y="60"/>
                          </a:lnTo>
                          <a:lnTo>
                            <a:pt x="32" y="90"/>
                          </a:lnTo>
                          <a:lnTo>
                            <a:pt x="43" y="119"/>
                          </a:lnTo>
                          <a:lnTo>
                            <a:pt x="53" y="148"/>
                          </a:lnTo>
                          <a:lnTo>
                            <a:pt x="64" y="175"/>
                          </a:lnTo>
                          <a:lnTo>
                            <a:pt x="75" y="204"/>
                          </a:lnTo>
                          <a:lnTo>
                            <a:pt x="85" y="230"/>
                          </a:lnTo>
                          <a:lnTo>
                            <a:pt x="97" y="258"/>
                          </a:lnTo>
                          <a:lnTo>
                            <a:pt x="107" y="284"/>
                          </a:lnTo>
                          <a:lnTo>
                            <a:pt x="117" y="310"/>
                          </a:lnTo>
                          <a:lnTo>
                            <a:pt x="129" y="335"/>
                          </a:lnTo>
                          <a:lnTo>
                            <a:pt x="139" y="361"/>
                          </a:lnTo>
                          <a:lnTo>
                            <a:pt x="150" y="385"/>
                          </a:lnTo>
                          <a:lnTo>
                            <a:pt x="161" y="410"/>
                          </a:lnTo>
                          <a:lnTo>
                            <a:pt x="171" y="434"/>
                          </a:lnTo>
                          <a:lnTo>
                            <a:pt x="182" y="458"/>
                          </a:lnTo>
                          <a:lnTo>
                            <a:pt x="193" y="481"/>
                          </a:lnTo>
                          <a:lnTo>
                            <a:pt x="203" y="504"/>
                          </a:lnTo>
                          <a:lnTo>
                            <a:pt x="214" y="526"/>
                          </a:lnTo>
                          <a:lnTo>
                            <a:pt x="224" y="549"/>
                          </a:lnTo>
                          <a:lnTo>
                            <a:pt x="236" y="570"/>
                          </a:lnTo>
                          <a:lnTo>
                            <a:pt x="246" y="591"/>
                          </a:lnTo>
                          <a:lnTo>
                            <a:pt x="256" y="613"/>
                          </a:lnTo>
                          <a:lnTo>
                            <a:pt x="268" y="633"/>
                          </a:lnTo>
                          <a:lnTo>
                            <a:pt x="278" y="654"/>
                          </a:lnTo>
                          <a:lnTo>
                            <a:pt x="289" y="674"/>
                          </a:lnTo>
                          <a:lnTo>
                            <a:pt x="300" y="693"/>
                          </a:lnTo>
                          <a:lnTo>
                            <a:pt x="310" y="713"/>
                          </a:lnTo>
                          <a:lnTo>
                            <a:pt x="321" y="732"/>
                          </a:lnTo>
                          <a:lnTo>
                            <a:pt x="332" y="751"/>
                          </a:lnTo>
                          <a:lnTo>
                            <a:pt x="343" y="769"/>
                          </a:lnTo>
                          <a:lnTo>
                            <a:pt x="353" y="787"/>
                          </a:lnTo>
                          <a:lnTo>
                            <a:pt x="364" y="805"/>
                          </a:lnTo>
                          <a:lnTo>
                            <a:pt x="375" y="822"/>
                          </a:lnTo>
                          <a:lnTo>
                            <a:pt x="385" y="839"/>
                          </a:lnTo>
                          <a:lnTo>
                            <a:pt x="395" y="857"/>
                          </a:lnTo>
                          <a:lnTo>
                            <a:pt x="407" y="873"/>
                          </a:lnTo>
                          <a:lnTo>
                            <a:pt x="417" y="889"/>
                          </a:lnTo>
                          <a:lnTo>
                            <a:pt x="428" y="906"/>
                          </a:lnTo>
                          <a:lnTo>
                            <a:pt x="439" y="921"/>
                          </a:lnTo>
                          <a:lnTo>
                            <a:pt x="449" y="936"/>
                          </a:lnTo>
                          <a:lnTo>
                            <a:pt x="460" y="951"/>
                          </a:lnTo>
                          <a:lnTo>
                            <a:pt x="471" y="967"/>
                          </a:lnTo>
                          <a:lnTo>
                            <a:pt x="482" y="981"/>
                          </a:lnTo>
                          <a:lnTo>
                            <a:pt x="492" y="995"/>
                          </a:lnTo>
                          <a:lnTo>
                            <a:pt x="503" y="1010"/>
                          </a:lnTo>
                          <a:lnTo>
                            <a:pt x="514" y="1024"/>
                          </a:lnTo>
                          <a:lnTo>
                            <a:pt x="524" y="1037"/>
                          </a:lnTo>
                          <a:lnTo>
                            <a:pt x="536" y="1050"/>
                          </a:lnTo>
                          <a:lnTo>
                            <a:pt x="546" y="1064"/>
                          </a:lnTo>
                          <a:lnTo>
                            <a:pt x="556" y="1077"/>
                          </a:lnTo>
                          <a:lnTo>
                            <a:pt x="568" y="1089"/>
                          </a:lnTo>
                          <a:lnTo>
                            <a:pt x="578" y="1101"/>
                          </a:lnTo>
                          <a:lnTo>
                            <a:pt x="588" y="1114"/>
                          </a:lnTo>
                          <a:lnTo>
                            <a:pt x="599" y="1126"/>
                          </a:lnTo>
                          <a:lnTo>
                            <a:pt x="610" y="1138"/>
                          </a:lnTo>
                          <a:lnTo>
                            <a:pt x="621" y="1149"/>
                          </a:lnTo>
                          <a:lnTo>
                            <a:pt x="631" y="1161"/>
                          </a:lnTo>
                          <a:lnTo>
                            <a:pt x="642" y="1172"/>
                          </a:lnTo>
                          <a:lnTo>
                            <a:pt x="653" y="1183"/>
                          </a:lnTo>
                          <a:lnTo>
                            <a:pt x="663" y="1193"/>
                          </a:lnTo>
                          <a:lnTo>
                            <a:pt x="675" y="1204"/>
                          </a:lnTo>
                          <a:lnTo>
                            <a:pt x="685" y="1215"/>
                          </a:lnTo>
                          <a:lnTo>
                            <a:pt x="695" y="1225"/>
                          </a:lnTo>
                          <a:lnTo>
                            <a:pt x="707" y="1235"/>
                          </a:lnTo>
                          <a:lnTo>
                            <a:pt x="717" y="1244"/>
                          </a:lnTo>
                          <a:lnTo>
                            <a:pt x="728" y="1254"/>
                          </a:lnTo>
                          <a:lnTo>
                            <a:pt x="739" y="1264"/>
                          </a:lnTo>
                          <a:lnTo>
                            <a:pt x="749" y="1273"/>
                          </a:lnTo>
                          <a:lnTo>
                            <a:pt x="760" y="1282"/>
                          </a:lnTo>
                          <a:lnTo>
                            <a:pt x="770" y="1291"/>
                          </a:lnTo>
                          <a:lnTo>
                            <a:pt x="782" y="1300"/>
                          </a:lnTo>
                          <a:lnTo>
                            <a:pt x="792" y="1308"/>
                          </a:lnTo>
                          <a:lnTo>
                            <a:pt x="802" y="1317"/>
                          </a:lnTo>
                          <a:lnTo>
                            <a:pt x="814" y="1325"/>
                          </a:lnTo>
                          <a:lnTo>
                            <a:pt x="824" y="1333"/>
                          </a:lnTo>
                          <a:lnTo>
                            <a:pt x="834" y="1341"/>
                          </a:lnTo>
                          <a:lnTo>
                            <a:pt x="846" y="1349"/>
                          </a:lnTo>
                          <a:lnTo>
                            <a:pt x="856" y="1357"/>
                          </a:lnTo>
                          <a:lnTo>
                            <a:pt x="867" y="1365"/>
                          </a:lnTo>
                          <a:lnTo>
                            <a:pt x="878" y="1372"/>
                          </a:lnTo>
                          <a:lnTo>
                            <a:pt x="888" y="1379"/>
                          </a:lnTo>
                          <a:lnTo>
                            <a:pt x="899" y="1386"/>
                          </a:lnTo>
                          <a:lnTo>
                            <a:pt x="910" y="1393"/>
                          </a:lnTo>
                          <a:lnTo>
                            <a:pt x="921" y="1400"/>
                          </a:lnTo>
                          <a:lnTo>
                            <a:pt x="931" y="1407"/>
                          </a:lnTo>
                          <a:lnTo>
                            <a:pt x="941" y="1414"/>
                          </a:lnTo>
                          <a:lnTo>
                            <a:pt x="953" y="1420"/>
                          </a:lnTo>
                          <a:lnTo>
                            <a:pt x="963" y="1427"/>
                          </a:lnTo>
                          <a:lnTo>
                            <a:pt x="975" y="1433"/>
                          </a:lnTo>
                          <a:lnTo>
                            <a:pt x="985" y="1439"/>
                          </a:lnTo>
                          <a:lnTo>
                            <a:pt x="995" y="1445"/>
                          </a:lnTo>
                          <a:lnTo>
                            <a:pt x="1006" y="1450"/>
                          </a:lnTo>
                          <a:lnTo>
                            <a:pt x="1017" y="1456"/>
                          </a:lnTo>
                          <a:lnTo>
                            <a:pt x="1027" y="1462"/>
                          </a:lnTo>
                          <a:lnTo>
                            <a:pt x="1038" y="1468"/>
                          </a:lnTo>
                          <a:lnTo>
                            <a:pt x="1049" y="1474"/>
                          </a:lnTo>
                          <a:lnTo>
                            <a:pt x="1060" y="1479"/>
                          </a:lnTo>
                          <a:lnTo>
                            <a:pt x="1070" y="1484"/>
                          </a:lnTo>
                          <a:lnTo>
                            <a:pt x="1081" y="1489"/>
                          </a:lnTo>
                          <a:lnTo>
                            <a:pt x="1092" y="1494"/>
                          </a:lnTo>
                          <a:lnTo>
                            <a:pt x="1102" y="1499"/>
                          </a:lnTo>
                          <a:lnTo>
                            <a:pt x="1114" y="1504"/>
                          </a:lnTo>
                          <a:lnTo>
                            <a:pt x="1124" y="1508"/>
                          </a:lnTo>
                          <a:lnTo>
                            <a:pt x="1134" y="1513"/>
                          </a:lnTo>
                          <a:lnTo>
                            <a:pt x="1146" y="1518"/>
                          </a:lnTo>
                          <a:lnTo>
                            <a:pt x="1156" y="1523"/>
                          </a:lnTo>
                          <a:lnTo>
                            <a:pt x="1167" y="1527"/>
                          </a:lnTo>
                          <a:lnTo>
                            <a:pt x="1177" y="1531"/>
                          </a:lnTo>
                          <a:lnTo>
                            <a:pt x="1188" y="1536"/>
                          </a:lnTo>
                          <a:lnTo>
                            <a:pt x="1199" y="1540"/>
                          </a:lnTo>
                          <a:lnTo>
                            <a:pt x="1209" y="1544"/>
                          </a:lnTo>
                          <a:lnTo>
                            <a:pt x="1220" y="1548"/>
                          </a:lnTo>
                          <a:lnTo>
                            <a:pt x="1231" y="1551"/>
                          </a:lnTo>
                          <a:lnTo>
                            <a:pt x="1241" y="1555"/>
                          </a:lnTo>
                          <a:lnTo>
                            <a:pt x="1253" y="1559"/>
                          </a:lnTo>
                          <a:lnTo>
                            <a:pt x="1263" y="1563"/>
                          </a:lnTo>
                          <a:lnTo>
                            <a:pt x="1273" y="1567"/>
                          </a:lnTo>
                          <a:lnTo>
                            <a:pt x="1285" y="1571"/>
                          </a:lnTo>
                          <a:lnTo>
                            <a:pt x="1295" y="1574"/>
                          </a:lnTo>
                          <a:lnTo>
                            <a:pt x="1306" y="1577"/>
                          </a:lnTo>
                          <a:lnTo>
                            <a:pt x="1317" y="1581"/>
                          </a:lnTo>
                          <a:lnTo>
                            <a:pt x="1327" y="1584"/>
                          </a:lnTo>
                          <a:lnTo>
                            <a:pt x="1338" y="1587"/>
                          </a:lnTo>
                          <a:lnTo>
                            <a:pt x="1348" y="1590"/>
                          </a:lnTo>
                          <a:lnTo>
                            <a:pt x="1360" y="1593"/>
                          </a:lnTo>
                          <a:lnTo>
                            <a:pt x="1370" y="1596"/>
                          </a:lnTo>
                          <a:lnTo>
                            <a:pt x="1380" y="1599"/>
                          </a:lnTo>
                          <a:lnTo>
                            <a:pt x="1392" y="1602"/>
                          </a:lnTo>
                          <a:lnTo>
                            <a:pt x="1402" y="1605"/>
                          </a:lnTo>
                          <a:lnTo>
                            <a:pt x="1412" y="1608"/>
                          </a:lnTo>
                          <a:lnTo>
                            <a:pt x="1424" y="1610"/>
                          </a:lnTo>
                          <a:lnTo>
                            <a:pt x="1434" y="1613"/>
                          </a:lnTo>
                          <a:lnTo>
                            <a:pt x="1445" y="1616"/>
                          </a:lnTo>
                          <a:lnTo>
                            <a:pt x="1456" y="1619"/>
                          </a:lnTo>
                          <a:lnTo>
                            <a:pt x="1466" y="1622"/>
                          </a:lnTo>
                          <a:lnTo>
                            <a:pt x="1477" y="1624"/>
                          </a:lnTo>
                          <a:lnTo>
                            <a:pt x="1488" y="1627"/>
                          </a:lnTo>
                          <a:lnTo>
                            <a:pt x="1499" y="1629"/>
                          </a:lnTo>
                          <a:lnTo>
                            <a:pt x="1509" y="1631"/>
                          </a:lnTo>
                          <a:lnTo>
                            <a:pt x="1519" y="1634"/>
                          </a:lnTo>
                          <a:lnTo>
                            <a:pt x="1531" y="1636"/>
                          </a:lnTo>
                          <a:lnTo>
                            <a:pt x="1541" y="1638"/>
                          </a:lnTo>
                          <a:lnTo>
                            <a:pt x="1553" y="1640"/>
                          </a:lnTo>
                          <a:lnTo>
                            <a:pt x="1563" y="1642"/>
                          </a:lnTo>
                          <a:lnTo>
                            <a:pt x="1573" y="1644"/>
                          </a:lnTo>
                          <a:lnTo>
                            <a:pt x="1584" y="1646"/>
                          </a:lnTo>
                          <a:lnTo>
                            <a:pt x="1595" y="1648"/>
                          </a:lnTo>
                          <a:lnTo>
                            <a:pt x="1605" y="1650"/>
                          </a:lnTo>
                          <a:lnTo>
                            <a:pt x="1616" y="1652"/>
                          </a:lnTo>
                          <a:lnTo>
                            <a:pt x="1627" y="1654"/>
                          </a:lnTo>
                          <a:lnTo>
                            <a:pt x="1638" y="1656"/>
                          </a:lnTo>
                          <a:lnTo>
                            <a:pt x="1648" y="1658"/>
                          </a:lnTo>
                          <a:lnTo>
                            <a:pt x="1659" y="1659"/>
                          </a:lnTo>
                          <a:lnTo>
                            <a:pt x="1670" y="1661"/>
                          </a:lnTo>
                          <a:lnTo>
                            <a:pt x="1680" y="1663"/>
                          </a:lnTo>
                          <a:lnTo>
                            <a:pt x="1692" y="1664"/>
                          </a:lnTo>
                          <a:lnTo>
                            <a:pt x="1702" y="1666"/>
                          </a:lnTo>
                          <a:lnTo>
                            <a:pt x="1712" y="1669"/>
                          </a:lnTo>
                          <a:lnTo>
                            <a:pt x="1724" y="1670"/>
                          </a:lnTo>
                          <a:lnTo>
                            <a:pt x="1734" y="1672"/>
                          </a:lnTo>
                          <a:lnTo>
                            <a:pt x="1745" y="1673"/>
                          </a:lnTo>
                          <a:lnTo>
                            <a:pt x="1755" y="1675"/>
                          </a:lnTo>
                          <a:lnTo>
                            <a:pt x="1766" y="1676"/>
                          </a:lnTo>
                          <a:lnTo>
                            <a:pt x="1777" y="1678"/>
                          </a:lnTo>
                          <a:lnTo>
                            <a:pt x="1787" y="1679"/>
                          </a:lnTo>
                          <a:lnTo>
                            <a:pt x="1798" y="1680"/>
                          </a:lnTo>
                          <a:lnTo>
                            <a:pt x="1809" y="1682"/>
                          </a:lnTo>
                          <a:lnTo>
                            <a:pt x="1819" y="1683"/>
                          </a:lnTo>
                          <a:lnTo>
                            <a:pt x="1831" y="1684"/>
                          </a:lnTo>
                          <a:lnTo>
                            <a:pt x="1841" y="1686"/>
                          </a:lnTo>
                          <a:lnTo>
                            <a:pt x="1851" y="1687"/>
                          </a:lnTo>
                          <a:lnTo>
                            <a:pt x="1863" y="1688"/>
                          </a:lnTo>
                          <a:lnTo>
                            <a:pt x="1873" y="1689"/>
                          </a:lnTo>
                          <a:lnTo>
                            <a:pt x="1884" y="1690"/>
                          </a:lnTo>
                          <a:lnTo>
                            <a:pt x="1895" y="1691"/>
                          </a:lnTo>
                          <a:lnTo>
                            <a:pt x="1905" y="1693"/>
                          </a:lnTo>
                          <a:lnTo>
                            <a:pt x="1916" y="1694"/>
                          </a:lnTo>
                          <a:lnTo>
                            <a:pt x="1926" y="1695"/>
                          </a:lnTo>
                          <a:lnTo>
                            <a:pt x="1938" y="1696"/>
                          </a:lnTo>
                          <a:lnTo>
                            <a:pt x="1948" y="1697"/>
                          </a:lnTo>
                          <a:lnTo>
                            <a:pt x="1958" y="1698"/>
                          </a:lnTo>
                          <a:lnTo>
                            <a:pt x="1970" y="1699"/>
                          </a:lnTo>
                          <a:lnTo>
                            <a:pt x="1980" y="1700"/>
                          </a:lnTo>
                          <a:lnTo>
                            <a:pt x="1991" y="1701"/>
                          </a:lnTo>
                          <a:lnTo>
                            <a:pt x="2002" y="1702"/>
                          </a:lnTo>
                          <a:lnTo>
                            <a:pt x="2012" y="1703"/>
                          </a:lnTo>
                          <a:lnTo>
                            <a:pt x="2023" y="1704"/>
                          </a:lnTo>
                          <a:lnTo>
                            <a:pt x="2034" y="1704"/>
                          </a:lnTo>
                          <a:lnTo>
                            <a:pt x="2044" y="1705"/>
                          </a:lnTo>
                          <a:lnTo>
                            <a:pt x="2055" y="1706"/>
                          </a:lnTo>
                          <a:lnTo>
                            <a:pt x="2066" y="1707"/>
                          </a:lnTo>
                          <a:lnTo>
                            <a:pt x="2077" y="1708"/>
                          </a:lnTo>
                          <a:lnTo>
                            <a:pt x="2087" y="1709"/>
                          </a:lnTo>
                          <a:lnTo>
                            <a:pt x="2097" y="1709"/>
                          </a:lnTo>
                          <a:lnTo>
                            <a:pt x="2109" y="1710"/>
                          </a:lnTo>
                          <a:lnTo>
                            <a:pt x="2119" y="1711"/>
                          </a:lnTo>
                          <a:lnTo>
                            <a:pt x="2131" y="1712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</p:grpSp>
            </p:grpSp>
          </p:grpSp>
          <p:grpSp>
            <p:nvGrpSpPr>
              <p:cNvPr id="254997" name="Group 21"/>
              <p:cNvGrpSpPr>
                <a:grpSpLocks/>
              </p:cNvGrpSpPr>
              <p:nvPr/>
            </p:nvGrpSpPr>
            <p:grpSpPr bwMode="auto">
              <a:xfrm>
                <a:off x="3442" y="942"/>
                <a:ext cx="336" cy="1136"/>
                <a:chOff x="2646" y="942"/>
                <a:chExt cx="336" cy="1136"/>
              </a:xfrm>
            </p:grpSpPr>
            <p:sp>
              <p:nvSpPr>
                <p:cNvPr id="254998" name="Freeform 22" descr="Pink tissue paper"/>
                <p:cNvSpPr>
                  <a:spLocks/>
                </p:cNvSpPr>
                <p:nvPr/>
              </p:nvSpPr>
              <p:spPr bwMode="auto">
                <a:xfrm flipV="1">
                  <a:off x="2651" y="1573"/>
                  <a:ext cx="85" cy="388"/>
                </a:xfrm>
                <a:custGeom>
                  <a:avLst/>
                  <a:gdLst>
                    <a:gd name="T0" fmla="*/ 0 w 144"/>
                    <a:gd name="T1" fmla="*/ 0 h 858"/>
                    <a:gd name="T2" fmla="*/ 0 w 144"/>
                    <a:gd name="T3" fmla="*/ 858 h 858"/>
                    <a:gd name="T4" fmla="*/ 36 w 144"/>
                    <a:gd name="T5" fmla="*/ 858 h 858"/>
                    <a:gd name="T6" fmla="*/ 78 w 144"/>
                    <a:gd name="T7" fmla="*/ 834 h 858"/>
                    <a:gd name="T8" fmla="*/ 114 w 144"/>
                    <a:gd name="T9" fmla="*/ 816 h 858"/>
                    <a:gd name="T10" fmla="*/ 144 w 144"/>
                    <a:gd name="T11" fmla="*/ 786 h 858"/>
                    <a:gd name="T12" fmla="*/ 96 w 144"/>
                    <a:gd name="T13" fmla="*/ 702 h 858"/>
                    <a:gd name="T14" fmla="*/ 66 w 144"/>
                    <a:gd name="T15" fmla="*/ 594 h 858"/>
                    <a:gd name="T16" fmla="*/ 42 w 144"/>
                    <a:gd name="T17" fmla="*/ 498 h 858"/>
                    <a:gd name="T18" fmla="*/ 24 w 144"/>
                    <a:gd name="T19" fmla="*/ 372 h 858"/>
                    <a:gd name="T20" fmla="*/ 18 w 144"/>
                    <a:gd name="T21" fmla="*/ 270 h 858"/>
                    <a:gd name="T22" fmla="*/ 12 w 144"/>
                    <a:gd name="T23" fmla="*/ 186 h 858"/>
                    <a:gd name="T24" fmla="*/ 6 w 144"/>
                    <a:gd name="T25" fmla="*/ 90 h 858"/>
                    <a:gd name="T26" fmla="*/ 0 w 144"/>
                    <a:gd name="T27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44" h="858">
                      <a:moveTo>
                        <a:pt x="0" y="0"/>
                      </a:moveTo>
                      <a:lnTo>
                        <a:pt x="0" y="858"/>
                      </a:lnTo>
                      <a:lnTo>
                        <a:pt x="36" y="858"/>
                      </a:lnTo>
                      <a:lnTo>
                        <a:pt x="78" y="834"/>
                      </a:lnTo>
                      <a:lnTo>
                        <a:pt x="114" y="816"/>
                      </a:lnTo>
                      <a:lnTo>
                        <a:pt x="144" y="786"/>
                      </a:lnTo>
                      <a:lnTo>
                        <a:pt x="96" y="702"/>
                      </a:lnTo>
                      <a:lnTo>
                        <a:pt x="66" y="594"/>
                      </a:lnTo>
                      <a:lnTo>
                        <a:pt x="42" y="498"/>
                      </a:lnTo>
                      <a:lnTo>
                        <a:pt x="24" y="372"/>
                      </a:lnTo>
                      <a:lnTo>
                        <a:pt x="18" y="270"/>
                      </a:lnTo>
                      <a:lnTo>
                        <a:pt x="12" y="186"/>
                      </a:lnTo>
                      <a:lnTo>
                        <a:pt x="6" y="9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9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rgbClr val="FFFF00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AU"/>
                </a:p>
              </p:txBody>
            </p:sp>
            <p:grpSp>
              <p:nvGrpSpPr>
                <p:cNvPr id="254999" name="Group 23"/>
                <p:cNvGrpSpPr>
                  <a:grpSpLocks/>
                </p:cNvGrpSpPr>
                <p:nvPr/>
              </p:nvGrpSpPr>
              <p:grpSpPr bwMode="auto">
                <a:xfrm flipV="1">
                  <a:off x="2646" y="942"/>
                  <a:ext cx="336" cy="1136"/>
                  <a:chOff x="2080" y="891"/>
                  <a:chExt cx="563" cy="2508"/>
                </a:xfrm>
              </p:grpSpPr>
              <p:sp>
                <p:nvSpPr>
                  <p:cNvPr id="255000" name="Freeform 24"/>
                  <p:cNvSpPr>
                    <a:spLocks/>
                  </p:cNvSpPr>
                  <p:nvPr/>
                </p:nvSpPr>
                <p:spPr bwMode="auto">
                  <a:xfrm>
                    <a:off x="2084" y="926"/>
                    <a:ext cx="553" cy="1082"/>
                  </a:xfrm>
                  <a:custGeom>
                    <a:avLst/>
                    <a:gdLst>
                      <a:gd name="T0" fmla="*/ 0 w 3314"/>
                      <a:gd name="T1" fmla="*/ 6495 h 6495"/>
                      <a:gd name="T2" fmla="*/ 0 w 3314"/>
                      <a:gd name="T3" fmla="*/ 6495 h 6495"/>
                      <a:gd name="T4" fmla="*/ 101 w 3314"/>
                      <a:gd name="T5" fmla="*/ 6489 h 6495"/>
                      <a:gd name="T6" fmla="*/ 201 w 3314"/>
                      <a:gd name="T7" fmla="*/ 6472 h 6495"/>
                      <a:gd name="T8" fmla="*/ 301 w 3314"/>
                      <a:gd name="T9" fmla="*/ 6441 h 6495"/>
                      <a:gd name="T10" fmla="*/ 401 w 3314"/>
                      <a:gd name="T11" fmla="*/ 6399 h 6495"/>
                      <a:gd name="T12" fmla="*/ 502 w 3314"/>
                      <a:gd name="T13" fmla="*/ 6346 h 6495"/>
                      <a:gd name="T14" fmla="*/ 602 w 3314"/>
                      <a:gd name="T15" fmla="*/ 6280 h 6495"/>
                      <a:gd name="T16" fmla="*/ 704 w 3314"/>
                      <a:gd name="T17" fmla="*/ 6202 h 6495"/>
                      <a:gd name="T18" fmla="*/ 804 w 3314"/>
                      <a:gd name="T19" fmla="*/ 6114 h 6495"/>
                      <a:gd name="T20" fmla="*/ 904 w 3314"/>
                      <a:gd name="T21" fmla="*/ 6012 h 6495"/>
                      <a:gd name="T22" fmla="*/ 1005 w 3314"/>
                      <a:gd name="T23" fmla="*/ 5898 h 6495"/>
                      <a:gd name="T24" fmla="*/ 1105 w 3314"/>
                      <a:gd name="T25" fmla="*/ 5773 h 6495"/>
                      <a:gd name="T26" fmla="*/ 1205 w 3314"/>
                      <a:gd name="T27" fmla="*/ 5636 h 6495"/>
                      <a:gd name="T28" fmla="*/ 1306 w 3314"/>
                      <a:gd name="T29" fmla="*/ 5487 h 6495"/>
                      <a:gd name="T30" fmla="*/ 1406 w 3314"/>
                      <a:gd name="T31" fmla="*/ 5326 h 6495"/>
                      <a:gd name="T32" fmla="*/ 1506 w 3314"/>
                      <a:gd name="T33" fmla="*/ 5153 h 6495"/>
                      <a:gd name="T34" fmla="*/ 1606 w 3314"/>
                      <a:gd name="T35" fmla="*/ 4968 h 6495"/>
                      <a:gd name="T36" fmla="*/ 1707 w 3314"/>
                      <a:gd name="T37" fmla="*/ 4771 h 6495"/>
                      <a:gd name="T38" fmla="*/ 1807 w 3314"/>
                      <a:gd name="T39" fmla="*/ 4562 h 6495"/>
                      <a:gd name="T40" fmla="*/ 1909 w 3314"/>
                      <a:gd name="T41" fmla="*/ 4342 h 6495"/>
                      <a:gd name="T42" fmla="*/ 2009 w 3314"/>
                      <a:gd name="T43" fmla="*/ 4109 h 6495"/>
                      <a:gd name="T44" fmla="*/ 2109 w 3314"/>
                      <a:gd name="T45" fmla="*/ 3865 h 6495"/>
                      <a:gd name="T46" fmla="*/ 2210 w 3314"/>
                      <a:gd name="T47" fmla="*/ 3609 h 6495"/>
                      <a:gd name="T48" fmla="*/ 2310 w 3314"/>
                      <a:gd name="T49" fmla="*/ 3340 h 6495"/>
                      <a:gd name="T50" fmla="*/ 2410 w 3314"/>
                      <a:gd name="T51" fmla="*/ 3060 h 6495"/>
                      <a:gd name="T52" fmla="*/ 2510 w 3314"/>
                      <a:gd name="T53" fmla="*/ 2767 h 6495"/>
                      <a:gd name="T54" fmla="*/ 2611 w 3314"/>
                      <a:gd name="T55" fmla="*/ 2463 h 6495"/>
                      <a:gd name="T56" fmla="*/ 2711 w 3314"/>
                      <a:gd name="T57" fmla="*/ 2147 h 6495"/>
                      <a:gd name="T58" fmla="*/ 2811 w 3314"/>
                      <a:gd name="T59" fmla="*/ 1819 h 6495"/>
                      <a:gd name="T60" fmla="*/ 2912 w 3314"/>
                      <a:gd name="T61" fmla="*/ 1479 h 6495"/>
                      <a:gd name="T62" fmla="*/ 3012 w 3314"/>
                      <a:gd name="T63" fmla="*/ 1127 h 6495"/>
                      <a:gd name="T64" fmla="*/ 3114 w 3314"/>
                      <a:gd name="T65" fmla="*/ 763 h 6495"/>
                      <a:gd name="T66" fmla="*/ 3214 w 3314"/>
                      <a:gd name="T67" fmla="*/ 387 h 6495"/>
                      <a:gd name="T68" fmla="*/ 3314 w 3314"/>
                      <a:gd name="T69" fmla="*/ 0 h 6495"/>
                      <a:gd name="T70" fmla="*/ 3314 w 3314"/>
                      <a:gd name="T71" fmla="*/ 0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6495"/>
                        </a:moveTo>
                        <a:lnTo>
                          <a:pt x="0" y="6495"/>
                        </a:lnTo>
                        <a:lnTo>
                          <a:pt x="101" y="6489"/>
                        </a:lnTo>
                        <a:lnTo>
                          <a:pt x="201" y="6472"/>
                        </a:lnTo>
                        <a:lnTo>
                          <a:pt x="301" y="6441"/>
                        </a:lnTo>
                        <a:lnTo>
                          <a:pt x="401" y="6399"/>
                        </a:lnTo>
                        <a:lnTo>
                          <a:pt x="502" y="6346"/>
                        </a:lnTo>
                        <a:lnTo>
                          <a:pt x="602" y="6280"/>
                        </a:lnTo>
                        <a:lnTo>
                          <a:pt x="704" y="6202"/>
                        </a:lnTo>
                        <a:lnTo>
                          <a:pt x="804" y="6114"/>
                        </a:lnTo>
                        <a:lnTo>
                          <a:pt x="904" y="6012"/>
                        </a:lnTo>
                        <a:lnTo>
                          <a:pt x="1005" y="5898"/>
                        </a:lnTo>
                        <a:lnTo>
                          <a:pt x="1105" y="5773"/>
                        </a:lnTo>
                        <a:lnTo>
                          <a:pt x="1205" y="5636"/>
                        </a:lnTo>
                        <a:lnTo>
                          <a:pt x="1306" y="5487"/>
                        </a:lnTo>
                        <a:lnTo>
                          <a:pt x="1406" y="5326"/>
                        </a:lnTo>
                        <a:lnTo>
                          <a:pt x="1506" y="5153"/>
                        </a:lnTo>
                        <a:lnTo>
                          <a:pt x="1606" y="4968"/>
                        </a:lnTo>
                        <a:lnTo>
                          <a:pt x="1707" y="4771"/>
                        </a:lnTo>
                        <a:lnTo>
                          <a:pt x="1807" y="4562"/>
                        </a:lnTo>
                        <a:lnTo>
                          <a:pt x="1909" y="4342"/>
                        </a:lnTo>
                        <a:lnTo>
                          <a:pt x="2009" y="4109"/>
                        </a:lnTo>
                        <a:lnTo>
                          <a:pt x="2109" y="3865"/>
                        </a:lnTo>
                        <a:lnTo>
                          <a:pt x="2210" y="3609"/>
                        </a:lnTo>
                        <a:lnTo>
                          <a:pt x="2310" y="3340"/>
                        </a:lnTo>
                        <a:lnTo>
                          <a:pt x="2410" y="3060"/>
                        </a:lnTo>
                        <a:lnTo>
                          <a:pt x="2510" y="2767"/>
                        </a:lnTo>
                        <a:lnTo>
                          <a:pt x="2611" y="2463"/>
                        </a:lnTo>
                        <a:lnTo>
                          <a:pt x="2711" y="2147"/>
                        </a:lnTo>
                        <a:lnTo>
                          <a:pt x="2811" y="1819"/>
                        </a:lnTo>
                        <a:lnTo>
                          <a:pt x="2912" y="1479"/>
                        </a:lnTo>
                        <a:lnTo>
                          <a:pt x="3012" y="1127"/>
                        </a:lnTo>
                        <a:lnTo>
                          <a:pt x="3114" y="763"/>
                        </a:lnTo>
                        <a:lnTo>
                          <a:pt x="3214" y="387"/>
                        </a:lnTo>
                        <a:lnTo>
                          <a:pt x="3314" y="0"/>
                        </a:lnTo>
                        <a:lnTo>
                          <a:pt x="3314" y="0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5001" name="Freeform 25"/>
                  <p:cNvSpPr>
                    <a:spLocks/>
                  </p:cNvSpPr>
                  <p:nvPr/>
                </p:nvSpPr>
                <p:spPr bwMode="auto">
                  <a:xfrm>
                    <a:off x="2084" y="2277"/>
                    <a:ext cx="553" cy="1083"/>
                  </a:xfrm>
                  <a:custGeom>
                    <a:avLst/>
                    <a:gdLst>
                      <a:gd name="T0" fmla="*/ 0 w 3314"/>
                      <a:gd name="T1" fmla="*/ 0 h 6495"/>
                      <a:gd name="T2" fmla="*/ 0 w 3314"/>
                      <a:gd name="T3" fmla="*/ 0 h 6495"/>
                      <a:gd name="T4" fmla="*/ 101 w 3314"/>
                      <a:gd name="T5" fmla="*/ 6 h 6495"/>
                      <a:gd name="T6" fmla="*/ 201 w 3314"/>
                      <a:gd name="T7" fmla="*/ 23 h 6495"/>
                      <a:gd name="T8" fmla="*/ 301 w 3314"/>
                      <a:gd name="T9" fmla="*/ 54 h 6495"/>
                      <a:gd name="T10" fmla="*/ 401 w 3314"/>
                      <a:gd name="T11" fmla="*/ 96 h 6495"/>
                      <a:gd name="T12" fmla="*/ 502 w 3314"/>
                      <a:gd name="T13" fmla="*/ 149 h 6495"/>
                      <a:gd name="T14" fmla="*/ 602 w 3314"/>
                      <a:gd name="T15" fmla="*/ 215 h 6495"/>
                      <a:gd name="T16" fmla="*/ 704 w 3314"/>
                      <a:gd name="T17" fmla="*/ 293 h 6495"/>
                      <a:gd name="T18" fmla="*/ 804 w 3314"/>
                      <a:gd name="T19" fmla="*/ 381 h 6495"/>
                      <a:gd name="T20" fmla="*/ 904 w 3314"/>
                      <a:gd name="T21" fmla="*/ 483 h 6495"/>
                      <a:gd name="T22" fmla="*/ 1005 w 3314"/>
                      <a:gd name="T23" fmla="*/ 597 h 6495"/>
                      <a:gd name="T24" fmla="*/ 1105 w 3314"/>
                      <a:gd name="T25" fmla="*/ 722 h 6495"/>
                      <a:gd name="T26" fmla="*/ 1205 w 3314"/>
                      <a:gd name="T27" fmla="*/ 859 h 6495"/>
                      <a:gd name="T28" fmla="*/ 1306 w 3314"/>
                      <a:gd name="T29" fmla="*/ 1008 h 6495"/>
                      <a:gd name="T30" fmla="*/ 1406 w 3314"/>
                      <a:gd name="T31" fmla="*/ 1169 h 6495"/>
                      <a:gd name="T32" fmla="*/ 1506 w 3314"/>
                      <a:gd name="T33" fmla="*/ 1342 h 6495"/>
                      <a:gd name="T34" fmla="*/ 1606 w 3314"/>
                      <a:gd name="T35" fmla="*/ 1527 h 6495"/>
                      <a:gd name="T36" fmla="*/ 1707 w 3314"/>
                      <a:gd name="T37" fmla="*/ 1724 h 6495"/>
                      <a:gd name="T38" fmla="*/ 1807 w 3314"/>
                      <a:gd name="T39" fmla="*/ 1933 h 6495"/>
                      <a:gd name="T40" fmla="*/ 1909 w 3314"/>
                      <a:gd name="T41" fmla="*/ 2153 h 6495"/>
                      <a:gd name="T42" fmla="*/ 2009 w 3314"/>
                      <a:gd name="T43" fmla="*/ 2386 h 6495"/>
                      <a:gd name="T44" fmla="*/ 2109 w 3314"/>
                      <a:gd name="T45" fmla="*/ 2630 h 6495"/>
                      <a:gd name="T46" fmla="*/ 2210 w 3314"/>
                      <a:gd name="T47" fmla="*/ 2886 h 6495"/>
                      <a:gd name="T48" fmla="*/ 2310 w 3314"/>
                      <a:gd name="T49" fmla="*/ 3155 h 6495"/>
                      <a:gd name="T50" fmla="*/ 2410 w 3314"/>
                      <a:gd name="T51" fmla="*/ 3435 h 6495"/>
                      <a:gd name="T52" fmla="*/ 2510 w 3314"/>
                      <a:gd name="T53" fmla="*/ 3728 h 6495"/>
                      <a:gd name="T54" fmla="*/ 2611 w 3314"/>
                      <a:gd name="T55" fmla="*/ 4032 h 6495"/>
                      <a:gd name="T56" fmla="*/ 2711 w 3314"/>
                      <a:gd name="T57" fmla="*/ 4348 h 6495"/>
                      <a:gd name="T58" fmla="*/ 2811 w 3314"/>
                      <a:gd name="T59" fmla="*/ 4676 h 6495"/>
                      <a:gd name="T60" fmla="*/ 2912 w 3314"/>
                      <a:gd name="T61" fmla="*/ 5016 h 6495"/>
                      <a:gd name="T62" fmla="*/ 3012 w 3314"/>
                      <a:gd name="T63" fmla="*/ 5368 h 6495"/>
                      <a:gd name="T64" fmla="*/ 3114 w 3314"/>
                      <a:gd name="T65" fmla="*/ 5732 h 6495"/>
                      <a:gd name="T66" fmla="*/ 3214 w 3314"/>
                      <a:gd name="T67" fmla="*/ 6108 h 6495"/>
                      <a:gd name="T68" fmla="*/ 3314 w 3314"/>
                      <a:gd name="T69" fmla="*/ 6495 h 6495"/>
                      <a:gd name="T70" fmla="*/ 3314 w 3314"/>
                      <a:gd name="T71" fmla="*/ 6495 h 64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3314" h="6495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01" y="6"/>
                        </a:lnTo>
                        <a:lnTo>
                          <a:pt x="201" y="23"/>
                        </a:lnTo>
                        <a:lnTo>
                          <a:pt x="301" y="54"/>
                        </a:lnTo>
                        <a:lnTo>
                          <a:pt x="401" y="96"/>
                        </a:lnTo>
                        <a:lnTo>
                          <a:pt x="502" y="149"/>
                        </a:lnTo>
                        <a:lnTo>
                          <a:pt x="602" y="215"/>
                        </a:lnTo>
                        <a:lnTo>
                          <a:pt x="704" y="293"/>
                        </a:lnTo>
                        <a:lnTo>
                          <a:pt x="804" y="381"/>
                        </a:lnTo>
                        <a:lnTo>
                          <a:pt x="904" y="483"/>
                        </a:lnTo>
                        <a:lnTo>
                          <a:pt x="1005" y="597"/>
                        </a:lnTo>
                        <a:lnTo>
                          <a:pt x="1105" y="722"/>
                        </a:lnTo>
                        <a:lnTo>
                          <a:pt x="1205" y="859"/>
                        </a:lnTo>
                        <a:lnTo>
                          <a:pt x="1306" y="1008"/>
                        </a:lnTo>
                        <a:lnTo>
                          <a:pt x="1406" y="1169"/>
                        </a:lnTo>
                        <a:lnTo>
                          <a:pt x="1506" y="1342"/>
                        </a:lnTo>
                        <a:lnTo>
                          <a:pt x="1606" y="1527"/>
                        </a:lnTo>
                        <a:lnTo>
                          <a:pt x="1707" y="1724"/>
                        </a:lnTo>
                        <a:lnTo>
                          <a:pt x="1807" y="1933"/>
                        </a:lnTo>
                        <a:lnTo>
                          <a:pt x="1909" y="2153"/>
                        </a:lnTo>
                        <a:lnTo>
                          <a:pt x="2009" y="2386"/>
                        </a:lnTo>
                        <a:lnTo>
                          <a:pt x="2109" y="2630"/>
                        </a:lnTo>
                        <a:lnTo>
                          <a:pt x="2210" y="2886"/>
                        </a:lnTo>
                        <a:lnTo>
                          <a:pt x="2310" y="3155"/>
                        </a:lnTo>
                        <a:lnTo>
                          <a:pt x="2410" y="3435"/>
                        </a:lnTo>
                        <a:lnTo>
                          <a:pt x="2510" y="3728"/>
                        </a:lnTo>
                        <a:lnTo>
                          <a:pt x="2611" y="4032"/>
                        </a:lnTo>
                        <a:lnTo>
                          <a:pt x="2711" y="4348"/>
                        </a:lnTo>
                        <a:lnTo>
                          <a:pt x="2811" y="4676"/>
                        </a:lnTo>
                        <a:lnTo>
                          <a:pt x="2912" y="5016"/>
                        </a:lnTo>
                        <a:lnTo>
                          <a:pt x="3012" y="5368"/>
                        </a:lnTo>
                        <a:lnTo>
                          <a:pt x="3114" y="5732"/>
                        </a:lnTo>
                        <a:lnTo>
                          <a:pt x="3214" y="6108"/>
                        </a:lnTo>
                        <a:lnTo>
                          <a:pt x="3314" y="6495"/>
                        </a:lnTo>
                        <a:lnTo>
                          <a:pt x="3314" y="6495"/>
                        </a:lnTo>
                      </a:path>
                    </a:pathLst>
                  </a:custGeom>
                  <a:noFill/>
                  <a:ln w="28575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25500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2080" y="891"/>
                    <a:ext cx="0" cy="2508"/>
                  </a:xfrm>
                  <a:prstGeom prst="line">
                    <a:avLst/>
                  </a:prstGeom>
                  <a:noFill/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AU"/>
                  </a:p>
                </p:txBody>
              </p:sp>
              <p:grpSp>
                <p:nvGrpSpPr>
                  <p:cNvPr id="25500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089" y="957"/>
                    <a:ext cx="554" cy="2394"/>
                    <a:chOff x="2041" y="1194"/>
                    <a:chExt cx="605" cy="1615"/>
                  </a:xfrm>
                </p:grpSpPr>
                <p:sp>
                  <p:nvSpPr>
                    <p:cNvPr id="255004" name="Freeform 28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806" y="1429"/>
                      <a:ext cx="538" cy="68"/>
                    </a:xfrm>
                    <a:custGeom>
                      <a:avLst/>
                      <a:gdLst>
                        <a:gd name="T0" fmla="*/ 32 w 2130"/>
                        <a:gd name="T1" fmla="*/ 2 h 1541"/>
                        <a:gd name="T2" fmla="*/ 75 w 2130"/>
                        <a:gd name="T3" fmla="*/ 5 h 1541"/>
                        <a:gd name="T4" fmla="*/ 117 w 2130"/>
                        <a:gd name="T5" fmla="*/ 8 h 1541"/>
                        <a:gd name="T6" fmla="*/ 160 w 2130"/>
                        <a:gd name="T7" fmla="*/ 12 h 1541"/>
                        <a:gd name="T8" fmla="*/ 203 w 2130"/>
                        <a:gd name="T9" fmla="*/ 15 h 1541"/>
                        <a:gd name="T10" fmla="*/ 246 w 2130"/>
                        <a:gd name="T11" fmla="*/ 19 h 1541"/>
                        <a:gd name="T12" fmla="*/ 289 w 2130"/>
                        <a:gd name="T13" fmla="*/ 23 h 1541"/>
                        <a:gd name="T14" fmla="*/ 331 w 2130"/>
                        <a:gd name="T15" fmla="*/ 28 h 1541"/>
                        <a:gd name="T16" fmla="*/ 375 w 2130"/>
                        <a:gd name="T17" fmla="*/ 33 h 1541"/>
                        <a:gd name="T18" fmla="*/ 417 w 2130"/>
                        <a:gd name="T19" fmla="*/ 39 h 1541"/>
                        <a:gd name="T20" fmla="*/ 460 w 2130"/>
                        <a:gd name="T21" fmla="*/ 45 h 1541"/>
                        <a:gd name="T22" fmla="*/ 502 w 2130"/>
                        <a:gd name="T23" fmla="*/ 52 h 1541"/>
                        <a:gd name="T24" fmla="*/ 546 w 2130"/>
                        <a:gd name="T25" fmla="*/ 58 h 1541"/>
                        <a:gd name="T26" fmla="*/ 589 w 2130"/>
                        <a:gd name="T27" fmla="*/ 66 h 1541"/>
                        <a:gd name="T28" fmla="*/ 631 w 2130"/>
                        <a:gd name="T29" fmla="*/ 74 h 1541"/>
                        <a:gd name="T30" fmla="*/ 675 w 2130"/>
                        <a:gd name="T31" fmla="*/ 82 h 1541"/>
                        <a:gd name="T32" fmla="*/ 717 w 2130"/>
                        <a:gd name="T33" fmla="*/ 93 h 1541"/>
                        <a:gd name="T34" fmla="*/ 760 w 2130"/>
                        <a:gd name="T35" fmla="*/ 103 h 1541"/>
                        <a:gd name="T36" fmla="*/ 802 w 2130"/>
                        <a:gd name="T37" fmla="*/ 114 h 1541"/>
                        <a:gd name="T38" fmla="*/ 846 w 2130"/>
                        <a:gd name="T39" fmla="*/ 126 h 1541"/>
                        <a:gd name="T40" fmla="*/ 888 w 2130"/>
                        <a:gd name="T41" fmla="*/ 139 h 1541"/>
                        <a:gd name="T42" fmla="*/ 931 w 2130"/>
                        <a:gd name="T43" fmla="*/ 153 h 1541"/>
                        <a:gd name="T44" fmla="*/ 974 w 2130"/>
                        <a:gd name="T45" fmla="*/ 168 h 1541"/>
                        <a:gd name="T46" fmla="*/ 1017 w 2130"/>
                        <a:gd name="T47" fmla="*/ 185 h 1541"/>
                        <a:gd name="T48" fmla="*/ 1060 w 2130"/>
                        <a:gd name="T49" fmla="*/ 203 h 1541"/>
                        <a:gd name="T50" fmla="*/ 1102 w 2130"/>
                        <a:gd name="T51" fmla="*/ 222 h 1541"/>
                        <a:gd name="T52" fmla="*/ 1145 w 2130"/>
                        <a:gd name="T53" fmla="*/ 243 h 1541"/>
                        <a:gd name="T54" fmla="*/ 1188 w 2130"/>
                        <a:gd name="T55" fmla="*/ 266 h 1541"/>
                        <a:gd name="T56" fmla="*/ 1231 w 2130"/>
                        <a:gd name="T57" fmla="*/ 289 h 1541"/>
                        <a:gd name="T58" fmla="*/ 1273 w 2130"/>
                        <a:gd name="T59" fmla="*/ 316 h 1541"/>
                        <a:gd name="T60" fmla="*/ 1316 w 2130"/>
                        <a:gd name="T61" fmla="*/ 345 h 1541"/>
                        <a:gd name="T62" fmla="*/ 1360 w 2130"/>
                        <a:gd name="T63" fmla="*/ 375 h 1541"/>
                        <a:gd name="T64" fmla="*/ 1402 w 2130"/>
                        <a:gd name="T65" fmla="*/ 408 h 1541"/>
                        <a:gd name="T66" fmla="*/ 1445 w 2130"/>
                        <a:gd name="T67" fmla="*/ 443 h 1541"/>
                        <a:gd name="T68" fmla="*/ 1487 w 2130"/>
                        <a:gd name="T69" fmla="*/ 481 h 1541"/>
                        <a:gd name="T70" fmla="*/ 1531 w 2130"/>
                        <a:gd name="T71" fmla="*/ 523 h 1541"/>
                        <a:gd name="T72" fmla="*/ 1573 w 2130"/>
                        <a:gd name="T73" fmla="*/ 567 h 1541"/>
                        <a:gd name="T74" fmla="*/ 1616 w 2130"/>
                        <a:gd name="T75" fmla="*/ 615 h 1541"/>
                        <a:gd name="T76" fmla="*/ 1658 w 2130"/>
                        <a:gd name="T77" fmla="*/ 666 h 1541"/>
                        <a:gd name="T78" fmla="*/ 1702 w 2130"/>
                        <a:gd name="T79" fmla="*/ 721 h 1541"/>
                        <a:gd name="T80" fmla="*/ 1745 w 2130"/>
                        <a:gd name="T81" fmla="*/ 780 h 1541"/>
                        <a:gd name="T82" fmla="*/ 1787 w 2130"/>
                        <a:gd name="T83" fmla="*/ 843 h 1541"/>
                        <a:gd name="T84" fmla="*/ 1831 w 2130"/>
                        <a:gd name="T85" fmla="*/ 912 h 1541"/>
                        <a:gd name="T86" fmla="*/ 1873 w 2130"/>
                        <a:gd name="T87" fmla="*/ 984 h 1541"/>
                        <a:gd name="T88" fmla="*/ 1916 w 2130"/>
                        <a:gd name="T89" fmla="*/ 1063 h 1541"/>
                        <a:gd name="T90" fmla="*/ 1958 w 2130"/>
                        <a:gd name="T91" fmla="*/ 1146 h 1541"/>
                        <a:gd name="T92" fmla="*/ 2002 w 2130"/>
                        <a:gd name="T93" fmla="*/ 1235 h 1541"/>
                        <a:gd name="T94" fmla="*/ 2044 w 2130"/>
                        <a:gd name="T95" fmla="*/ 1331 h 1541"/>
                        <a:gd name="T96" fmla="*/ 2087 w 2130"/>
                        <a:gd name="T97" fmla="*/ 1432 h 1541"/>
                        <a:gd name="T98" fmla="*/ 2130 w 2130"/>
                        <a:gd name="T99" fmla="*/ 1541 h 15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541">
                          <a:moveTo>
                            <a:pt x="0" y="0"/>
                          </a:moveTo>
                          <a:lnTo>
                            <a:pt x="10" y="1"/>
                          </a:lnTo>
                          <a:lnTo>
                            <a:pt x="21" y="2"/>
                          </a:lnTo>
                          <a:lnTo>
                            <a:pt x="32" y="2"/>
                          </a:lnTo>
                          <a:lnTo>
                            <a:pt x="43" y="3"/>
                          </a:lnTo>
                          <a:lnTo>
                            <a:pt x="53" y="4"/>
                          </a:lnTo>
                          <a:lnTo>
                            <a:pt x="64" y="4"/>
                          </a:lnTo>
                          <a:lnTo>
                            <a:pt x="75" y="5"/>
                          </a:lnTo>
                          <a:lnTo>
                            <a:pt x="85" y="6"/>
                          </a:lnTo>
                          <a:lnTo>
                            <a:pt x="97" y="7"/>
                          </a:lnTo>
                          <a:lnTo>
                            <a:pt x="107" y="7"/>
                          </a:lnTo>
                          <a:lnTo>
                            <a:pt x="117" y="8"/>
                          </a:lnTo>
                          <a:lnTo>
                            <a:pt x="128" y="9"/>
                          </a:lnTo>
                          <a:lnTo>
                            <a:pt x="139" y="10"/>
                          </a:lnTo>
                          <a:lnTo>
                            <a:pt x="150" y="11"/>
                          </a:lnTo>
                          <a:lnTo>
                            <a:pt x="160" y="12"/>
                          </a:lnTo>
                          <a:lnTo>
                            <a:pt x="171" y="12"/>
                          </a:lnTo>
                          <a:lnTo>
                            <a:pt x="182" y="13"/>
                          </a:lnTo>
                          <a:lnTo>
                            <a:pt x="192" y="14"/>
                          </a:lnTo>
                          <a:lnTo>
                            <a:pt x="203" y="15"/>
                          </a:lnTo>
                          <a:lnTo>
                            <a:pt x="214" y="16"/>
                          </a:lnTo>
                          <a:lnTo>
                            <a:pt x="224" y="17"/>
                          </a:lnTo>
                          <a:lnTo>
                            <a:pt x="236" y="18"/>
                          </a:lnTo>
                          <a:lnTo>
                            <a:pt x="246" y="19"/>
                          </a:lnTo>
                          <a:lnTo>
                            <a:pt x="256" y="20"/>
                          </a:lnTo>
                          <a:lnTo>
                            <a:pt x="268" y="21"/>
                          </a:lnTo>
                          <a:lnTo>
                            <a:pt x="278" y="22"/>
                          </a:lnTo>
                          <a:lnTo>
                            <a:pt x="289" y="23"/>
                          </a:lnTo>
                          <a:lnTo>
                            <a:pt x="299" y="25"/>
                          </a:lnTo>
                          <a:lnTo>
                            <a:pt x="310" y="26"/>
                          </a:lnTo>
                          <a:lnTo>
                            <a:pt x="321" y="27"/>
                          </a:lnTo>
                          <a:lnTo>
                            <a:pt x="331" y="28"/>
                          </a:lnTo>
                          <a:lnTo>
                            <a:pt x="343" y="29"/>
                          </a:lnTo>
                          <a:lnTo>
                            <a:pt x="353" y="30"/>
                          </a:lnTo>
                          <a:lnTo>
                            <a:pt x="363" y="32"/>
                          </a:lnTo>
                          <a:lnTo>
                            <a:pt x="375" y="33"/>
                          </a:lnTo>
                          <a:lnTo>
                            <a:pt x="385" y="34"/>
                          </a:lnTo>
                          <a:lnTo>
                            <a:pt x="396" y="36"/>
                          </a:lnTo>
                          <a:lnTo>
                            <a:pt x="407" y="37"/>
                          </a:lnTo>
                          <a:lnTo>
                            <a:pt x="417" y="39"/>
                          </a:lnTo>
                          <a:lnTo>
                            <a:pt x="428" y="41"/>
                          </a:lnTo>
                          <a:lnTo>
                            <a:pt x="439" y="42"/>
                          </a:lnTo>
                          <a:lnTo>
                            <a:pt x="449" y="44"/>
                          </a:lnTo>
                          <a:lnTo>
                            <a:pt x="460" y="45"/>
                          </a:lnTo>
                          <a:lnTo>
                            <a:pt x="470" y="47"/>
                          </a:lnTo>
                          <a:lnTo>
                            <a:pt x="482" y="48"/>
                          </a:lnTo>
                          <a:lnTo>
                            <a:pt x="492" y="50"/>
                          </a:lnTo>
                          <a:lnTo>
                            <a:pt x="502" y="52"/>
                          </a:lnTo>
                          <a:lnTo>
                            <a:pt x="514" y="53"/>
                          </a:lnTo>
                          <a:lnTo>
                            <a:pt x="524" y="55"/>
                          </a:lnTo>
                          <a:lnTo>
                            <a:pt x="535" y="57"/>
                          </a:lnTo>
                          <a:lnTo>
                            <a:pt x="546" y="58"/>
                          </a:lnTo>
                          <a:lnTo>
                            <a:pt x="556" y="60"/>
                          </a:lnTo>
                          <a:lnTo>
                            <a:pt x="567" y="62"/>
                          </a:lnTo>
                          <a:lnTo>
                            <a:pt x="578" y="64"/>
                          </a:lnTo>
                          <a:lnTo>
                            <a:pt x="589" y="66"/>
                          </a:lnTo>
                          <a:lnTo>
                            <a:pt x="599" y="68"/>
                          </a:lnTo>
                          <a:lnTo>
                            <a:pt x="610" y="70"/>
                          </a:lnTo>
                          <a:lnTo>
                            <a:pt x="621" y="72"/>
                          </a:lnTo>
                          <a:lnTo>
                            <a:pt x="631" y="74"/>
                          </a:lnTo>
                          <a:lnTo>
                            <a:pt x="641" y="76"/>
                          </a:lnTo>
                          <a:lnTo>
                            <a:pt x="653" y="78"/>
                          </a:lnTo>
                          <a:lnTo>
                            <a:pt x="663" y="80"/>
                          </a:lnTo>
                          <a:lnTo>
                            <a:pt x="675" y="82"/>
                          </a:lnTo>
                          <a:lnTo>
                            <a:pt x="685" y="85"/>
                          </a:lnTo>
                          <a:lnTo>
                            <a:pt x="695" y="87"/>
                          </a:lnTo>
                          <a:lnTo>
                            <a:pt x="706" y="90"/>
                          </a:lnTo>
                          <a:lnTo>
                            <a:pt x="717" y="93"/>
                          </a:lnTo>
                          <a:lnTo>
                            <a:pt x="728" y="95"/>
                          </a:lnTo>
                          <a:lnTo>
                            <a:pt x="738" y="98"/>
                          </a:lnTo>
                          <a:lnTo>
                            <a:pt x="749" y="100"/>
                          </a:lnTo>
                          <a:lnTo>
                            <a:pt x="760" y="103"/>
                          </a:lnTo>
                          <a:lnTo>
                            <a:pt x="770" y="106"/>
                          </a:lnTo>
                          <a:lnTo>
                            <a:pt x="782" y="108"/>
                          </a:lnTo>
                          <a:lnTo>
                            <a:pt x="792" y="111"/>
                          </a:lnTo>
                          <a:lnTo>
                            <a:pt x="802" y="114"/>
                          </a:lnTo>
                          <a:lnTo>
                            <a:pt x="814" y="117"/>
                          </a:lnTo>
                          <a:lnTo>
                            <a:pt x="824" y="120"/>
                          </a:lnTo>
                          <a:lnTo>
                            <a:pt x="834" y="123"/>
                          </a:lnTo>
                          <a:lnTo>
                            <a:pt x="846" y="126"/>
                          </a:lnTo>
                          <a:lnTo>
                            <a:pt x="856" y="129"/>
                          </a:lnTo>
                          <a:lnTo>
                            <a:pt x="867" y="132"/>
                          </a:lnTo>
                          <a:lnTo>
                            <a:pt x="877" y="135"/>
                          </a:lnTo>
                          <a:lnTo>
                            <a:pt x="888" y="139"/>
                          </a:lnTo>
                          <a:lnTo>
                            <a:pt x="899" y="143"/>
                          </a:lnTo>
                          <a:lnTo>
                            <a:pt x="909" y="146"/>
                          </a:lnTo>
                          <a:lnTo>
                            <a:pt x="921" y="150"/>
                          </a:lnTo>
                          <a:lnTo>
                            <a:pt x="931" y="153"/>
                          </a:lnTo>
                          <a:lnTo>
                            <a:pt x="941" y="157"/>
                          </a:lnTo>
                          <a:lnTo>
                            <a:pt x="953" y="161"/>
                          </a:lnTo>
                          <a:lnTo>
                            <a:pt x="963" y="165"/>
                          </a:lnTo>
                          <a:lnTo>
                            <a:pt x="974" y="168"/>
                          </a:lnTo>
                          <a:lnTo>
                            <a:pt x="985" y="172"/>
                          </a:lnTo>
                          <a:lnTo>
                            <a:pt x="995" y="176"/>
                          </a:lnTo>
                          <a:lnTo>
                            <a:pt x="1006" y="180"/>
                          </a:lnTo>
                          <a:lnTo>
                            <a:pt x="1017" y="185"/>
                          </a:lnTo>
                          <a:lnTo>
                            <a:pt x="1027" y="189"/>
                          </a:lnTo>
                          <a:lnTo>
                            <a:pt x="1038" y="194"/>
                          </a:lnTo>
                          <a:lnTo>
                            <a:pt x="1048" y="199"/>
                          </a:lnTo>
                          <a:lnTo>
                            <a:pt x="1060" y="203"/>
                          </a:lnTo>
                          <a:lnTo>
                            <a:pt x="1070" y="208"/>
                          </a:lnTo>
                          <a:lnTo>
                            <a:pt x="1080" y="212"/>
                          </a:lnTo>
                          <a:lnTo>
                            <a:pt x="1092" y="217"/>
                          </a:lnTo>
                          <a:lnTo>
                            <a:pt x="1102" y="222"/>
                          </a:lnTo>
                          <a:lnTo>
                            <a:pt x="1113" y="227"/>
                          </a:lnTo>
                          <a:lnTo>
                            <a:pt x="1124" y="232"/>
                          </a:lnTo>
                          <a:lnTo>
                            <a:pt x="1134" y="237"/>
                          </a:lnTo>
                          <a:lnTo>
                            <a:pt x="1145" y="243"/>
                          </a:lnTo>
                          <a:lnTo>
                            <a:pt x="1156" y="249"/>
                          </a:lnTo>
                          <a:lnTo>
                            <a:pt x="1167" y="254"/>
                          </a:lnTo>
                          <a:lnTo>
                            <a:pt x="1177" y="260"/>
                          </a:lnTo>
                          <a:lnTo>
                            <a:pt x="1188" y="266"/>
                          </a:lnTo>
                          <a:lnTo>
                            <a:pt x="1199" y="271"/>
                          </a:lnTo>
                          <a:lnTo>
                            <a:pt x="1209" y="277"/>
                          </a:lnTo>
                          <a:lnTo>
                            <a:pt x="1219" y="283"/>
                          </a:lnTo>
                          <a:lnTo>
                            <a:pt x="1231" y="289"/>
                          </a:lnTo>
                          <a:lnTo>
                            <a:pt x="1241" y="297"/>
                          </a:lnTo>
                          <a:lnTo>
                            <a:pt x="1253" y="303"/>
                          </a:lnTo>
                          <a:lnTo>
                            <a:pt x="1263" y="309"/>
                          </a:lnTo>
                          <a:lnTo>
                            <a:pt x="1273" y="316"/>
                          </a:lnTo>
                          <a:lnTo>
                            <a:pt x="1284" y="323"/>
                          </a:lnTo>
                          <a:lnTo>
                            <a:pt x="1295" y="330"/>
                          </a:lnTo>
                          <a:lnTo>
                            <a:pt x="1306" y="337"/>
                          </a:lnTo>
                          <a:lnTo>
                            <a:pt x="1316" y="345"/>
                          </a:lnTo>
                          <a:lnTo>
                            <a:pt x="1327" y="352"/>
                          </a:lnTo>
                          <a:lnTo>
                            <a:pt x="1338" y="359"/>
                          </a:lnTo>
                          <a:lnTo>
                            <a:pt x="1348" y="367"/>
                          </a:lnTo>
                          <a:lnTo>
                            <a:pt x="1360" y="375"/>
                          </a:lnTo>
                          <a:lnTo>
                            <a:pt x="1370" y="383"/>
                          </a:lnTo>
                          <a:lnTo>
                            <a:pt x="1380" y="391"/>
                          </a:lnTo>
                          <a:lnTo>
                            <a:pt x="1392" y="400"/>
                          </a:lnTo>
                          <a:lnTo>
                            <a:pt x="1402" y="408"/>
                          </a:lnTo>
                          <a:lnTo>
                            <a:pt x="1412" y="416"/>
                          </a:lnTo>
                          <a:lnTo>
                            <a:pt x="1424" y="425"/>
                          </a:lnTo>
                          <a:lnTo>
                            <a:pt x="1434" y="434"/>
                          </a:lnTo>
                          <a:lnTo>
                            <a:pt x="1445" y="443"/>
                          </a:lnTo>
                          <a:lnTo>
                            <a:pt x="1455" y="453"/>
                          </a:lnTo>
                          <a:lnTo>
                            <a:pt x="1466" y="462"/>
                          </a:lnTo>
                          <a:lnTo>
                            <a:pt x="1477" y="472"/>
                          </a:lnTo>
                          <a:lnTo>
                            <a:pt x="1487" y="481"/>
                          </a:lnTo>
                          <a:lnTo>
                            <a:pt x="1499" y="491"/>
                          </a:lnTo>
                          <a:lnTo>
                            <a:pt x="1509" y="502"/>
                          </a:lnTo>
                          <a:lnTo>
                            <a:pt x="1519" y="512"/>
                          </a:lnTo>
                          <a:lnTo>
                            <a:pt x="1531" y="523"/>
                          </a:lnTo>
                          <a:lnTo>
                            <a:pt x="1541" y="533"/>
                          </a:lnTo>
                          <a:lnTo>
                            <a:pt x="1552" y="544"/>
                          </a:lnTo>
                          <a:lnTo>
                            <a:pt x="1563" y="556"/>
                          </a:lnTo>
                          <a:lnTo>
                            <a:pt x="1573" y="567"/>
                          </a:lnTo>
                          <a:lnTo>
                            <a:pt x="1584" y="578"/>
                          </a:lnTo>
                          <a:lnTo>
                            <a:pt x="1595" y="590"/>
                          </a:lnTo>
                          <a:lnTo>
                            <a:pt x="1606" y="603"/>
                          </a:lnTo>
                          <a:lnTo>
                            <a:pt x="1616" y="615"/>
                          </a:lnTo>
                          <a:lnTo>
                            <a:pt x="1626" y="627"/>
                          </a:lnTo>
                          <a:lnTo>
                            <a:pt x="1638" y="639"/>
                          </a:lnTo>
                          <a:lnTo>
                            <a:pt x="1648" y="653"/>
                          </a:lnTo>
                          <a:lnTo>
                            <a:pt x="1658" y="666"/>
                          </a:lnTo>
                          <a:lnTo>
                            <a:pt x="1670" y="679"/>
                          </a:lnTo>
                          <a:lnTo>
                            <a:pt x="1680" y="692"/>
                          </a:lnTo>
                          <a:lnTo>
                            <a:pt x="1691" y="707"/>
                          </a:lnTo>
                          <a:lnTo>
                            <a:pt x="1702" y="721"/>
                          </a:lnTo>
                          <a:lnTo>
                            <a:pt x="1712" y="735"/>
                          </a:lnTo>
                          <a:lnTo>
                            <a:pt x="1723" y="749"/>
                          </a:lnTo>
                          <a:lnTo>
                            <a:pt x="1734" y="765"/>
                          </a:lnTo>
                          <a:lnTo>
                            <a:pt x="1745" y="780"/>
                          </a:lnTo>
                          <a:lnTo>
                            <a:pt x="1755" y="795"/>
                          </a:lnTo>
                          <a:lnTo>
                            <a:pt x="1766" y="811"/>
                          </a:lnTo>
                          <a:lnTo>
                            <a:pt x="1777" y="827"/>
                          </a:lnTo>
                          <a:lnTo>
                            <a:pt x="1787" y="843"/>
                          </a:lnTo>
                          <a:lnTo>
                            <a:pt x="1799" y="860"/>
                          </a:lnTo>
                          <a:lnTo>
                            <a:pt x="1809" y="877"/>
                          </a:lnTo>
                          <a:lnTo>
                            <a:pt x="1819" y="894"/>
                          </a:lnTo>
                          <a:lnTo>
                            <a:pt x="1831" y="912"/>
                          </a:lnTo>
                          <a:lnTo>
                            <a:pt x="1841" y="929"/>
                          </a:lnTo>
                          <a:lnTo>
                            <a:pt x="1851" y="947"/>
                          </a:lnTo>
                          <a:lnTo>
                            <a:pt x="1862" y="966"/>
                          </a:lnTo>
                          <a:lnTo>
                            <a:pt x="1873" y="984"/>
                          </a:lnTo>
                          <a:lnTo>
                            <a:pt x="1884" y="1003"/>
                          </a:lnTo>
                          <a:lnTo>
                            <a:pt x="1894" y="1023"/>
                          </a:lnTo>
                          <a:lnTo>
                            <a:pt x="1905" y="1042"/>
                          </a:lnTo>
                          <a:lnTo>
                            <a:pt x="1916" y="1063"/>
                          </a:lnTo>
                          <a:lnTo>
                            <a:pt x="1926" y="1083"/>
                          </a:lnTo>
                          <a:lnTo>
                            <a:pt x="1938" y="1103"/>
                          </a:lnTo>
                          <a:lnTo>
                            <a:pt x="1948" y="1125"/>
                          </a:lnTo>
                          <a:lnTo>
                            <a:pt x="1958" y="1146"/>
                          </a:lnTo>
                          <a:lnTo>
                            <a:pt x="1970" y="1168"/>
                          </a:lnTo>
                          <a:lnTo>
                            <a:pt x="1980" y="1190"/>
                          </a:lnTo>
                          <a:lnTo>
                            <a:pt x="1991" y="1213"/>
                          </a:lnTo>
                          <a:lnTo>
                            <a:pt x="2002" y="1235"/>
                          </a:lnTo>
                          <a:lnTo>
                            <a:pt x="2012" y="1258"/>
                          </a:lnTo>
                          <a:lnTo>
                            <a:pt x="2023" y="1282"/>
                          </a:lnTo>
                          <a:lnTo>
                            <a:pt x="2033" y="1306"/>
                          </a:lnTo>
                          <a:lnTo>
                            <a:pt x="2044" y="1331"/>
                          </a:lnTo>
                          <a:lnTo>
                            <a:pt x="2055" y="1355"/>
                          </a:lnTo>
                          <a:lnTo>
                            <a:pt x="2065" y="1381"/>
                          </a:lnTo>
                          <a:lnTo>
                            <a:pt x="2077" y="1406"/>
                          </a:lnTo>
                          <a:lnTo>
                            <a:pt x="2087" y="1432"/>
                          </a:lnTo>
                          <a:lnTo>
                            <a:pt x="2097" y="1458"/>
                          </a:lnTo>
                          <a:lnTo>
                            <a:pt x="2109" y="1486"/>
                          </a:lnTo>
                          <a:lnTo>
                            <a:pt x="2119" y="1512"/>
                          </a:lnTo>
                          <a:lnTo>
                            <a:pt x="2130" y="1541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5005" name="Freeform 29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070" y="1770"/>
                      <a:ext cx="539" cy="463"/>
                    </a:xfrm>
                    <a:custGeom>
                      <a:avLst/>
                      <a:gdLst>
                        <a:gd name="T0" fmla="*/ 32 w 2130"/>
                        <a:gd name="T1" fmla="*/ 86 h 10497"/>
                        <a:gd name="T2" fmla="*/ 74 w 2130"/>
                        <a:gd name="T3" fmla="*/ 206 h 10497"/>
                        <a:gd name="T4" fmla="*/ 118 w 2130"/>
                        <a:gd name="T5" fmla="*/ 334 h 10497"/>
                        <a:gd name="T6" fmla="*/ 160 w 2130"/>
                        <a:gd name="T7" fmla="*/ 469 h 10497"/>
                        <a:gd name="T8" fmla="*/ 203 w 2130"/>
                        <a:gd name="T9" fmla="*/ 613 h 10497"/>
                        <a:gd name="T10" fmla="*/ 247 w 2130"/>
                        <a:gd name="T11" fmla="*/ 764 h 10497"/>
                        <a:gd name="T12" fmla="*/ 289 w 2130"/>
                        <a:gd name="T13" fmla="*/ 924 h 10497"/>
                        <a:gd name="T14" fmla="*/ 332 w 2130"/>
                        <a:gd name="T15" fmla="*/ 1091 h 10497"/>
                        <a:gd name="T16" fmla="*/ 374 w 2130"/>
                        <a:gd name="T17" fmla="*/ 1269 h 10497"/>
                        <a:gd name="T18" fmla="*/ 418 w 2130"/>
                        <a:gd name="T19" fmla="*/ 1453 h 10497"/>
                        <a:gd name="T20" fmla="*/ 460 w 2130"/>
                        <a:gd name="T21" fmla="*/ 1647 h 10497"/>
                        <a:gd name="T22" fmla="*/ 503 w 2130"/>
                        <a:gd name="T23" fmla="*/ 1849 h 10497"/>
                        <a:gd name="T24" fmla="*/ 545 w 2130"/>
                        <a:gd name="T25" fmla="*/ 2059 h 10497"/>
                        <a:gd name="T26" fmla="*/ 589 w 2130"/>
                        <a:gd name="T27" fmla="*/ 2278 h 10497"/>
                        <a:gd name="T28" fmla="*/ 632 w 2130"/>
                        <a:gd name="T29" fmla="*/ 2504 h 10497"/>
                        <a:gd name="T30" fmla="*/ 674 w 2130"/>
                        <a:gd name="T31" fmla="*/ 2739 h 10497"/>
                        <a:gd name="T32" fmla="*/ 717 w 2130"/>
                        <a:gd name="T33" fmla="*/ 2979 h 10497"/>
                        <a:gd name="T34" fmla="*/ 760 w 2130"/>
                        <a:gd name="T35" fmla="*/ 3227 h 10497"/>
                        <a:gd name="T36" fmla="*/ 803 w 2130"/>
                        <a:gd name="T37" fmla="*/ 3481 h 10497"/>
                        <a:gd name="T38" fmla="*/ 845 w 2130"/>
                        <a:gd name="T39" fmla="*/ 3740 h 10497"/>
                        <a:gd name="T40" fmla="*/ 888 w 2130"/>
                        <a:gd name="T41" fmla="*/ 4004 h 10497"/>
                        <a:gd name="T42" fmla="*/ 931 w 2130"/>
                        <a:gd name="T43" fmla="*/ 4273 h 10497"/>
                        <a:gd name="T44" fmla="*/ 974 w 2130"/>
                        <a:gd name="T45" fmla="*/ 4545 h 10497"/>
                        <a:gd name="T46" fmla="*/ 1017 w 2130"/>
                        <a:gd name="T47" fmla="*/ 4818 h 10497"/>
                        <a:gd name="T48" fmla="*/ 1059 w 2130"/>
                        <a:gd name="T49" fmla="*/ 5095 h 10497"/>
                        <a:gd name="T50" fmla="*/ 1103 w 2130"/>
                        <a:gd name="T51" fmla="*/ 5371 h 10497"/>
                        <a:gd name="T52" fmla="*/ 1145 w 2130"/>
                        <a:gd name="T53" fmla="*/ 5648 h 10497"/>
                        <a:gd name="T54" fmla="*/ 1188 w 2130"/>
                        <a:gd name="T55" fmla="*/ 5923 h 10497"/>
                        <a:gd name="T56" fmla="*/ 1230 w 2130"/>
                        <a:gd name="T57" fmla="*/ 6195 h 10497"/>
                        <a:gd name="T58" fmla="*/ 1274 w 2130"/>
                        <a:gd name="T59" fmla="*/ 6467 h 10497"/>
                        <a:gd name="T60" fmla="*/ 1316 w 2130"/>
                        <a:gd name="T61" fmla="*/ 6734 h 10497"/>
                        <a:gd name="T62" fmla="*/ 1359 w 2130"/>
                        <a:gd name="T63" fmla="*/ 6997 h 10497"/>
                        <a:gd name="T64" fmla="*/ 1403 w 2130"/>
                        <a:gd name="T65" fmla="*/ 7255 h 10497"/>
                        <a:gd name="T66" fmla="*/ 1445 w 2130"/>
                        <a:gd name="T67" fmla="*/ 7507 h 10497"/>
                        <a:gd name="T68" fmla="*/ 1488 w 2130"/>
                        <a:gd name="T69" fmla="*/ 7754 h 10497"/>
                        <a:gd name="T70" fmla="*/ 1530 w 2130"/>
                        <a:gd name="T71" fmla="*/ 7993 h 10497"/>
                        <a:gd name="T72" fmla="*/ 1574 w 2130"/>
                        <a:gd name="T73" fmla="*/ 8225 h 10497"/>
                        <a:gd name="T74" fmla="*/ 1616 w 2130"/>
                        <a:gd name="T75" fmla="*/ 8450 h 10497"/>
                        <a:gd name="T76" fmla="*/ 1659 w 2130"/>
                        <a:gd name="T77" fmla="*/ 8666 h 10497"/>
                        <a:gd name="T78" fmla="*/ 1702 w 2130"/>
                        <a:gd name="T79" fmla="*/ 8874 h 10497"/>
                        <a:gd name="T80" fmla="*/ 1745 w 2130"/>
                        <a:gd name="T81" fmla="*/ 9074 h 10497"/>
                        <a:gd name="T82" fmla="*/ 1788 w 2130"/>
                        <a:gd name="T83" fmla="*/ 9266 h 10497"/>
                        <a:gd name="T84" fmla="*/ 1830 w 2130"/>
                        <a:gd name="T85" fmla="*/ 9449 h 10497"/>
                        <a:gd name="T86" fmla="*/ 1873 w 2130"/>
                        <a:gd name="T87" fmla="*/ 9624 h 10497"/>
                        <a:gd name="T88" fmla="*/ 1916 w 2130"/>
                        <a:gd name="T89" fmla="*/ 9789 h 10497"/>
                        <a:gd name="T90" fmla="*/ 1959 w 2130"/>
                        <a:gd name="T91" fmla="*/ 9947 h 10497"/>
                        <a:gd name="T92" fmla="*/ 2001 w 2130"/>
                        <a:gd name="T93" fmla="*/ 10096 h 10497"/>
                        <a:gd name="T94" fmla="*/ 2044 w 2130"/>
                        <a:gd name="T95" fmla="*/ 10238 h 10497"/>
                        <a:gd name="T96" fmla="*/ 2088 w 2130"/>
                        <a:gd name="T97" fmla="*/ 10371 h 10497"/>
                        <a:gd name="T98" fmla="*/ 2130 w 2130"/>
                        <a:gd name="T99" fmla="*/ 10497 h 1049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0" h="10497">
                          <a:moveTo>
                            <a:pt x="0" y="0"/>
                          </a:moveTo>
                          <a:lnTo>
                            <a:pt x="11" y="28"/>
                          </a:lnTo>
                          <a:lnTo>
                            <a:pt x="21" y="56"/>
                          </a:lnTo>
                          <a:lnTo>
                            <a:pt x="32" y="86"/>
                          </a:lnTo>
                          <a:lnTo>
                            <a:pt x="43" y="115"/>
                          </a:lnTo>
                          <a:lnTo>
                            <a:pt x="54" y="145"/>
                          </a:lnTo>
                          <a:lnTo>
                            <a:pt x="64" y="175"/>
                          </a:lnTo>
                          <a:lnTo>
                            <a:pt x="74" y="206"/>
                          </a:lnTo>
                          <a:lnTo>
                            <a:pt x="86" y="237"/>
                          </a:lnTo>
                          <a:lnTo>
                            <a:pt x="96" y="269"/>
                          </a:lnTo>
                          <a:lnTo>
                            <a:pt x="106" y="301"/>
                          </a:lnTo>
                          <a:lnTo>
                            <a:pt x="118" y="334"/>
                          </a:lnTo>
                          <a:lnTo>
                            <a:pt x="128" y="367"/>
                          </a:lnTo>
                          <a:lnTo>
                            <a:pt x="139" y="401"/>
                          </a:lnTo>
                          <a:lnTo>
                            <a:pt x="150" y="434"/>
                          </a:lnTo>
                          <a:lnTo>
                            <a:pt x="160" y="469"/>
                          </a:lnTo>
                          <a:lnTo>
                            <a:pt x="171" y="504"/>
                          </a:lnTo>
                          <a:lnTo>
                            <a:pt x="182" y="540"/>
                          </a:lnTo>
                          <a:lnTo>
                            <a:pt x="193" y="576"/>
                          </a:lnTo>
                          <a:lnTo>
                            <a:pt x="203" y="613"/>
                          </a:lnTo>
                          <a:lnTo>
                            <a:pt x="214" y="650"/>
                          </a:lnTo>
                          <a:lnTo>
                            <a:pt x="225" y="687"/>
                          </a:lnTo>
                          <a:lnTo>
                            <a:pt x="235" y="725"/>
                          </a:lnTo>
                          <a:lnTo>
                            <a:pt x="247" y="764"/>
                          </a:lnTo>
                          <a:lnTo>
                            <a:pt x="257" y="803"/>
                          </a:lnTo>
                          <a:lnTo>
                            <a:pt x="267" y="842"/>
                          </a:lnTo>
                          <a:lnTo>
                            <a:pt x="278" y="883"/>
                          </a:lnTo>
                          <a:lnTo>
                            <a:pt x="289" y="924"/>
                          </a:lnTo>
                          <a:lnTo>
                            <a:pt x="299" y="965"/>
                          </a:lnTo>
                          <a:lnTo>
                            <a:pt x="310" y="1007"/>
                          </a:lnTo>
                          <a:lnTo>
                            <a:pt x="321" y="1049"/>
                          </a:lnTo>
                          <a:lnTo>
                            <a:pt x="332" y="1091"/>
                          </a:lnTo>
                          <a:lnTo>
                            <a:pt x="342" y="1135"/>
                          </a:lnTo>
                          <a:lnTo>
                            <a:pt x="353" y="1179"/>
                          </a:lnTo>
                          <a:lnTo>
                            <a:pt x="364" y="1223"/>
                          </a:lnTo>
                          <a:lnTo>
                            <a:pt x="374" y="1269"/>
                          </a:lnTo>
                          <a:lnTo>
                            <a:pt x="386" y="1314"/>
                          </a:lnTo>
                          <a:lnTo>
                            <a:pt x="396" y="1360"/>
                          </a:lnTo>
                          <a:lnTo>
                            <a:pt x="406" y="1407"/>
                          </a:lnTo>
                          <a:lnTo>
                            <a:pt x="418" y="1453"/>
                          </a:lnTo>
                          <a:lnTo>
                            <a:pt x="428" y="1501"/>
                          </a:lnTo>
                          <a:lnTo>
                            <a:pt x="439" y="1549"/>
                          </a:lnTo>
                          <a:lnTo>
                            <a:pt x="449" y="1598"/>
                          </a:lnTo>
                          <a:lnTo>
                            <a:pt x="460" y="1647"/>
                          </a:lnTo>
                          <a:lnTo>
                            <a:pt x="471" y="1697"/>
                          </a:lnTo>
                          <a:lnTo>
                            <a:pt x="481" y="1747"/>
                          </a:lnTo>
                          <a:lnTo>
                            <a:pt x="492" y="1798"/>
                          </a:lnTo>
                          <a:lnTo>
                            <a:pt x="503" y="1849"/>
                          </a:lnTo>
                          <a:lnTo>
                            <a:pt x="513" y="1901"/>
                          </a:lnTo>
                          <a:lnTo>
                            <a:pt x="525" y="1953"/>
                          </a:lnTo>
                          <a:lnTo>
                            <a:pt x="535" y="2006"/>
                          </a:lnTo>
                          <a:lnTo>
                            <a:pt x="545" y="2059"/>
                          </a:lnTo>
                          <a:lnTo>
                            <a:pt x="557" y="2113"/>
                          </a:lnTo>
                          <a:lnTo>
                            <a:pt x="567" y="2167"/>
                          </a:lnTo>
                          <a:lnTo>
                            <a:pt x="578" y="2223"/>
                          </a:lnTo>
                          <a:lnTo>
                            <a:pt x="589" y="2278"/>
                          </a:lnTo>
                          <a:lnTo>
                            <a:pt x="599" y="2334"/>
                          </a:lnTo>
                          <a:lnTo>
                            <a:pt x="610" y="2390"/>
                          </a:lnTo>
                          <a:lnTo>
                            <a:pt x="620" y="2447"/>
                          </a:lnTo>
                          <a:lnTo>
                            <a:pt x="632" y="2504"/>
                          </a:lnTo>
                          <a:lnTo>
                            <a:pt x="642" y="2562"/>
                          </a:lnTo>
                          <a:lnTo>
                            <a:pt x="652" y="2620"/>
                          </a:lnTo>
                          <a:lnTo>
                            <a:pt x="664" y="2680"/>
                          </a:lnTo>
                          <a:lnTo>
                            <a:pt x="674" y="2739"/>
                          </a:lnTo>
                          <a:lnTo>
                            <a:pt x="685" y="2798"/>
                          </a:lnTo>
                          <a:lnTo>
                            <a:pt x="696" y="2858"/>
                          </a:lnTo>
                          <a:lnTo>
                            <a:pt x="706" y="2918"/>
                          </a:lnTo>
                          <a:lnTo>
                            <a:pt x="717" y="2979"/>
                          </a:lnTo>
                          <a:lnTo>
                            <a:pt x="728" y="3041"/>
                          </a:lnTo>
                          <a:lnTo>
                            <a:pt x="738" y="3103"/>
                          </a:lnTo>
                          <a:lnTo>
                            <a:pt x="749" y="3165"/>
                          </a:lnTo>
                          <a:lnTo>
                            <a:pt x="760" y="3227"/>
                          </a:lnTo>
                          <a:lnTo>
                            <a:pt x="771" y="3290"/>
                          </a:lnTo>
                          <a:lnTo>
                            <a:pt x="781" y="3354"/>
                          </a:lnTo>
                          <a:lnTo>
                            <a:pt x="791" y="3417"/>
                          </a:lnTo>
                          <a:lnTo>
                            <a:pt x="803" y="3481"/>
                          </a:lnTo>
                          <a:lnTo>
                            <a:pt x="813" y="3545"/>
                          </a:lnTo>
                          <a:lnTo>
                            <a:pt x="825" y="3610"/>
                          </a:lnTo>
                          <a:lnTo>
                            <a:pt x="835" y="3675"/>
                          </a:lnTo>
                          <a:lnTo>
                            <a:pt x="845" y="3740"/>
                          </a:lnTo>
                          <a:lnTo>
                            <a:pt x="856" y="3806"/>
                          </a:lnTo>
                          <a:lnTo>
                            <a:pt x="867" y="3872"/>
                          </a:lnTo>
                          <a:lnTo>
                            <a:pt x="878" y="3938"/>
                          </a:lnTo>
                          <a:lnTo>
                            <a:pt x="888" y="4004"/>
                          </a:lnTo>
                          <a:lnTo>
                            <a:pt x="899" y="4072"/>
                          </a:lnTo>
                          <a:lnTo>
                            <a:pt x="910" y="4138"/>
                          </a:lnTo>
                          <a:lnTo>
                            <a:pt x="920" y="4205"/>
                          </a:lnTo>
                          <a:lnTo>
                            <a:pt x="931" y="4273"/>
                          </a:lnTo>
                          <a:lnTo>
                            <a:pt x="942" y="4340"/>
                          </a:lnTo>
                          <a:lnTo>
                            <a:pt x="952" y="4408"/>
                          </a:lnTo>
                          <a:lnTo>
                            <a:pt x="964" y="4477"/>
                          </a:lnTo>
                          <a:lnTo>
                            <a:pt x="974" y="4545"/>
                          </a:lnTo>
                          <a:lnTo>
                            <a:pt x="984" y="4613"/>
                          </a:lnTo>
                          <a:lnTo>
                            <a:pt x="996" y="4682"/>
                          </a:lnTo>
                          <a:lnTo>
                            <a:pt x="1006" y="4750"/>
                          </a:lnTo>
                          <a:lnTo>
                            <a:pt x="1017" y="4818"/>
                          </a:lnTo>
                          <a:lnTo>
                            <a:pt x="1027" y="4888"/>
                          </a:lnTo>
                          <a:lnTo>
                            <a:pt x="1038" y="4956"/>
                          </a:lnTo>
                          <a:lnTo>
                            <a:pt x="1049" y="5026"/>
                          </a:lnTo>
                          <a:lnTo>
                            <a:pt x="1059" y="5095"/>
                          </a:lnTo>
                          <a:lnTo>
                            <a:pt x="1071" y="5163"/>
                          </a:lnTo>
                          <a:lnTo>
                            <a:pt x="1081" y="5233"/>
                          </a:lnTo>
                          <a:lnTo>
                            <a:pt x="1091" y="5302"/>
                          </a:lnTo>
                          <a:lnTo>
                            <a:pt x="1103" y="5371"/>
                          </a:lnTo>
                          <a:lnTo>
                            <a:pt x="1113" y="5441"/>
                          </a:lnTo>
                          <a:lnTo>
                            <a:pt x="1123" y="5510"/>
                          </a:lnTo>
                          <a:lnTo>
                            <a:pt x="1135" y="5578"/>
                          </a:lnTo>
                          <a:lnTo>
                            <a:pt x="1145" y="5648"/>
                          </a:lnTo>
                          <a:lnTo>
                            <a:pt x="1156" y="5717"/>
                          </a:lnTo>
                          <a:lnTo>
                            <a:pt x="1167" y="5785"/>
                          </a:lnTo>
                          <a:lnTo>
                            <a:pt x="1177" y="5855"/>
                          </a:lnTo>
                          <a:lnTo>
                            <a:pt x="1188" y="5923"/>
                          </a:lnTo>
                          <a:lnTo>
                            <a:pt x="1198" y="5991"/>
                          </a:lnTo>
                          <a:lnTo>
                            <a:pt x="1210" y="6060"/>
                          </a:lnTo>
                          <a:lnTo>
                            <a:pt x="1220" y="6127"/>
                          </a:lnTo>
                          <a:lnTo>
                            <a:pt x="1230" y="6195"/>
                          </a:lnTo>
                          <a:lnTo>
                            <a:pt x="1242" y="6264"/>
                          </a:lnTo>
                          <a:lnTo>
                            <a:pt x="1252" y="6332"/>
                          </a:lnTo>
                          <a:lnTo>
                            <a:pt x="1263" y="6399"/>
                          </a:lnTo>
                          <a:lnTo>
                            <a:pt x="1274" y="6467"/>
                          </a:lnTo>
                          <a:lnTo>
                            <a:pt x="1284" y="6534"/>
                          </a:lnTo>
                          <a:lnTo>
                            <a:pt x="1295" y="6600"/>
                          </a:lnTo>
                          <a:lnTo>
                            <a:pt x="1306" y="6668"/>
                          </a:lnTo>
                          <a:lnTo>
                            <a:pt x="1316" y="6734"/>
                          </a:lnTo>
                          <a:lnTo>
                            <a:pt x="1327" y="6800"/>
                          </a:lnTo>
                          <a:lnTo>
                            <a:pt x="1338" y="6867"/>
                          </a:lnTo>
                          <a:lnTo>
                            <a:pt x="1349" y="6932"/>
                          </a:lnTo>
                          <a:lnTo>
                            <a:pt x="1359" y="6997"/>
                          </a:lnTo>
                          <a:lnTo>
                            <a:pt x="1369" y="7062"/>
                          </a:lnTo>
                          <a:lnTo>
                            <a:pt x="1381" y="7127"/>
                          </a:lnTo>
                          <a:lnTo>
                            <a:pt x="1391" y="7191"/>
                          </a:lnTo>
                          <a:lnTo>
                            <a:pt x="1403" y="7255"/>
                          </a:lnTo>
                          <a:lnTo>
                            <a:pt x="1413" y="7318"/>
                          </a:lnTo>
                          <a:lnTo>
                            <a:pt x="1423" y="7382"/>
                          </a:lnTo>
                          <a:lnTo>
                            <a:pt x="1434" y="7445"/>
                          </a:lnTo>
                          <a:lnTo>
                            <a:pt x="1445" y="7507"/>
                          </a:lnTo>
                          <a:lnTo>
                            <a:pt x="1456" y="7569"/>
                          </a:lnTo>
                          <a:lnTo>
                            <a:pt x="1466" y="7632"/>
                          </a:lnTo>
                          <a:lnTo>
                            <a:pt x="1477" y="7693"/>
                          </a:lnTo>
                          <a:lnTo>
                            <a:pt x="1488" y="7754"/>
                          </a:lnTo>
                          <a:lnTo>
                            <a:pt x="1498" y="7814"/>
                          </a:lnTo>
                          <a:lnTo>
                            <a:pt x="1509" y="7874"/>
                          </a:lnTo>
                          <a:lnTo>
                            <a:pt x="1520" y="7934"/>
                          </a:lnTo>
                          <a:lnTo>
                            <a:pt x="1530" y="7993"/>
                          </a:lnTo>
                          <a:lnTo>
                            <a:pt x="1542" y="8052"/>
                          </a:lnTo>
                          <a:lnTo>
                            <a:pt x="1552" y="8110"/>
                          </a:lnTo>
                          <a:lnTo>
                            <a:pt x="1562" y="8168"/>
                          </a:lnTo>
                          <a:lnTo>
                            <a:pt x="1574" y="8225"/>
                          </a:lnTo>
                          <a:lnTo>
                            <a:pt x="1584" y="8282"/>
                          </a:lnTo>
                          <a:lnTo>
                            <a:pt x="1595" y="8338"/>
                          </a:lnTo>
                          <a:lnTo>
                            <a:pt x="1605" y="8395"/>
                          </a:lnTo>
                          <a:lnTo>
                            <a:pt x="1616" y="8450"/>
                          </a:lnTo>
                          <a:lnTo>
                            <a:pt x="1627" y="8505"/>
                          </a:lnTo>
                          <a:lnTo>
                            <a:pt x="1637" y="8559"/>
                          </a:lnTo>
                          <a:lnTo>
                            <a:pt x="1649" y="8613"/>
                          </a:lnTo>
                          <a:lnTo>
                            <a:pt x="1659" y="8666"/>
                          </a:lnTo>
                          <a:lnTo>
                            <a:pt x="1669" y="8719"/>
                          </a:lnTo>
                          <a:lnTo>
                            <a:pt x="1681" y="8771"/>
                          </a:lnTo>
                          <a:lnTo>
                            <a:pt x="1691" y="8823"/>
                          </a:lnTo>
                          <a:lnTo>
                            <a:pt x="1702" y="8874"/>
                          </a:lnTo>
                          <a:lnTo>
                            <a:pt x="1713" y="8925"/>
                          </a:lnTo>
                          <a:lnTo>
                            <a:pt x="1723" y="8975"/>
                          </a:lnTo>
                          <a:lnTo>
                            <a:pt x="1734" y="9025"/>
                          </a:lnTo>
                          <a:lnTo>
                            <a:pt x="1745" y="9074"/>
                          </a:lnTo>
                          <a:lnTo>
                            <a:pt x="1755" y="9123"/>
                          </a:lnTo>
                          <a:lnTo>
                            <a:pt x="1766" y="9171"/>
                          </a:lnTo>
                          <a:lnTo>
                            <a:pt x="1776" y="9219"/>
                          </a:lnTo>
                          <a:lnTo>
                            <a:pt x="1788" y="9266"/>
                          </a:lnTo>
                          <a:lnTo>
                            <a:pt x="1798" y="9313"/>
                          </a:lnTo>
                          <a:lnTo>
                            <a:pt x="1808" y="9358"/>
                          </a:lnTo>
                          <a:lnTo>
                            <a:pt x="1820" y="9403"/>
                          </a:lnTo>
                          <a:lnTo>
                            <a:pt x="1830" y="9449"/>
                          </a:lnTo>
                          <a:lnTo>
                            <a:pt x="1841" y="9493"/>
                          </a:lnTo>
                          <a:lnTo>
                            <a:pt x="1852" y="9537"/>
                          </a:lnTo>
                          <a:lnTo>
                            <a:pt x="1862" y="9581"/>
                          </a:lnTo>
                          <a:lnTo>
                            <a:pt x="1873" y="9624"/>
                          </a:lnTo>
                          <a:lnTo>
                            <a:pt x="1884" y="9665"/>
                          </a:lnTo>
                          <a:lnTo>
                            <a:pt x="1895" y="9707"/>
                          </a:lnTo>
                          <a:lnTo>
                            <a:pt x="1905" y="9748"/>
                          </a:lnTo>
                          <a:lnTo>
                            <a:pt x="1916" y="9789"/>
                          </a:lnTo>
                          <a:lnTo>
                            <a:pt x="1927" y="9830"/>
                          </a:lnTo>
                          <a:lnTo>
                            <a:pt x="1937" y="9869"/>
                          </a:lnTo>
                          <a:lnTo>
                            <a:pt x="1947" y="9908"/>
                          </a:lnTo>
                          <a:lnTo>
                            <a:pt x="1959" y="9947"/>
                          </a:lnTo>
                          <a:lnTo>
                            <a:pt x="1969" y="9985"/>
                          </a:lnTo>
                          <a:lnTo>
                            <a:pt x="1981" y="10022"/>
                          </a:lnTo>
                          <a:lnTo>
                            <a:pt x="1991" y="10059"/>
                          </a:lnTo>
                          <a:lnTo>
                            <a:pt x="2001" y="10096"/>
                          </a:lnTo>
                          <a:lnTo>
                            <a:pt x="2012" y="10133"/>
                          </a:lnTo>
                          <a:lnTo>
                            <a:pt x="2023" y="10168"/>
                          </a:lnTo>
                          <a:lnTo>
                            <a:pt x="2034" y="10203"/>
                          </a:lnTo>
                          <a:lnTo>
                            <a:pt x="2044" y="10238"/>
                          </a:lnTo>
                          <a:lnTo>
                            <a:pt x="2055" y="10271"/>
                          </a:lnTo>
                          <a:lnTo>
                            <a:pt x="2066" y="10305"/>
                          </a:lnTo>
                          <a:lnTo>
                            <a:pt x="2076" y="10339"/>
                          </a:lnTo>
                          <a:lnTo>
                            <a:pt x="2088" y="10371"/>
                          </a:lnTo>
                          <a:lnTo>
                            <a:pt x="2098" y="10403"/>
                          </a:lnTo>
                          <a:lnTo>
                            <a:pt x="2108" y="10436"/>
                          </a:lnTo>
                          <a:lnTo>
                            <a:pt x="2120" y="10466"/>
                          </a:lnTo>
                          <a:lnTo>
                            <a:pt x="2130" y="10497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  <p:sp>
                  <p:nvSpPr>
                    <p:cNvPr id="255006" name="Freeform 30"/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340" y="2502"/>
                      <a:ext cx="538" cy="75"/>
                    </a:xfrm>
                    <a:custGeom>
                      <a:avLst/>
                      <a:gdLst>
                        <a:gd name="T0" fmla="*/ 32 w 2131"/>
                        <a:gd name="T1" fmla="*/ 90 h 1712"/>
                        <a:gd name="T2" fmla="*/ 75 w 2131"/>
                        <a:gd name="T3" fmla="*/ 204 h 1712"/>
                        <a:gd name="T4" fmla="*/ 117 w 2131"/>
                        <a:gd name="T5" fmla="*/ 310 h 1712"/>
                        <a:gd name="T6" fmla="*/ 161 w 2131"/>
                        <a:gd name="T7" fmla="*/ 410 h 1712"/>
                        <a:gd name="T8" fmla="*/ 203 w 2131"/>
                        <a:gd name="T9" fmla="*/ 504 h 1712"/>
                        <a:gd name="T10" fmla="*/ 246 w 2131"/>
                        <a:gd name="T11" fmla="*/ 591 h 1712"/>
                        <a:gd name="T12" fmla="*/ 289 w 2131"/>
                        <a:gd name="T13" fmla="*/ 674 h 1712"/>
                        <a:gd name="T14" fmla="*/ 332 w 2131"/>
                        <a:gd name="T15" fmla="*/ 751 h 1712"/>
                        <a:gd name="T16" fmla="*/ 375 w 2131"/>
                        <a:gd name="T17" fmla="*/ 822 h 1712"/>
                        <a:gd name="T18" fmla="*/ 417 w 2131"/>
                        <a:gd name="T19" fmla="*/ 889 h 1712"/>
                        <a:gd name="T20" fmla="*/ 460 w 2131"/>
                        <a:gd name="T21" fmla="*/ 951 h 1712"/>
                        <a:gd name="T22" fmla="*/ 503 w 2131"/>
                        <a:gd name="T23" fmla="*/ 1010 h 1712"/>
                        <a:gd name="T24" fmla="*/ 546 w 2131"/>
                        <a:gd name="T25" fmla="*/ 1064 h 1712"/>
                        <a:gd name="T26" fmla="*/ 588 w 2131"/>
                        <a:gd name="T27" fmla="*/ 1114 h 1712"/>
                        <a:gd name="T28" fmla="*/ 631 w 2131"/>
                        <a:gd name="T29" fmla="*/ 1161 h 1712"/>
                        <a:gd name="T30" fmla="*/ 675 w 2131"/>
                        <a:gd name="T31" fmla="*/ 1204 h 1712"/>
                        <a:gd name="T32" fmla="*/ 717 w 2131"/>
                        <a:gd name="T33" fmla="*/ 1244 h 1712"/>
                        <a:gd name="T34" fmla="*/ 760 w 2131"/>
                        <a:gd name="T35" fmla="*/ 1282 h 1712"/>
                        <a:gd name="T36" fmla="*/ 802 w 2131"/>
                        <a:gd name="T37" fmla="*/ 1317 h 1712"/>
                        <a:gd name="T38" fmla="*/ 846 w 2131"/>
                        <a:gd name="T39" fmla="*/ 1349 h 1712"/>
                        <a:gd name="T40" fmla="*/ 888 w 2131"/>
                        <a:gd name="T41" fmla="*/ 1379 h 1712"/>
                        <a:gd name="T42" fmla="*/ 931 w 2131"/>
                        <a:gd name="T43" fmla="*/ 1407 h 1712"/>
                        <a:gd name="T44" fmla="*/ 975 w 2131"/>
                        <a:gd name="T45" fmla="*/ 1433 h 1712"/>
                        <a:gd name="T46" fmla="*/ 1017 w 2131"/>
                        <a:gd name="T47" fmla="*/ 1456 h 1712"/>
                        <a:gd name="T48" fmla="*/ 1060 w 2131"/>
                        <a:gd name="T49" fmla="*/ 1479 h 1712"/>
                        <a:gd name="T50" fmla="*/ 1102 w 2131"/>
                        <a:gd name="T51" fmla="*/ 1499 h 1712"/>
                        <a:gd name="T52" fmla="*/ 1146 w 2131"/>
                        <a:gd name="T53" fmla="*/ 1518 h 1712"/>
                        <a:gd name="T54" fmla="*/ 1188 w 2131"/>
                        <a:gd name="T55" fmla="*/ 1536 h 1712"/>
                        <a:gd name="T56" fmla="*/ 1231 w 2131"/>
                        <a:gd name="T57" fmla="*/ 1551 h 1712"/>
                        <a:gd name="T58" fmla="*/ 1273 w 2131"/>
                        <a:gd name="T59" fmla="*/ 1567 h 1712"/>
                        <a:gd name="T60" fmla="*/ 1317 w 2131"/>
                        <a:gd name="T61" fmla="*/ 1581 h 1712"/>
                        <a:gd name="T62" fmla="*/ 1360 w 2131"/>
                        <a:gd name="T63" fmla="*/ 1593 h 1712"/>
                        <a:gd name="T64" fmla="*/ 1402 w 2131"/>
                        <a:gd name="T65" fmla="*/ 1605 h 1712"/>
                        <a:gd name="T66" fmla="*/ 1445 w 2131"/>
                        <a:gd name="T67" fmla="*/ 1616 h 1712"/>
                        <a:gd name="T68" fmla="*/ 1488 w 2131"/>
                        <a:gd name="T69" fmla="*/ 1627 h 1712"/>
                        <a:gd name="T70" fmla="*/ 1531 w 2131"/>
                        <a:gd name="T71" fmla="*/ 1636 h 1712"/>
                        <a:gd name="T72" fmla="*/ 1573 w 2131"/>
                        <a:gd name="T73" fmla="*/ 1644 h 1712"/>
                        <a:gd name="T74" fmla="*/ 1616 w 2131"/>
                        <a:gd name="T75" fmla="*/ 1652 h 1712"/>
                        <a:gd name="T76" fmla="*/ 1659 w 2131"/>
                        <a:gd name="T77" fmla="*/ 1659 h 1712"/>
                        <a:gd name="T78" fmla="*/ 1702 w 2131"/>
                        <a:gd name="T79" fmla="*/ 1666 h 1712"/>
                        <a:gd name="T80" fmla="*/ 1745 w 2131"/>
                        <a:gd name="T81" fmla="*/ 1673 h 1712"/>
                        <a:gd name="T82" fmla="*/ 1787 w 2131"/>
                        <a:gd name="T83" fmla="*/ 1679 h 1712"/>
                        <a:gd name="T84" fmla="*/ 1831 w 2131"/>
                        <a:gd name="T85" fmla="*/ 1684 h 1712"/>
                        <a:gd name="T86" fmla="*/ 1873 w 2131"/>
                        <a:gd name="T87" fmla="*/ 1689 h 1712"/>
                        <a:gd name="T88" fmla="*/ 1916 w 2131"/>
                        <a:gd name="T89" fmla="*/ 1694 h 1712"/>
                        <a:gd name="T90" fmla="*/ 1958 w 2131"/>
                        <a:gd name="T91" fmla="*/ 1698 h 1712"/>
                        <a:gd name="T92" fmla="*/ 2002 w 2131"/>
                        <a:gd name="T93" fmla="*/ 1702 h 1712"/>
                        <a:gd name="T94" fmla="*/ 2044 w 2131"/>
                        <a:gd name="T95" fmla="*/ 1705 h 1712"/>
                        <a:gd name="T96" fmla="*/ 2087 w 2131"/>
                        <a:gd name="T97" fmla="*/ 1709 h 1712"/>
                        <a:gd name="T98" fmla="*/ 2131 w 2131"/>
                        <a:gd name="T99" fmla="*/ 1712 h 17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</a:cxnLst>
                      <a:rect l="0" t="0" r="r" b="b"/>
                      <a:pathLst>
                        <a:path w="2131" h="1712">
                          <a:moveTo>
                            <a:pt x="0" y="0"/>
                          </a:moveTo>
                          <a:lnTo>
                            <a:pt x="10" y="30"/>
                          </a:lnTo>
                          <a:lnTo>
                            <a:pt x="22" y="60"/>
                          </a:lnTo>
                          <a:lnTo>
                            <a:pt x="32" y="90"/>
                          </a:lnTo>
                          <a:lnTo>
                            <a:pt x="43" y="119"/>
                          </a:lnTo>
                          <a:lnTo>
                            <a:pt x="53" y="148"/>
                          </a:lnTo>
                          <a:lnTo>
                            <a:pt x="64" y="175"/>
                          </a:lnTo>
                          <a:lnTo>
                            <a:pt x="75" y="204"/>
                          </a:lnTo>
                          <a:lnTo>
                            <a:pt x="85" y="230"/>
                          </a:lnTo>
                          <a:lnTo>
                            <a:pt x="97" y="258"/>
                          </a:lnTo>
                          <a:lnTo>
                            <a:pt x="107" y="284"/>
                          </a:lnTo>
                          <a:lnTo>
                            <a:pt x="117" y="310"/>
                          </a:lnTo>
                          <a:lnTo>
                            <a:pt x="129" y="335"/>
                          </a:lnTo>
                          <a:lnTo>
                            <a:pt x="139" y="361"/>
                          </a:lnTo>
                          <a:lnTo>
                            <a:pt x="150" y="385"/>
                          </a:lnTo>
                          <a:lnTo>
                            <a:pt x="161" y="410"/>
                          </a:lnTo>
                          <a:lnTo>
                            <a:pt x="171" y="434"/>
                          </a:lnTo>
                          <a:lnTo>
                            <a:pt x="182" y="458"/>
                          </a:lnTo>
                          <a:lnTo>
                            <a:pt x="193" y="481"/>
                          </a:lnTo>
                          <a:lnTo>
                            <a:pt x="203" y="504"/>
                          </a:lnTo>
                          <a:lnTo>
                            <a:pt x="214" y="526"/>
                          </a:lnTo>
                          <a:lnTo>
                            <a:pt x="224" y="549"/>
                          </a:lnTo>
                          <a:lnTo>
                            <a:pt x="236" y="570"/>
                          </a:lnTo>
                          <a:lnTo>
                            <a:pt x="246" y="591"/>
                          </a:lnTo>
                          <a:lnTo>
                            <a:pt x="256" y="613"/>
                          </a:lnTo>
                          <a:lnTo>
                            <a:pt x="268" y="633"/>
                          </a:lnTo>
                          <a:lnTo>
                            <a:pt x="278" y="654"/>
                          </a:lnTo>
                          <a:lnTo>
                            <a:pt x="289" y="674"/>
                          </a:lnTo>
                          <a:lnTo>
                            <a:pt x="300" y="693"/>
                          </a:lnTo>
                          <a:lnTo>
                            <a:pt x="310" y="713"/>
                          </a:lnTo>
                          <a:lnTo>
                            <a:pt x="321" y="732"/>
                          </a:lnTo>
                          <a:lnTo>
                            <a:pt x="332" y="751"/>
                          </a:lnTo>
                          <a:lnTo>
                            <a:pt x="343" y="769"/>
                          </a:lnTo>
                          <a:lnTo>
                            <a:pt x="353" y="787"/>
                          </a:lnTo>
                          <a:lnTo>
                            <a:pt x="364" y="805"/>
                          </a:lnTo>
                          <a:lnTo>
                            <a:pt x="375" y="822"/>
                          </a:lnTo>
                          <a:lnTo>
                            <a:pt x="385" y="839"/>
                          </a:lnTo>
                          <a:lnTo>
                            <a:pt x="395" y="857"/>
                          </a:lnTo>
                          <a:lnTo>
                            <a:pt x="407" y="873"/>
                          </a:lnTo>
                          <a:lnTo>
                            <a:pt x="417" y="889"/>
                          </a:lnTo>
                          <a:lnTo>
                            <a:pt x="428" y="906"/>
                          </a:lnTo>
                          <a:lnTo>
                            <a:pt x="439" y="921"/>
                          </a:lnTo>
                          <a:lnTo>
                            <a:pt x="449" y="936"/>
                          </a:lnTo>
                          <a:lnTo>
                            <a:pt x="460" y="951"/>
                          </a:lnTo>
                          <a:lnTo>
                            <a:pt x="471" y="967"/>
                          </a:lnTo>
                          <a:lnTo>
                            <a:pt x="482" y="981"/>
                          </a:lnTo>
                          <a:lnTo>
                            <a:pt x="492" y="995"/>
                          </a:lnTo>
                          <a:lnTo>
                            <a:pt x="503" y="1010"/>
                          </a:lnTo>
                          <a:lnTo>
                            <a:pt x="514" y="1024"/>
                          </a:lnTo>
                          <a:lnTo>
                            <a:pt x="524" y="1037"/>
                          </a:lnTo>
                          <a:lnTo>
                            <a:pt x="536" y="1050"/>
                          </a:lnTo>
                          <a:lnTo>
                            <a:pt x="546" y="1064"/>
                          </a:lnTo>
                          <a:lnTo>
                            <a:pt x="556" y="1077"/>
                          </a:lnTo>
                          <a:lnTo>
                            <a:pt x="568" y="1089"/>
                          </a:lnTo>
                          <a:lnTo>
                            <a:pt x="578" y="1101"/>
                          </a:lnTo>
                          <a:lnTo>
                            <a:pt x="588" y="1114"/>
                          </a:lnTo>
                          <a:lnTo>
                            <a:pt x="599" y="1126"/>
                          </a:lnTo>
                          <a:lnTo>
                            <a:pt x="610" y="1138"/>
                          </a:lnTo>
                          <a:lnTo>
                            <a:pt x="621" y="1149"/>
                          </a:lnTo>
                          <a:lnTo>
                            <a:pt x="631" y="1161"/>
                          </a:lnTo>
                          <a:lnTo>
                            <a:pt x="642" y="1172"/>
                          </a:lnTo>
                          <a:lnTo>
                            <a:pt x="653" y="1183"/>
                          </a:lnTo>
                          <a:lnTo>
                            <a:pt x="663" y="1193"/>
                          </a:lnTo>
                          <a:lnTo>
                            <a:pt x="675" y="1204"/>
                          </a:lnTo>
                          <a:lnTo>
                            <a:pt x="685" y="1215"/>
                          </a:lnTo>
                          <a:lnTo>
                            <a:pt x="695" y="1225"/>
                          </a:lnTo>
                          <a:lnTo>
                            <a:pt x="707" y="1235"/>
                          </a:lnTo>
                          <a:lnTo>
                            <a:pt x="717" y="1244"/>
                          </a:lnTo>
                          <a:lnTo>
                            <a:pt x="728" y="1254"/>
                          </a:lnTo>
                          <a:lnTo>
                            <a:pt x="739" y="1264"/>
                          </a:lnTo>
                          <a:lnTo>
                            <a:pt x="749" y="1273"/>
                          </a:lnTo>
                          <a:lnTo>
                            <a:pt x="760" y="1282"/>
                          </a:lnTo>
                          <a:lnTo>
                            <a:pt x="770" y="1291"/>
                          </a:lnTo>
                          <a:lnTo>
                            <a:pt x="782" y="1300"/>
                          </a:lnTo>
                          <a:lnTo>
                            <a:pt x="792" y="1308"/>
                          </a:lnTo>
                          <a:lnTo>
                            <a:pt x="802" y="1317"/>
                          </a:lnTo>
                          <a:lnTo>
                            <a:pt x="814" y="1325"/>
                          </a:lnTo>
                          <a:lnTo>
                            <a:pt x="824" y="1333"/>
                          </a:lnTo>
                          <a:lnTo>
                            <a:pt x="834" y="1341"/>
                          </a:lnTo>
                          <a:lnTo>
                            <a:pt x="846" y="1349"/>
                          </a:lnTo>
                          <a:lnTo>
                            <a:pt x="856" y="1357"/>
                          </a:lnTo>
                          <a:lnTo>
                            <a:pt x="867" y="1365"/>
                          </a:lnTo>
                          <a:lnTo>
                            <a:pt x="878" y="1372"/>
                          </a:lnTo>
                          <a:lnTo>
                            <a:pt x="888" y="1379"/>
                          </a:lnTo>
                          <a:lnTo>
                            <a:pt x="899" y="1386"/>
                          </a:lnTo>
                          <a:lnTo>
                            <a:pt x="910" y="1393"/>
                          </a:lnTo>
                          <a:lnTo>
                            <a:pt x="921" y="1400"/>
                          </a:lnTo>
                          <a:lnTo>
                            <a:pt x="931" y="1407"/>
                          </a:lnTo>
                          <a:lnTo>
                            <a:pt x="941" y="1414"/>
                          </a:lnTo>
                          <a:lnTo>
                            <a:pt x="953" y="1420"/>
                          </a:lnTo>
                          <a:lnTo>
                            <a:pt x="963" y="1427"/>
                          </a:lnTo>
                          <a:lnTo>
                            <a:pt x="975" y="1433"/>
                          </a:lnTo>
                          <a:lnTo>
                            <a:pt x="985" y="1439"/>
                          </a:lnTo>
                          <a:lnTo>
                            <a:pt x="995" y="1445"/>
                          </a:lnTo>
                          <a:lnTo>
                            <a:pt x="1006" y="1450"/>
                          </a:lnTo>
                          <a:lnTo>
                            <a:pt x="1017" y="1456"/>
                          </a:lnTo>
                          <a:lnTo>
                            <a:pt x="1027" y="1462"/>
                          </a:lnTo>
                          <a:lnTo>
                            <a:pt x="1038" y="1468"/>
                          </a:lnTo>
                          <a:lnTo>
                            <a:pt x="1049" y="1474"/>
                          </a:lnTo>
                          <a:lnTo>
                            <a:pt x="1060" y="1479"/>
                          </a:lnTo>
                          <a:lnTo>
                            <a:pt x="1070" y="1484"/>
                          </a:lnTo>
                          <a:lnTo>
                            <a:pt x="1081" y="1489"/>
                          </a:lnTo>
                          <a:lnTo>
                            <a:pt x="1092" y="1494"/>
                          </a:lnTo>
                          <a:lnTo>
                            <a:pt x="1102" y="1499"/>
                          </a:lnTo>
                          <a:lnTo>
                            <a:pt x="1114" y="1504"/>
                          </a:lnTo>
                          <a:lnTo>
                            <a:pt x="1124" y="1508"/>
                          </a:lnTo>
                          <a:lnTo>
                            <a:pt x="1134" y="1513"/>
                          </a:lnTo>
                          <a:lnTo>
                            <a:pt x="1146" y="1518"/>
                          </a:lnTo>
                          <a:lnTo>
                            <a:pt x="1156" y="1523"/>
                          </a:lnTo>
                          <a:lnTo>
                            <a:pt x="1167" y="1527"/>
                          </a:lnTo>
                          <a:lnTo>
                            <a:pt x="1177" y="1531"/>
                          </a:lnTo>
                          <a:lnTo>
                            <a:pt x="1188" y="1536"/>
                          </a:lnTo>
                          <a:lnTo>
                            <a:pt x="1199" y="1540"/>
                          </a:lnTo>
                          <a:lnTo>
                            <a:pt x="1209" y="1544"/>
                          </a:lnTo>
                          <a:lnTo>
                            <a:pt x="1220" y="1548"/>
                          </a:lnTo>
                          <a:lnTo>
                            <a:pt x="1231" y="1551"/>
                          </a:lnTo>
                          <a:lnTo>
                            <a:pt x="1241" y="1555"/>
                          </a:lnTo>
                          <a:lnTo>
                            <a:pt x="1253" y="1559"/>
                          </a:lnTo>
                          <a:lnTo>
                            <a:pt x="1263" y="1563"/>
                          </a:lnTo>
                          <a:lnTo>
                            <a:pt x="1273" y="1567"/>
                          </a:lnTo>
                          <a:lnTo>
                            <a:pt x="1285" y="1571"/>
                          </a:lnTo>
                          <a:lnTo>
                            <a:pt x="1295" y="1574"/>
                          </a:lnTo>
                          <a:lnTo>
                            <a:pt x="1306" y="1577"/>
                          </a:lnTo>
                          <a:lnTo>
                            <a:pt x="1317" y="1581"/>
                          </a:lnTo>
                          <a:lnTo>
                            <a:pt x="1327" y="1584"/>
                          </a:lnTo>
                          <a:lnTo>
                            <a:pt x="1338" y="1587"/>
                          </a:lnTo>
                          <a:lnTo>
                            <a:pt x="1348" y="1590"/>
                          </a:lnTo>
                          <a:lnTo>
                            <a:pt x="1360" y="1593"/>
                          </a:lnTo>
                          <a:lnTo>
                            <a:pt x="1370" y="1596"/>
                          </a:lnTo>
                          <a:lnTo>
                            <a:pt x="1380" y="1599"/>
                          </a:lnTo>
                          <a:lnTo>
                            <a:pt x="1392" y="1602"/>
                          </a:lnTo>
                          <a:lnTo>
                            <a:pt x="1402" y="1605"/>
                          </a:lnTo>
                          <a:lnTo>
                            <a:pt x="1412" y="1608"/>
                          </a:lnTo>
                          <a:lnTo>
                            <a:pt x="1424" y="1610"/>
                          </a:lnTo>
                          <a:lnTo>
                            <a:pt x="1434" y="1613"/>
                          </a:lnTo>
                          <a:lnTo>
                            <a:pt x="1445" y="1616"/>
                          </a:lnTo>
                          <a:lnTo>
                            <a:pt x="1456" y="1619"/>
                          </a:lnTo>
                          <a:lnTo>
                            <a:pt x="1466" y="1622"/>
                          </a:lnTo>
                          <a:lnTo>
                            <a:pt x="1477" y="1624"/>
                          </a:lnTo>
                          <a:lnTo>
                            <a:pt x="1488" y="1627"/>
                          </a:lnTo>
                          <a:lnTo>
                            <a:pt x="1499" y="1629"/>
                          </a:lnTo>
                          <a:lnTo>
                            <a:pt x="1509" y="1631"/>
                          </a:lnTo>
                          <a:lnTo>
                            <a:pt x="1519" y="1634"/>
                          </a:lnTo>
                          <a:lnTo>
                            <a:pt x="1531" y="1636"/>
                          </a:lnTo>
                          <a:lnTo>
                            <a:pt x="1541" y="1638"/>
                          </a:lnTo>
                          <a:lnTo>
                            <a:pt x="1553" y="1640"/>
                          </a:lnTo>
                          <a:lnTo>
                            <a:pt x="1563" y="1642"/>
                          </a:lnTo>
                          <a:lnTo>
                            <a:pt x="1573" y="1644"/>
                          </a:lnTo>
                          <a:lnTo>
                            <a:pt x="1584" y="1646"/>
                          </a:lnTo>
                          <a:lnTo>
                            <a:pt x="1595" y="1648"/>
                          </a:lnTo>
                          <a:lnTo>
                            <a:pt x="1605" y="1650"/>
                          </a:lnTo>
                          <a:lnTo>
                            <a:pt x="1616" y="1652"/>
                          </a:lnTo>
                          <a:lnTo>
                            <a:pt x="1627" y="1654"/>
                          </a:lnTo>
                          <a:lnTo>
                            <a:pt x="1638" y="1656"/>
                          </a:lnTo>
                          <a:lnTo>
                            <a:pt x="1648" y="1658"/>
                          </a:lnTo>
                          <a:lnTo>
                            <a:pt x="1659" y="1659"/>
                          </a:lnTo>
                          <a:lnTo>
                            <a:pt x="1670" y="1661"/>
                          </a:lnTo>
                          <a:lnTo>
                            <a:pt x="1680" y="1663"/>
                          </a:lnTo>
                          <a:lnTo>
                            <a:pt x="1692" y="1664"/>
                          </a:lnTo>
                          <a:lnTo>
                            <a:pt x="1702" y="1666"/>
                          </a:lnTo>
                          <a:lnTo>
                            <a:pt x="1712" y="1669"/>
                          </a:lnTo>
                          <a:lnTo>
                            <a:pt x="1724" y="1670"/>
                          </a:lnTo>
                          <a:lnTo>
                            <a:pt x="1734" y="1672"/>
                          </a:lnTo>
                          <a:lnTo>
                            <a:pt x="1745" y="1673"/>
                          </a:lnTo>
                          <a:lnTo>
                            <a:pt x="1755" y="1675"/>
                          </a:lnTo>
                          <a:lnTo>
                            <a:pt x="1766" y="1676"/>
                          </a:lnTo>
                          <a:lnTo>
                            <a:pt x="1777" y="1678"/>
                          </a:lnTo>
                          <a:lnTo>
                            <a:pt x="1787" y="1679"/>
                          </a:lnTo>
                          <a:lnTo>
                            <a:pt x="1798" y="1680"/>
                          </a:lnTo>
                          <a:lnTo>
                            <a:pt x="1809" y="1682"/>
                          </a:lnTo>
                          <a:lnTo>
                            <a:pt x="1819" y="1683"/>
                          </a:lnTo>
                          <a:lnTo>
                            <a:pt x="1831" y="1684"/>
                          </a:lnTo>
                          <a:lnTo>
                            <a:pt x="1841" y="1686"/>
                          </a:lnTo>
                          <a:lnTo>
                            <a:pt x="1851" y="1687"/>
                          </a:lnTo>
                          <a:lnTo>
                            <a:pt x="1863" y="1688"/>
                          </a:lnTo>
                          <a:lnTo>
                            <a:pt x="1873" y="1689"/>
                          </a:lnTo>
                          <a:lnTo>
                            <a:pt x="1884" y="1690"/>
                          </a:lnTo>
                          <a:lnTo>
                            <a:pt x="1895" y="1691"/>
                          </a:lnTo>
                          <a:lnTo>
                            <a:pt x="1905" y="1693"/>
                          </a:lnTo>
                          <a:lnTo>
                            <a:pt x="1916" y="1694"/>
                          </a:lnTo>
                          <a:lnTo>
                            <a:pt x="1926" y="1695"/>
                          </a:lnTo>
                          <a:lnTo>
                            <a:pt x="1938" y="1696"/>
                          </a:lnTo>
                          <a:lnTo>
                            <a:pt x="1948" y="1697"/>
                          </a:lnTo>
                          <a:lnTo>
                            <a:pt x="1958" y="1698"/>
                          </a:lnTo>
                          <a:lnTo>
                            <a:pt x="1970" y="1699"/>
                          </a:lnTo>
                          <a:lnTo>
                            <a:pt x="1980" y="1700"/>
                          </a:lnTo>
                          <a:lnTo>
                            <a:pt x="1991" y="1701"/>
                          </a:lnTo>
                          <a:lnTo>
                            <a:pt x="2002" y="1702"/>
                          </a:lnTo>
                          <a:lnTo>
                            <a:pt x="2012" y="1703"/>
                          </a:lnTo>
                          <a:lnTo>
                            <a:pt x="2023" y="1704"/>
                          </a:lnTo>
                          <a:lnTo>
                            <a:pt x="2034" y="1704"/>
                          </a:lnTo>
                          <a:lnTo>
                            <a:pt x="2044" y="1705"/>
                          </a:lnTo>
                          <a:lnTo>
                            <a:pt x="2055" y="1706"/>
                          </a:lnTo>
                          <a:lnTo>
                            <a:pt x="2066" y="1707"/>
                          </a:lnTo>
                          <a:lnTo>
                            <a:pt x="2077" y="1708"/>
                          </a:lnTo>
                          <a:lnTo>
                            <a:pt x="2087" y="1709"/>
                          </a:lnTo>
                          <a:lnTo>
                            <a:pt x="2097" y="1709"/>
                          </a:lnTo>
                          <a:lnTo>
                            <a:pt x="2109" y="1710"/>
                          </a:lnTo>
                          <a:lnTo>
                            <a:pt x="2119" y="1711"/>
                          </a:lnTo>
                          <a:lnTo>
                            <a:pt x="2131" y="1712"/>
                          </a:lnTo>
                        </a:path>
                      </a:pathLst>
                    </a:custGeom>
                    <a:noFill/>
                    <a:ln w="28575">
                      <a:solidFill>
                        <a:srgbClr val="FF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AU"/>
                    </a:p>
                  </p:txBody>
                </p:sp>
              </p:grpSp>
            </p:grpSp>
          </p:grpSp>
          <p:sp>
            <p:nvSpPr>
              <p:cNvPr id="255007" name="Text Box 31"/>
              <p:cNvSpPr txBox="1">
                <a:spLocks noChangeArrowheads="1"/>
              </p:cNvSpPr>
              <p:nvPr/>
            </p:nvSpPr>
            <p:spPr bwMode="auto">
              <a:xfrm>
                <a:off x="2638" y="784"/>
                <a:ext cx="2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e</a:t>
                </a:r>
                <a:r>
                  <a:rPr lang="en-US" altLang="en-US" baseline="30000"/>
                  <a:t>-</a:t>
                </a:r>
                <a:endParaRPr lang="en-US" altLang="en-US"/>
              </a:p>
            </p:txBody>
          </p:sp>
          <p:sp>
            <p:nvSpPr>
              <p:cNvPr id="255008" name="Text Box 32"/>
              <p:cNvSpPr txBox="1">
                <a:spLocks noChangeArrowheads="1"/>
              </p:cNvSpPr>
              <p:nvPr/>
            </p:nvSpPr>
            <p:spPr bwMode="auto">
              <a:xfrm>
                <a:off x="3453" y="784"/>
                <a:ext cx="29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h</a:t>
                </a:r>
                <a:r>
                  <a:rPr lang="en-US" altLang="en-US" baseline="30000"/>
                  <a:t>+</a:t>
                </a:r>
                <a:endParaRPr lang="en-US" altLang="en-US"/>
              </a:p>
            </p:txBody>
          </p:sp>
          <p:sp>
            <p:nvSpPr>
              <p:cNvPr id="255009" name="Text Box 33"/>
              <p:cNvSpPr txBox="1">
                <a:spLocks noChangeArrowheads="1"/>
              </p:cNvSpPr>
              <p:nvPr/>
            </p:nvSpPr>
            <p:spPr bwMode="auto">
              <a:xfrm rot="37800000">
                <a:off x="2304" y="1014"/>
                <a:ext cx="39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DOS</a:t>
                </a:r>
              </a:p>
            </p:txBody>
          </p:sp>
          <p:sp>
            <p:nvSpPr>
              <p:cNvPr id="255010" name="Text Box 34"/>
              <p:cNvSpPr txBox="1">
                <a:spLocks noChangeArrowheads="1"/>
              </p:cNvSpPr>
              <p:nvPr/>
            </p:nvSpPr>
            <p:spPr bwMode="auto">
              <a:xfrm rot="37800000">
                <a:off x="3168" y="1014"/>
                <a:ext cx="39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/>
                  <a:t>DOS</a:t>
                </a:r>
              </a:p>
            </p:txBody>
          </p:sp>
          <p:sp>
            <p:nvSpPr>
              <p:cNvPr id="255011" name="Oval 35"/>
              <p:cNvSpPr>
                <a:spLocks noChangeArrowheads="1"/>
              </p:cNvSpPr>
              <p:nvPr/>
            </p:nvSpPr>
            <p:spPr bwMode="auto">
              <a:xfrm>
                <a:off x="943" y="1960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2" name="Oval 36"/>
              <p:cNvSpPr>
                <a:spLocks noChangeArrowheads="1"/>
              </p:cNvSpPr>
              <p:nvPr/>
            </p:nvSpPr>
            <p:spPr bwMode="auto">
              <a:xfrm>
                <a:off x="1028" y="180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3" name="Oval 37"/>
              <p:cNvSpPr>
                <a:spLocks noChangeArrowheads="1"/>
              </p:cNvSpPr>
              <p:nvPr/>
            </p:nvSpPr>
            <p:spPr bwMode="auto">
              <a:xfrm>
                <a:off x="1129" y="1672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4" name="Oval 38"/>
              <p:cNvSpPr>
                <a:spLocks noChangeArrowheads="1"/>
              </p:cNvSpPr>
              <p:nvPr/>
            </p:nvSpPr>
            <p:spPr bwMode="auto">
              <a:xfrm>
                <a:off x="1248" y="1587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5" name="Oval 39"/>
              <p:cNvSpPr>
                <a:spLocks noChangeArrowheads="1"/>
              </p:cNvSpPr>
              <p:nvPr/>
            </p:nvSpPr>
            <p:spPr bwMode="auto">
              <a:xfrm>
                <a:off x="1384" y="1537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6" name="Oval 40"/>
              <p:cNvSpPr>
                <a:spLocks noChangeArrowheads="1"/>
              </p:cNvSpPr>
              <p:nvPr/>
            </p:nvSpPr>
            <p:spPr bwMode="auto">
              <a:xfrm>
                <a:off x="1536" y="1570"/>
                <a:ext cx="56" cy="56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7" name="Oval 41"/>
              <p:cNvSpPr>
                <a:spLocks noChangeArrowheads="1"/>
              </p:cNvSpPr>
              <p:nvPr/>
            </p:nvSpPr>
            <p:spPr bwMode="auto">
              <a:xfrm>
                <a:off x="1638" y="1655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8" name="Oval 42"/>
              <p:cNvSpPr>
                <a:spLocks noChangeArrowheads="1"/>
              </p:cNvSpPr>
              <p:nvPr/>
            </p:nvSpPr>
            <p:spPr bwMode="auto">
              <a:xfrm>
                <a:off x="1722" y="175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19" name="Oval 43"/>
              <p:cNvSpPr>
                <a:spLocks noChangeArrowheads="1"/>
              </p:cNvSpPr>
              <p:nvPr/>
            </p:nvSpPr>
            <p:spPr bwMode="auto">
              <a:xfrm>
                <a:off x="1807" y="1875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0" name="Oval 44"/>
              <p:cNvSpPr>
                <a:spLocks noChangeArrowheads="1"/>
              </p:cNvSpPr>
              <p:nvPr/>
            </p:nvSpPr>
            <p:spPr bwMode="auto">
              <a:xfrm>
                <a:off x="1858" y="196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1" name="Oval 45"/>
              <p:cNvSpPr>
                <a:spLocks noChangeArrowheads="1"/>
              </p:cNvSpPr>
              <p:nvPr/>
            </p:nvSpPr>
            <p:spPr bwMode="auto">
              <a:xfrm>
                <a:off x="1401" y="1418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2" name="Oval 46"/>
              <p:cNvSpPr>
                <a:spLocks noChangeArrowheads="1"/>
              </p:cNvSpPr>
              <p:nvPr/>
            </p:nvSpPr>
            <p:spPr bwMode="auto">
              <a:xfrm>
                <a:off x="1231" y="1367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3" name="Oval 47"/>
              <p:cNvSpPr>
                <a:spLocks noChangeArrowheads="1"/>
              </p:cNvSpPr>
              <p:nvPr/>
            </p:nvSpPr>
            <p:spPr bwMode="auto">
              <a:xfrm>
                <a:off x="1553" y="1383"/>
                <a:ext cx="56" cy="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4" name="Line 48"/>
              <p:cNvSpPr>
                <a:spLocks noChangeShapeType="1"/>
              </p:cNvSpPr>
              <p:nvPr/>
            </p:nvSpPr>
            <p:spPr bwMode="auto">
              <a:xfrm>
                <a:off x="856" y="1509"/>
                <a:ext cx="3083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5025" name="Text Box 49"/>
              <p:cNvSpPr txBox="1">
                <a:spLocks noChangeArrowheads="1"/>
              </p:cNvSpPr>
              <p:nvPr/>
            </p:nvSpPr>
            <p:spPr bwMode="auto">
              <a:xfrm>
                <a:off x="608" y="1364"/>
                <a:ext cx="28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E</a:t>
                </a:r>
                <a:r>
                  <a:rPr lang="en-US" altLang="en-US" sz="2000" baseline="-25000"/>
                  <a:t>F</a:t>
                </a:r>
                <a:endParaRPr lang="en-US" altLang="en-US" sz="2000"/>
              </a:p>
            </p:txBody>
          </p:sp>
        </p:grpSp>
        <p:sp>
          <p:nvSpPr>
            <p:cNvPr id="255026" name="Rectangle 50"/>
            <p:cNvSpPr>
              <a:spLocks noChangeArrowheads="1"/>
            </p:cNvSpPr>
            <p:nvPr/>
          </p:nvSpPr>
          <p:spPr bwMode="auto">
            <a:xfrm>
              <a:off x="1110" y="803"/>
              <a:ext cx="3337" cy="1389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697838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Intrinsic case</a:t>
            </a:r>
          </a:p>
        </p:txBody>
      </p:sp>
      <p:graphicFrame>
        <p:nvGraphicFramePr>
          <p:cNvPr id="256003" name="Object 3"/>
          <p:cNvGraphicFramePr>
            <a:graphicFrameLocks noChangeAspect="1"/>
          </p:cNvGraphicFramePr>
          <p:nvPr/>
        </p:nvGraphicFramePr>
        <p:xfrm>
          <a:off x="2676525" y="1785938"/>
          <a:ext cx="297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3" imgW="2971800" imgH="914400" progId="Equation.3">
                  <p:embed/>
                </p:oleObj>
              </mc:Choice>
              <mc:Fallback>
                <p:oleObj name="Equation" r:id="rId3" imgW="29718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1785938"/>
                        <a:ext cx="2971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1157288" y="2230438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Density:</a:t>
            </a:r>
          </a:p>
        </p:txBody>
      </p:sp>
      <p:sp>
        <p:nvSpPr>
          <p:cNvPr id="256005" name="Text Box 5"/>
          <p:cNvSpPr txBox="1">
            <a:spLocks noChangeArrowheads="1"/>
          </p:cNvSpPr>
          <p:nvPr/>
        </p:nvSpPr>
        <p:spPr bwMode="auto">
          <a:xfrm>
            <a:off x="1101725" y="3344863"/>
            <a:ext cx="183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From n = p :</a:t>
            </a:r>
          </a:p>
        </p:txBody>
      </p:sp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2019300" y="3978275"/>
          <a:ext cx="39497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5" imgW="3949560" imgH="1930320" progId="Equation.3">
                  <p:embed/>
                </p:oleObj>
              </mc:Choice>
              <mc:Fallback>
                <p:oleObj name="Equation" r:id="rId5" imgW="394956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3978275"/>
                        <a:ext cx="39497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6416675" y="5173663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(setting E</a:t>
            </a:r>
            <a:r>
              <a:rPr lang="en-US" altLang="en-US" baseline="-25000"/>
              <a:t>v</a:t>
            </a:r>
            <a:r>
              <a:rPr lang="en-US" altLang="en-US"/>
              <a:t>=0)</a:t>
            </a:r>
          </a:p>
        </p:txBody>
      </p:sp>
    </p:spTree>
    <p:extLst>
      <p:ext uri="{BB962C8B-B14F-4D97-AF65-F5344CB8AC3E}">
        <p14:creationId xmlns:p14="http://schemas.microsoft.com/office/powerpoint/2010/main" val="2876729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242888"/>
            <a:ext cx="7772400" cy="1143000"/>
          </a:xfrm>
        </p:spPr>
        <p:txBody>
          <a:bodyPr/>
          <a:lstStyle/>
          <a:p>
            <a:r>
              <a:rPr lang="en-US" altLang="en-US"/>
              <a:t>Extrinsic case</a:t>
            </a:r>
          </a:p>
        </p:txBody>
      </p:sp>
      <p:grpSp>
        <p:nvGrpSpPr>
          <p:cNvPr id="257027" name="Group 3"/>
          <p:cNvGrpSpPr>
            <a:grpSpLocks noChangeAspect="1"/>
          </p:cNvGrpSpPr>
          <p:nvPr/>
        </p:nvGrpSpPr>
        <p:grpSpPr bwMode="auto">
          <a:xfrm>
            <a:off x="803275" y="1657350"/>
            <a:ext cx="3367088" cy="1357313"/>
            <a:chOff x="792" y="1206"/>
            <a:chExt cx="2521" cy="1017"/>
          </a:xfrm>
        </p:grpSpPr>
        <p:grpSp>
          <p:nvGrpSpPr>
            <p:cNvPr id="257028" name="Group 4"/>
            <p:cNvGrpSpPr>
              <a:grpSpLocks noChangeAspect="1"/>
            </p:cNvGrpSpPr>
            <p:nvPr/>
          </p:nvGrpSpPr>
          <p:grpSpPr bwMode="auto">
            <a:xfrm>
              <a:off x="792" y="1206"/>
              <a:ext cx="290" cy="277"/>
              <a:chOff x="1314" y="1854"/>
              <a:chExt cx="290" cy="277"/>
            </a:xfrm>
          </p:grpSpPr>
          <p:sp>
            <p:nvSpPr>
              <p:cNvPr id="257029" name="Oval 5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0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31" name="Group 7"/>
            <p:cNvGrpSpPr>
              <a:grpSpLocks noChangeAspect="1"/>
            </p:cNvGrpSpPr>
            <p:nvPr/>
          </p:nvGrpSpPr>
          <p:grpSpPr bwMode="auto">
            <a:xfrm>
              <a:off x="1692" y="1206"/>
              <a:ext cx="290" cy="277"/>
              <a:chOff x="1314" y="1854"/>
              <a:chExt cx="290" cy="277"/>
            </a:xfrm>
          </p:grpSpPr>
          <p:sp>
            <p:nvSpPr>
              <p:cNvPr id="257032" name="Oval 8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3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34" name="Group 10"/>
            <p:cNvGrpSpPr>
              <a:grpSpLocks noChangeAspect="1"/>
            </p:cNvGrpSpPr>
            <p:nvPr/>
          </p:nvGrpSpPr>
          <p:grpSpPr bwMode="auto">
            <a:xfrm>
              <a:off x="2592" y="1206"/>
              <a:ext cx="290" cy="277"/>
              <a:chOff x="1314" y="1854"/>
              <a:chExt cx="290" cy="277"/>
            </a:xfrm>
          </p:grpSpPr>
          <p:sp>
            <p:nvSpPr>
              <p:cNvPr id="257035" name="Oval 11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36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6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sp>
          <p:nvSpPr>
            <p:cNvPr id="257037" name="Oval 13"/>
            <p:cNvSpPr>
              <a:spLocks noChangeAspect="1" noChangeArrowheads="1"/>
            </p:cNvSpPr>
            <p:nvPr/>
          </p:nvSpPr>
          <p:spPr bwMode="auto">
            <a:xfrm>
              <a:off x="12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38" name="Text Box 14"/>
            <p:cNvSpPr txBox="1">
              <a:spLocks noChangeAspect="1" noChangeArrowheads="1"/>
            </p:cNvSpPr>
            <p:nvPr/>
          </p:nvSpPr>
          <p:spPr bwMode="auto">
            <a:xfrm>
              <a:off x="1225" y="1577"/>
              <a:ext cx="290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Si</a:t>
              </a:r>
            </a:p>
          </p:txBody>
        </p:sp>
        <p:sp>
          <p:nvSpPr>
            <p:cNvPr id="257039" name="Oval 15"/>
            <p:cNvSpPr>
              <a:spLocks noChangeAspect="1" noChangeArrowheads="1"/>
            </p:cNvSpPr>
            <p:nvPr/>
          </p:nvSpPr>
          <p:spPr bwMode="auto">
            <a:xfrm>
              <a:off x="21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40" name="Text Box 16"/>
            <p:cNvSpPr txBox="1">
              <a:spLocks noChangeAspect="1" noChangeArrowheads="1"/>
            </p:cNvSpPr>
            <p:nvPr/>
          </p:nvSpPr>
          <p:spPr bwMode="auto">
            <a:xfrm>
              <a:off x="2057" y="1577"/>
              <a:ext cx="423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/>
                <a:t>As</a:t>
              </a:r>
              <a:r>
                <a:rPr lang="en-US" altLang="en-US" sz="1800" b="1" baseline="30000"/>
                <a:t>+</a:t>
              </a:r>
              <a:endParaRPr lang="en-US" altLang="en-US" sz="1800" b="1"/>
            </a:p>
          </p:txBody>
        </p:sp>
        <p:sp>
          <p:nvSpPr>
            <p:cNvPr id="257041" name="Oval 17"/>
            <p:cNvSpPr>
              <a:spLocks noChangeAspect="1" noChangeArrowheads="1"/>
            </p:cNvSpPr>
            <p:nvPr/>
          </p:nvSpPr>
          <p:spPr bwMode="auto">
            <a:xfrm>
              <a:off x="3042" y="1575"/>
              <a:ext cx="252" cy="23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42" name="Text Box 18"/>
            <p:cNvSpPr txBox="1">
              <a:spLocks noChangeAspect="1" noChangeArrowheads="1"/>
            </p:cNvSpPr>
            <p:nvPr/>
          </p:nvSpPr>
          <p:spPr bwMode="auto">
            <a:xfrm>
              <a:off x="3023" y="1577"/>
              <a:ext cx="290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Si</a:t>
              </a:r>
            </a:p>
          </p:txBody>
        </p:sp>
        <p:grpSp>
          <p:nvGrpSpPr>
            <p:cNvPr id="257043" name="Group 19"/>
            <p:cNvGrpSpPr>
              <a:grpSpLocks noChangeAspect="1"/>
            </p:cNvGrpSpPr>
            <p:nvPr/>
          </p:nvGrpSpPr>
          <p:grpSpPr bwMode="auto">
            <a:xfrm>
              <a:off x="792" y="1944"/>
              <a:ext cx="290" cy="278"/>
              <a:chOff x="1314" y="1854"/>
              <a:chExt cx="290" cy="278"/>
            </a:xfrm>
          </p:grpSpPr>
          <p:sp>
            <p:nvSpPr>
              <p:cNvPr id="257044" name="Oval 20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45" name="Text Box 21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7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46" name="Group 22"/>
            <p:cNvGrpSpPr>
              <a:grpSpLocks noChangeAspect="1"/>
            </p:cNvGrpSpPr>
            <p:nvPr/>
          </p:nvGrpSpPr>
          <p:grpSpPr bwMode="auto">
            <a:xfrm>
              <a:off x="1692" y="1944"/>
              <a:ext cx="290" cy="278"/>
              <a:chOff x="1314" y="1854"/>
              <a:chExt cx="290" cy="278"/>
            </a:xfrm>
          </p:grpSpPr>
          <p:sp>
            <p:nvSpPr>
              <p:cNvPr id="257047" name="Oval 23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48" name="Text Box 24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7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grpSp>
          <p:nvGrpSpPr>
            <p:cNvPr id="257049" name="Group 25"/>
            <p:cNvGrpSpPr>
              <a:grpSpLocks noChangeAspect="1"/>
            </p:cNvGrpSpPr>
            <p:nvPr/>
          </p:nvGrpSpPr>
          <p:grpSpPr bwMode="auto">
            <a:xfrm>
              <a:off x="2592" y="1944"/>
              <a:ext cx="290" cy="279"/>
              <a:chOff x="1314" y="1854"/>
              <a:chExt cx="290" cy="279"/>
            </a:xfrm>
          </p:grpSpPr>
          <p:sp>
            <p:nvSpPr>
              <p:cNvPr id="257050" name="Oval 26"/>
              <p:cNvSpPr>
                <a:spLocks noChangeAspect="1" noChangeArrowheads="1"/>
              </p:cNvSpPr>
              <p:nvPr/>
            </p:nvSpPr>
            <p:spPr bwMode="auto">
              <a:xfrm>
                <a:off x="1332" y="1854"/>
                <a:ext cx="252" cy="234"/>
              </a:xfrm>
              <a:prstGeom prst="ellips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57051" name="Text Box 27"/>
              <p:cNvSpPr txBox="1">
                <a:spLocks noChangeAspect="1" noChangeArrowheads="1"/>
              </p:cNvSpPr>
              <p:nvPr/>
            </p:nvSpPr>
            <p:spPr bwMode="auto">
              <a:xfrm>
                <a:off x="1314" y="1858"/>
                <a:ext cx="29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800"/>
                  <a:t>Si</a:t>
                </a:r>
              </a:p>
            </p:txBody>
          </p:sp>
        </p:grpSp>
        <p:sp>
          <p:nvSpPr>
            <p:cNvPr id="257052" name="Text Box 28"/>
            <p:cNvSpPr txBox="1">
              <a:spLocks noChangeAspect="1" noChangeArrowheads="1"/>
            </p:cNvSpPr>
            <p:nvPr/>
          </p:nvSpPr>
          <p:spPr bwMode="auto">
            <a:xfrm>
              <a:off x="1316" y="1352"/>
              <a:ext cx="2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30000"/>
                <a:t>-</a:t>
              </a:r>
              <a:endParaRPr lang="en-US" altLang="en-US" sz="1800"/>
            </a:p>
          </p:txBody>
        </p:sp>
      </p:grpSp>
      <p:grpSp>
        <p:nvGrpSpPr>
          <p:cNvPr id="257053" name="Group 29"/>
          <p:cNvGrpSpPr>
            <a:grpSpLocks/>
          </p:cNvGrpSpPr>
          <p:nvPr/>
        </p:nvGrpSpPr>
        <p:grpSpPr bwMode="auto">
          <a:xfrm>
            <a:off x="571500" y="3879850"/>
            <a:ext cx="8072438" cy="2436813"/>
            <a:chOff x="360" y="2147"/>
            <a:chExt cx="5085" cy="1535"/>
          </a:xfrm>
        </p:grpSpPr>
        <p:sp>
          <p:nvSpPr>
            <p:cNvPr id="257054" name="Text Box 30"/>
            <p:cNvSpPr txBox="1">
              <a:spLocks noChangeArrowheads="1"/>
            </p:cNvSpPr>
            <p:nvPr/>
          </p:nvSpPr>
          <p:spPr bwMode="auto">
            <a:xfrm>
              <a:off x="360" y="2152"/>
              <a:ext cx="15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‘H problem’ with </a:t>
              </a:r>
            </a:p>
          </p:txBody>
        </p:sp>
        <p:graphicFrame>
          <p:nvGraphicFramePr>
            <p:cNvPr id="257055" name="Object 31"/>
            <p:cNvGraphicFramePr>
              <a:graphicFrameLocks noChangeAspect="1"/>
            </p:cNvGraphicFramePr>
            <p:nvPr/>
          </p:nvGraphicFramePr>
          <p:xfrm>
            <a:off x="1930" y="2147"/>
            <a:ext cx="2008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9" name="Equation" r:id="rId3" imgW="3187440" imgH="469800" progId="Equation.3">
                    <p:embed/>
                  </p:oleObj>
                </mc:Choice>
                <mc:Fallback>
                  <p:oleObj name="Equation" r:id="rId3" imgW="318744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0" y="2147"/>
                          <a:ext cx="2008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7056" name="Group 32"/>
            <p:cNvGrpSpPr>
              <a:grpSpLocks/>
            </p:cNvGrpSpPr>
            <p:nvPr/>
          </p:nvGrpSpPr>
          <p:grpSpPr bwMode="auto">
            <a:xfrm>
              <a:off x="780" y="2434"/>
              <a:ext cx="4665" cy="1248"/>
              <a:chOff x="609" y="2434"/>
              <a:chExt cx="4665" cy="1248"/>
            </a:xfrm>
          </p:grpSpPr>
          <p:sp>
            <p:nvSpPr>
              <p:cNvPr id="257057" name="Text Box 33"/>
              <p:cNvSpPr txBox="1">
                <a:spLocks noChangeArrowheads="1"/>
              </p:cNvSpPr>
              <p:nvPr/>
            </p:nvSpPr>
            <p:spPr bwMode="auto">
              <a:xfrm>
                <a:off x="609" y="2584"/>
                <a:ext cx="2167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Ionization energy 1 ‘Ry’:</a:t>
                </a:r>
              </a:p>
              <a:p>
                <a:pPr algn="l"/>
                <a:endParaRPr lang="en-US" altLang="en-US"/>
              </a:p>
              <a:p>
                <a:pPr algn="l"/>
                <a:endParaRPr lang="en-US" altLang="en-US"/>
              </a:p>
              <a:p>
                <a:pPr algn="l"/>
                <a:r>
                  <a:rPr lang="en-US" altLang="en-US"/>
                  <a:t>‘Bohr’ radius:</a:t>
                </a:r>
              </a:p>
            </p:txBody>
          </p:sp>
          <p:graphicFrame>
            <p:nvGraphicFramePr>
              <p:cNvPr id="257058" name="Object 34"/>
              <p:cNvGraphicFramePr>
                <a:graphicFrameLocks noChangeAspect="1"/>
              </p:cNvGraphicFramePr>
              <p:nvPr/>
            </p:nvGraphicFramePr>
            <p:xfrm>
              <a:off x="2826" y="2434"/>
              <a:ext cx="2448" cy="5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00" name="Equation" r:id="rId5" imgW="3886200" imgH="901440" progId="Equation.3">
                      <p:embed/>
                    </p:oleObj>
                  </mc:Choice>
                  <mc:Fallback>
                    <p:oleObj name="Equation" r:id="rId5" imgW="3886200" imgH="9014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26" y="2434"/>
                            <a:ext cx="2448" cy="5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7059" name="Object 35"/>
              <p:cNvGraphicFramePr>
                <a:graphicFrameLocks noChangeAspect="1"/>
              </p:cNvGraphicFramePr>
              <p:nvPr/>
            </p:nvGraphicFramePr>
            <p:xfrm>
              <a:off x="1881" y="3122"/>
              <a:ext cx="1728" cy="5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01" name="Equation" r:id="rId7" imgW="2743200" imgH="888840" progId="Equation.3">
                      <p:embed/>
                    </p:oleObj>
                  </mc:Choice>
                  <mc:Fallback>
                    <p:oleObj name="Equation" r:id="rId7" imgW="2743200" imgH="8888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1" y="3122"/>
                            <a:ext cx="1728" cy="5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57060" name="Group 36"/>
          <p:cNvGrpSpPr>
            <a:grpSpLocks/>
          </p:cNvGrpSpPr>
          <p:nvPr/>
        </p:nvGrpSpPr>
        <p:grpSpPr bwMode="auto">
          <a:xfrm>
            <a:off x="5038725" y="1557338"/>
            <a:ext cx="3282950" cy="1571625"/>
            <a:chOff x="3174" y="981"/>
            <a:chExt cx="2068" cy="990"/>
          </a:xfrm>
        </p:grpSpPr>
        <p:sp>
          <p:nvSpPr>
            <p:cNvPr id="257061" name="Rectangle 37" descr="Outlined diamond"/>
            <p:cNvSpPr>
              <a:spLocks noChangeArrowheads="1"/>
            </p:cNvSpPr>
            <p:nvPr/>
          </p:nvSpPr>
          <p:spPr bwMode="auto">
            <a:xfrm>
              <a:off x="3538" y="981"/>
              <a:ext cx="1404" cy="23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FF00"/>
                    </a:fgClr>
                    <a:bgClr>
                      <a:srgbClr val="003399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7062" name="Line 38"/>
            <p:cNvSpPr>
              <a:spLocks noChangeShapeType="1"/>
            </p:cNvSpPr>
            <p:nvPr/>
          </p:nvSpPr>
          <p:spPr bwMode="auto">
            <a:xfrm>
              <a:off x="3538" y="1359"/>
              <a:ext cx="1404" cy="0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3" name="Rectangle 39" descr="Outlined diamond"/>
            <p:cNvSpPr>
              <a:spLocks noChangeArrowheads="1"/>
            </p:cNvSpPr>
            <p:nvPr/>
          </p:nvSpPr>
          <p:spPr bwMode="auto">
            <a:xfrm>
              <a:off x="3538" y="1737"/>
              <a:ext cx="1404" cy="23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openDmnd">
                    <a:fgClr>
                      <a:srgbClr val="FFFF00"/>
                    </a:fgClr>
                    <a:bgClr>
                      <a:srgbClr val="003399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7064" name="Text Box 40"/>
            <p:cNvSpPr txBox="1">
              <a:spLocks noChangeArrowheads="1"/>
            </p:cNvSpPr>
            <p:nvPr/>
          </p:nvSpPr>
          <p:spPr bwMode="auto">
            <a:xfrm>
              <a:off x="3174" y="160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-25000"/>
                <a:t>v</a:t>
              </a:r>
              <a:endParaRPr lang="en-US" altLang="en-US" sz="1800"/>
            </a:p>
          </p:txBody>
        </p:sp>
        <p:sp>
          <p:nvSpPr>
            <p:cNvPr id="257065" name="Text Box 41"/>
            <p:cNvSpPr txBox="1">
              <a:spLocks noChangeArrowheads="1"/>
            </p:cNvSpPr>
            <p:nvPr/>
          </p:nvSpPr>
          <p:spPr bwMode="auto">
            <a:xfrm>
              <a:off x="3174" y="1064"/>
              <a:ext cx="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E</a:t>
              </a:r>
              <a:r>
                <a:rPr lang="en-US" altLang="en-US" sz="1800" baseline="-25000"/>
                <a:t>c</a:t>
              </a:r>
              <a:endParaRPr lang="en-US" altLang="en-US" sz="1800"/>
            </a:p>
          </p:txBody>
        </p:sp>
        <p:sp>
          <p:nvSpPr>
            <p:cNvPr id="257066" name="Text Box 42"/>
            <p:cNvSpPr txBox="1">
              <a:spLocks noChangeArrowheads="1"/>
            </p:cNvSpPr>
            <p:nvPr/>
          </p:nvSpPr>
          <p:spPr bwMode="auto">
            <a:xfrm>
              <a:off x="4971" y="1172"/>
              <a:ext cx="2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 b="1">
                  <a:solidFill>
                    <a:srgbClr val="00FF00"/>
                  </a:solidFill>
                </a:rPr>
                <a:t>E</a:t>
              </a:r>
              <a:r>
                <a:rPr lang="en-US" altLang="en-US" sz="1800" b="1" baseline="-25000">
                  <a:solidFill>
                    <a:srgbClr val="00FF00"/>
                  </a:solidFill>
                </a:rPr>
                <a:t>d</a:t>
              </a:r>
              <a:endParaRPr lang="en-US" altLang="en-US" sz="1800" b="1">
                <a:solidFill>
                  <a:srgbClr val="00FF00"/>
                </a:solidFill>
              </a:endParaRPr>
            </a:p>
          </p:txBody>
        </p:sp>
        <p:sp>
          <p:nvSpPr>
            <p:cNvPr id="257067" name="Line 43"/>
            <p:cNvSpPr>
              <a:spLocks noChangeShapeType="1"/>
            </p:cNvSpPr>
            <p:nvPr/>
          </p:nvSpPr>
          <p:spPr bwMode="auto">
            <a:xfrm flipH="1">
              <a:off x="3394" y="1215"/>
              <a:ext cx="1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8" name="Line 44"/>
            <p:cNvSpPr>
              <a:spLocks noChangeShapeType="1"/>
            </p:cNvSpPr>
            <p:nvPr/>
          </p:nvSpPr>
          <p:spPr bwMode="auto">
            <a:xfrm flipH="1">
              <a:off x="3412" y="1737"/>
              <a:ext cx="19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69" name="Line 45"/>
            <p:cNvSpPr>
              <a:spLocks noChangeShapeType="1"/>
            </p:cNvSpPr>
            <p:nvPr/>
          </p:nvSpPr>
          <p:spPr bwMode="auto">
            <a:xfrm>
              <a:off x="4960" y="1224"/>
              <a:ext cx="0" cy="126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0" name="Line 46"/>
            <p:cNvSpPr>
              <a:spLocks noChangeShapeType="1"/>
            </p:cNvSpPr>
            <p:nvPr/>
          </p:nvSpPr>
          <p:spPr bwMode="auto">
            <a:xfrm>
              <a:off x="3538" y="1611"/>
              <a:ext cx="140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1" name="Text Box 47"/>
            <p:cNvSpPr txBox="1">
              <a:spLocks noChangeArrowheads="1"/>
            </p:cNvSpPr>
            <p:nvPr/>
          </p:nvSpPr>
          <p:spPr bwMode="auto">
            <a:xfrm>
              <a:off x="4974" y="1550"/>
              <a:ext cx="2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>
                  <a:solidFill>
                    <a:schemeClr val="accent1"/>
                  </a:solidFill>
                </a:rPr>
                <a:t>E</a:t>
              </a:r>
              <a:r>
                <a:rPr lang="en-US" altLang="en-US" sz="1800" baseline="-25000">
                  <a:solidFill>
                    <a:schemeClr val="accent1"/>
                  </a:solidFill>
                </a:rPr>
                <a:t>a</a:t>
              </a:r>
              <a:endParaRPr lang="en-US" altLang="en-US" sz="1800">
                <a:solidFill>
                  <a:schemeClr val="accent1"/>
                </a:solidFill>
              </a:endParaRPr>
            </a:p>
          </p:txBody>
        </p:sp>
        <p:sp>
          <p:nvSpPr>
            <p:cNvPr id="257072" name="Line 48"/>
            <p:cNvSpPr>
              <a:spLocks noChangeShapeType="1"/>
            </p:cNvSpPr>
            <p:nvPr/>
          </p:nvSpPr>
          <p:spPr bwMode="auto">
            <a:xfrm>
              <a:off x="4960" y="1602"/>
              <a:ext cx="0" cy="12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 type="arrow" w="sm" len="sm"/>
              <a:tailEnd type="arrow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7073" name="Text Box 49"/>
            <p:cNvSpPr txBox="1">
              <a:spLocks noChangeArrowheads="1"/>
            </p:cNvSpPr>
            <p:nvPr/>
          </p:nvSpPr>
          <p:spPr bwMode="auto">
            <a:xfrm>
              <a:off x="3757" y="1737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Valence band</a:t>
              </a:r>
            </a:p>
          </p:txBody>
        </p:sp>
        <p:sp>
          <p:nvSpPr>
            <p:cNvPr id="257074" name="Text Box 50"/>
            <p:cNvSpPr txBox="1">
              <a:spLocks noChangeArrowheads="1"/>
            </p:cNvSpPr>
            <p:nvPr/>
          </p:nvSpPr>
          <p:spPr bwMode="auto">
            <a:xfrm>
              <a:off x="3637" y="981"/>
              <a:ext cx="1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Conduction band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4682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Extrinsic </a:t>
            </a:r>
          </a:p>
        </p:txBody>
      </p:sp>
      <p:grpSp>
        <p:nvGrpSpPr>
          <p:cNvPr id="258051" name="Group 3"/>
          <p:cNvGrpSpPr>
            <a:grpSpLocks/>
          </p:cNvGrpSpPr>
          <p:nvPr/>
        </p:nvGrpSpPr>
        <p:grpSpPr bwMode="auto">
          <a:xfrm>
            <a:off x="892175" y="1870075"/>
            <a:ext cx="6975475" cy="925513"/>
            <a:chOff x="579" y="1042"/>
            <a:chExt cx="4394" cy="583"/>
          </a:xfrm>
        </p:grpSpPr>
        <p:sp>
          <p:nvSpPr>
            <p:cNvPr id="258052" name="Text Box 4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3" name="Text Box 5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4" name="Line 6"/>
            <p:cNvSpPr>
              <a:spLocks noChangeShapeType="1"/>
            </p:cNvSpPr>
            <p:nvPr/>
          </p:nvSpPr>
          <p:spPr bwMode="auto">
            <a:xfrm>
              <a:off x="1050" y="1072"/>
              <a:ext cx="0" cy="5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55" name="Line 7"/>
            <p:cNvSpPr>
              <a:spLocks noChangeShapeType="1"/>
            </p:cNvSpPr>
            <p:nvPr/>
          </p:nvSpPr>
          <p:spPr bwMode="auto">
            <a:xfrm>
              <a:off x="634" y="1254"/>
              <a:ext cx="4277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56" name="Text Box 8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7" name="Text Box 9"/>
            <p:cNvSpPr txBox="1">
              <a:spLocks noChangeArrowheads="1"/>
            </p:cNvSpPr>
            <p:nvPr/>
          </p:nvSpPr>
          <p:spPr bwMode="auto">
            <a:xfrm>
              <a:off x="579" y="1042"/>
              <a:ext cx="4394" cy="583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 sz="1800"/>
                <a:t>	P	As	Sb	B	Al	Ga	In</a:t>
              </a:r>
            </a:p>
            <a:p>
              <a:pPr algn="l"/>
              <a:r>
                <a:rPr lang="en-US" altLang="en-US" sz="1800"/>
                <a:t>Si	45	49	39	45	57	65	157</a:t>
              </a:r>
            </a:p>
            <a:p>
              <a:pPr algn="l"/>
              <a:r>
                <a:rPr lang="en-US" altLang="en-US" sz="1800"/>
                <a:t>Ge	12	13	10	10	10	11	11</a:t>
              </a:r>
            </a:p>
          </p:txBody>
        </p:sp>
        <p:sp>
          <p:nvSpPr>
            <p:cNvPr id="258058" name="Line 10"/>
            <p:cNvSpPr>
              <a:spLocks noChangeShapeType="1"/>
            </p:cNvSpPr>
            <p:nvPr/>
          </p:nvSpPr>
          <p:spPr bwMode="auto">
            <a:xfrm>
              <a:off x="2746" y="1072"/>
              <a:ext cx="0" cy="50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58059" name="Group 11"/>
          <p:cNvGrpSpPr>
            <a:grpSpLocks/>
          </p:cNvGrpSpPr>
          <p:nvPr/>
        </p:nvGrpSpPr>
        <p:grpSpPr bwMode="auto">
          <a:xfrm>
            <a:off x="0" y="3300413"/>
            <a:ext cx="2214563" cy="2154237"/>
            <a:chOff x="326" y="1787"/>
            <a:chExt cx="1532" cy="1458"/>
          </a:xfrm>
        </p:grpSpPr>
        <p:sp>
          <p:nvSpPr>
            <p:cNvPr id="258060" name="Rectangle 12"/>
            <p:cNvSpPr>
              <a:spLocks noChangeArrowheads="1"/>
            </p:cNvSpPr>
            <p:nvPr/>
          </p:nvSpPr>
          <p:spPr bwMode="auto">
            <a:xfrm>
              <a:off x="839" y="3042"/>
              <a:ext cx="694" cy="203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61" name="Rectangle 13"/>
            <p:cNvSpPr>
              <a:spLocks noChangeArrowheads="1"/>
            </p:cNvSpPr>
            <p:nvPr/>
          </p:nvSpPr>
          <p:spPr bwMode="auto">
            <a:xfrm>
              <a:off x="839" y="1822"/>
              <a:ext cx="694" cy="203"/>
            </a:xfrm>
            <a:prstGeom prst="rect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FFFF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58062" name="Line 14"/>
            <p:cNvSpPr>
              <a:spLocks noChangeShapeType="1"/>
            </p:cNvSpPr>
            <p:nvPr/>
          </p:nvSpPr>
          <p:spPr bwMode="auto">
            <a:xfrm>
              <a:off x="839" y="1787"/>
              <a:ext cx="0" cy="140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3" name="Line 15"/>
            <p:cNvSpPr>
              <a:spLocks noChangeShapeType="1"/>
            </p:cNvSpPr>
            <p:nvPr/>
          </p:nvSpPr>
          <p:spPr bwMode="auto">
            <a:xfrm>
              <a:off x="839" y="2024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4" name="Line 16"/>
            <p:cNvSpPr>
              <a:spLocks noChangeShapeType="1"/>
            </p:cNvSpPr>
            <p:nvPr/>
          </p:nvSpPr>
          <p:spPr bwMode="auto">
            <a:xfrm>
              <a:off x="839" y="2279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5" name="Line 17"/>
            <p:cNvSpPr>
              <a:spLocks noChangeShapeType="1"/>
            </p:cNvSpPr>
            <p:nvPr/>
          </p:nvSpPr>
          <p:spPr bwMode="auto">
            <a:xfrm>
              <a:off x="839" y="3041"/>
              <a:ext cx="69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66" name="Text Box 18"/>
            <p:cNvSpPr txBox="1">
              <a:spLocks noChangeArrowheads="1"/>
            </p:cNvSpPr>
            <p:nvPr/>
          </p:nvSpPr>
          <p:spPr bwMode="auto">
            <a:xfrm>
              <a:off x="519" y="2890"/>
              <a:ext cx="3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E</a:t>
              </a:r>
              <a:r>
                <a:rPr lang="en-US" altLang="en-US" sz="2000" baseline="-25000"/>
                <a:t>v</a:t>
              </a:r>
              <a:endParaRPr lang="en-US" altLang="en-US" sz="2000"/>
            </a:p>
          </p:txBody>
        </p:sp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536" y="1890"/>
              <a:ext cx="30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E</a:t>
              </a:r>
              <a:r>
                <a:rPr lang="en-US" altLang="en-US" sz="2000" baseline="-25000"/>
                <a:t>c</a:t>
              </a:r>
              <a:endParaRPr lang="en-US" altLang="en-US" sz="2000"/>
            </a:p>
          </p:txBody>
        </p:sp>
        <p:sp>
          <p:nvSpPr>
            <p:cNvPr id="258068" name="Text Box 20"/>
            <p:cNvSpPr txBox="1">
              <a:spLocks noChangeArrowheads="1"/>
            </p:cNvSpPr>
            <p:nvPr/>
          </p:nvSpPr>
          <p:spPr bwMode="auto">
            <a:xfrm>
              <a:off x="326" y="2161"/>
              <a:ext cx="31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FF0000"/>
                  </a:solidFill>
                </a:rPr>
                <a:t>E</a:t>
              </a:r>
              <a:r>
                <a:rPr lang="en-US" altLang="en-US" sz="2000" baseline="-25000">
                  <a:solidFill>
                    <a:srgbClr val="FF0000"/>
                  </a:solidFill>
                </a:rPr>
                <a:t>F</a:t>
              </a:r>
              <a:endParaRPr lang="en-US" altLang="en-US" sz="2000">
                <a:solidFill>
                  <a:srgbClr val="FF0000"/>
                </a:solidFill>
              </a:endParaRPr>
            </a:p>
          </p:txBody>
        </p:sp>
        <p:sp>
          <p:nvSpPr>
            <p:cNvPr id="258069" name="Line 21"/>
            <p:cNvSpPr>
              <a:spLocks noChangeShapeType="1"/>
            </p:cNvSpPr>
            <p:nvPr/>
          </p:nvSpPr>
          <p:spPr bwMode="auto">
            <a:xfrm>
              <a:off x="1483" y="2024"/>
              <a:ext cx="0" cy="255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258070" name="Text Box 22"/>
            <p:cNvSpPr txBox="1">
              <a:spLocks noChangeArrowheads="1"/>
            </p:cNvSpPr>
            <p:nvPr/>
          </p:nvSpPr>
          <p:spPr bwMode="auto">
            <a:xfrm>
              <a:off x="1550" y="2009"/>
              <a:ext cx="30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>
                  <a:solidFill>
                    <a:srgbClr val="00FF00"/>
                  </a:solidFill>
                </a:rPr>
                <a:t>E</a:t>
              </a:r>
              <a:r>
                <a:rPr lang="en-US" altLang="en-US" sz="2000" baseline="-25000">
                  <a:solidFill>
                    <a:srgbClr val="00FF00"/>
                  </a:solidFill>
                </a:rPr>
                <a:t>d</a:t>
              </a:r>
              <a:endParaRPr lang="en-US" altLang="en-US" sz="2000">
                <a:solidFill>
                  <a:srgbClr val="00FF00"/>
                </a:solidFill>
              </a:endParaRPr>
            </a:p>
          </p:txBody>
        </p:sp>
        <p:sp>
          <p:nvSpPr>
            <p:cNvPr id="258071" name="Line 23"/>
            <p:cNvSpPr>
              <a:spLocks noChangeShapeType="1"/>
            </p:cNvSpPr>
            <p:nvPr/>
          </p:nvSpPr>
          <p:spPr bwMode="auto">
            <a:xfrm flipH="1">
              <a:off x="569" y="2279"/>
              <a:ext cx="221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</p:grpSp>
      <p:graphicFrame>
        <p:nvGraphicFramePr>
          <p:cNvPr id="258072" name="Object 24"/>
          <p:cNvGraphicFramePr>
            <a:graphicFrameLocks noChangeAspect="1"/>
          </p:cNvGraphicFramePr>
          <p:nvPr/>
        </p:nvGraphicFramePr>
        <p:xfrm>
          <a:off x="2393950" y="3249613"/>
          <a:ext cx="64293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3" imgW="8864280" imgH="1218960" progId="Equation.3">
                  <p:embed/>
                </p:oleObj>
              </mc:Choice>
              <mc:Fallback>
                <p:oleObj name="Equation" r:id="rId3" imgW="88642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3249613"/>
                        <a:ext cx="64293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73" name="Text Box 25"/>
          <p:cNvSpPr txBox="1">
            <a:spLocks noChangeArrowheads="1"/>
          </p:cNvSpPr>
          <p:nvPr/>
        </p:nvSpPr>
        <p:spPr bwMode="auto">
          <a:xfrm>
            <a:off x="2400300" y="1217613"/>
            <a:ext cx="3729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Donor and acceptor levels</a:t>
            </a:r>
          </a:p>
        </p:txBody>
      </p:sp>
      <p:graphicFrame>
        <p:nvGraphicFramePr>
          <p:cNvPr id="258074" name="Object 26"/>
          <p:cNvGraphicFramePr>
            <a:graphicFrameLocks noChangeAspect="1"/>
          </p:cNvGraphicFramePr>
          <p:nvPr/>
        </p:nvGraphicFramePr>
        <p:xfrm>
          <a:off x="2451100" y="4292600"/>
          <a:ext cx="3575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4" name="Equation" r:id="rId5" imgW="4927320" imgH="863280" progId="Equation.3">
                  <p:embed/>
                </p:oleObj>
              </mc:Choice>
              <mc:Fallback>
                <p:oleObj name="Equation" r:id="rId5" imgW="49273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4292600"/>
                        <a:ext cx="35750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8075" name="Object 27"/>
          <p:cNvGraphicFramePr>
            <a:graphicFrameLocks noChangeAspect="1"/>
          </p:cNvGraphicFramePr>
          <p:nvPr/>
        </p:nvGraphicFramePr>
        <p:xfrm>
          <a:off x="2444750" y="5287963"/>
          <a:ext cx="3805238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5" name="Equation" r:id="rId7" imgW="5244840" imgH="863280" progId="Equation.3">
                  <p:embed/>
                </p:oleObj>
              </mc:Choice>
              <mc:Fallback>
                <p:oleObj name="Equation" r:id="rId7" imgW="52448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5287963"/>
                        <a:ext cx="3805238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8076" name="Text Box 28"/>
          <p:cNvSpPr txBox="1">
            <a:spLocks noChangeArrowheads="1"/>
          </p:cNvSpPr>
          <p:nvPr/>
        </p:nvSpPr>
        <p:spPr bwMode="auto">
          <a:xfrm>
            <a:off x="6572250" y="5846763"/>
            <a:ext cx="436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E</a:t>
            </a:r>
            <a:r>
              <a:rPr lang="en-US" altLang="en-US" sz="2000" baseline="-25000"/>
              <a:t>v</a:t>
            </a:r>
            <a:endParaRPr lang="en-US" altLang="en-US" sz="2000"/>
          </a:p>
        </p:txBody>
      </p:sp>
      <p:sp>
        <p:nvSpPr>
          <p:cNvPr id="258077" name="Text Box 29"/>
          <p:cNvSpPr txBox="1">
            <a:spLocks noChangeArrowheads="1"/>
          </p:cNvSpPr>
          <p:nvPr/>
        </p:nvSpPr>
        <p:spPr bwMode="auto">
          <a:xfrm>
            <a:off x="6542088" y="4851400"/>
            <a:ext cx="436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E</a:t>
            </a:r>
            <a:r>
              <a:rPr lang="en-US" altLang="en-US" sz="2000" baseline="-25000"/>
              <a:t>c</a:t>
            </a:r>
            <a:endParaRPr lang="en-US" altLang="en-US" sz="2000"/>
          </a:p>
        </p:txBody>
      </p:sp>
      <p:sp>
        <p:nvSpPr>
          <p:cNvPr id="258078" name="Rectangle 30"/>
          <p:cNvSpPr>
            <a:spLocks noChangeArrowheads="1"/>
          </p:cNvSpPr>
          <p:nvPr/>
        </p:nvSpPr>
        <p:spPr bwMode="auto">
          <a:xfrm>
            <a:off x="7007225" y="5997575"/>
            <a:ext cx="1809750" cy="1841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79" name="Rectangle 31"/>
          <p:cNvSpPr>
            <a:spLocks noChangeArrowheads="1"/>
          </p:cNvSpPr>
          <p:nvPr/>
        </p:nvSpPr>
        <p:spPr bwMode="auto">
          <a:xfrm>
            <a:off x="7007225" y="4892675"/>
            <a:ext cx="1809750" cy="18415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0" name="Line 32"/>
          <p:cNvSpPr>
            <a:spLocks noChangeShapeType="1"/>
          </p:cNvSpPr>
          <p:nvPr/>
        </p:nvSpPr>
        <p:spPr bwMode="auto">
          <a:xfrm>
            <a:off x="7007225" y="4860925"/>
            <a:ext cx="1588" cy="1274763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58081" name="Line 33"/>
          <p:cNvSpPr>
            <a:spLocks noChangeShapeType="1"/>
          </p:cNvSpPr>
          <p:nvPr/>
        </p:nvSpPr>
        <p:spPr bwMode="auto">
          <a:xfrm>
            <a:off x="7007225" y="5307013"/>
            <a:ext cx="1809750" cy="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2" name="Line 34"/>
          <p:cNvSpPr>
            <a:spLocks noChangeShapeType="1"/>
          </p:cNvSpPr>
          <p:nvPr/>
        </p:nvSpPr>
        <p:spPr bwMode="auto">
          <a:xfrm>
            <a:off x="7007225" y="5997575"/>
            <a:ext cx="18097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58083" name="Freeform 35"/>
          <p:cNvSpPr>
            <a:spLocks/>
          </p:cNvSpPr>
          <p:nvPr/>
        </p:nvSpPr>
        <p:spPr bwMode="auto">
          <a:xfrm>
            <a:off x="7086600" y="5338763"/>
            <a:ext cx="1693863" cy="241300"/>
          </a:xfrm>
          <a:custGeom>
            <a:avLst/>
            <a:gdLst>
              <a:gd name="T0" fmla="*/ 0 w 1067"/>
              <a:gd name="T1" fmla="*/ 0 h 152"/>
              <a:gd name="T2" fmla="*/ 169 w 1067"/>
              <a:gd name="T3" fmla="*/ 17 h 152"/>
              <a:gd name="T4" fmla="*/ 339 w 1067"/>
              <a:gd name="T5" fmla="*/ 68 h 152"/>
              <a:gd name="T6" fmla="*/ 542 w 1067"/>
              <a:gd name="T7" fmla="*/ 118 h 152"/>
              <a:gd name="T8" fmla="*/ 796 w 1067"/>
              <a:gd name="T9" fmla="*/ 135 h 152"/>
              <a:gd name="T10" fmla="*/ 1067 w 1067"/>
              <a:gd name="T11" fmla="*/ 152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67" h="152">
                <a:moveTo>
                  <a:pt x="0" y="0"/>
                </a:moveTo>
                <a:cubicBezTo>
                  <a:pt x="56" y="3"/>
                  <a:pt x="113" y="6"/>
                  <a:pt x="169" y="17"/>
                </a:cubicBezTo>
                <a:cubicBezTo>
                  <a:pt x="225" y="28"/>
                  <a:pt x="277" y="51"/>
                  <a:pt x="339" y="68"/>
                </a:cubicBezTo>
                <a:cubicBezTo>
                  <a:pt x="401" y="85"/>
                  <a:pt x="466" y="107"/>
                  <a:pt x="542" y="118"/>
                </a:cubicBezTo>
                <a:cubicBezTo>
                  <a:pt x="618" y="129"/>
                  <a:pt x="709" y="129"/>
                  <a:pt x="796" y="135"/>
                </a:cubicBezTo>
                <a:cubicBezTo>
                  <a:pt x="883" y="141"/>
                  <a:pt x="975" y="146"/>
                  <a:pt x="1067" y="152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258084" name="Text Box 36"/>
          <p:cNvSpPr txBox="1">
            <a:spLocks noChangeArrowheads="1"/>
          </p:cNvSpPr>
          <p:nvPr/>
        </p:nvSpPr>
        <p:spPr bwMode="auto">
          <a:xfrm>
            <a:off x="8301038" y="61261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</a:t>
            </a:r>
          </a:p>
        </p:txBody>
      </p:sp>
      <p:sp>
        <p:nvSpPr>
          <p:cNvPr id="258085" name="Text Box 37"/>
          <p:cNvSpPr txBox="1">
            <a:spLocks noChangeArrowheads="1"/>
          </p:cNvSpPr>
          <p:nvPr/>
        </p:nvSpPr>
        <p:spPr bwMode="auto">
          <a:xfrm>
            <a:off x="8748713" y="5335588"/>
            <a:ext cx="33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4001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039327" y="1889166"/>
            <a:ext cx="543591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Free electron model + perturbation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Tight binding model + perturbation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Tight </a:t>
            </a:r>
            <a:r>
              <a:rPr lang="en-US" altLang="en-US" dirty="0"/>
              <a:t>binding in second </a:t>
            </a:r>
            <a:r>
              <a:rPr lang="en-US" altLang="en-US" dirty="0" smtClean="0"/>
              <a:t>quantization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/>
              <a:t>Fermi </a:t>
            </a:r>
            <a:r>
              <a:rPr lang="en-US" altLang="en-US" dirty="0"/>
              <a:t>surfaces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16366" y="2380308"/>
            <a:ext cx="2585964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Semiconductors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Brillouin zones in 2D</a:t>
            </a:r>
          </a:p>
        </p:txBody>
      </p:sp>
      <p:grpSp>
        <p:nvGrpSpPr>
          <p:cNvPr id="20484" name="Group 49"/>
          <p:cNvGrpSpPr>
            <a:grpSpLocks/>
          </p:cNvGrpSpPr>
          <p:nvPr/>
        </p:nvGrpSpPr>
        <p:grpSpPr bwMode="auto">
          <a:xfrm>
            <a:off x="2257425" y="1808163"/>
            <a:ext cx="4360863" cy="4090987"/>
            <a:chOff x="1440" y="1157"/>
            <a:chExt cx="2747" cy="2577"/>
          </a:xfrm>
        </p:grpSpPr>
        <p:sp>
          <p:nvSpPr>
            <p:cNvPr id="20525" name="Oval 3"/>
            <p:cNvSpPr>
              <a:spLocks noChangeArrowheads="1"/>
            </p:cNvSpPr>
            <p:nvPr/>
          </p:nvSpPr>
          <p:spPr bwMode="auto">
            <a:xfrm>
              <a:off x="1440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6" name="Oval 4"/>
            <p:cNvSpPr>
              <a:spLocks noChangeArrowheads="1"/>
            </p:cNvSpPr>
            <p:nvPr/>
          </p:nvSpPr>
          <p:spPr bwMode="auto">
            <a:xfrm>
              <a:off x="2115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7" name="Oval 5"/>
            <p:cNvSpPr>
              <a:spLocks noChangeArrowheads="1"/>
            </p:cNvSpPr>
            <p:nvPr/>
          </p:nvSpPr>
          <p:spPr bwMode="auto">
            <a:xfrm>
              <a:off x="2790" y="1157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8" name="Oval 12"/>
            <p:cNvSpPr>
              <a:spLocks noChangeArrowheads="1"/>
            </p:cNvSpPr>
            <p:nvPr/>
          </p:nvSpPr>
          <p:spPr bwMode="auto">
            <a:xfrm>
              <a:off x="1440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29" name="Oval 13"/>
            <p:cNvSpPr>
              <a:spLocks noChangeArrowheads="1"/>
            </p:cNvSpPr>
            <p:nvPr/>
          </p:nvSpPr>
          <p:spPr bwMode="auto">
            <a:xfrm>
              <a:off x="2115" y="1791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0" name="Oval 17"/>
            <p:cNvSpPr>
              <a:spLocks noChangeArrowheads="1"/>
            </p:cNvSpPr>
            <p:nvPr/>
          </p:nvSpPr>
          <p:spPr bwMode="auto">
            <a:xfrm>
              <a:off x="1440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1" name="Oval 18"/>
            <p:cNvSpPr>
              <a:spLocks noChangeArrowheads="1"/>
            </p:cNvSpPr>
            <p:nvPr/>
          </p:nvSpPr>
          <p:spPr bwMode="auto">
            <a:xfrm>
              <a:off x="2115" y="2425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grpSp>
          <p:nvGrpSpPr>
            <p:cNvPr id="20532" name="Group 43"/>
            <p:cNvGrpSpPr>
              <a:grpSpLocks/>
            </p:cNvGrpSpPr>
            <p:nvPr/>
          </p:nvGrpSpPr>
          <p:grpSpPr bwMode="auto">
            <a:xfrm>
              <a:off x="2790" y="1791"/>
              <a:ext cx="47" cy="678"/>
              <a:chOff x="2790" y="1791"/>
              <a:chExt cx="47" cy="678"/>
            </a:xfrm>
          </p:grpSpPr>
          <p:sp>
            <p:nvSpPr>
              <p:cNvPr id="20549" name="Oval 14"/>
              <p:cNvSpPr>
                <a:spLocks noChangeArrowheads="1"/>
              </p:cNvSpPr>
              <p:nvPr/>
            </p:nvSpPr>
            <p:spPr bwMode="auto">
              <a:xfrm>
                <a:off x="2790" y="1791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  <p:sp>
            <p:nvSpPr>
              <p:cNvPr id="20550" name="Oval 19"/>
              <p:cNvSpPr>
                <a:spLocks noChangeArrowheads="1"/>
              </p:cNvSpPr>
              <p:nvPr/>
            </p:nvSpPr>
            <p:spPr bwMode="auto">
              <a:xfrm>
                <a:off x="2790" y="2425"/>
                <a:ext cx="47" cy="4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FFFF00"/>
                    </a:solidFill>
                    <a:latin typeface="Arial" pitchFamily="34" charset="0"/>
                  </a:defRPr>
                </a:lvl9pPr>
              </a:lstStyle>
              <a:p>
                <a:pPr eaLnBrk="1" hangingPunct="1"/>
                <a:endParaRPr lang="en-AU" altLang="en-US"/>
              </a:p>
            </p:txBody>
          </p:sp>
        </p:grpSp>
        <p:sp>
          <p:nvSpPr>
            <p:cNvPr id="20533" name="Oval 22"/>
            <p:cNvSpPr>
              <a:spLocks noChangeArrowheads="1"/>
            </p:cNvSpPr>
            <p:nvPr/>
          </p:nvSpPr>
          <p:spPr bwMode="auto">
            <a:xfrm>
              <a:off x="1440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4" name="Oval 23"/>
            <p:cNvSpPr>
              <a:spLocks noChangeArrowheads="1"/>
            </p:cNvSpPr>
            <p:nvPr/>
          </p:nvSpPr>
          <p:spPr bwMode="auto">
            <a:xfrm>
              <a:off x="2115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5" name="Oval 24"/>
            <p:cNvSpPr>
              <a:spLocks noChangeArrowheads="1"/>
            </p:cNvSpPr>
            <p:nvPr/>
          </p:nvSpPr>
          <p:spPr bwMode="auto">
            <a:xfrm>
              <a:off x="2790" y="306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6" name="Oval 30"/>
            <p:cNvSpPr>
              <a:spLocks noChangeArrowheads="1"/>
            </p:cNvSpPr>
            <p:nvPr/>
          </p:nvSpPr>
          <p:spPr bwMode="auto">
            <a:xfrm>
              <a:off x="1440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7" name="Oval 31"/>
            <p:cNvSpPr>
              <a:spLocks noChangeArrowheads="1"/>
            </p:cNvSpPr>
            <p:nvPr/>
          </p:nvSpPr>
          <p:spPr bwMode="auto">
            <a:xfrm>
              <a:off x="2115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8" name="Oval 32"/>
            <p:cNvSpPr>
              <a:spLocks noChangeArrowheads="1"/>
            </p:cNvSpPr>
            <p:nvPr/>
          </p:nvSpPr>
          <p:spPr bwMode="auto">
            <a:xfrm>
              <a:off x="2790" y="3690"/>
              <a:ext cx="47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39" name="Oval 6"/>
            <p:cNvSpPr>
              <a:spLocks noChangeArrowheads="1"/>
            </p:cNvSpPr>
            <p:nvPr/>
          </p:nvSpPr>
          <p:spPr bwMode="auto">
            <a:xfrm>
              <a:off x="3466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0" name="Oval 15"/>
            <p:cNvSpPr>
              <a:spLocks noChangeArrowheads="1"/>
            </p:cNvSpPr>
            <p:nvPr/>
          </p:nvSpPr>
          <p:spPr bwMode="auto">
            <a:xfrm>
              <a:off x="3466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1" name="Oval 20"/>
            <p:cNvSpPr>
              <a:spLocks noChangeArrowheads="1"/>
            </p:cNvSpPr>
            <p:nvPr/>
          </p:nvSpPr>
          <p:spPr bwMode="auto">
            <a:xfrm>
              <a:off x="3466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2" name="Oval 25"/>
            <p:cNvSpPr>
              <a:spLocks noChangeArrowheads="1"/>
            </p:cNvSpPr>
            <p:nvPr/>
          </p:nvSpPr>
          <p:spPr bwMode="auto">
            <a:xfrm>
              <a:off x="3466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3" name="Oval 33"/>
            <p:cNvSpPr>
              <a:spLocks noChangeArrowheads="1"/>
            </p:cNvSpPr>
            <p:nvPr/>
          </p:nvSpPr>
          <p:spPr bwMode="auto">
            <a:xfrm>
              <a:off x="3466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4" name="Oval 36"/>
            <p:cNvSpPr>
              <a:spLocks noChangeArrowheads="1"/>
            </p:cNvSpPr>
            <p:nvPr/>
          </p:nvSpPr>
          <p:spPr bwMode="auto">
            <a:xfrm>
              <a:off x="4141" y="1157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5" name="Oval 37"/>
            <p:cNvSpPr>
              <a:spLocks noChangeArrowheads="1"/>
            </p:cNvSpPr>
            <p:nvPr/>
          </p:nvSpPr>
          <p:spPr bwMode="auto">
            <a:xfrm>
              <a:off x="4141" y="1791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6" name="Oval 38"/>
            <p:cNvSpPr>
              <a:spLocks noChangeArrowheads="1"/>
            </p:cNvSpPr>
            <p:nvPr/>
          </p:nvSpPr>
          <p:spPr bwMode="auto">
            <a:xfrm>
              <a:off x="4141" y="2425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7" name="Oval 39"/>
            <p:cNvSpPr>
              <a:spLocks noChangeArrowheads="1"/>
            </p:cNvSpPr>
            <p:nvPr/>
          </p:nvSpPr>
          <p:spPr bwMode="auto">
            <a:xfrm>
              <a:off x="4141" y="306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  <p:sp>
          <p:nvSpPr>
            <p:cNvPr id="20548" name="Oval 40"/>
            <p:cNvSpPr>
              <a:spLocks noChangeArrowheads="1"/>
            </p:cNvSpPr>
            <p:nvPr/>
          </p:nvSpPr>
          <p:spPr bwMode="auto">
            <a:xfrm>
              <a:off x="4141" y="3690"/>
              <a:ext cx="46" cy="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FFFF00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FF00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AU" altLang="en-US"/>
            </a:p>
          </p:txBody>
        </p:sp>
      </p:grpSp>
      <p:grpSp>
        <p:nvGrpSpPr>
          <p:cNvPr id="231472" name="Group 48"/>
          <p:cNvGrpSpPr>
            <a:grpSpLocks/>
          </p:cNvGrpSpPr>
          <p:nvPr/>
        </p:nvGrpSpPr>
        <p:grpSpPr bwMode="auto">
          <a:xfrm>
            <a:off x="942975" y="1471613"/>
            <a:ext cx="6372225" cy="4914900"/>
            <a:chOff x="594" y="927"/>
            <a:chExt cx="4014" cy="3096"/>
          </a:xfrm>
        </p:grpSpPr>
        <p:sp>
          <p:nvSpPr>
            <p:cNvPr id="20521" name="Line 42"/>
            <p:cNvSpPr>
              <a:spLocks noChangeShapeType="1"/>
            </p:cNvSpPr>
            <p:nvPr/>
          </p:nvSpPr>
          <p:spPr bwMode="auto">
            <a:xfrm>
              <a:off x="612" y="2121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2" name="Line 44"/>
            <p:cNvSpPr>
              <a:spLocks noChangeShapeType="1"/>
            </p:cNvSpPr>
            <p:nvPr/>
          </p:nvSpPr>
          <p:spPr bwMode="auto">
            <a:xfrm>
              <a:off x="594" y="2733"/>
              <a:ext cx="39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3" name="Line 45"/>
            <p:cNvSpPr>
              <a:spLocks noChangeShapeType="1"/>
            </p:cNvSpPr>
            <p:nvPr/>
          </p:nvSpPr>
          <p:spPr bwMode="auto">
            <a:xfrm>
              <a:off x="2448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24" name="Line 46"/>
            <p:cNvSpPr>
              <a:spLocks noChangeShapeType="1"/>
            </p:cNvSpPr>
            <p:nvPr/>
          </p:nvSpPr>
          <p:spPr bwMode="auto">
            <a:xfrm>
              <a:off x="3132" y="927"/>
              <a:ext cx="0" cy="309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31506" name="Group 82"/>
          <p:cNvGrpSpPr>
            <a:grpSpLocks/>
          </p:cNvGrpSpPr>
          <p:nvPr/>
        </p:nvGrpSpPr>
        <p:grpSpPr bwMode="auto">
          <a:xfrm>
            <a:off x="1914525" y="1443038"/>
            <a:ext cx="5153025" cy="4852987"/>
            <a:chOff x="1206" y="909"/>
            <a:chExt cx="3246" cy="3057"/>
          </a:xfrm>
        </p:grpSpPr>
        <p:grpSp>
          <p:nvGrpSpPr>
            <p:cNvPr id="20515" name="Group 52"/>
            <p:cNvGrpSpPr>
              <a:grpSpLocks/>
            </p:cNvGrpSpPr>
            <p:nvPr/>
          </p:nvGrpSpPr>
          <p:grpSpPr bwMode="auto">
            <a:xfrm>
              <a:off x="1206" y="909"/>
              <a:ext cx="3222" cy="2988"/>
              <a:chOff x="1134" y="981"/>
              <a:chExt cx="3222" cy="2988"/>
            </a:xfrm>
          </p:grpSpPr>
          <p:sp>
            <p:nvSpPr>
              <p:cNvPr id="20519" name="Line 50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20" name="Line 51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0516" name="Group 53"/>
            <p:cNvGrpSpPr>
              <a:grpSpLocks/>
            </p:cNvGrpSpPr>
            <p:nvPr/>
          </p:nvGrpSpPr>
          <p:grpSpPr bwMode="auto">
            <a:xfrm flipH="1">
              <a:off x="1230" y="978"/>
              <a:ext cx="3222" cy="2988"/>
              <a:chOff x="1134" y="981"/>
              <a:chExt cx="3222" cy="2988"/>
            </a:xfrm>
          </p:grpSpPr>
          <p:sp>
            <p:nvSpPr>
              <p:cNvPr id="20517" name="Line 54"/>
              <p:cNvSpPr>
                <a:spLocks noChangeShapeType="1"/>
              </p:cNvSpPr>
              <p:nvPr/>
            </p:nvSpPr>
            <p:spPr bwMode="auto">
              <a:xfrm flipH="1">
                <a:off x="1818" y="1593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18" name="Line 55"/>
              <p:cNvSpPr>
                <a:spLocks noChangeShapeType="1"/>
              </p:cNvSpPr>
              <p:nvPr/>
            </p:nvSpPr>
            <p:spPr bwMode="auto">
              <a:xfrm flipH="1">
                <a:off x="1134" y="981"/>
                <a:ext cx="2538" cy="237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grpSp>
        <p:nvGrpSpPr>
          <p:cNvPr id="231504" name="Group 80"/>
          <p:cNvGrpSpPr>
            <a:grpSpLocks/>
          </p:cNvGrpSpPr>
          <p:nvPr/>
        </p:nvGrpSpPr>
        <p:grpSpPr bwMode="auto">
          <a:xfrm>
            <a:off x="1138238" y="1581150"/>
            <a:ext cx="6400800" cy="4943475"/>
            <a:chOff x="726" y="1005"/>
            <a:chExt cx="4032" cy="3114"/>
          </a:xfrm>
        </p:grpSpPr>
        <p:sp>
          <p:nvSpPr>
            <p:cNvPr id="20511" name="Line 57"/>
            <p:cNvSpPr>
              <a:spLocks noChangeShapeType="1"/>
            </p:cNvSpPr>
            <p:nvPr/>
          </p:nvSpPr>
          <p:spPr bwMode="auto">
            <a:xfrm>
              <a:off x="762" y="180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2" name="Line 58"/>
            <p:cNvSpPr>
              <a:spLocks noChangeShapeType="1"/>
            </p:cNvSpPr>
            <p:nvPr/>
          </p:nvSpPr>
          <p:spPr bwMode="auto">
            <a:xfrm>
              <a:off x="726" y="3063"/>
              <a:ext cx="399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3" name="Line 59"/>
            <p:cNvSpPr>
              <a:spLocks noChangeShapeType="1"/>
            </p:cNvSpPr>
            <p:nvPr/>
          </p:nvSpPr>
          <p:spPr bwMode="auto">
            <a:xfrm>
              <a:off x="2112" y="1005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4" name="Line 60"/>
            <p:cNvSpPr>
              <a:spLocks noChangeShapeType="1"/>
            </p:cNvSpPr>
            <p:nvPr/>
          </p:nvSpPr>
          <p:spPr bwMode="auto">
            <a:xfrm>
              <a:off x="3462" y="1023"/>
              <a:ext cx="0" cy="309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sp>
        <p:nvSpPr>
          <p:cNvPr id="231490" name="Rectangle 66"/>
          <p:cNvSpPr>
            <a:spLocks noChangeArrowheads="1"/>
          </p:cNvSpPr>
          <p:nvPr/>
        </p:nvSpPr>
        <p:spPr bwMode="auto">
          <a:xfrm>
            <a:off x="3881438" y="3371850"/>
            <a:ext cx="1085850" cy="962025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AU" altLang="en-US"/>
          </a:p>
        </p:txBody>
      </p:sp>
      <p:grpSp>
        <p:nvGrpSpPr>
          <p:cNvPr id="231505" name="Group 81"/>
          <p:cNvGrpSpPr>
            <a:grpSpLocks/>
          </p:cNvGrpSpPr>
          <p:nvPr/>
        </p:nvGrpSpPr>
        <p:grpSpPr bwMode="auto">
          <a:xfrm>
            <a:off x="3367088" y="2857500"/>
            <a:ext cx="2128837" cy="1990725"/>
            <a:chOff x="2121" y="1800"/>
            <a:chExt cx="1341" cy="1254"/>
          </a:xfrm>
        </p:grpSpPr>
        <p:sp>
          <p:nvSpPr>
            <p:cNvPr id="20507" name="Freeform 62"/>
            <p:cNvSpPr>
              <a:spLocks/>
            </p:cNvSpPr>
            <p:nvPr/>
          </p:nvSpPr>
          <p:spPr bwMode="auto">
            <a:xfrm>
              <a:off x="2442" y="180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08" name="Freeform 65"/>
            <p:cNvSpPr>
              <a:spLocks/>
            </p:cNvSpPr>
            <p:nvPr/>
          </p:nvSpPr>
          <p:spPr bwMode="auto">
            <a:xfrm flipV="1">
              <a:off x="2442" y="2730"/>
              <a:ext cx="690" cy="324"/>
            </a:xfrm>
            <a:custGeom>
              <a:avLst/>
              <a:gdLst>
                <a:gd name="T0" fmla="*/ 0 w 690"/>
                <a:gd name="T1" fmla="*/ 324 h 324"/>
                <a:gd name="T2" fmla="*/ 354 w 690"/>
                <a:gd name="T3" fmla="*/ 0 h 324"/>
                <a:gd name="T4" fmla="*/ 690 w 690"/>
                <a:gd name="T5" fmla="*/ 318 h 324"/>
                <a:gd name="T6" fmla="*/ 0 w 690"/>
                <a:gd name="T7" fmla="*/ 324 h 32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90" h="324">
                  <a:moveTo>
                    <a:pt x="0" y="324"/>
                  </a:moveTo>
                  <a:lnTo>
                    <a:pt x="354" y="0"/>
                  </a:lnTo>
                  <a:lnTo>
                    <a:pt x="690" y="318"/>
                  </a:lnTo>
                  <a:lnTo>
                    <a:pt x="0" y="324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09" name="Freeform 67"/>
            <p:cNvSpPr>
              <a:spLocks/>
            </p:cNvSpPr>
            <p:nvPr/>
          </p:nvSpPr>
          <p:spPr bwMode="auto">
            <a:xfrm>
              <a:off x="2121" y="2130"/>
              <a:ext cx="330" cy="600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0 h 606"/>
                <a:gd name="T4" fmla="*/ 0 w 330"/>
                <a:gd name="T5" fmla="*/ 297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510" name="Freeform 68"/>
            <p:cNvSpPr>
              <a:spLocks/>
            </p:cNvSpPr>
            <p:nvPr/>
          </p:nvSpPr>
          <p:spPr bwMode="auto">
            <a:xfrm flipH="1">
              <a:off x="3132" y="2127"/>
              <a:ext cx="330" cy="606"/>
            </a:xfrm>
            <a:custGeom>
              <a:avLst/>
              <a:gdLst>
                <a:gd name="T0" fmla="*/ 324 w 330"/>
                <a:gd name="T1" fmla="*/ 0 h 606"/>
                <a:gd name="T2" fmla="*/ 330 w 330"/>
                <a:gd name="T3" fmla="*/ 606 h 606"/>
                <a:gd name="T4" fmla="*/ 0 w 330"/>
                <a:gd name="T5" fmla="*/ 300 h 606"/>
                <a:gd name="T6" fmla="*/ 324 w 330"/>
                <a:gd name="T7" fmla="*/ 0 h 60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0" h="606">
                  <a:moveTo>
                    <a:pt x="324" y="0"/>
                  </a:moveTo>
                  <a:lnTo>
                    <a:pt x="330" y="606"/>
                  </a:lnTo>
                  <a:lnTo>
                    <a:pt x="0" y="300"/>
                  </a:lnTo>
                  <a:lnTo>
                    <a:pt x="324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p:grpSp>
        <p:nvGrpSpPr>
          <p:cNvPr id="231503" name="Group 79"/>
          <p:cNvGrpSpPr>
            <a:grpSpLocks/>
          </p:cNvGrpSpPr>
          <p:nvPr/>
        </p:nvGrpSpPr>
        <p:grpSpPr bwMode="auto">
          <a:xfrm>
            <a:off x="3352800" y="2867025"/>
            <a:ext cx="2157413" cy="1990725"/>
            <a:chOff x="2112" y="1806"/>
            <a:chExt cx="1359" cy="1254"/>
          </a:xfrm>
        </p:grpSpPr>
        <p:grpSp>
          <p:nvGrpSpPr>
            <p:cNvPr id="20497" name="Group 73"/>
            <p:cNvGrpSpPr>
              <a:grpSpLocks/>
            </p:cNvGrpSpPr>
            <p:nvPr/>
          </p:nvGrpSpPr>
          <p:grpSpPr bwMode="auto">
            <a:xfrm>
              <a:off x="2112" y="1806"/>
              <a:ext cx="1356" cy="624"/>
              <a:chOff x="2112" y="1806"/>
              <a:chExt cx="1356" cy="624"/>
            </a:xfrm>
          </p:grpSpPr>
          <p:sp>
            <p:nvSpPr>
              <p:cNvPr id="20503" name="Freeform 69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4" name="Freeform 70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5" name="Freeform 71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6" name="Freeform 72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  <p:grpSp>
          <p:nvGrpSpPr>
            <p:cNvPr id="20498" name="Group 74"/>
            <p:cNvGrpSpPr>
              <a:grpSpLocks/>
            </p:cNvGrpSpPr>
            <p:nvPr/>
          </p:nvGrpSpPr>
          <p:grpSpPr bwMode="auto">
            <a:xfrm flipV="1">
              <a:off x="2115" y="2436"/>
              <a:ext cx="1356" cy="624"/>
              <a:chOff x="2112" y="1806"/>
              <a:chExt cx="1356" cy="624"/>
            </a:xfrm>
          </p:grpSpPr>
          <p:sp>
            <p:nvSpPr>
              <p:cNvPr id="20499" name="Freeform 75"/>
              <p:cNvSpPr>
                <a:spLocks/>
              </p:cNvSpPr>
              <p:nvPr/>
            </p:nvSpPr>
            <p:spPr bwMode="auto">
              <a:xfrm>
                <a:off x="211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0" name="Freeform 76"/>
              <p:cNvSpPr>
                <a:spLocks/>
              </p:cNvSpPr>
              <p:nvPr/>
            </p:nvSpPr>
            <p:spPr bwMode="auto">
              <a:xfrm>
                <a:off x="2448" y="1809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1" name="Freeform 77"/>
              <p:cNvSpPr>
                <a:spLocks/>
              </p:cNvSpPr>
              <p:nvPr/>
            </p:nvSpPr>
            <p:spPr bwMode="auto">
              <a:xfrm flipH="1">
                <a:off x="2799" y="1806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20502" name="Freeform 78"/>
              <p:cNvSpPr>
                <a:spLocks/>
              </p:cNvSpPr>
              <p:nvPr/>
            </p:nvSpPr>
            <p:spPr bwMode="auto">
              <a:xfrm flipH="1">
                <a:off x="3132" y="2124"/>
                <a:ext cx="336" cy="306"/>
              </a:xfrm>
              <a:custGeom>
                <a:avLst/>
                <a:gdLst>
                  <a:gd name="T0" fmla="*/ 6 w 336"/>
                  <a:gd name="T1" fmla="*/ 306 h 306"/>
                  <a:gd name="T2" fmla="*/ 0 w 336"/>
                  <a:gd name="T3" fmla="*/ 0 h 306"/>
                  <a:gd name="T4" fmla="*/ 336 w 336"/>
                  <a:gd name="T5" fmla="*/ 0 h 306"/>
                  <a:gd name="T6" fmla="*/ 6 w 336"/>
                  <a:gd name="T7" fmla="*/ 306 h 3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6" h="306">
                    <a:moveTo>
                      <a:pt x="6" y="306"/>
                    </a:moveTo>
                    <a:lnTo>
                      <a:pt x="0" y="0"/>
                    </a:lnTo>
                    <a:lnTo>
                      <a:pt x="336" y="0"/>
                    </a:lnTo>
                    <a:lnTo>
                      <a:pt x="6" y="306"/>
                    </a:lnTo>
                    <a:close/>
                  </a:path>
                </a:pathLst>
              </a:custGeom>
              <a:solidFill>
                <a:schemeClr val="accent1">
                  <a:alpha val="50195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FFFF00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AU"/>
              </a:p>
            </p:txBody>
          </p:sp>
        </p:grpSp>
      </p:grpSp>
      <p:sp>
        <p:nvSpPr>
          <p:cNvPr id="231508" name="Line 84"/>
          <p:cNvSpPr>
            <a:spLocks noChangeShapeType="1"/>
          </p:cNvSpPr>
          <p:nvPr/>
        </p:nvSpPr>
        <p:spPr bwMode="auto">
          <a:xfrm flipV="1">
            <a:off x="4443413" y="2843213"/>
            <a:ext cx="1057275" cy="10001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231509" name="Line 85"/>
          <p:cNvSpPr>
            <a:spLocks noChangeShapeType="1"/>
          </p:cNvSpPr>
          <p:nvPr/>
        </p:nvSpPr>
        <p:spPr bwMode="auto">
          <a:xfrm flipV="1">
            <a:off x="4443413" y="1843088"/>
            <a:ext cx="0" cy="20002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grpSp>
        <p:nvGrpSpPr>
          <p:cNvPr id="231511" name="Group 87"/>
          <p:cNvGrpSpPr>
            <a:grpSpLocks/>
          </p:cNvGrpSpPr>
          <p:nvPr/>
        </p:nvGrpSpPr>
        <p:grpSpPr bwMode="auto">
          <a:xfrm>
            <a:off x="4443413" y="3186113"/>
            <a:ext cx="1085850" cy="1485900"/>
            <a:chOff x="2799" y="2007"/>
            <a:chExt cx="684" cy="936"/>
          </a:xfrm>
        </p:grpSpPr>
        <p:sp>
          <p:nvSpPr>
            <p:cNvPr id="20495" name="Line 83"/>
            <p:cNvSpPr>
              <a:spLocks noChangeShapeType="1"/>
            </p:cNvSpPr>
            <p:nvPr/>
          </p:nvSpPr>
          <p:spPr bwMode="auto">
            <a:xfrm>
              <a:off x="2799" y="2421"/>
              <a:ext cx="68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20496" name="Line 86"/>
            <p:cNvSpPr>
              <a:spLocks noChangeShapeType="1"/>
            </p:cNvSpPr>
            <p:nvPr/>
          </p:nvSpPr>
          <p:spPr bwMode="auto">
            <a:xfrm>
              <a:off x="3132" y="2007"/>
              <a:ext cx="0" cy="9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10008" y="3206686"/>
                <a:ext cx="1207125" cy="78624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acc>
                            <m:accPr>
                              <m:chr m:val="̂"/>
                              <m:ctrlPr>
                                <a:rPr lang="en-A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008" y="3206686"/>
                <a:ext cx="1207125" cy="7862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81480" y="1552575"/>
                <a:ext cx="1216167" cy="78624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  <m:acc>
                            <m:accPr>
                              <m:chr m:val="̂"/>
                              <m:ctrlPr>
                                <a:rPr lang="en-A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80" y="1552575"/>
                <a:ext cx="1216167" cy="78624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606472" y="1913763"/>
                <a:ext cx="2023631" cy="78624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)(</m:t>
                          </m:r>
                          <m:acc>
                            <m:accPr>
                              <m:chr m:val="̂"/>
                              <m:ctrlPr>
                                <a:rPr lang="en-AU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A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6472" y="1913763"/>
                <a:ext cx="2023631" cy="7862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>
            <a:stCxn id="73" idx="2"/>
          </p:cNvCxnSpPr>
          <p:nvPr/>
        </p:nvCxnSpPr>
        <p:spPr bwMode="auto">
          <a:xfrm flipH="1">
            <a:off x="4710114" y="2338816"/>
            <a:ext cx="79450" cy="475822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/>
          <p:cNvCxnSpPr>
            <a:stCxn id="3" idx="1"/>
          </p:cNvCxnSpPr>
          <p:nvPr/>
        </p:nvCxnSpPr>
        <p:spPr bwMode="auto">
          <a:xfrm flipH="1" flipV="1">
            <a:off x="4986338" y="3186113"/>
            <a:ext cx="723670" cy="413694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9" name="Straight Arrow Connector 78"/>
          <p:cNvCxnSpPr/>
          <p:nvPr/>
        </p:nvCxnSpPr>
        <p:spPr bwMode="auto">
          <a:xfrm flipH="1">
            <a:off x="4714876" y="2524125"/>
            <a:ext cx="942701" cy="585787"/>
          </a:xfrm>
          <a:prstGeom prst="straightConnector1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647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90" grpId="0" animBg="1"/>
      <p:bldP spid="231508" grpId="0" animBg="1"/>
      <p:bldP spid="2315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700338"/>
            <a:ext cx="8515350" cy="1143000"/>
          </a:xfrm>
        </p:spPr>
        <p:txBody>
          <a:bodyPr/>
          <a:lstStyle/>
          <a:p>
            <a:r>
              <a:rPr lang="en-US" altLang="en-US" sz="8800"/>
              <a:t>SEMI-CONDUCTORS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3041606" y="5194300"/>
            <a:ext cx="27671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err="1" smtClean="0"/>
              <a:t>Kittel</a:t>
            </a:r>
            <a:r>
              <a:rPr lang="en-US" altLang="en-US" dirty="0" smtClean="0"/>
              <a:t> Ch</a:t>
            </a:r>
            <a:r>
              <a:rPr lang="en-US" altLang="en-US" dirty="0"/>
              <a:t>. 8, Ch. 19</a:t>
            </a:r>
          </a:p>
        </p:txBody>
      </p:sp>
    </p:spTree>
    <p:extLst>
      <p:ext uri="{BB962C8B-B14F-4D97-AF65-F5344CB8AC3E}">
        <p14:creationId xmlns:p14="http://schemas.microsoft.com/office/powerpoint/2010/main" val="3133866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e</a:t>
            </a:r>
            <a:r>
              <a:rPr lang="en-US" altLang="en-US" baseline="30000"/>
              <a:t>-</a:t>
            </a:r>
            <a:r>
              <a:rPr lang="en-US" altLang="en-US"/>
              <a:t> + periodic potential</a:t>
            </a:r>
          </a:p>
        </p:txBody>
      </p:sp>
      <p:grpSp>
        <p:nvGrpSpPr>
          <p:cNvPr id="273413" name="Group 5"/>
          <p:cNvGrpSpPr>
            <a:grpSpLocks/>
          </p:cNvGrpSpPr>
          <p:nvPr/>
        </p:nvGrpSpPr>
        <p:grpSpPr bwMode="auto">
          <a:xfrm>
            <a:off x="1060450" y="2254250"/>
            <a:ext cx="6813550" cy="3159125"/>
            <a:chOff x="612" y="1476"/>
            <a:chExt cx="4292" cy="1990"/>
          </a:xfrm>
        </p:grpSpPr>
        <p:sp>
          <p:nvSpPr>
            <p:cNvPr id="273411" name="Text Box 3"/>
            <p:cNvSpPr txBox="1">
              <a:spLocks noChangeArrowheads="1"/>
            </p:cNvSpPr>
            <p:nvPr/>
          </p:nvSpPr>
          <p:spPr bwMode="auto">
            <a:xfrm>
              <a:off x="612" y="1476"/>
              <a:ext cx="4292" cy="19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Band structure, gaps, metals &amp; insultators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Effective mass</a:t>
              </a:r>
            </a:p>
            <a:p>
              <a:pPr algn="l">
                <a:lnSpc>
                  <a:spcPct val="120000"/>
                </a:lnSpc>
              </a:pPr>
              <a:endParaRPr lang="en-US" altLang="en-US"/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E.O.M. (see appendix E &amp; pages 205-206)</a:t>
              </a:r>
            </a:p>
            <a:p>
              <a:pPr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Fermi surface </a:t>
              </a:r>
            </a:p>
            <a:p>
              <a:pPr lvl="2"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Gap to excitations ?</a:t>
              </a:r>
            </a:p>
            <a:p>
              <a:pPr lvl="2" algn="l">
                <a:lnSpc>
                  <a:spcPct val="120000"/>
                </a:lnSpc>
                <a:buFontTx/>
                <a:buChar char="•"/>
              </a:pPr>
              <a:r>
                <a:rPr lang="en-US" altLang="en-US"/>
                <a:t> Constant E surface for relevant electrons</a:t>
              </a:r>
            </a:p>
          </p:txBody>
        </p:sp>
        <p:graphicFrame>
          <p:nvGraphicFramePr>
            <p:cNvPr id="273412" name="Object 4"/>
            <p:cNvGraphicFramePr>
              <a:graphicFrameLocks noChangeAspect="1"/>
            </p:cNvGraphicFramePr>
            <p:nvPr/>
          </p:nvGraphicFramePr>
          <p:xfrm>
            <a:off x="2223" y="1774"/>
            <a:ext cx="2657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065" name="Equation" r:id="rId3" imgW="2298600" imgH="507960" progId="Equation.3">
                    <p:embed/>
                  </p:oleObj>
                </mc:Choice>
                <mc:Fallback>
                  <p:oleObj name="Equation" r:id="rId3" imgW="2298600" imgH="507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3" y="1774"/>
                          <a:ext cx="2657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366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Semiconductors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2227263" y="2746375"/>
            <a:ext cx="4611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Direct gap / Indirect gap</a:t>
            </a:r>
          </a:p>
          <a:p>
            <a:pPr algn="l"/>
            <a:r>
              <a:rPr lang="en-US" altLang="en-US"/>
              <a:t>Intrinsic / Extrinsic</a:t>
            </a:r>
            <a:br>
              <a:rPr lang="en-US" altLang="en-US"/>
            </a:br>
            <a:r>
              <a:rPr lang="en-US" altLang="en-US"/>
              <a:t>Homogeneous / Inhomogeneous</a:t>
            </a:r>
          </a:p>
        </p:txBody>
      </p:sp>
    </p:spTree>
    <p:extLst>
      <p:ext uri="{BB962C8B-B14F-4D97-AF65-F5344CB8AC3E}">
        <p14:creationId xmlns:p14="http://schemas.microsoft.com/office/powerpoint/2010/main" val="228144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gap: GaAs</a:t>
            </a:r>
          </a:p>
        </p:txBody>
      </p:sp>
      <p:pic>
        <p:nvPicPr>
          <p:cNvPr id="275459" name="Picture 3" descr="C:\Documents and Settings\loosdrp\Desktop\4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1536700"/>
            <a:ext cx="6051550" cy="467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06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 gap: GaAs, absorption</a:t>
            </a:r>
          </a:p>
        </p:txBody>
      </p:sp>
      <p:pic>
        <p:nvPicPr>
          <p:cNvPr id="276483" name="Picture 3" descr="C:\Documents and Settings\loosdrp\Desktop\44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1595438"/>
            <a:ext cx="7567613" cy="402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6484" name="Object 4"/>
          <p:cNvGraphicFramePr>
            <a:graphicFrameLocks noChangeAspect="1"/>
          </p:cNvGraphicFramePr>
          <p:nvPr/>
        </p:nvGraphicFramePr>
        <p:xfrm>
          <a:off x="3163888" y="5764213"/>
          <a:ext cx="325913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4" imgW="990360" imgH="241200" progId="Equation.3">
                  <p:embed/>
                </p:oleObj>
              </mc:Choice>
              <mc:Fallback>
                <p:oleObj name="Equation" r:id="rId4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5764213"/>
                        <a:ext cx="325913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5889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324</Words>
  <Application>Microsoft Office PowerPoint</Application>
  <PresentationFormat>On-screen Show (4:3)</PresentationFormat>
  <Paragraphs>108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Condensed Matter Physics I</vt:lpstr>
      <vt:lpstr>Previously</vt:lpstr>
      <vt:lpstr>Today</vt:lpstr>
      <vt:lpstr>Brillouin zones in 2D</vt:lpstr>
      <vt:lpstr>SEMI-CONDUCTORS</vt:lpstr>
      <vt:lpstr>Free e- + periodic potential</vt:lpstr>
      <vt:lpstr>Semiconductors</vt:lpstr>
      <vt:lpstr>Direct gap: GaAs</vt:lpstr>
      <vt:lpstr>Direct gap: GaAs, absorption</vt:lpstr>
      <vt:lpstr>Indirect gap: Silicon</vt:lpstr>
      <vt:lpstr>Indirect gap, Si absorption</vt:lpstr>
      <vt:lpstr>Holes</vt:lpstr>
      <vt:lpstr>Cyclotron resonance</vt:lpstr>
      <vt:lpstr>Carrier density</vt:lpstr>
      <vt:lpstr>Intrinsic case</vt:lpstr>
      <vt:lpstr>Extrinsic case</vt:lpstr>
      <vt:lpstr>Extrinsic 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126</cp:revision>
  <dcterms:created xsi:type="dcterms:W3CDTF">2001-11-29T08:55:22Z</dcterms:created>
  <dcterms:modified xsi:type="dcterms:W3CDTF">2014-11-28T12:16:11Z</dcterms:modified>
</cp:coreProperties>
</file>