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39" r:id="rId3"/>
    <p:sldId id="462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119" d="100"/>
          <a:sy n="119" d="100"/>
        </p:scale>
        <p:origin x="-1404" y="-108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Relationship Id="rId4" Type="http://schemas.openxmlformats.org/officeDocument/2006/relationships/image" Target="../media/image3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Rho is size</a:t>
            </a:r>
            <a:r>
              <a:rPr lang="en-US" baseline="0" dirty="0" smtClean="0"/>
              <a:t> orbit; r is projection perpendicular to B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5B0FA-5975-4BCB-AE27-79C3E2FFD7A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2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Vec</a:t>
            </a:r>
            <a:r>
              <a:rPr lang="en-US" dirty="0" smtClean="0"/>
              <a:t>. Identity A.(</a:t>
            </a:r>
            <a:r>
              <a:rPr lang="en-US" dirty="0" err="1" smtClean="0"/>
              <a:t>BxC</a:t>
            </a:r>
            <a:r>
              <a:rPr lang="en-US" dirty="0" smtClean="0"/>
              <a:t>)=B.(</a:t>
            </a:r>
            <a:r>
              <a:rPr lang="en-US" dirty="0" err="1" smtClean="0"/>
              <a:t>CxA</a:t>
            </a:r>
            <a:r>
              <a:rPr lang="en-US" dirty="0" smtClean="0"/>
              <a:t>)=C.(</a:t>
            </a:r>
            <a:r>
              <a:rPr lang="en-US" dirty="0" err="1" smtClean="0"/>
              <a:t>AxB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Bohr </a:t>
            </a:r>
            <a:r>
              <a:rPr lang="en-US" dirty="0" err="1" smtClean="0"/>
              <a:t>magneton</a:t>
            </a:r>
            <a:r>
              <a:rPr lang="en-US" dirty="0" smtClean="0"/>
              <a:t>: mu = </a:t>
            </a:r>
            <a:r>
              <a:rPr lang="en-US" dirty="0" err="1" smtClean="0"/>
              <a:t>hbar</a:t>
            </a:r>
            <a:r>
              <a:rPr lang="en-US" dirty="0" smtClean="0"/>
              <a:t> e/2mc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5B0FA-5975-4BCB-AE27-79C3E2FFD7A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98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9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5.emf"/><Relationship Id="rId4" Type="http://schemas.openxmlformats.org/officeDocument/2006/relationships/image" Target="../media/image32.emf"/><Relationship Id="rId9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D:\Universiteit\Onderwijs\Courses\CMP\Lectures\movies\water1.mpg" TargetMode="External"/><Relationship Id="rId1" Type="http://schemas.microsoft.com/office/2007/relationships/media" Target="file:///D:\Universiteit\Onderwijs\Courses\CMP\Lectures\movies\water1.mpg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D:\Universiteit\Onderwijs\Courses\CMP\Lectures\movies\strawberry.mpg" TargetMode="External"/><Relationship Id="rId1" Type="http://schemas.microsoft.com/office/2007/relationships/media" Target="file:///D:\Universiteit\Onderwijs\Courses\CMP\Lectures\movies\strawberry.mpg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D:\Universiteit\Onderwijs\Courses\CMP\Lectures\movies\frog.mpg" TargetMode="External"/><Relationship Id="rId1" Type="http://schemas.microsoft.com/office/2007/relationships/media" Target="file:///D:\Universiteit\Onderwijs\Courses\CMP\Lectures\movies\frog.mpg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video" Target="file:///D:\Universiteit\Onderwijs\Courses\CMP\Lectures\movies\drop2a.mpg" TargetMode="External"/><Relationship Id="rId13" Type="http://schemas.openxmlformats.org/officeDocument/2006/relationships/image" Target="../media/image8.png"/><Relationship Id="rId3" Type="http://schemas.microsoft.com/office/2007/relationships/media" Target="file:///D:\Universiteit\Onderwijs\Courses\CMP\Lectures\movies\tomato2.mpg" TargetMode="External"/><Relationship Id="rId7" Type="http://schemas.microsoft.com/office/2007/relationships/media" Target="file:///D:\Universiteit\Onderwijs\Courses\CMP\Lectures\movies\drop2a.mpg" TargetMode="External"/><Relationship Id="rId12" Type="http://schemas.openxmlformats.org/officeDocument/2006/relationships/image" Target="../media/image7.png"/><Relationship Id="rId2" Type="http://schemas.openxmlformats.org/officeDocument/2006/relationships/video" Target="file:///D:\Universiteit\Onderwijs\Courses\CMP\Lectures\movies\grasshopper.mpg" TargetMode="External"/><Relationship Id="rId1" Type="http://schemas.microsoft.com/office/2007/relationships/media" Target="file:///D:\Universiteit\Onderwijs\Courses\CMP\Lectures\movies\grasshopper.mpg" TargetMode="External"/><Relationship Id="rId6" Type="http://schemas.openxmlformats.org/officeDocument/2006/relationships/video" Target="file:///D:\Universiteit\Onderwijs\Courses\CMP\Lectures\movies\frog.mpg" TargetMode="External"/><Relationship Id="rId11" Type="http://schemas.openxmlformats.org/officeDocument/2006/relationships/image" Target="../media/image6.png"/><Relationship Id="rId5" Type="http://schemas.microsoft.com/office/2007/relationships/media" Target="file:///D:\Universiteit\Onderwijs\Courses\CMP\Lectures\movies\frog.mpg" TargetMode="External"/><Relationship Id="rId10" Type="http://schemas.openxmlformats.org/officeDocument/2006/relationships/image" Target="../media/image5.png"/><Relationship Id="rId4" Type="http://schemas.openxmlformats.org/officeDocument/2006/relationships/video" Target="file:///D:\Universiteit\Onderwijs\Courses\CMP\Lectures\movies\tomato2.mpg" TargetMode="External"/><Relationship Id="rId9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3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e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5" Type="http://schemas.openxmlformats.org/officeDocument/2006/relationships/image" Target="../media/image14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emf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Magnetism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45037" y="1136902"/>
            <a:ext cx="8796337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dirty="0"/>
              <a:t>Diamagnetism:</a:t>
            </a:r>
          </a:p>
          <a:p>
            <a:pPr algn="l"/>
            <a:r>
              <a:rPr lang="en-US" altLang="en-US" sz="2000" dirty="0"/>
              <a:t>	- No magnetic moments</a:t>
            </a:r>
          </a:p>
          <a:p>
            <a:pPr algn="l"/>
            <a:r>
              <a:rPr lang="en-US" altLang="en-US" sz="2000" dirty="0"/>
              <a:t>	- No magnetic interaction		 - Water</a:t>
            </a:r>
          </a:p>
          <a:p>
            <a:pPr algn="l"/>
            <a:r>
              <a:rPr lang="en-US" altLang="en-US" sz="2000" dirty="0"/>
              <a:t>	- Response due to induced currents	 - Ideal gases</a:t>
            </a:r>
          </a:p>
          <a:p>
            <a:pPr algn="l"/>
            <a:r>
              <a:rPr lang="en-US" altLang="en-US" sz="2000" dirty="0"/>
              <a:t>	- Magnetization </a:t>
            </a:r>
            <a:r>
              <a:rPr lang="en-US" altLang="en-US" sz="2000" u="sng" dirty="0"/>
              <a:t>opposite</a:t>
            </a:r>
            <a:r>
              <a:rPr lang="en-US" altLang="en-US" sz="2000" dirty="0"/>
              <a:t> to field 		 - Superconductors</a:t>
            </a:r>
          </a:p>
          <a:p>
            <a:pPr algn="l"/>
            <a:r>
              <a:rPr lang="en-US" altLang="en-US" sz="2000" dirty="0"/>
              <a:t>	</a:t>
            </a:r>
          </a:p>
          <a:p>
            <a:pPr algn="l"/>
            <a:r>
              <a:rPr lang="en-US" altLang="en-US" sz="2000" dirty="0" err="1"/>
              <a:t>Paramagnetism</a:t>
            </a:r>
            <a:r>
              <a:rPr lang="en-US" altLang="en-US" sz="2000" dirty="0"/>
              <a:t>:</a:t>
            </a:r>
          </a:p>
          <a:p>
            <a:pPr algn="l"/>
            <a:r>
              <a:rPr lang="en-US" altLang="en-US" sz="2000" dirty="0"/>
              <a:t>	- Magnetic moments (spin, orbit)</a:t>
            </a:r>
          </a:p>
          <a:p>
            <a:pPr algn="l"/>
            <a:r>
              <a:rPr lang="en-US" altLang="en-US" sz="2000" dirty="0"/>
              <a:t>	- Weak magnetic interactions		- Metals</a:t>
            </a:r>
          </a:p>
          <a:p>
            <a:pPr algn="l"/>
            <a:r>
              <a:rPr lang="en-US" altLang="en-US" sz="2000" dirty="0"/>
              <a:t>	- Response due to orientation		- ‘odd electron’ systems</a:t>
            </a:r>
          </a:p>
          <a:p>
            <a:pPr algn="l"/>
            <a:r>
              <a:rPr lang="en-US" altLang="en-US" sz="2000" dirty="0"/>
              <a:t>	- Magnetization in field direction		- O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biradicals</a:t>
            </a:r>
            <a:endParaRPr lang="en-US" altLang="en-US" sz="2000" dirty="0"/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/>
              <a:t>Ordered magnetism: </a:t>
            </a:r>
          </a:p>
          <a:p>
            <a:pPr algn="l"/>
            <a:r>
              <a:rPr lang="en-US" altLang="en-US" sz="2000" dirty="0"/>
              <a:t>	- Magnetic moments</a:t>
            </a:r>
          </a:p>
          <a:p>
            <a:pPr algn="l"/>
            <a:r>
              <a:rPr lang="en-US" altLang="en-US" sz="2000" dirty="0"/>
              <a:t>	- Strong magnetic interactions</a:t>
            </a:r>
          </a:p>
          <a:p>
            <a:pPr algn="l"/>
            <a:r>
              <a:rPr lang="en-US" altLang="en-US" sz="2000" dirty="0"/>
              <a:t>	- Response due to polarization 		- Fe, Ni, Co</a:t>
            </a:r>
          </a:p>
          <a:p>
            <a:pPr algn="l"/>
            <a:r>
              <a:rPr lang="en-US" altLang="en-US" sz="2000" dirty="0"/>
              <a:t>	- Ferro-, </a:t>
            </a:r>
            <a:r>
              <a:rPr lang="en-US" altLang="en-US" sz="2000" dirty="0" err="1"/>
              <a:t>antiferro</a:t>
            </a:r>
            <a:r>
              <a:rPr lang="en-US" altLang="en-US" sz="2000" dirty="0"/>
              <a:t>-, </a:t>
            </a:r>
            <a:r>
              <a:rPr lang="en-US" altLang="en-US" sz="2000" dirty="0" err="1"/>
              <a:t>ferrimagnetic</a:t>
            </a:r>
            <a:r>
              <a:rPr lang="en-US" altLang="en-US" sz="2000" dirty="0"/>
              <a:t>		- Cr, high-T</a:t>
            </a:r>
            <a:r>
              <a:rPr lang="en-US" altLang="en-US" sz="2000" baseline="-25000" dirty="0"/>
              <a:t>c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CuO</a:t>
            </a:r>
            <a:r>
              <a:rPr lang="en-US" altLang="en-US" sz="2000" dirty="0"/>
              <a:t> systems)</a:t>
            </a:r>
          </a:p>
        </p:txBody>
      </p:sp>
    </p:spTree>
    <p:extLst>
      <p:ext uri="{BB962C8B-B14F-4D97-AF65-F5344CB8AC3E}">
        <p14:creationId xmlns:p14="http://schemas.microsoft.com/office/powerpoint/2010/main" val="29078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9900" y="242888"/>
            <a:ext cx="8202613" cy="1143000"/>
          </a:xfrm>
        </p:spPr>
        <p:txBody>
          <a:bodyPr/>
          <a:lstStyle/>
          <a:p>
            <a:r>
              <a:rPr lang="en-US" altLang="en-US"/>
              <a:t>Magnetization and susceptibility</a:t>
            </a:r>
          </a:p>
        </p:txBody>
      </p:sp>
      <p:grpSp>
        <p:nvGrpSpPr>
          <p:cNvPr id="271370" name="Group 1034"/>
          <p:cNvGrpSpPr>
            <a:grpSpLocks/>
          </p:cNvGrpSpPr>
          <p:nvPr/>
        </p:nvGrpSpPr>
        <p:grpSpPr bwMode="auto">
          <a:xfrm>
            <a:off x="284163" y="4062413"/>
            <a:ext cx="4273550" cy="723900"/>
            <a:chOff x="263" y="2864"/>
            <a:chExt cx="2692" cy="456"/>
          </a:xfrm>
        </p:grpSpPr>
        <p:sp>
          <p:nvSpPr>
            <p:cNvPr id="271364" name="Text Box 1028"/>
            <p:cNvSpPr txBox="1">
              <a:spLocks noChangeArrowheads="1"/>
            </p:cNvSpPr>
            <p:nvPr/>
          </p:nvSpPr>
          <p:spPr bwMode="auto">
            <a:xfrm>
              <a:off x="263" y="2945"/>
              <a:ext cx="21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Magnetic susceptibility:  </a:t>
              </a:r>
            </a:p>
          </p:txBody>
        </p:sp>
        <p:graphicFrame>
          <p:nvGraphicFramePr>
            <p:cNvPr id="271365" name="Object 1029"/>
            <p:cNvGraphicFramePr>
              <a:graphicFrameLocks noChangeAspect="1"/>
            </p:cNvGraphicFramePr>
            <p:nvPr/>
          </p:nvGraphicFramePr>
          <p:xfrm>
            <a:off x="2363" y="2864"/>
            <a:ext cx="592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54" name="Equation" r:id="rId3" imgW="939600" imgH="723600" progId="Equation.3">
                    <p:embed/>
                  </p:oleObj>
                </mc:Choice>
                <mc:Fallback>
                  <p:oleObj name="Equation" r:id="rId3" imgW="93960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3" y="2864"/>
                          <a:ext cx="592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1366" name="Text Box 1030"/>
          <p:cNvSpPr txBox="1">
            <a:spLocks noChangeArrowheads="1"/>
          </p:cNvSpPr>
          <p:nvPr/>
        </p:nvSpPr>
        <p:spPr bwMode="auto">
          <a:xfrm>
            <a:off x="319088" y="1728788"/>
            <a:ext cx="42640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Magnetization 	at T=0: </a:t>
            </a:r>
          </a:p>
          <a:p>
            <a:pPr algn="l"/>
            <a:r>
              <a:rPr lang="en-US" altLang="en-US"/>
              <a:t>			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			at finite T:</a:t>
            </a:r>
          </a:p>
        </p:txBody>
      </p:sp>
      <p:graphicFrame>
        <p:nvGraphicFramePr>
          <p:cNvPr id="271367" name="Object 1031"/>
          <p:cNvGraphicFramePr>
            <a:graphicFrameLocks noChangeAspect="1"/>
          </p:cNvGraphicFramePr>
          <p:nvPr/>
        </p:nvGraphicFramePr>
        <p:xfrm>
          <a:off x="4683125" y="1641475"/>
          <a:ext cx="1739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5" imgW="1739880" imgH="723600" progId="Equation.3">
                  <p:embed/>
                </p:oleObj>
              </mc:Choice>
              <mc:Fallback>
                <p:oleObj name="Equation" r:id="rId5" imgW="17398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5" y="1641475"/>
                        <a:ext cx="1739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8" name="Object 1032"/>
          <p:cNvGraphicFramePr>
            <a:graphicFrameLocks noChangeAspect="1"/>
          </p:cNvGraphicFramePr>
          <p:nvPr/>
        </p:nvGraphicFramePr>
        <p:xfrm>
          <a:off x="4813300" y="2395538"/>
          <a:ext cx="31750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Equation" r:id="rId7" imgW="3174840" imgH="1422360" progId="Equation.3">
                  <p:embed/>
                </p:oleObj>
              </mc:Choice>
              <mc:Fallback>
                <p:oleObj name="Equation" r:id="rId7" imgW="31748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2395538"/>
                        <a:ext cx="31750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1" name="Object 1035"/>
          <p:cNvGraphicFramePr>
            <a:graphicFrameLocks noChangeAspect="1"/>
          </p:cNvGraphicFramePr>
          <p:nvPr/>
        </p:nvGraphicFramePr>
        <p:xfrm>
          <a:off x="4056063" y="5162550"/>
          <a:ext cx="1435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Equation" r:id="rId9" imgW="1434960" imgH="888840" progId="Equation.3">
                  <p:embed/>
                </p:oleObj>
              </mc:Choice>
              <mc:Fallback>
                <p:oleObj name="Equation" r:id="rId9" imgW="14349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5162550"/>
                        <a:ext cx="14351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72" name="Text Box 1036"/>
          <p:cNvSpPr txBox="1">
            <a:spLocks noChangeArrowheads="1"/>
          </p:cNvSpPr>
          <p:nvPr/>
        </p:nvSpPr>
        <p:spPr bwMode="auto">
          <a:xfrm>
            <a:off x="280988" y="5427663"/>
            <a:ext cx="377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Only ground state (low T): </a:t>
            </a:r>
          </a:p>
        </p:txBody>
      </p:sp>
    </p:spTree>
    <p:extLst>
      <p:ext uri="{BB962C8B-B14F-4D97-AF65-F5344CB8AC3E}">
        <p14:creationId xmlns:p14="http://schemas.microsoft.com/office/powerpoint/2010/main" val="32021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Dia- &amp; paramagnetism</a:t>
            </a:r>
          </a:p>
        </p:txBody>
      </p:sp>
      <p:grpSp>
        <p:nvGrpSpPr>
          <p:cNvPr id="267297" name="Group 33"/>
          <p:cNvGrpSpPr>
            <a:grpSpLocks/>
          </p:cNvGrpSpPr>
          <p:nvPr/>
        </p:nvGrpSpPr>
        <p:grpSpPr bwMode="auto">
          <a:xfrm>
            <a:off x="1208088" y="2254250"/>
            <a:ext cx="4010025" cy="1392238"/>
            <a:chOff x="489" y="908"/>
            <a:chExt cx="2526" cy="877"/>
          </a:xfrm>
        </p:grpSpPr>
        <p:grpSp>
          <p:nvGrpSpPr>
            <p:cNvPr id="267292" name="Group 28"/>
            <p:cNvGrpSpPr>
              <a:grpSpLocks/>
            </p:cNvGrpSpPr>
            <p:nvPr/>
          </p:nvGrpSpPr>
          <p:grpSpPr bwMode="auto">
            <a:xfrm>
              <a:off x="489" y="908"/>
              <a:ext cx="1181" cy="874"/>
              <a:chOff x="489" y="931"/>
              <a:chExt cx="1181" cy="874"/>
            </a:xfrm>
          </p:grpSpPr>
          <p:grpSp>
            <p:nvGrpSpPr>
              <p:cNvPr id="267269" name="Group 5"/>
              <p:cNvGrpSpPr>
                <a:grpSpLocks/>
              </p:cNvGrpSpPr>
              <p:nvPr/>
            </p:nvGrpSpPr>
            <p:grpSpPr bwMode="auto">
              <a:xfrm>
                <a:off x="500" y="1178"/>
                <a:ext cx="948" cy="627"/>
                <a:chOff x="500" y="1178"/>
                <a:chExt cx="948" cy="627"/>
              </a:xfrm>
            </p:grpSpPr>
            <p:sp>
              <p:nvSpPr>
                <p:cNvPr id="267267" name="Line 3"/>
                <p:cNvSpPr>
                  <a:spLocks noChangeShapeType="1"/>
                </p:cNvSpPr>
                <p:nvPr/>
              </p:nvSpPr>
              <p:spPr bwMode="auto">
                <a:xfrm>
                  <a:off x="635" y="1178"/>
                  <a:ext cx="0" cy="627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267268" name="Line 4"/>
                <p:cNvSpPr>
                  <a:spLocks noChangeShapeType="1"/>
                </p:cNvSpPr>
                <p:nvPr/>
              </p:nvSpPr>
              <p:spPr bwMode="auto">
                <a:xfrm>
                  <a:off x="500" y="1618"/>
                  <a:ext cx="948" cy="0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267270" name="Text Box 6"/>
              <p:cNvSpPr txBox="1">
                <a:spLocks noChangeArrowheads="1"/>
              </p:cNvSpPr>
              <p:nvPr/>
            </p:nvSpPr>
            <p:spPr bwMode="auto">
              <a:xfrm>
                <a:off x="1415" y="1477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H</a:t>
                </a:r>
              </a:p>
            </p:txBody>
          </p:sp>
          <p:sp>
            <p:nvSpPr>
              <p:cNvPr id="267271" name="Text Box 7"/>
              <p:cNvSpPr txBox="1">
                <a:spLocks noChangeArrowheads="1"/>
              </p:cNvSpPr>
              <p:nvPr/>
            </p:nvSpPr>
            <p:spPr bwMode="auto">
              <a:xfrm>
                <a:off x="489" y="931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M</a:t>
                </a:r>
              </a:p>
            </p:txBody>
          </p:sp>
          <p:sp>
            <p:nvSpPr>
              <p:cNvPr id="267273" name="Line 9"/>
              <p:cNvSpPr>
                <a:spLocks noChangeShapeType="1"/>
              </p:cNvSpPr>
              <p:nvPr/>
            </p:nvSpPr>
            <p:spPr bwMode="auto">
              <a:xfrm>
                <a:off x="635" y="1618"/>
                <a:ext cx="763" cy="11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856" y="908"/>
              <a:ext cx="1159" cy="877"/>
              <a:chOff x="1856" y="908"/>
              <a:chExt cx="1159" cy="877"/>
            </a:xfrm>
          </p:grpSpPr>
          <p:sp>
            <p:nvSpPr>
              <p:cNvPr id="267276" name="Line 12"/>
              <p:cNvSpPr>
                <a:spLocks noChangeShapeType="1"/>
              </p:cNvSpPr>
              <p:nvPr/>
            </p:nvSpPr>
            <p:spPr bwMode="auto">
              <a:xfrm>
                <a:off x="1991" y="1158"/>
                <a:ext cx="0" cy="627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67277" name="Line 13"/>
              <p:cNvSpPr>
                <a:spLocks noChangeShapeType="1"/>
              </p:cNvSpPr>
              <p:nvPr/>
            </p:nvSpPr>
            <p:spPr bwMode="auto">
              <a:xfrm>
                <a:off x="1856" y="1598"/>
                <a:ext cx="948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67278" name="Text Box 14"/>
              <p:cNvSpPr txBox="1">
                <a:spLocks noChangeArrowheads="1"/>
              </p:cNvSpPr>
              <p:nvPr/>
            </p:nvSpPr>
            <p:spPr bwMode="auto">
              <a:xfrm>
                <a:off x="2782" y="1457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T</a:t>
                </a:r>
              </a:p>
            </p:txBody>
          </p:sp>
          <p:sp>
            <p:nvSpPr>
              <p:cNvPr id="267279" name="Text Box 15"/>
              <p:cNvSpPr txBox="1">
                <a:spLocks noChangeArrowheads="1"/>
              </p:cNvSpPr>
              <p:nvPr/>
            </p:nvSpPr>
            <p:spPr bwMode="auto">
              <a:xfrm>
                <a:off x="1873" y="90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Symbol" pitchFamily="18" charset="2"/>
                  </a:rPr>
                  <a:t>c</a:t>
                </a:r>
              </a:p>
            </p:txBody>
          </p:sp>
          <p:sp>
            <p:nvSpPr>
              <p:cNvPr id="267280" name="Line 16"/>
              <p:cNvSpPr>
                <a:spLocks noChangeShapeType="1"/>
              </p:cNvSpPr>
              <p:nvPr/>
            </p:nvSpPr>
            <p:spPr bwMode="auto">
              <a:xfrm>
                <a:off x="2023" y="1652"/>
                <a:ext cx="728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1208088" y="4270375"/>
            <a:ext cx="4275137" cy="1392238"/>
            <a:chOff x="761" y="2690"/>
            <a:chExt cx="2693" cy="877"/>
          </a:xfrm>
        </p:grpSpPr>
        <p:grpSp>
          <p:nvGrpSpPr>
            <p:cNvPr id="267294" name="Group 30"/>
            <p:cNvGrpSpPr>
              <a:grpSpLocks/>
            </p:cNvGrpSpPr>
            <p:nvPr/>
          </p:nvGrpSpPr>
          <p:grpSpPr bwMode="auto">
            <a:xfrm>
              <a:off x="761" y="2690"/>
              <a:ext cx="1181" cy="874"/>
              <a:chOff x="523" y="2201"/>
              <a:chExt cx="1181" cy="874"/>
            </a:xfrm>
          </p:grpSpPr>
          <p:grpSp>
            <p:nvGrpSpPr>
              <p:cNvPr id="267281" name="Group 17"/>
              <p:cNvGrpSpPr>
                <a:grpSpLocks/>
              </p:cNvGrpSpPr>
              <p:nvPr/>
            </p:nvGrpSpPr>
            <p:grpSpPr bwMode="auto">
              <a:xfrm>
                <a:off x="534" y="2448"/>
                <a:ext cx="948" cy="627"/>
                <a:chOff x="500" y="1178"/>
                <a:chExt cx="948" cy="627"/>
              </a:xfrm>
            </p:grpSpPr>
            <p:sp>
              <p:nvSpPr>
                <p:cNvPr id="267282" name="Line 18"/>
                <p:cNvSpPr>
                  <a:spLocks noChangeShapeType="1"/>
                </p:cNvSpPr>
                <p:nvPr/>
              </p:nvSpPr>
              <p:spPr bwMode="auto">
                <a:xfrm>
                  <a:off x="635" y="1178"/>
                  <a:ext cx="0" cy="627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267283" name="Line 19"/>
                <p:cNvSpPr>
                  <a:spLocks noChangeShapeType="1"/>
                </p:cNvSpPr>
                <p:nvPr/>
              </p:nvSpPr>
              <p:spPr bwMode="auto">
                <a:xfrm>
                  <a:off x="500" y="1618"/>
                  <a:ext cx="948" cy="0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267284" name="Text Box 20"/>
              <p:cNvSpPr txBox="1">
                <a:spLocks noChangeArrowheads="1"/>
              </p:cNvSpPr>
              <p:nvPr/>
            </p:nvSpPr>
            <p:spPr bwMode="auto">
              <a:xfrm>
                <a:off x="1449" y="2747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H</a:t>
                </a:r>
              </a:p>
            </p:txBody>
          </p:sp>
          <p:sp>
            <p:nvSpPr>
              <p:cNvPr id="267285" name="Text Box 21"/>
              <p:cNvSpPr txBox="1">
                <a:spLocks noChangeArrowheads="1"/>
              </p:cNvSpPr>
              <p:nvPr/>
            </p:nvSpPr>
            <p:spPr bwMode="auto">
              <a:xfrm>
                <a:off x="523" y="2201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M</a:t>
                </a:r>
              </a:p>
            </p:txBody>
          </p:sp>
          <p:sp>
            <p:nvSpPr>
              <p:cNvPr id="267286" name="Line 22"/>
              <p:cNvSpPr>
                <a:spLocks noChangeShapeType="1"/>
              </p:cNvSpPr>
              <p:nvPr/>
            </p:nvSpPr>
            <p:spPr bwMode="auto">
              <a:xfrm flipV="1">
                <a:off x="669" y="2599"/>
                <a:ext cx="763" cy="28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67301" name="Group 37"/>
            <p:cNvGrpSpPr>
              <a:grpSpLocks/>
            </p:cNvGrpSpPr>
            <p:nvPr/>
          </p:nvGrpSpPr>
          <p:grpSpPr bwMode="auto">
            <a:xfrm>
              <a:off x="2128" y="2690"/>
              <a:ext cx="1326" cy="877"/>
              <a:chOff x="2128" y="2690"/>
              <a:chExt cx="1326" cy="877"/>
            </a:xfrm>
          </p:grpSpPr>
          <p:sp>
            <p:nvSpPr>
              <p:cNvPr id="267287" name="Line 23"/>
              <p:cNvSpPr>
                <a:spLocks noChangeShapeType="1"/>
              </p:cNvSpPr>
              <p:nvPr/>
            </p:nvSpPr>
            <p:spPr bwMode="auto">
              <a:xfrm>
                <a:off x="2263" y="2940"/>
                <a:ext cx="0" cy="627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67288" name="Line 24"/>
              <p:cNvSpPr>
                <a:spLocks noChangeShapeType="1"/>
              </p:cNvSpPr>
              <p:nvPr/>
            </p:nvSpPr>
            <p:spPr bwMode="auto">
              <a:xfrm>
                <a:off x="2128" y="3380"/>
                <a:ext cx="948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67289" name="Text Box 25"/>
              <p:cNvSpPr txBox="1">
                <a:spLocks noChangeArrowheads="1"/>
              </p:cNvSpPr>
              <p:nvPr/>
            </p:nvSpPr>
            <p:spPr bwMode="auto">
              <a:xfrm>
                <a:off x="2955" y="3239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  1/T</a:t>
                </a:r>
              </a:p>
            </p:txBody>
          </p:sp>
          <p:sp>
            <p:nvSpPr>
              <p:cNvPr id="267290" name="Text Box 26"/>
              <p:cNvSpPr txBox="1">
                <a:spLocks noChangeArrowheads="1"/>
              </p:cNvSpPr>
              <p:nvPr/>
            </p:nvSpPr>
            <p:spPr bwMode="auto">
              <a:xfrm>
                <a:off x="2128" y="2690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Symbol" pitchFamily="18" charset="2"/>
                  </a:rPr>
                  <a:t>c</a:t>
                </a:r>
              </a:p>
            </p:txBody>
          </p:sp>
          <p:sp>
            <p:nvSpPr>
              <p:cNvPr id="267291" name="Line 27"/>
              <p:cNvSpPr>
                <a:spLocks noChangeShapeType="1"/>
              </p:cNvSpPr>
              <p:nvPr/>
            </p:nvSpPr>
            <p:spPr bwMode="auto">
              <a:xfrm flipV="1">
                <a:off x="2364" y="2948"/>
                <a:ext cx="525" cy="33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67298" name="Text Box 34"/>
          <p:cNvSpPr txBox="1">
            <a:spLocks noChangeArrowheads="1"/>
          </p:cNvSpPr>
          <p:nvPr/>
        </p:nvSpPr>
        <p:spPr bwMode="auto">
          <a:xfrm>
            <a:off x="5464175" y="2932113"/>
            <a:ext cx="3695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Diamagnetism</a:t>
            </a:r>
          </a:p>
          <a:p>
            <a:pPr algn="l"/>
            <a:r>
              <a:rPr lang="en-US" altLang="en-US"/>
              <a:t>Temperature independent</a:t>
            </a:r>
          </a:p>
        </p:txBody>
      </p:sp>
      <p:sp>
        <p:nvSpPr>
          <p:cNvPr id="267299" name="Text Box 35"/>
          <p:cNvSpPr txBox="1">
            <a:spLocks noChangeArrowheads="1"/>
          </p:cNvSpPr>
          <p:nvPr/>
        </p:nvSpPr>
        <p:spPr bwMode="auto">
          <a:xfrm>
            <a:off x="5545138" y="4895850"/>
            <a:ext cx="2389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Paramagnetism</a:t>
            </a:r>
          </a:p>
          <a:p>
            <a:pPr algn="l"/>
            <a:r>
              <a:rPr lang="en-US" altLang="en-US"/>
              <a:t>1/T dependence</a:t>
            </a:r>
          </a:p>
        </p:txBody>
      </p:sp>
      <p:sp>
        <p:nvSpPr>
          <p:cNvPr id="267300" name="Text Box 36"/>
          <p:cNvSpPr txBox="1">
            <a:spLocks noChangeArrowheads="1"/>
          </p:cNvSpPr>
          <p:nvPr/>
        </p:nvSpPr>
        <p:spPr bwMode="auto">
          <a:xfrm>
            <a:off x="2727325" y="1657350"/>
            <a:ext cx="100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M=</a:t>
            </a:r>
            <a:r>
              <a:rPr lang="en-US" altLang="en-US">
                <a:latin typeface="Symbol" pitchFamily="18" charset="2"/>
              </a:rPr>
              <a:t>c</a:t>
            </a:r>
            <a:r>
              <a:rPr lang="en-US" altLang="en-US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9037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QM treatment: orbit</a:t>
            </a: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401638" y="1689100"/>
            <a:ext cx="4794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Inclusion of the field in the motion:</a:t>
            </a:r>
          </a:p>
          <a:p>
            <a:pPr algn="l"/>
            <a:endParaRPr lang="en-US" altLang="en-US"/>
          </a:p>
        </p:txBody>
      </p:sp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5178425" y="1558925"/>
          <a:ext cx="1549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Equation" r:id="rId4" imgW="1549080" imgH="723600" progId="Equation.3">
                  <p:embed/>
                </p:oleObj>
              </mc:Choice>
              <mc:Fallback>
                <p:oleObj name="Equation" r:id="rId4" imgW="15490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1558925"/>
                        <a:ext cx="1549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809625" y="2414588"/>
            <a:ext cx="238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Uniform H-field: </a:t>
            </a:r>
          </a:p>
        </p:txBody>
      </p:sp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3257550" y="2308225"/>
          <a:ext cx="1612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6" imgW="1612800" imgH="723600" progId="Equation.3">
                  <p:embed/>
                </p:oleObj>
              </mc:Choice>
              <mc:Fallback>
                <p:oleObj name="Equation" r:id="rId6" imgW="16128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2308225"/>
                        <a:ext cx="1612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5368925" y="247650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Gauge: </a:t>
            </a:r>
          </a:p>
        </p:txBody>
      </p:sp>
      <p:graphicFrame>
        <p:nvGraphicFramePr>
          <p:cNvPr id="268296" name="Object 8"/>
          <p:cNvGraphicFramePr>
            <a:graphicFrameLocks noChangeAspect="1"/>
          </p:cNvGraphicFramePr>
          <p:nvPr/>
        </p:nvGraphicFramePr>
        <p:xfrm>
          <a:off x="6335713" y="2490788"/>
          <a:ext cx="9874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8" imgW="609480" imgH="228600" progId="Equation.3">
                  <p:embed/>
                </p:oleObj>
              </mc:Choice>
              <mc:Fallback>
                <p:oleObj name="Equation" r:id="rId8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713" y="2490788"/>
                        <a:ext cx="9874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303" name="Object 15"/>
          <p:cNvGraphicFramePr>
            <a:graphicFrameLocks noChangeAspect="1"/>
          </p:cNvGraphicFramePr>
          <p:nvPr/>
        </p:nvGraphicFramePr>
        <p:xfrm>
          <a:off x="1146175" y="3435350"/>
          <a:ext cx="6810375" cy="304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Equation" r:id="rId10" imgW="5867280" imgH="2628720" progId="Equation.3">
                  <p:embed/>
                </p:oleObj>
              </mc:Choice>
              <mc:Fallback>
                <p:oleObj name="Equation" r:id="rId10" imgW="586728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3435350"/>
                        <a:ext cx="6810375" cy="304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305" name="Text Box 17"/>
          <p:cNvSpPr txBox="1">
            <a:spLocks noChangeArrowheads="1"/>
          </p:cNvSpPr>
          <p:nvPr/>
        </p:nvSpPr>
        <p:spPr bwMode="auto">
          <a:xfrm>
            <a:off x="7007225" y="1655763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(app. G)</a:t>
            </a:r>
          </a:p>
        </p:txBody>
      </p:sp>
    </p:spTree>
    <p:extLst>
      <p:ext uri="{BB962C8B-B14F-4D97-AF65-F5344CB8AC3E}">
        <p14:creationId xmlns:p14="http://schemas.microsoft.com/office/powerpoint/2010/main" val="19960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QM treatment: spin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831850" y="1625600"/>
            <a:ext cx="3387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Inclusion spin moment: </a:t>
            </a:r>
          </a:p>
          <a:p>
            <a:pPr algn="l"/>
            <a:endParaRPr lang="en-US" altLang="en-US"/>
          </a:p>
        </p:txBody>
      </p:sp>
      <p:graphicFrame>
        <p:nvGraphicFramePr>
          <p:cNvPr id="270348" name="Object 12"/>
          <p:cNvGraphicFramePr>
            <a:graphicFrameLocks noChangeAspect="1"/>
          </p:cNvGraphicFramePr>
          <p:nvPr/>
        </p:nvGraphicFramePr>
        <p:xfrm>
          <a:off x="4208463" y="1614488"/>
          <a:ext cx="279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name="Equation" r:id="rId3" imgW="2793960" imgH="431640" progId="Equation.3">
                  <p:embed/>
                </p:oleObj>
              </mc:Choice>
              <mc:Fallback>
                <p:oleObj name="Equation" r:id="rId3" imgW="2793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1614488"/>
                        <a:ext cx="279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9" name="Object 13"/>
          <p:cNvGraphicFramePr>
            <a:graphicFrameLocks noChangeAspect="1"/>
          </p:cNvGraphicFramePr>
          <p:nvPr/>
        </p:nvGraphicFramePr>
        <p:xfrm>
          <a:off x="160338" y="2319338"/>
          <a:ext cx="872807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Equation" r:id="rId5" imgW="7518240" imgH="888840" progId="Equation.3">
                  <p:embed/>
                </p:oleObj>
              </mc:Choice>
              <mc:Fallback>
                <p:oleObj name="Equation" r:id="rId5" imgW="75182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319338"/>
                        <a:ext cx="872807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0" name="Object 14"/>
          <p:cNvGraphicFramePr>
            <a:graphicFrameLocks noChangeAspect="1"/>
          </p:cNvGraphicFramePr>
          <p:nvPr/>
        </p:nvGraphicFramePr>
        <p:xfrm>
          <a:off x="295275" y="3636963"/>
          <a:ext cx="844073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Equation" r:id="rId7" imgW="9956520" imgH="2628720" progId="Equation.3">
                  <p:embed/>
                </p:oleObj>
              </mc:Choice>
              <mc:Fallback>
                <p:oleObj name="Equation" r:id="rId7" imgW="995652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3636963"/>
                        <a:ext cx="844073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0359" name="Group 23"/>
          <p:cNvGrpSpPr>
            <a:grpSpLocks/>
          </p:cNvGrpSpPr>
          <p:nvPr/>
        </p:nvGrpSpPr>
        <p:grpSpPr bwMode="auto">
          <a:xfrm>
            <a:off x="1841500" y="5965825"/>
            <a:ext cx="1144588" cy="485775"/>
            <a:chOff x="1160" y="3669"/>
            <a:chExt cx="721" cy="306"/>
          </a:xfrm>
        </p:grpSpPr>
        <p:sp>
          <p:nvSpPr>
            <p:cNvPr id="270351" name="AutoShape 15"/>
            <p:cNvSpPr>
              <a:spLocks noChangeArrowheads="1"/>
            </p:cNvSpPr>
            <p:nvPr/>
          </p:nvSpPr>
          <p:spPr bwMode="auto">
            <a:xfrm flipV="1">
              <a:off x="1160" y="3669"/>
              <a:ext cx="170" cy="22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0354" name="Text Box 18"/>
            <p:cNvSpPr txBox="1">
              <a:spLocks noChangeArrowheads="1"/>
            </p:cNvSpPr>
            <p:nvPr/>
          </p:nvSpPr>
          <p:spPr bwMode="auto">
            <a:xfrm>
              <a:off x="1305" y="3687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rgbClr val="00FF00"/>
                  </a:solidFill>
                </a:rPr>
                <a:t>Curie</a:t>
              </a:r>
            </a:p>
          </p:txBody>
        </p:sp>
      </p:grpSp>
      <p:grpSp>
        <p:nvGrpSpPr>
          <p:cNvPr id="270358" name="Group 22"/>
          <p:cNvGrpSpPr>
            <a:grpSpLocks/>
          </p:cNvGrpSpPr>
          <p:nvPr/>
        </p:nvGrpSpPr>
        <p:grpSpPr bwMode="auto">
          <a:xfrm>
            <a:off x="4289425" y="5988050"/>
            <a:ext cx="1751013" cy="463550"/>
            <a:chOff x="2702" y="3804"/>
            <a:chExt cx="1103" cy="292"/>
          </a:xfrm>
        </p:grpSpPr>
        <p:sp>
          <p:nvSpPr>
            <p:cNvPr id="270352" name="AutoShape 16"/>
            <p:cNvSpPr>
              <a:spLocks noChangeArrowheads="1"/>
            </p:cNvSpPr>
            <p:nvPr/>
          </p:nvSpPr>
          <p:spPr bwMode="auto">
            <a:xfrm flipV="1">
              <a:off x="2702" y="3804"/>
              <a:ext cx="170" cy="22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0355" name="Text Box 19"/>
            <p:cNvSpPr txBox="1">
              <a:spLocks noChangeArrowheads="1"/>
            </p:cNvSpPr>
            <p:nvPr/>
          </p:nvSpPr>
          <p:spPr bwMode="auto">
            <a:xfrm>
              <a:off x="2856" y="3808"/>
              <a:ext cx="9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FF00"/>
                  </a:solidFill>
                </a:rPr>
                <a:t>Van vleck</a:t>
              </a:r>
            </a:p>
          </p:txBody>
        </p:sp>
      </p:grpSp>
      <p:grpSp>
        <p:nvGrpSpPr>
          <p:cNvPr id="270357" name="Group 21"/>
          <p:cNvGrpSpPr>
            <a:grpSpLocks/>
          </p:cNvGrpSpPr>
          <p:nvPr/>
        </p:nvGrpSpPr>
        <p:grpSpPr bwMode="auto">
          <a:xfrm>
            <a:off x="6575425" y="5961063"/>
            <a:ext cx="1693863" cy="490537"/>
            <a:chOff x="3939" y="3923"/>
            <a:chExt cx="1067" cy="309"/>
          </a:xfrm>
        </p:grpSpPr>
        <p:sp>
          <p:nvSpPr>
            <p:cNvPr id="270353" name="AutoShape 17"/>
            <p:cNvSpPr>
              <a:spLocks noChangeArrowheads="1"/>
            </p:cNvSpPr>
            <p:nvPr/>
          </p:nvSpPr>
          <p:spPr bwMode="auto">
            <a:xfrm flipV="1">
              <a:off x="3939" y="3923"/>
              <a:ext cx="170" cy="22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0356" name="Text Box 20"/>
            <p:cNvSpPr txBox="1">
              <a:spLocks noChangeArrowheads="1"/>
            </p:cNvSpPr>
            <p:nvPr/>
          </p:nvSpPr>
          <p:spPr bwMode="auto">
            <a:xfrm>
              <a:off x="4109" y="3944"/>
              <a:ext cx="8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rgbClr val="00FF00"/>
                  </a:solidFill>
                </a:rPr>
                <a:t>Langevin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22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793750" y="1023938"/>
            <a:ext cx="73469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/>
              <a:t>Everything is (dia)magnetic</a:t>
            </a:r>
          </a:p>
          <a:p>
            <a:pPr algn="l">
              <a:buFontTx/>
              <a:buChar char="•"/>
            </a:pPr>
            <a:endParaRPr lang="en-US" altLang="en-US"/>
          </a:p>
          <a:p>
            <a:pPr algn="l">
              <a:buFontTx/>
              <a:buChar char="•"/>
            </a:pPr>
            <a:r>
              <a:rPr lang="en-US" altLang="en-US"/>
              <a:t>Langevin diamagnetism: ‘shielding’ effect (Lenz law)</a:t>
            </a:r>
          </a:p>
          <a:p>
            <a:pPr algn="l">
              <a:buFontTx/>
              <a:buChar char="•"/>
            </a:pPr>
            <a:endParaRPr lang="en-US" altLang="en-US"/>
          </a:p>
          <a:p>
            <a:pPr algn="l">
              <a:buFontTx/>
              <a:buChar char="•"/>
            </a:pPr>
            <a:r>
              <a:rPr lang="en-US" altLang="en-US"/>
              <a:t>Meissner effect in superconductors </a:t>
            </a:r>
            <a:r>
              <a:rPr lang="en-US" altLang="en-US">
                <a:latin typeface="Symbol" pitchFamily="18" charset="2"/>
              </a:rPr>
              <a:t>c = -1</a:t>
            </a:r>
          </a:p>
          <a:p>
            <a:pPr algn="l">
              <a:buFontTx/>
              <a:buChar char="•"/>
            </a:pPr>
            <a:endParaRPr lang="en-US" altLang="en-US"/>
          </a:p>
          <a:p>
            <a:pPr algn="l">
              <a:buFontTx/>
              <a:buChar char="•"/>
            </a:pPr>
            <a:r>
              <a:rPr lang="en-US" altLang="en-US"/>
              <a:t>QM:  inclusion of field 	Orbit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				Spin </a:t>
            </a:r>
          </a:p>
        </p:txBody>
      </p:sp>
      <p:graphicFrame>
        <p:nvGraphicFramePr>
          <p:cNvPr id="288772" name="Object 4"/>
          <p:cNvGraphicFramePr>
            <a:graphicFrameLocks noChangeAspect="1"/>
          </p:cNvGraphicFramePr>
          <p:nvPr/>
        </p:nvGraphicFramePr>
        <p:xfrm>
          <a:off x="5381625" y="3059113"/>
          <a:ext cx="1549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Equation" r:id="rId3" imgW="1549080" imgH="723600" progId="Equation.3">
                  <p:embed/>
                </p:oleObj>
              </mc:Choice>
              <mc:Fallback>
                <p:oleObj name="Equation" r:id="rId3" imgW="15490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3059113"/>
                        <a:ext cx="1549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8773" name="Object 5"/>
          <p:cNvGraphicFramePr>
            <a:graphicFrameLocks noChangeAspect="1"/>
          </p:cNvGraphicFramePr>
          <p:nvPr/>
        </p:nvGraphicFramePr>
        <p:xfrm>
          <a:off x="5357813" y="3906838"/>
          <a:ext cx="279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5" imgW="2793960" imgH="431640" progId="Equation.3">
                  <p:embed/>
                </p:oleObj>
              </mc:Choice>
              <mc:Fallback>
                <p:oleObj name="Equation" r:id="rId5" imgW="2793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3906838"/>
                        <a:ext cx="279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8774" name="Object 6"/>
          <p:cNvGraphicFramePr>
            <a:graphicFrameLocks noChangeAspect="1"/>
          </p:cNvGraphicFramePr>
          <p:nvPr/>
        </p:nvGraphicFramePr>
        <p:xfrm>
          <a:off x="1763713" y="4657725"/>
          <a:ext cx="5965825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Equation" r:id="rId7" imgW="5626080" imgH="1371600" progId="Equation.3">
                  <p:embed/>
                </p:oleObj>
              </mc:Choice>
              <mc:Fallback>
                <p:oleObj name="Equation" r:id="rId7" imgW="56260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657725"/>
                        <a:ext cx="5965825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8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Magnetism</a:t>
            </a:r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293688" y="1265238"/>
            <a:ext cx="8796337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Diamagnetism:</a:t>
            </a:r>
          </a:p>
          <a:p>
            <a:pPr algn="l"/>
            <a:r>
              <a:rPr lang="en-US" altLang="en-US" sz="2000"/>
              <a:t>	- No magnetic moments</a:t>
            </a:r>
          </a:p>
          <a:p>
            <a:pPr algn="l"/>
            <a:r>
              <a:rPr lang="en-US" altLang="en-US" sz="2000"/>
              <a:t>	- No magnetic interaction</a:t>
            </a:r>
          </a:p>
          <a:p>
            <a:pPr algn="l"/>
            <a:r>
              <a:rPr lang="en-US" altLang="en-US" sz="2000"/>
              <a:t>	- Response due to induced currents	 - Ideal gases</a:t>
            </a:r>
          </a:p>
          <a:p>
            <a:pPr algn="l"/>
            <a:r>
              <a:rPr lang="en-US" altLang="en-US" sz="2000"/>
              <a:t>	- Magnetization </a:t>
            </a:r>
            <a:r>
              <a:rPr lang="en-US" altLang="en-US" sz="2000" u="sng"/>
              <a:t>opposite</a:t>
            </a:r>
            <a:r>
              <a:rPr lang="en-US" altLang="en-US" sz="2000"/>
              <a:t> to field 		 - Superconductors</a:t>
            </a:r>
          </a:p>
          <a:p>
            <a:pPr algn="l"/>
            <a:r>
              <a:rPr lang="en-US" altLang="en-US" sz="2000"/>
              <a:t>	</a:t>
            </a:r>
          </a:p>
          <a:p>
            <a:pPr algn="l"/>
            <a:r>
              <a:rPr lang="en-US" altLang="en-US" sz="2000"/>
              <a:t>Paramagnetism:</a:t>
            </a:r>
          </a:p>
          <a:p>
            <a:pPr algn="l"/>
            <a:r>
              <a:rPr lang="en-US" altLang="en-US" sz="2000"/>
              <a:t>	- Magnetic moments (spin, orbit)</a:t>
            </a:r>
          </a:p>
          <a:p>
            <a:pPr algn="l"/>
            <a:r>
              <a:rPr lang="en-US" altLang="en-US" sz="2000"/>
              <a:t>	- Weak magnetic interactions		- Metals</a:t>
            </a:r>
          </a:p>
          <a:p>
            <a:pPr algn="l"/>
            <a:r>
              <a:rPr lang="en-US" altLang="en-US" sz="2000"/>
              <a:t>	- Response due to orientation		- ‘odd electron’ systems</a:t>
            </a:r>
          </a:p>
          <a:p>
            <a:pPr algn="l"/>
            <a:r>
              <a:rPr lang="en-US" altLang="en-US" sz="2000"/>
              <a:t>	- Magnetization in field direction		- O</a:t>
            </a:r>
            <a:r>
              <a:rPr lang="en-US" altLang="en-US" sz="2000" baseline="-25000"/>
              <a:t>2</a:t>
            </a:r>
            <a:r>
              <a:rPr lang="en-US" altLang="en-US" sz="2000"/>
              <a:t>, biradicals</a:t>
            </a:r>
          </a:p>
          <a:p>
            <a:pPr algn="l"/>
            <a:endParaRPr lang="en-US" altLang="en-US" sz="2000"/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Ordered magnetism: </a:t>
            </a:r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	- Magnetic moments</a:t>
            </a:r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	- Strong magnetic interactions</a:t>
            </a:r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	- Response due to polarization 		- Fe, Ni, Co</a:t>
            </a:r>
          </a:p>
          <a:p>
            <a:pPr algn="l"/>
            <a:r>
              <a:rPr lang="en-US" altLang="en-US" sz="2000">
                <a:solidFill>
                  <a:srgbClr val="6699FF"/>
                </a:solidFill>
              </a:rPr>
              <a:t>	- Ferro-, antiferro-, ferrimagnetic		- Cr, high-T</a:t>
            </a:r>
            <a:r>
              <a:rPr lang="en-US" altLang="en-US" sz="2000" baseline="-25000">
                <a:solidFill>
                  <a:srgbClr val="6699FF"/>
                </a:solidFill>
              </a:rPr>
              <a:t>c</a:t>
            </a:r>
            <a:r>
              <a:rPr lang="en-US" altLang="en-US" sz="2000">
                <a:solidFill>
                  <a:srgbClr val="6699FF"/>
                </a:solidFill>
              </a:rPr>
              <a:t> (CuO systems)</a:t>
            </a:r>
          </a:p>
        </p:txBody>
      </p:sp>
    </p:spTree>
    <p:extLst>
      <p:ext uri="{BB962C8B-B14F-4D97-AF65-F5344CB8AC3E}">
        <p14:creationId xmlns:p14="http://schemas.microsoft.com/office/powerpoint/2010/main" val="3260623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Para/diamagnetism</a:t>
            </a:r>
          </a:p>
        </p:txBody>
      </p:sp>
      <p:graphicFrame>
        <p:nvGraphicFramePr>
          <p:cNvPr id="290819" name="Object 3"/>
          <p:cNvGraphicFramePr>
            <a:graphicFrameLocks noChangeAspect="1"/>
          </p:cNvGraphicFramePr>
          <p:nvPr/>
        </p:nvGraphicFramePr>
        <p:xfrm>
          <a:off x="317500" y="3448050"/>
          <a:ext cx="8505825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8" name="Equation" r:id="rId3" imgW="10032840" imgH="2539800" progId="Equation.3">
                  <p:embed/>
                </p:oleObj>
              </mc:Choice>
              <mc:Fallback>
                <p:oleObj name="Equation" r:id="rId3" imgW="10032840" imgH="25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3448050"/>
                        <a:ext cx="8505825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0820" name="Group 4"/>
          <p:cNvGrpSpPr>
            <a:grpSpLocks/>
          </p:cNvGrpSpPr>
          <p:nvPr/>
        </p:nvGrpSpPr>
        <p:grpSpPr bwMode="auto">
          <a:xfrm>
            <a:off x="1868488" y="5713413"/>
            <a:ext cx="1144587" cy="485775"/>
            <a:chOff x="1160" y="3669"/>
            <a:chExt cx="721" cy="306"/>
          </a:xfrm>
        </p:grpSpPr>
        <p:sp>
          <p:nvSpPr>
            <p:cNvPr id="290821" name="AutoShape 5"/>
            <p:cNvSpPr>
              <a:spLocks noChangeArrowheads="1"/>
            </p:cNvSpPr>
            <p:nvPr/>
          </p:nvSpPr>
          <p:spPr bwMode="auto">
            <a:xfrm flipV="1">
              <a:off x="1160" y="3669"/>
              <a:ext cx="170" cy="22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0822" name="Text Box 6"/>
            <p:cNvSpPr txBox="1">
              <a:spLocks noChangeArrowheads="1"/>
            </p:cNvSpPr>
            <p:nvPr/>
          </p:nvSpPr>
          <p:spPr bwMode="auto">
            <a:xfrm>
              <a:off x="1305" y="3687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rgbClr val="00FF00"/>
                  </a:solidFill>
                </a:rPr>
                <a:t>Curie</a:t>
              </a:r>
            </a:p>
          </p:txBody>
        </p:sp>
      </p:grpSp>
      <p:grpSp>
        <p:nvGrpSpPr>
          <p:cNvPr id="290823" name="Group 7"/>
          <p:cNvGrpSpPr>
            <a:grpSpLocks/>
          </p:cNvGrpSpPr>
          <p:nvPr/>
        </p:nvGrpSpPr>
        <p:grpSpPr bwMode="auto">
          <a:xfrm>
            <a:off x="4316413" y="5735638"/>
            <a:ext cx="1751012" cy="463550"/>
            <a:chOff x="2702" y="3804"/>
            <a:chExt cx="1103" cy="292"/>
          </a:xfrm>
        </p:grpSpPr>
        <p:sp>
          <p:nvSpPr>
            <p:cNvPr id="290824" name="AutoShape 8"/>
            <p:cNvSpPr>
              <a:spLocks noChangeArrowheads="1"/>
            </p:cNvSpPr>
            <p:nvPr/>
          </p:nvSpPr>
          <p:spPr bwMode="auto">
            <a:xfrm flipV="1">
              <a:off x="2702" y="3804"/>
              <a:ext cx="170" cy="22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0825" name="Text Box 9"/>
            <p:cNvSpPr txBox="1">
              <a:spLocks noChangeArrowheads="1"/>
            </p:cNvSpPr>
            <p:nvPr/>
          </p:nvSpPr>
          <p:spPr bwMode="auto">
            <a:xfrm>
              <a:off x="2856" y="3808"/>
              <a:ext cx="9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FF00"/>
                  </a:solidFill>
                </a:rPr>
                <a:t>van Vleck</a:t>
              </a:r>
            </a:p>
          </p:txBody>
        </p:sp>
      </p:grpSp>
      <p:sp>
        <p:nvSpPr>
          <p:cNvPr id="290827" name="AutoShape 11"/>
          <p:cNvSpPr>
            <a:spLocks noChangeArrowheads="1"/>
          </p:cNvSpPr>
          <p:nvPr/>
        </p:nvSpPr>
        <p:spPr bwMode="auto">
          <a:xfrm flipV="1">
            <a:off x="6602413" y="5708650"/>
            <a:ext cx="269875" cy="34925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0828" name="Text Box 12"/>
          <p:cNvSpPr txBox="1">
            <a:spLocks noChangeArrowheads="1"/>
          </p:cNvSpPr>
          <p:nvPr/>
        </p:nvSpPr>
        <p:spPr bwMode="auto">
          <a:xfrm>
            <a:off x="6872288" y="5741988"/>
            <a:ext cx="2271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>
                <a:solidFill>
                  <a:srgbClr val="00FF00"/>
                </a:solidFill>
              </a:rPr>
              <a:t>Langevin </a:t>
            </a:r>
          </a:p>
          <a:p>
            <a:pPr algn="l"/>
            <a:r>
              <a:rPr lang="en-US" altLang="en-US">
                <a:solidFill>
                  <a:srgbClr val="00FF00"/>
                </a:solidFill>
              </a:rPr>
              <a:t>diamagnetism</a:t>
            </a:r>
          </a:p>
        </p:txBody>
      </p:sp>
      <p:graphicFrame>
        <p:nvGraphicFramePr>
          <p:cNvPr id="290829" name="Object 13"/>
          <p:cNvGraphicFramePr>
            <a:graphicFrameLocks noChangeAspect="1"/>
          </p:cNvGraphicFramePr>
          <p:nvPr/>
        </p:nvGraphicFramePr>
        <p:xfrm>
          <a:off x="1177925" y="1558925"/>
          <a:ext cx="5965825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Equation" r:id="rId5" imgW="5626080" imgH="1371600" progId="Equation.3">
                  <p:embed/>
                </p:oleObj>
              </mc:Choice>
              <mc:Fallback>
                <p:oleObj name="Equation" r:id="rId5" imgW="56260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1558925"/>
                        <a:ext cx="5965825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0" name="Object 14"/>
          <p:cNvGraphicFramePr>
            <a:graphicFrameLocks noChangeAspect="1"/>
          </p:cNvGraphicFramePr>
          <p:nvPr/>
        </p:nvGraphicFramePr>
        <p:xfrm>
          <a:off x="7078663" y="3821113"/>
          <a:ext cx="1333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Equation" r:id="rId7" imgW="1333440" imgH="723600" progId="Equation.3">
                  <p:embed/>
                </p:oleObj>
              </mc:Choice>
              <mc:Fallback>
                <p:oleObj name="Equation" r:id="rId7" imgW="13334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663" y="3821113"/>
                        <a:ext cx="1333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368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5864225" y="1708150"/>
            <a:ext cx="3038475" cy="1155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Langevin </a:t>
            </a:r>
            <a:r>
              <a:rPr lang="en-US" altLang="en-US" u="sng"/>
              <a:t>dia</a:t>
            </a:r>
            <a:r>
              <a:rPr lang="en-US" altLang="en-US"/>
              <a:t>magnetism</a:t>
            </a:r>
          </a:p>
        </p:txBody>
      </p:sp>
      <p:graphicFrame>
        <p:nvGraphicFramePr>
          <p:cNvPr id="291844" name="Object 4"/>
          <p:cNvGraphicFramePr>
            <a:graphicFrameLocks noChangeAspect="1"/>
          </p:cNvGraphicFramePr>
          <p:nvPr/>
        </p:nvGraphicFramePr>
        <p:xfrm>
          <a:off x="344488" y="1716088"/>
          <a:ext cx="84502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4" name="Equation" r:id="rId3" imgW="9969480" imgH="1066680" progId="Equation.3">
                  <p:embed/>
                </p:oleObj>
              </mc:Choice>
              <mc:Fallback>
                <p:oleObj name="Equation" r:id="rId3" imgW="996948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716088"/>
                        <a:ext cx="84502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423863" y="3006725"/>
            <a:ext cx="7186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Low temperature, filled shell ions (                           )</a:t>
            </a:r>
          </a:p>
        </p:txBody>
      </p:sp>
      <p:graphicFrame>
        <p:nvGraphicFramePr>
          <p:cNvPr id="291846" name="Object 6"/>
          <p:cNvGraphicFramePr>
            <a:graphicFrameLocks noChangeAspect="1"/>
          </p:cNvGraphicFramePr>
          <p:nvPr/>
        </p:nvGraphicFramePr>
        <p:xfrm>
          <a:off x="1204913" y="3581400"/>
          <a:ext cx="55880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5" name="Equation" r:id="rId5" imgW="6591240" imgH="1930320" progId="Equation.3">
                  <p:embed/>
                </p:oleObj>
              </mc:Choice>
              <mc:Fallback>
                <p:oleObj name="Equation" r:id="rId5" imgW="6591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3581400"/>
                        <a:ext cx="55880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7" name="Object 7"/>
          <p:cNvGraphicFramePr>
            <a:graphicFrameLocks noChangeAspect="1"/>
          </p:cNvGraphicFramePr>
          <p:nvPr/>
        </p:nvGraphicFramePr>
        <p:xfrm>
          <a:off x="5140325" y="3116263"/>
          <a:ext cx="22510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7" imgW="2654280" imgH="406080" progId="Equation.3">
                  <p:embed/>
                </p:oleObj>
              </mc:Choice>
              <mc:Fallback>
                <p:oleObj name="Equation" r:id="rId7" imgW="2654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3116263"/>
                        <a:ext cx="22510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1848" name="Group 8"/>
          <p:cNvGrpSpPr>
            <a:grpSpLocks/>
          </p:cNvGrpSpPr>
          <p:nvPr/>
        </p:nvGrpSpPr>
        <p:grpSpPr bwMode="auto">
          <a:xfrm>
            <a:off x="4646613" y="5499100"/>
            <a:ext cx="3198812" cy="700088"/>
            <a:chOff x="1622" y="3548"/>
            <a:chExt cx="2015" cy="441"/>
          </a:xfrm>
        </p:grpSpPr>
        <p:graphicFrame>
          <p:nvGraphicFramePr>
            <p:cNvPr id="291849" name="Object 9"/>
            <p:cNvGraphicFramePr>
              <a:graphicFrameLocks noChangeAspect="1"/>
            </p:cNvGraphicFramePr>
            <p:nvPr/>
          </p:nvGraphicFramePr>
          <p:xfrm>
            <a:off x="2115" y="3548"/>
            <a:ext cx="1248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77" name="Equation" r:id="rId9" imgW="2336760" imgH="825480" progId="Equation.3">
                    <p:embed/>
                  </p:oleObj>
                </mc:Choice>
                <mc:Fallback>
                  <p:oleObj name="Equation" r:id="rId9" imgW="2336760" imgH="825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548"/>
                          <a:ext cx="1248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1850" name="Text Box 10"/>
            <p:cNvSpPr txBox="1">
              <a:spLocks noChangeArrowheads="1"/>
            </p:cNvSpPr>
            <p:nvPr/>
          </p:nvSpPr>
          <p:spPr bwMode="auto">
            <a:xfrm>
              <a:off x="1622" y="3665"/>
              <a:ext cx="20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>
                  <a:solidFill>
                    <a:srgbClr val="6699FF"/>
                  </a:solidFill>
                </a:rPr>
                <a:t>( SI:                           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176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Paramagnetism</a:t>
            </a:r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1008063" y="2909888"/>
            <a:ext cx="7389812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1873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94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alignment of weakly interacting magnetic moments </a:t>
            </a:r>
            <a:br>
              <a:rPr lang="en-US" altLang="en-US">
                <a:solidFill>
                  <a:srgbClr val="FFFF00"/>
                </a:solidFill>
                <a:latin typeface="Arial" charset="0"/>
              </a:rPr>
            </a:br>
            <a:r>
              <a:rPr lang="en-US" altLang="en-US">
                <a:solidFill>
                  <a:srgbClr val="FFFF00"/>
                </a:solidFill>
                <a:latin typeface="Arial" charset="0"/>
              </a:rPr>
              <a:t>in a magnetic field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Curie law </a:t>
            </a:r>
            <a:r>
              <a:rPr lang="en-US" altLang="en-US">
                <a:solidFill>
                  <a:srgbClr val="FFFF00"/>
                </a:solidFill>
                <a:latin typeface="Symbol" pitchFamily="18" charset="2"/>
              </a:rPr>
              <a:t>c = q/T</a:t>
            </a:r>
            <a:endParaRPr lang="en-US" altLang="en-US">
              <a:solidFill>
                <a:srgbClr val="FFFF00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Magnetic moments = spin, orbit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Ground state splitting (Curie)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Low lying excited states (van Vleck)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Density of states effects (Pauli magnetism)</a:t>
            </a:r>
          </a:p>
          <a:p>
            <a:endParaRPr lang="en-US" altLang="en-US">
              <a:solidFill>
                <a:srgbClr val="FFFF00"/>
              </a:solidFill>
              <a:latin typeface="Arial" charset="0"/>
            </a:endParaRPr>
          </a:p>
          <a:p>
            <a:r>
              <a:rPr lang="en-US" altLang="en-US">
                <a:solidFill>
                  <a:srgbClr val="FFFF00"/>
                </a:solidFill>
                <a:latin typeface="Arial" charset="0"/>
              </a:rPr>
              <a:t>First: Coupling between L and S: Russel-Saunders</a:t>
            </a:r>
          </a:p>
        </p:txBody>
      </p:sp>
      <p:grpSp>
        <p:nvGrpSpPr>
          <p:cNvPr id="292868" name="Group 4"/>
          <p:cNvGrpSpPr>
            <a:grpSpLocks/>
          </p:cNvGrpSpPr>
          <p:nvPr/>
        </p:nvGrpSpPr>
        <p:grpSpPr bwMode="auto">
          <a:xfrm>
            <a:off x="1370013" y="1284288"/>
            <a:ext cx="6278562" cy="1392237"/>
            <a:chOff x="1456" y="776"/>
            <a:chExt cx="3955" cy="877"/>
          </a:xfrm>
        </p:grpSpPr>
        <p:grpSp>
          <p:nvGrpSpPr>
            <p:cNvPr id="292869" name="Group 5"/>
            <p:cNvGrpSpPr>
              <a:grpSpLocks/>
            </p:cNvGrpSpPr>
            <p:nvPr/>
          </p:nvGrpSpPr>
          <p:grpSpPr bwMode="auto">
            <a:xfrm>
              <a:off x="1456" y="776"/>
              <a:ext cx="1181" cy="874"/>
              <a:chOff x="523" y="2201"/>
              <a:chExt cx="1181" cy="874"/>
            </a:xfrm>
          </p:grpSpPr>
          <p:grpSp>
            <p:nvGrpSpPr>
              <p:cNvPr id="292870" name="Group 6"/>
              <p:cNvGrpSpPr>
                <a:grpSpLocks/>
              </p:cNvGrpSpPr>
              <p:nvPr/>
            </p:nvGrpSpPr>
            <p:grpSpPr bwMode="auto">
              <a:xfrm>
                <a:off x="534" y="2448"/>
                <a:ext cx="948" cy="627"/>
                <a:chOff x="500" y="1178"/>
                <a:chExt cx="948" cy="627"/>
              </a:xfrm>
            </p:grpSpPr>
            <p:sp>
              <p:nvSpPr>
                <p:cNvPr id="292871" name="Line 7"/>
                <p:cNvSpPr>
                  <a:spLocks noChangeShapeType="1"/>
                </p:cNvSpPr>
                <p:nvPr/>
              </p:nvSpPr>
              <p:spPr bwMode="auto">
                <a:xfrm>
                  <a:off x="635" y="1178"/>
                  <a:ext cx="0" cy="627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292872" name="Line 8"/>
                <p:cNvSpPr>
                  <a:spLocks noChangeShapeType="1"/>
                </p:cNvSpPr>
                <p:nvPr/>
              </p:nvSpPr>
              <p:spPr bwMode="auto">
                <a:xfrm>
                  <a:off x="500" y="1618"/>
                  <a:ext cx="948" cy="0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292873" name="Text Box 9"/>
              <p:cNvSpPr txBox="1">
                <a:spLocks noChangeArrowheads="1"/>
              </p:cNvSpPr>
              <p:nvPr/>
            </p:nvSpPr>
            <p:spPr bwMode="auto">
              <a:xfrm>
                <a:off x="1449" y="2747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H</a:t>
                </a:r>
              </a:p>
            </p:txBody>
          </p:sp>
          <p:sp>
            <p:nvSpPr>
              <p:cNvPr id="292874" name="Text Box 10"/>
              <p:cNvSpPr txBox="1">
                <a:spLocks noChangeArrowheads="1"/>
              </p:cNvSpPr>
              <p:nvPr/>
            </p:nvSpPr>
            <p:spPr bwMode="auto">
              <a:xfrm>
                <a:off x="523" y="2201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M</a:t>
                </a:r>
              </a:p>
            </p:txBody>
          </p:sp>
          <p:sp>
            <p:nvSpPr>
              <p:cNvPr id="292875" name="Line 11"/>
              <p:cNvSpPr>
                <a:spLocks noChangeShapeType="1"/>
              </p:cNvSpPr>
              <p:nvPr/>
            </p:nvSpPr>
            <p:spPr bwMode="auto">
              <a:xfrm flipV="1">
                <a:off x="669" y="2599"/>
                <a:ext cx="763" cy="28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292876" name="Line 12"/>
            <p:cNvSpPr>
              <a:spLocks noChangeShapeType="1"/>
            </p:cNvSpPr>
            <p:nvPr/>
          </p:nvSpPr>
          <p:spPr bwMode="auto">
            <a:xfrm>
              <a:off x="2958" y="1026"/>
              <a:ext cx="0" cy="627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2877" name="Line 13"/>
            <p:cNvSpPr>
              <a:spLocks noChangeShapeType="1"/>
            </p:cNvSpPr>
            <p:nvPr/>
          </p:nvSpPr>
          <p:spPr bwMode="auto">
            <a:xfrm>
              <a:off x="2823" y="1466"/>
              <a:ext cx="948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92878" name="Text Box 14"/>
            <p:cNvSpPr txBox="1">
              <a:spLocks noChangeArrowheads="1"/>
            </p:cNvSpPr>
            <p:nvPr/>
          </p:nvSpPr>
          <p:spPr bwMode="auto">
            <a:xfrm>
              <a:off x="3750" y="1325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</a:t>
              </a:r>
            </a:p>
          </p:txBody>
        </p:sp>
        <p:sp>
          <p:nvSpPr>
            <p:cNvPr id="292879" name="Text Box 15"/>
            <p:cNvSpPr txBox="1">
              <a:spLocks noChangeArrowheads="1"/>
            </p:cNvSpPr>
            <p:nvPr/>
          </p:nvSpPr>
          <p:spPr bwMode="auto">
            <a:xfrm>
              <a:off x="2823" y="77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c</a:t>
              </a:r>
            </a:p>
          </p:txBody>
        </p:sp>
        <p:grpSp>
          <p:nvGrpSpPr>
            <p:cNvPr id="292880" name="Group 16"/>
            <p:cNvGrpSpPr>
              <a:grpSpLocks/>
            </p:cNvGrpSpPr>
            <p:nvPr/>
          </p:nvGrpSpPr>
          <p:grpSpPr bwMode="auto">
            <a:xfrm>
              <a:off x="4144" y="776"/>
              <a:ext cx="1267" cy="877"/>
              <a:chOff x="1890" y="2178"/>
              <a:chExt cx="1267" cy="877"/>
            </a:xfrm>
          </p:grpSpPr>
          <p:sp>
            <p:nvSpPr>
              <p:cNvPr id="292881" name="Line 17"/>
              <p:cNvSpPr>
                <a:spLocks noChangeShapeType="1"/>
              </p:cNvSpPr>
              <p:nvPr/>
            </p:nvSpPr>
            <p:spPr bwMode="auto">
              <a:xfrm>
                <a:off x="2025" y="2428"/>
                <a:ext cx="0" cy="627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2882" name="Line 18"/>
              <p:cNvSpPr>
                <a:spLocks noChangeShapeType="1"/>
              </p:cNvSpPr>
              <p:nvPr/>
            </p:nvSpPr>
            <p:spPr bwMode="auto">
              <a:xfrm>
                <a:off x="1890" y="2868"/>
                <a:ext cx="948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92883" name="Text Box 19"/>
              <p:cNvSpPr txBox="1">
                <a:spLocks noChangeArrowheads="1"/>
              </p:cNvSpPr>
              <p:nvPr/>
            </p:nvSpPr>
            <p:spPr bwMode="auto">
              <a:xfrm>
                <a:off x="2711" y="2727"/>
                <a:ext cx="4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 1/T</a:t>
                </a:r>
              </a:p>
            </p:txBody>
          </p:sp>
          <p:sp>
            <p:nvSpPr>
              <p:cNvPr id="292884" name="Text Box 20"/>
              <p:cNvSpPr txBox="1">
                <a:spLocks noChangeArrowheads="1"/>
              </p:cNvSpPr>
              <p:nvPr/>
            </p:nvSpPr>
            <p:spPr bwMode="auto">
              <a:xfrm>
                <a:off x="1890" y="217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Symbol" pitchFamily="18" charset="2"/>
                  </a:rPr>
                  <a:t>c</a:t>
                </a:r>
              </a:p>
            </p:txBody>
          </p:sp>
          <p:sp>
            <p:nvSpPr>
              <p:cNvPr id="292885" name="Line 21"/>
              <p:cNvSpPr>
                <a:spLocks noChangeShapeType="1"/>
              </p:cNvSpPr>
              <p:nvPr/>
            </p:nvSpPr>
            <p:spPr bwMode="auto">
              <a:xfrm flipV="1">
                <a:off x="2126" y="2436"/>
                <a:ext cx="525" cy="33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292886" name="Freeform 22"/>
            <p:cNvSpPr>
              <a:spLocks/>
            </p:cNvSpPr>
            <p:nvPr/>
          </p:nvSpPr>
          <p:spPr bwMode="auto">
            <a:xfrm>
              <a:off x="3018" y="932"/>
              <a:ext cx="492" cy="457"/>
            </a:xfrm>
            <a:custGeom>
              <a:avLst/>
              <a:gdLst>
                <a:gd name="T0" fmla="*/ 0 w 492"/>
                <a:gd name="T1" fmla="*/ 0 h 457"/>
                <a:gd name="T2" fmla="*/ 51 w 492"/>
                <a:gd name="T3" fmla="*/ 254 h 457"/>
                <a:gd name="T4" fmla="*/ 204 w 492"/>
                <a:gd name="T5" fmla="*/ 406 h 457"/>
                <a:gd name="T6" fmla="*/ 373 w 492"/>
                <a:gd name="T7" fmla="*/ 440 h 457"/>
                <a:gd name="T8" fmla="*/ 492 w 492"/>
                <a:gd name="T9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2" h="457">
                  <a:moveTo>
                    <a:pt x="0" y="0"/>
                  </a:moveTo>
                  <a:cubicBezTo>
                    <a:pt x="8" y="93"/>
                    <a:pt x="17" y="186"/>
                    <a:pt x="51" y="254"/>
                  </a:cubicBezTo>
                  <a:cubicBezTo>
                    <a:pt x="85" y="322"/>
                    <a:pt x="150" y="375"/>
                    <a:pt x="204" y="406"/>
                  </a:cubicBezTo>
                  <a:cubicBezTo>
                    <a:pt x="258" y="437"/>
                    <a:pt x="325" y="432"/>
                    <a:pt x="373" y="440"/>
                  </a:cubicBezTo>
                  <a:cubicBezTo>
                    <a:pt x="421" y="448"/>
                    <a:pt x="456" y="452"/>
                    <a:pt x="492" y="457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446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2227263" y="2746375"/>
            <a:ext cx="38227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 smtClean="0"/>
              <a:t>Semiconductors:</a:t>
            </a:r>
          </a:p>
          <a:p>
            <a:pPr algn="l"/>
            <a:r>
              <a:rPr lang="en-US" altLang="en-US" dirty="0" smtClean="0"/>
              <a:t>	Quantum </a:t>
            </a:r>
            <a:r>
              <a:rPr lang="en-US" altLang="en-US" dirty="0"/>
              <a:t>Hall effect</a:t>
            </a:r>
          </a:p>
          <a:p>
            <a:pPr algn="l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14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2285999" y="2828836"/>
            <a:ext cx="5908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dirty="0" smtClean="0"/>
              <a:t>Introduction magnetism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8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42900" y="2700338"/>
            <a:ext cx="8515350" cy="1143000"/>
          </a:xfrm>
        </p:spPr>
        <p:txBody>
          <a:bodyPr/>
          <a:lstStyle/>
          <a:p>
            <a:r>
              <a:rPr lang="en-US" altLang="en-US" sz="8800"/>
              <a:t>MAGNETISM</a:t>
            </a:r>
          </a:p>
        </p:txBody>
      </p:sp>
    </p:spTree>
    <p:extLst>
      <p:ext uri="{BB962C8B-B14F-4D97-AF65-F5344CB8AC3E}">
        <p14:creationId xmlns:p14="http://schemas.microsoft.com/office/powerpoint/2010/main" val="16269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426787" y="6360299"/>
            <a:ext cx="34740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200" dirty="0"/>
              <a:t>Movies: High magnetic field laboratory Nijmegen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Water shows magnetism</a:t>
            </a:r>
          </a:p>
        </p:txBody>
      </p:sp>
      <p:pic>
        <p:nvPicPr>
          <p:cNvPr id="261126" name="water1.mpg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235075"/>
            <a:ext cx="6399212" cy="47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37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0" fill="hold"/>
                                        <p:tgtEl>
                                          <p:spTgt spid="261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26112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1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61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12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195" name="strawberry.mpg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1160463"/>
            <a:ext cx="6238875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1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Strawberries do it</a:t>
            </a:r>
          </a:p>
        </p:txBody>
      </p:sp>
    </p:spTree>
    <p:extLst>
      <p:ext uri="{BB962C8B-B14F-4D97-AF65-F5344CB8AC3E}">
        <p14:creationId xmlns:p14="http://schemas.microsoft.com/office/powerpoint/2010/main" val="340896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20" fill="hold"/>
                                        <p:tgtEl>
                                          <p:spTgt spid="2641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2641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641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19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9" name="frog.mpg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1344613"/>
            <a:ext cx="6254750" cy="469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2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Even frogs</a:t>
            </a:r>
          </a:p>
        </p:txBody>
      </p:sp>
    </p:spTree>
    <p:extLst>
      <p:ext uri="{BB962C8B-B14F-4D97-AF65-F5344CB8AC3E}">
        <p14:creationId xmlns:p14="http://schemas.microsoft.com/office/powerpoint/2010/main" val="147076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20" fill="hold"/>
                                        <p:tgtEl>
                                          <p:spTgt spid="265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26521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5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65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21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6" name="grasshopper.mpg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715963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747" name="tomato2.mpg">
            <a:hlinkClick r:id="" action="ppaction://media"/>
          </p:cNvPr>
          <p:cNvPicPr>
            <a:picLocks noChangeAspect="1" noChangeArrowheads="1"/>
          </p:cNvPicPr>
          <p:nvPr>
            <a:vide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703263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748" name="frog.mpg">
            <a:hlinkClick r:id="" action="ppaction://media"/>
          </p:cNvPr>
          <p:cNvPicPr>
            <a:picLocks noChangeAspect="1" noChangeArrowheads="1"/>
          </p:cNvPicPr>
          <p:nvPr>
            <a:vide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736975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749" name="drop2a.mpg">
            <a:hlinkClick r:id="" action="ppaction://media"/>
          </p:cNvPr>
          <p:cNvPicPr>
            <a:picLocks noChangeAspect="1" noChangeArrowheads="1"/>
          </p:cNvPicPr>
          <p:nvPr>
            <a:vide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3651250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11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77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2877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877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2877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6" repeatCount="indefinite" fill="hold" display="0">
                  <p:stCondLst>
                    <p:cond delay="indefinite"/>
                  </p:stCondLst>
                </p:cTn>
                <p:tgtEl>
                  <p:spTgt spid="287746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77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2877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746"/>
                  </p:tgtEl>
                </p:cond>
              </p:nextCondLst>
            </p:seq>
            <p:video>
              <p:cMediaNode vol="80000">
                <p:cTn id="22" repeatCount="indefinite" fill="hold" display="0">
                  <p:stCondLst>
                    <p:cond delay="indefinite"/>
                  </p:stCondLst>
                </p:cTn>
                <p:tgtEl>
                  <p:spTgt spid="287747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7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2877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747"/>
                  </p:tgtEl>
                </p:cond>
              </p:nextCondLst>
            </p:seq>
            <p:video>
              <p:cMediaNode vol="80000">
                <p:cTn id="28" repeatCount="indefinite" fill="hold" display="0">
                  <p:stCondLst>
                    <p:cond delay="indefinite"/>
                  </p:stCondLst>
                </p:cTn>
                <p:tgtEl>
                  <p:spTgt spid="287748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7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2877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748"/>
                  </p:tgtEl>
                </p:cond>
              </p:nextCondLst>
            </p:seq>
            <p:video>
              <p:cMediaNode vol="80000">
                <p:cTn id="34" repeatCount="indefinite" fill="hold" display="0">
                  <p:stCondLst>
                    <p:cond delay="indefinite"/>
                  </p:stCondLst>
                </p:cTn>
                <p:tgtEl>
                  <p:spTgt spid="287749"/>
                </p:tgtEl>
              </p:cMediaNode>
            </p:video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7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9" dur="1" fill="hold"/>
                                        <p:tgtEl>
                                          <p:spTgt spid="2877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74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Text Box 1027"/>
          <p:cNvSpPr txBox="1">
            <a:spLocks noChangeArrowheads="1"/>
          </p:cNvSpPr>
          <p:nvPr/>
        </p:nvSpPr>
        <p:spPr bwMode="auto">
          <a:xfrm>
            <a:off x="2409825" y="1758950"/>
            <a:ext cx="54292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e</a:t>
            </a:r>
            <a:r>
              <a:rPr lang="en-US" altLang="en-US" baseline="30000"/>
              <a:t>- </a:t>
            </a:r>
            <a:r>
              <a:rPr lang="en-US" altLang="en-US"/>
              <a:t>in B-field =&gt; Larmor precession with 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Current  of Z electrons per atom</a:t>
            </a:r>
          </a:p>
          <a:p>
            <a:pPr algn="l"/>
            <a:endParaRPr lang="en-US" altLang="en-US"/>
          </a:p>
          <a:p>
            <a:pPr algn="l"/>
            <a:endParaRPr lang="en-US" altLang="en-US"/>
          </a:p>
          <a:p>
            <a:pPr algn="l"/>
            <a:r>
              <a:rPr lang="en-US" altLang="en-US"/>
              <a:t>Magnetic moment</a:t>
            </a:r>
          </a:p>
          <a:p>
            <a:pPr algn="l"/>
            <a:endParaRPr lang="en-US" altLang="en-US"/>
          </a:p>
          <a:p>
            <a:pPr algn="l"/>
            <a:endParaRPr lang="en-US" altLang="en-US"/>
          </a:p>
          <a:p>
            <a:pPr algn="l"/>
            <a:r>
              <a:rPr lang="en-US" altLang="en-US"/>
              <a:t>Susceptibility of n atoms/volume</a:t>
            </a:r>
          </a:p>
        </p:txBody>
      </p:sp>
      <p:sp>
        <p:nvSpPr>
          <p:cNvPr id="272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‘Classical’ </a:t>
            </a:r>
            <a:r>
              <a:rPr lang="en-US" altLang="en-US" dirty="0" err="1"/>
              <a:t>Langevin</a:t>
            </a:r>
            <a:r>
              <a:rPr lang="en-US" altLang="en-US" dirty="0"/>
              <a:t> diamagnetism</a:t>
            </a:r>
          </a:p>
        </p:txBody>
      </p:sp>
      <p:graphicFrame>
        <p:nvGraphicFramePr>
          <p:cNvPr id="272388" name="Object 1028"/>
          <p:cNvGraphicFramePr>
            <a:graphicFrameLocks noChangeAspect="1"/>
          </p:cNvGraphicFramePr>
          <p:nvPr/>
        </p:nvGraphicFramePr>
        <p:xfrm>
          <a:off x="7724775" y="1731963"/>
          <a:ext cx="9699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4" name="Equation" r:id="rId4" imgW="1333440" imgH="723600" progId="Equation.3">
                  <p:embed/>
                </p:oleObj>
              </mc:Choice>
              <mc:Fallback>
                <p:oleObj name="Equation" r:id="rId4" imgW="13334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4775" y="1731963"/>
                        <a:ext cx="969963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89" name="Object 1029"/>
          <p:cNvGraphicFramePr>
            <a:graphicFrameLocks noChangeAspect="1"/>
          </p:cNvGraphicFramePr>
          <p:nvPr/>
        </p:nvGraphicFramePr>
        <p:xfrm>
          <a:off x="6978650" y="2509838"/>
          <a:ext cx="10874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5" name="Equation" r:id="rId6" imgW="1498320" imgH="723600" progId="Equation.3">
                  <p:embed/>
                </p:oleObj>
              </mc:Choice>
              <mc:Fallback>
                <p:oleObj name="Equation" r:id="rId6" imgW="14983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2509838"/>
                        <a:ext cx="108743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90" name="Object 1030"/>
          <p:cNvGraphicFramePr>
            <a:graphicFrameLocks noChangeAspect="1"/>
          </p:cNvGraphicFramePr>
          <p:nvPr/>
        </p:nvGraphicFramePr>
        <p:xfrm>
          <a:off x="5129213" y="3494088"/>
          <a:ext cx="3124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6" name="Equation" r:id="rId8" imgW="4305240" imgH="888840" progId="Equation.3">
                  <p:embed/>
                </p:oleObj>
              </mc:Choice>
              <mc:Fallback>
                <p:oleObj name="Equation" r:id="rId8" imgW="43052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3494088"/>
                        <a:ext cx="31242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91" name="Object 1031"/>
          <p:cNvGraphicFramePr>
            <a:graphicFrameLocks noChangeAspect="1"/>
          </p:cNvGraphicFramePr>
          <p:nvPr/>
        </p:nvGraphicFramePr>
        <p:xfrm>
          <a:off x="7013575" y="4554538"/>
          <a:ext cx="21018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7" name="Equation" r:id="rId10" imgW="2895480" imgH="888840" progId="Equation.3">
                  <p:embed/>
                </p:oleObj>
              </mc:Choice>
              <mc:Fallback>
                <p:oleObj name="Equation" r:id="rId10" imgW="28954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4554538"/>
                        <a:ext cx="2101850" cy="681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2411" name="Group 1051"/>
          <p:cNvGrpSpPr>
            <a:grpSpLocks/>
          </p:cNvGrpSpPr>
          <p:nvPr/>
        </p:nvGrpSpPr>
        <p:grpSpPr bwMode="auto">
          <a:xfrm>
            <a:off x="347663" y="1712913"/>
            <a:ext cx="2211387" cy="2454275"/>
            <a:chOff x="256" y="275"/>
            <a:chExt cx="1393" cy="1546"/>
          </a:xfrm>
        </p:grpSpPr>
        <p:grpSp>
          <p:nvGrpSpPr>
            <p:cNvPr id="272408" name="Group 1048"/>
            <p:cNvGrpSpPr>
              <a:grpSpLocks/>
            </p:cNvGrpSpPr>
            <p:nvPr/>
          </p:nvGrpSpPr>
          <p:grpSpPr bwMode="auto">
            <a:xfrm>
              <a:off x="256" y="275"/>
              <a:ext cx="933" cy="1546"/>
              <a:chOff x="104" y="123"/>
              <a:chExt cx="933" cy="1546"/>
            </a:xfrm>
          </p:grpSpPr>
          <p:sp>
            <p:nvSpPr>
              <p:cNvPr id="272406" name="Oval 1046"/>
              <p:cNvSpPr>
                <a:spLocks noChangeArrowheads="1"/>
              </p:cNvSpPr>
              <p:nvPr/>
            </p:nvSpPr>
            <p:spPr bwMode="auto">
              <a:xfrm rot="1792798">
                <a:off x="136" y="1194"/>
                <a:ext cx="864" cy="475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72396" name="AutoShape 1036"/>
              <p:cNvSpPr>
                <a:spLocks noChangeArrowheads="1"/>
              </p:cNvSpPr>
              <p:nvPr/>
            </p:nvSpPr>
            <p:spPr bwMode="auto">
              <a:xfrm flipV="1">
                <a:off x="104" y="726"/>
                <a:ext cx="906" cy="71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accent1">
                      <a:gamma/>
                      <a:shade val="0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72392" name="Oval 1032"/>
              <p:cNvSpPr>
                <a:spLocks noChangeArrowheads="1"/>
              </p:cNvSpPr>
              <p:nvPr/>
            </p:nvSpPr>
            <p:spPr bwMode="auto">
              <a:xfrm rot="-282610">
                <a:off x="106" y="449"/>
                <a:ext cx="931" cy="44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0"/>
                      <a:invGamma/>
                    </a:srgbClr>
                  </a:gs>
                  <a:gs pos="100000">
                    <a:srgbClr val="FFFFFF"/>
                  </a:gs>
                </a:gsLst>
                <a:lin ang="18900000" scaled="1"/>
              </a:gra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grpSp>
            <p:nvGrpSpPr>
              <p:cNvPr id="272400" name="Group 1040"/>
              <p:cNvGrpSpPr>
                <a:grpSpLocks/>
              </p:cNvGrpSpPr>
              <p:nvPr/>
            </p:nvGrpSpPr>
            <p:grpSpPr bwMode="auto">
              <a:xfrm>
                <a:off x="562" y="305"/>
                <a:ext cx="0" cy="1135"/>
                <a:chOff x="991" y="136"/>
                <a:chExt cx="0" cy="1135"/>
              </a:xfrm>
            </p:grpSpPr>
            <p:sp>
              <p:nvSpPr>
                <p:cNvPr id="272393" name="Line 1033"/>
                <p:cNvSpPr>
                  <a:spLocks noChangeShapeType="1"/>
                </p:cNvSpPr>
                <p:nvPr/>
              </p:nvSpPr>
              <p:spPr bwMode="auto">
                <a:xfrm flipH="1">
                  <a:off x="991" y="152"/>
                  <a:ext cx="0" cy="1119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272399" name="Line 1039"/>
                <p:cNvSpPr>
                  <a:spLocks noChangeShapeType="1"/>
                </p:cNvSpPr>
                <p:nvPr/>
              </p:nvSpPr>
              <p:spPr bwMode="auto">
                <a:xfrm>
                  <a:off x="991" y="136"/>
                  <a:ext cx="0" cy="592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272394" name="Line 1034"/>
              <p:cNvSpPr>
                <a:spLocks noChangeShapeType="1"/>
              </p:cNvSpPr>
              <p:nvPr/>
            </p:nvSpPr>
            <p:spPr bwMode="auto">
              <a:xfrm flipV="1">
                <a:off x="570" y="805"/>
                <a:ext cx="330" cy="613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72401" name="Oval 1041"/>
              <p:cNvSpPr>
                <a:spLocks noChangeArrowheads="1"/>
              </p:cNvSpPr>
              <p:nvPr/>
            </p:nvSpPr>
            <p:spPr bwMode="auto">
              <a:xfrm>
                <a:off x="184" y="1362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72402" name="Text Box 1042"/>
              <p:cNvSpPr txBox="1">
                <a:spLocks noChangeArrowheads="1"/>
              </p:cNvSpPr>
              <p:nvPr/>
            </p:nvSpPr>
            <p:spPr bwMode="auto">
              <a:xfrm>
                <a:off x="522" y="123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272403" name="Text Box 1043"/>
              <p:cNvSpPr txBox="1">
                <a:spLocks noChangeArrowheads="1"/>
              </p:cNvSpPr>
              <p:nvPr/>
            </p:nvSpPr>
            <p:spPr bwMode="auto">
              <a:xfrm>
                <a:off x="789" y="1064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272404" name="Line 1044"/>
              <p:cNvSpPr>
                <a:spLocks noChangeShapeType="1"/>
              </p:cNvSpPr>
              <p:nvPr/>
            </p:nvSpPr>
            <p:spPr bwMode="auto">
              <a:xfrm>
                <a:off x="558" y="1432"/>
                <a:ext cx="32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72405" name="Text Box 1045"/>
              <p:cNvSpPr txBox="1">
                <a:spLocks noChangeArrowheads="1"/>
              </p:cNvSpPr>
              <p:nvPr/>
            </p:nvSpPr>
            <p:spPr bwMode="auto">
              <a:xfrm>
                <a:off x="649" y="134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tx2"/>
                    </a:solidFill>
                    <a:latin typeface="Symbol" pitchFamily="18" charset="2"/>
                  </a:rPr>
                  <a:t>r</a:t>
                </a:r>
              </a:p>
            </p:txBody>
          </p:sp>
        </p:grpSp>
        <p:graphicFrame>
          <p:nvGraphicFramePr>
            <p:cNvPr id="272409" name="Object 1049"/>
            <p:cNvGraphicFramePr>
              <a:graphicFrameLocks noChangeAspect="1"/>
            </p:cNvGraphicFramePr>
            <p:nvPr/>
          </p:nvGraphicFramePr>
          <p:xfrm>
            <a:off x="993" y="1205"/>
            <a:ext cx="656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68" name="Equation" r:id="rId12" imgW="1041120" imgH="342720" progId="Equation.3">
                    <p:embed/>
                  </p:oleObj>
                </mc:Choice>
                <mc:Fallback>
                  <p:oleObj name="Equation" r:id="rId12" imgW="104112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3" y="1205"/>
                          <a:ext cx="656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2412" name="Text Box 1052"/>
          <p:cNvSpPr txBox="1">
            <a:spLocks noChangeArrowheads="1"/>
          </p:cNvSpPr>
          <p:nvPr/>
        </p:nvSpPr>
        <p:spPr bwMode="auto">
          <a:xfrm>
            <a:off x="2355850" y="5667375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Force: </a:t>
            </a:r>
          </a:p>
        </p:txBody>
      </p:sp>
      <p:graphicFrame>
        <p:nvGraphicFramePr>
          <p:cNvPr id="272413" name="Object 1053"/>
          <p:cNvGraphicFramePr>
            <a:graphicFrameLocks noChangeAspect="1"/>
          </p:cNvGraphicFramePr>
          <p:nvPr/>
        </p:nvGraphicFramePr>
        <p:xfrm>
          <a:off x="3406775" y="5564188"/>
          <a:ext cx="1168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9" name="Equation" r:id="rId14" imgW="1168200" imgH="723600" progId="Equation.3">
                  <p:embed/>
                </p:oleObj>
              </mc:Choice>
              <mc:Fallback>
                <p:oleObj name="Equation" r:id="rId14" imgW="11682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5564188"/>
                        <a:ext cx="1168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33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247</Words>
  <Application>Microsoft Office PowerPoint</Application>
  <PresentationFormat>On-screen Show (4:3)</PresentationFormat>
  <Paragraphs>132</Paragraphs>
  <Slides>19</Slides>
  <Notes>3</Notes>
  <HiddenSlides>0</HiddenSlides>
  <MMClips>7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Equation</vt:lpstr>
      <vt:lpstr>Condensed Matter Physics I</vt:lpstr>
      <vt:lpstr>Previously</vt:lpstr>
      <vt:lpstr>Today</vt:lpstr>
      <vt:lpstr>MAGNETISM</vt:lpstr>
      <vt:lpstr>Water shows magnetism</vt:lpstr>
      <vt:lpstr>Strawberries do it</vt:lpstr>
      <vt:lpstr>Even frogs</vt:lpstr>
      <vt:lpstr>PowerPoint Presentation</vt:lpstr>
      <vt:lpstr>‘Classical’ Langevin diamagnetism</vt:lpstr>
      <vt:lpstr>Magnetism</vt:lpstr>
      <vt:lpstr>Magnetization and susceptibility</vt:lpstr>
      <vt:lpstr>Dia- &amp; paramagnetism</vt:lpstr>
      <vt:lpstr>QM treatment: orbit</vt:lpstr>
      <vt:lpstr>QM treatment: spin</vt:lpstr>
      <vt:lpstr>PowerPoint Presentation</vt:lpstr>
      <vt:lpstr>Magnetism</vt:lpstr>
      <vt:lpstr>Para/diamagnetism</vt:lpstr>
      <vt:lpstr>Langevin diamagnetism</vt:lpstr>
      <vt:lpstr>Paramagnetism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138</cp:revision>
  <dcterms:created xsi:type="dcterms:W3CDTF">2001-11-29T08:55:22Z</dcterms:created>
  <dcterms:modified xsi:type="dcterms:W3CDTF">2014-12-16T11:38:19Z</dcterms:modified>
</cp:coreProperties>
</file>