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39" r:id="rId3"/>
    <p:sldId id="472" r:id="rId4"/>
    <p:sldId id="462" r:id="rId5"/>
    <p:sldId id="473" r:id="rId6"/>
    <p:sldId id="474" r:id="rId7"/>
    <p:sldId id="475" r:id="rId8"/>
    <p:sldId id="476" r:id="rId9"/>
    <p:sldId id="477" r:id="rId10"/>
    <p:sldId id="478" r:id="rId11"/>
    <p:sldId id="480" r:id="rId12"/>
    <p:sldId id="481" r:id="rId13"/>
    <p:sldId id="482" r:id="rId14"/>
    <p:sldId id="483" r:id="rId15"/>
    <p:sldId id="484" r:id="rId16"/>
    <p:sldId id="485" r:id="rId17"/>
    <p:sldId id="486" r:id="rId18"/>
    <p:sldId id="487" r:id="rId19"/>
    <p:sldId id="488" r:id="rId20"/>
    <p:sldId id="489" r:id="rId21"/>
    <p:sldId id="490" r:id="rId22"/>
    <p:sldId id="491" r:id="rId23"/>
    <p:sldId id="492" r:id="rId24"/>
    <p:sldId id="493" r:id="rId25"/>
    <p:sldId id="494" r:id="rId26"/>
    <p:sldId id="495" r:id="rId27"/>
    <p:sldId id="496" r:id="rId28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51" d="100"/>
          <a:sy n="51" d="100"/>
        </p:scale>
        <p:origin x="-1386" y="-96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7" Type="http://schemas.openxmlformats.org/officeDocument/2006/relationships/image" Target="../media/image54.emf"/><Relationship Id="rId2" Type="http://schemas.openxmlformats.org/officeDocument/2006/relationships/image" Target="../media/image49.emf"/><Relationship Id="rId1" Type="http://schemas.openxmlformats.org/officeDocument/2006/relationships/image" Target="../media/image48.emf"/><Relationship Id="rId6" Type="http://schemas.openxmlformats.org/officeDocument/2006/relationships/image" Target="../media/image53.emf"/><Relationship Id="rId5" Type="http://schemas.openxmlformats.org/officeDocument/2006/relationships/image" Target="../media/image52.emf"/><Relationship Id="rId4" Type="http://schemas.openxmlformats.org/officeDocument/2006/relationships/image" Target="../media/image5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Vec</a:t>
            </a:r>
            <a:r>
              <a:rPr lang="en-US" dirty="0" smtClean="0"/>
              <a:t>. Identity A.(</a:t>
            </a:r>
            <a:r>
              <a:rPr lang="en-US" dirty="0" err="1" smtClean="0"/>
              <a:t>BxC</a:t>
            </a:r>
            <a:r>
              <a:rPr lang="en-US" dirty="0" smtClean="0"/>
              <a:t>)=B.(</a:t>
            </a:r>
            <a:r>
              <a:rPr lang="en-US" dirty="0" err="1" smtClean="0"/>
              <a:t>CxA</a:t>
            </a:r>
            <a:r>
              <a:rPr lang="en-US" dirty="0" smtClean="0"/>
              <a:t>)=C.(</a:t>
            </a:r>
            <a:r>
              <a:rPr lang="en-US" dirty="0" err="1" smtClean="0"/>
              <a:t>AxB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Bohr </a:t>
            </a:r>
            <a:r>
              <a:rPr lang="en-US" dirty="0" err="1" smtClean="0"/>
              <a:t>magneton</a:t>
            </a:r>
            <a:r>
              <a:rPr lang="en-US" dirty="0" smtClean="0"/>
              <a:t>: mu = </a:t>
            </a:r>
            <a:r>
              <a:rPr lang="en-US" dirty="0" err="1" smtClean="0"/>
              <a:t>hbar</a:t>
            </a:r>
            <a:r>
              <a:rPr lang="en-US" dirty="0" smtClean="0"/>
              <a:t> e/2mc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5B0FA-5975-4BCB-AE27-79C3E2FFD7A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98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e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0.e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file:///D:\Universiteit\Onderwijs\Courses\CMP\Lectures\movies\tomato2.mpg" TargetMode="External"/><Relationship Id="rId1" Type="http://schemas.microsoft.com/office/2007/relationships/media" Target="file:///D:\Universiteit\Onderwijs\Courses\CMP\Lectures\movies\tomato2.mpg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6.bin"/><Relationship Id="rId7" Type="http://schemas.openxmlformats.org/officeDocument/2006/relationships/image" Target="../media/image40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2.png"/><Relationship Id="rId4" Type="http://schemas.openxmlformats.org/officeDocument/2006/relationships/image" Target="../media/image39.emf"/><Relationship Id="rId9" Type="http://schemas.openxmlformats.org/officeDocument/2006/relationships/image" Target="../media/image41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6.emf"/><Relationship Id="rId4" Type="http://schemas.openxmlformats.org/officeDocument/2006/relationships/image" Target="../media/image43.emf"/><Relationship Id="rId9" Type="http://schemas.openxmlformats.org/officeDocument/2006/relationships/oleObject" Target="../embeddings/oleObject4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2.e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4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9.e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51.emf"/><Relationship Id="rId4" Type="http://schemas.openxmlformats.org/officeDocument/2006/relationships/image" Target="../media/image48.e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Magnetism</a:t>
            </a:r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293688" y="1265238"/>
            <a:ext cx="8796337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Diamagnetism:</a:t>
            </a:r>
          </a:p>
          <a:p>
            <a:pPr algn="l"/>
            <a:r>
              <a:rPr lang="en-US" altLang="en-US" sz="2000"/>
              <a:t>	- No magnetic moments</a:t>
            </a:r>
          </a:p>
          <a:p>
            <a:pPr algn="l"/>
            <a:r>
              <a:rPr lang="en-US" altLang="en-US" sz="2000"/>
              <a:t>	- No magnetic interaction</a:t>
            </a:r>
          </a:p>
          <a:p>
            <a:pPr algn="l"/>
            <a:r>
              <a:rPr lang="en-US" altLang="en-US" sz="2000"/>
              <a:t>	- Response due to induced currents	 - Ideal gases</a:t>
            </a:r>
          </a:p>
          <a:p>
            <a:pPr algn="l"/>
            <a:r>
              <a:rPr lang="en-US" altLang="en-US" sz="2000"/>
              <a:t>	- Magnetization </a:t>
            </a:r>
            <a:r>
              <a:rPr lang="en-US" altLang="en-US" sz="2000" u="sng"/>
              <a:t>opposite</a:t>
            </a:r>
            <a:r>
              <a:rPr lang="en-US" altLang="en-US" sz="2000"/>
              <a:t> to field 		 - Superconductors</a:t>
            </a:r>
          </a:p>
          <a:p>
            <a:pPr algn="l"/>
            <a:r>
              <a:rPr lang="en-US" altLang="en-US" sz="2000"/>
              <a:t>	</a:t>
            </a:r>
          </a:p>
          <a:p>
            <a:pPr algn="l"/>
            <a:r>
              <a:rPr lang="en-US" altLang="en-US" sz="2000"/>
              <a:t>Paramagnetism:</a:t>
            </a:r>
          </a:p>
          <a:p>
            <a:pPr algn="l"/>
            <a:r>
              <a:rPr lang="en-US" altLang="en-US" sz="2000"/>
              <a:t>	- Magnetic moments (spin, orbit)</a:t>
            </a:r>
          </a:p>
          <a:p>
            <a:pPr algn="l"/>
            <a:r>
              <a:rPr lang="en-US" altLang="en-US" sz="2000"/>
              <a:t>	- Weak magnetic interactions		- Metals</a:t>
            </a:r>
          </a:p>
          <a:p>
            <a:pPr algn="l"/>
            <a:r>
              <a:rPr lang="en-US" altLang="en-US" sz="2000"/>
              <a:t>	- Response due to orientation		- ‘odd electron’ systems</a:t>
            </a:r>
          </a:p>
          <a:p>
            <a:pPr algn="l"/>
            <a:r>
              <a:rPr lang="en-US" altLang="en-US" sz="2000"/>
              <a:t>	- Magnetization in field direction		- O</a:t>
            </a:r>
            <a:r>
              <a:rPr lang="en-US" altLang="en-US" sz="2000" baseline="-25000"/>
              <a:t>2</a:t>
            </a:r>
            <a:r>
              <a:rPr lang="en-US" altLang="en-US" sz="2000"/>
              <a:t>, biradicals</a:t>
            </a:r>
          </a:p>
          <a:p>
            <a:pPr algn="l"/>
            <a:endParaRPr lang="en-US" altLang="en-US" sz="2000"/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Ordered magnetism: </a:t>
            </a:r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	- Magnetic moments</a:t>
            </a:r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	- Strong magnetic interactions</a:t>
            </a:r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	- Response due to polarization 		- Fe, Ni, Co</a:t>
            </a:r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	- Ferro-, antiferro-, ferrimagnetic		- Cr, high-T</a:t>
            </a:r>
            <a:r>
              <a:rPr lang="en-US" altLang="en-US" sz="2000" baseline="-25000">
                <a:solidFill>
                  <a:srgbClr val="6699FF"/>
                </a:solidFill>
              </a:rPr>
              <a:t>c</a:t>
            </a:r>
            <a:r>
              <a:rPr lang="en-US" altLang="en-US" sz="2000">
                <a:solidFill>
                  <a:srgbClr val="6699FF"/>
                </a:solidFill>
              </a:rPr>
              <a:t> (CuO systems)</a:t>
            </a:r>
          </a:p>
        </p:txBody>
      </p:sp>
    </p:spTree>
    <p:extLst>
      <p:ext uri="{BB962C8B-B14F-4D97-AF65-F5344CB8AC3E}">
        <p14:creationId xmlns:p14="http://schemas.microsoft.com/office/powerpoint/2010/main" val="3260623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5864225" y="1708150"/>
            <a:ext cx="3038475" cy="1155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Langevin </a:t>
            </a:r>
            <a:r>
              <a:rPr lang="en-US" altLang="en-US" u="sng"/>
              <a:t>dia</a:t>
            </a:r>
            <a:r>
              <a:rPr lang="en-US" altLang="en-US"/>
              <a:t>magnetism</a:t>
            </a:r>
          </a:p>
        </p:txBody>
      </p:sp>
      <p:graphicFrame>
        <p:nvGraphicFramePr>
          <p:cNvPr id="291844" name="Object 4"/>
          <p:cNvGraphicFramePr>
            <a:graphicFrameLocks noChangeAspect="1"/>
          </p:cNvGraphicFramePr>
          <p:nvPr/>
        </p:nvGraphicFramePr>
        <p:xfrm>
          <a:off x="344488" y="1716088"/>
          <a:ext cx="84502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2" name="Equation" r:id="rId3" imgW="9969480" imgH="1066680" progId="Equation.3">
                  <p:embed/>
                </p:oleObj>
              </mc:Choice>
              <mc:Fallback>
                <p:oleObj name="Equation" r:id="rId3" imgW="996948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716088"/>
                        <a:ext cx="84502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423863" y="3006725"/>
            <a:ext cx="7186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Low temperature, filled shell ions (                           )</a:t>
            </a:r>
          </a:p>
        </p:txBody>
      </p:sp>
      <p:graphicFrame>
        <p:nvGraphicFramePr>
          <p:cNvPr id="291846" name="Object 6"/>
          <p:cNvGraphicFramePr>
            <a:graphicFrameLocks noChangeAspect="1"/>
          </p:cNvGraphicFramePr>
          <p:nvPr/>
        </p:nvGraphicFramePr>
        <p:xfrm>
          <a:off x="1204913" y="3581400"/>
          <a:ext cx="55880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3" name="Equation" r:id="rId5" imgW="6591240" imgH="1930320" progId="Equation.3">
                  <p:embed/>
                </p:oleObj>
              </mc:Choice>
              <mc:Fallback>
                <p:oleObj name="Equation" r:id="rId5" imgW="6591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3581400"/>
                        <a:ext cx="55880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7" name="Object 7"/>
          <p:cNvGraphicFramePr>
            <a:graphicFrameLocks noChangeAspect="1"/>
          </p:cNvGraphicFramePr>
          <p:nvPr/>
        </p:nvGraphicFramePr>
        <p:xfrm>
          <a:off x="5140325" y="3116263"/>
          <a:ext cx="22510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4" name="Equation" r:id="rId7" imgW="2654280" imgH="406080" progId="Equation.3">
                  <p:embed/>
                </p:oleObj>
              </mc:Choice>
              <mc:Fallback>
                <p:oleObj name="Equation" r:id="rId7" imgW="2654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3116263"/>
                        <a:ext cx="22510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1848" name="Group 8"/>
          <p:cNvGrpSpPr>
            <a:grpSpLocks/>
          </p:cNvGrpSpPr>
          <p:nvPr/>
        </p:nvGrpSpPr>
        <p:grpSpPr bwMode="auto">
          <a:xfrm>
            <a:off x="4646613" y="5499100"/>
            <a:ext cx="3198812" cy="700088"/>
            <a:chOff x="1622" y="3548"/>
            <a:chExt cx="2015" cy="441"/>
          </a:xfrm>
        </p:grpSpPr>
        <p:graphicFrame>
          <p:nvGraphicFramePr>
            <p:cNvPr id="291849" name="Object 9"/>
            <p:cNvGraphicFramePr>
              <a:graphicFrameLocks noChangeAspect="1"/>
            </p:cNvGraphicFramePr>
            <p:nvPr/>
          </p:nvGraphicFramePr>
          <p:xfrm>
            <a:off x="2115" y="3548"/>
            <a:ext cx="1248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05" name="Equation" r:id="rId9" imgW="2336760" imgH="825480" progId="Equation.3">
                    <p:embed/>
                  </p:oleObj>
                </mc:Choice>
                <mc:Fallback>
                  <p:oleObj name="Equation" r:id="rId9" imgW="2336760" imgH="825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548"/>
                          <a:ext cx="1248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1850" name="Text Box 10"/>
            <p:cNvSpPr txBox="1">
              <a:spLocks noChangeArrowheads="1"/>
            </p:cNvSpPr>
            <p:nvPr/>
          </p:nvSpPr>
          <p:spPr bwMode="auto">
            <a:xfrm>
              <a:off x="1622" y="3665"/>
              <a:ext cx="20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>
                  <a:solidFill>
                    <a:srgbClr val="6699FF"/>
                  </a:solidFill>
                </a:rPr>
                <a:t>( SI:                           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176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Paramagnetism</a:t>
            </a:r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1008063" y="2909888"/>
            <a:ext cx="7389812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1873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94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alignment of weakly interacting magnetic moments </a:t>
            </a:r>
            <a:br>
              <a:rPr lang="en-US" altLang="en-US">
                <a:solidFill>
                  <a:srgbClr val="FFFF00"/>
                </a:solidFill>
                <a:latin typeface="Arial" charset="0"/>
              </a:rPr>
            </a:br>
            <a:r>
              <a:rPr lang="en-US" altLang="en-US">
                <a:solidFill>
                  <a:srgbClr val="FFFF00"/>
                </a:solidFill>
                <a:latin typeface="Arial" charset="0"/>
              </a:rPr>
              <a:t>in a magnetic field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Curie law </a:t>
            </a:r>
            <a:r>
              <a:rPr lang="en-US" altLang="en-US">
                <a:solidFill>
                  <a:srgbClr val="FFFF00"/>
                </a:solidFill>
                <a:latin typeface="Symbol" pitchFamily="18" charset="2"/>
              </a:rPr>
              <a:t>c = q/T</a:t>
            </a:r>
            <a:endParaRPr lang="en-US" altLang="en-US">
              <a:solidFill>
                <a:srgbClr val="FFFF00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Magnetic moments = spin, orbit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Ground state splitting (Curie)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Low lying excited states (van Vleck)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Density of states effects (Pauli magnetism)</a:t>
            </a:r>
          </a:p>
          <a:p>
            <a:endParaRPr lang="en-US" altLang="en-US">
              <a:solidFill>
                <a:srgbClr val="FFFF00"/>
              </a:solidFill>
              <a:latin typeface="Arial" charset="0"/>
            </a:endParaRPr>
          </a:p>
          <a:p>
            <a:r>
              <a:rPr lang="en-US" altLang="en-US">
                <a:solidFill>
                  <a:srgbClr val="FFFF00"/>
                </a:solidFill>
                <a:latin typeface="Arial" charset="0"/>
              </a:rPr>
              <a:t>First: Coupling between L and S: Russel-Saunders</a:t>
            </a:r>
          </a:p>
        </p:txBody>
      </p:sp>
      <p:grpSp>
        <p:nvGrpSpPr>
          <p:cNvPr id="292868" name="Group 4"/>
          <p:cNvGrpSpPr>
            <a:grpSpLocks/>
          </p:cNvGrpSpPr>
          <p:nvPr/>
        </p:nvGrpSpPr>
        <p:grpSpPr bwMode="auto">
          <a:xfrm>
            <a:off x="1370013" y="1284288"/>
            <a:ext cx="6278562" cy="1392237"/>
            <a:chOff x="1456" y="776"/>
            <a:chExt cx="3955" cy="877"/>
          </a:xfrm>
        </p:grpSpPr>
        <p:grpSp>
          <p:nvGrpSpPr>
            <p:cNvPr id="292869" name="Group 5"/>
            <p:cNvGrpSpPr>
              <a:grpSpLocks/>
            </p:cNvGrpSpPr>
            <p:nvPr/>
          </p:nvGrpSpPr>
          <p:grpSpPr bwMode="auto">
            <a:xfrm>
              <a:off x="1456" y="776"/>
              <a:ext cx="1181" cy="874"/>
              <a:chOff x="523" y="2201"/>
              <a:chExt cx="1181" cy="874"/>
            </a:xfrm>
          </p:grpSpPr>
          <p:grpSp>
            <p:nvGrpSpPr>
              <p:cNvPr id="292870" name="Group 6"/>
              <p:cNvGrpSpPr>
                <a:grpSpLocks/>
              </p:cNvGrpSpPr>
              <p:nvPr/>
            </p:nvGrpSpPr>
            <p:grpSpPr bwMode="auto">
              <a:xfrm>
                <a:off x="534" y="2448"/>
                <a:ext cx="948" cy="627"/>
                <a:chOff x="500" y="1178"/>
                <a:chExt cx="948" cy="627"/>
              </a:xfrm>
            </p:grpSpPr>
            <p:sp>
              <p:nvSpPr>
                <p:cNvPr id="292871" name="Line 7"/>
                <p:cNvSpPr>
                  <a:spLocks noChangeShapeType="1"/>
                </p:cNvSpPr>
                <p:nvPr/>
              </p:nvSpPr>
              <p:spPr bwMode="auto">
                <a:xfrm>
                  <a:off x="635" y="1178"/>
                  <a:ext cx="0" cy="627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292872" name="Line 8"/>
                <p:cNvSpPr>
                  <a:spLocks noChangeShapeType="1"/>
                </p:cNvSpPr>
                <p:nvPr/>
              </p:nvSpPr>
              <p:spPr bwMode="auto">
                <a:xfrm>
                  <a:off x="500" y="1618"/>
                  <a:ext cx="948" cy="0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292873" name="Text Box 9"/>
              <p:cNvSpPr txBox="1">
                <a:spLocks noChangeArrowheads="1"/>
              </p:cNvSpPr>
              <p:nvPr/>
            </p:nvSpPr>
            <p:spPr bwMode="auto">
              <a:xfrm>
                <a:off x="1449" y="2747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H</a:t>
                </a:r>
              </a:p>
            </p:txBody>
          </p:sp>
          <p:sp>
            <p:nvSpPr>
              <p:cNvPr id="292874" name="Text Box 10"/>
              <p:cNvSpPr txBox="1">
                <a:spLocks noChangeArrowheads="1"/>
              </p:cNvSpPr>
              <p:nvPr/>
            </p:nvSpPr>
            <p:spPr bwMode="auto">
              <a:xfrm>
                <a:off x="523" y="2201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M</a:t>
                </a:r>
              </a:p>
            </p:txBody>
          </p:sp>
          <p:sp>
            <p:nvSpPr>
              <p:cNvPr id="292875" name="Line 11"/>
              <p:cNvSpPr>
                <a:spLocks noChangeShapeType="1"/>
              </p:cNvSpPr>
              <p:nvPr/>
            </p:nvSpPr>
            <p:spPr bwMode="auto">
              <a:xfrm flipV="1">
                <a:off x="669" y="2599"/>
                <a:ext cx="763" cy="28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292876" name="Line 12"/>
            <p:cNvSpPr>
              <a:spLocks noChangeShapeType="1"/>
            </p:cNvSpPr>
            <p:nvPr/>
          </p:nvSpPr>
          <p:spPr bwMode="auto">
            <a:xfrm>
              <a:off x="2958" y="1026"/>
              <a:ext cx="0" cy="627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2877" name="Line 13"/>
            <p:cNvSpPr>
              <a:spLocks noChangeShapeType="1"/>
            </p:cNvSpPr>
            <p:nvPr/>
          </p:nvSpPr>
          <p:spPr bwMode="auto">
            <a:xfrm>
              <a:off x="2823" y="1466"/>
              <a:ext cx="948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2878" name="Text Box 14"/>
            <p:cNvSpPr txBox="1">
              <a:spLocks noChangeArrowheads="1"/>
            </p:cNvSpPr>
            <p:nvPr/>
          </p:nvSpPr>
          <p:spPr bwMode="auto">
            <a:xfrm>
              <a:off x="3750" y="1325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</a:t>
              </a:r>
            </a:p>
          </p:txBody>
        </p:sp>
        <p:sp>
          <p:nvSpPr>
            <p:cNvPr id="292879" name="Text Box 15"/>
            <p:cNvSpPr txBox="1">
              <a:spLocks noChangeArrowheads="1"/>
            </p:cNvSpPr>
            <p:nvPr/>
          </p:nvSpPr>
          <p:spPr bwMode="auto">
            <a:xfrm>
              <a:off x="2823" y="77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c</a:t>
              </a:r>
            </a:p>
          </p:txBody>
        </p:sp>
        <p:grpSp>
          <p:nvGrpSpPr>
            <p:cNvPr id="292880" name="Group 16"/>
            <p:cNvGrpSpPr>
              <a:grpSpLocks/>
            </p:cNvGrpSpPr>
            <p:nvPr/>
          </p:nvGrpSpPr>
          <p:grpSpPr bwMode="auto">
            <a:xfrm>
              <a:off x="4144" y="776"/>
              <a:ext cx="1267" cy="877"/>
              <a:chOff x="1890" y="2178"/>
              <a:chExt cx="1267" cy="877"/>
            </a:xfrm>
          </p:grpSpPr>
          <p:sp>
            <p:nvSpPr>
              <p:cNvPr id="292881" name="Line 17"/>
              <p:cNvSpPr>
                <a:spLocks noChangeShapeType="1"/>
              </p:cNvSpPr>
              <p:nvPr/>
            </p:nvSpPr>
            <p:spPr bwMode="auto">
              <a:xfrm>
                <a:off x="2025" y="2428"/>
                <a:ext cx="0" cy="627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2882" name="Line 18"/>
              <p:cNvSpPr>
                <a:spLocks noChangeShapeType="1"/>
              </p:cNvSpPr>
              <p:nvPr/>
            </p:nvSpPr>
            <p:spPr bwMode="auto">
              <a:xfrm>
                <a:off x="1890" y="2868"/>
                <a:ext cx="948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2883" name="Text Box 19"/>
              <p:cNvSpPr txBox="1">
                <a:spLocks noChangeArrowheads="1"/>
              </p:cNvSpPr>
              <p:nvPr/>
            </p:nvSpPr>
            <p:spPr bwMode="auto">
              <a:xfrm>
                <a:off x="2711" y="2727"/>
                <a:ext cx="4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 1/T</a:t>
                </a:r>
              </a:p>
            </p:txBody>
          </p:sp>
          <p:sp>
            <p:nvSpPr>
              <p:cNvPr id="292884" name="Text Box 20"/>
              <p:cNvSpPr txBox="1">
                <a:spLocks noChangeArrowheads="1"/>
              </p:cNvSpPr>
              <p:nvPr/>
            </p:nvSpPr>
            <p:spPr bwMode="auto">
              <a:xfrm>
                <a:off x="1890" y="217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Symbol" pitchFamily="18" charset="2"/>
                  </a:rPr>
                  <a:t>c</a:t>
                </a:r>
              </a:p>
            </p:txBody>
          </p:sp>
          <p:sp>
            <p:nvSpPr>
              <p:cNvPr id="292885" name="Line 21"/>
              <p:cNvSpPr>
                <a:spLocks noChangeShapeType="1"/>
              </p:cNvSpPr>
              <p:nvPr/>
            </p:nvSpPr>
            <p:spPr bwMode="auto">
              <a:xfrm flipV="1">
                <a:off x="2126" y="2436"/>
                <a:ext cx="525" cy="33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292886" name="Freeform 22"/>
            <p:cNvSpPr>
              <a:spLocks/>
            </p:cNvSpPr>
            <p:nvPr/>
          </p:nvSpPr>
          <p:spPr bwMode="auto">
            <a:xfrm>
              <a:off x="3018" y="932"/>
              <a:ext cx="492" cy="457"/>
            </a:xfrm>
            <a:custGeom>
              <a:avLst/>
              <a:gdLst>
                <a:gd name="T0" fmla="*/ 0 w 492"/>
                <a:gd name="T1" fmla="*/ 0 h 457"/>
                <a:gd name="T2" fmla="*/ 51 w 492"/>
                <a:gd name="T3" fmla="*/ 254 h 457"/>
                <a:gd name="T4" fmla="*/ 204 w 492"/>
                <a:gd name="T5" fmla="*/ 406 h 457"/>
                <a:gd name="T6" fmla="*/ 373 w 492"/>
                <a:gd name="T7" fmla="*/ 440 h 457"/>
                <a:gd name="T8" fmla="*/ 492 w 492"/>
                <a:gd name="T9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2" h="457">
                  <a:moveTo>
                    <a:pt x="0" y="0"/>
                  </a:moveTo>
                  <a:cubicBezTo>
                    <a:pt x="8" y="93"/>
                    <a:pt x="17" y="186"/>
                    <a:pt x="51" y="254"/>
                  </a:cubicBezTo>
                  <a:cubicBezTo>
                    <a:pt x="85" y="322"/>
                    <a:pt x="150" y="375"/>
                    <a:pt x="204" y="406"/>
                  </a:cubicBezTo>
                  <a:cubicBezTo>
                    <a:pt x="258" y="437"/>
                    <a:pt x="325" y="432"/>
                    <a:pt x="373" y="440"/>
                  </a:cubicBezTo>
                  <a:cubicBezTo>
                    <a:pt x="421" y="448"/>
                    <a:pt x="456" y="452"/>
                    <a:pt x="492" y="457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446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6819900" y="5949950"/>
            <a:ext cx="1016000" cy="5238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Spin-Orbit interaction (qualitative)</a:t>
            </a: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 rot="-1500176">
            <a:off x="527050" y="1960563"/>
            <a:ext cx="1160463" cy="66675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1493838" y="2338388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3894" name="Line 6"/>
          <p:cNvSpPr>
            <a:spLocks noChangeShapeType="1"/>
          </p:cNvSpPr>
          <p:nvPr/>
        </p:nvSpPr>
        <p:spPr bwMode="auto">
          <a:xfrm rot="8789283" flipV="1">
            <a:off x="1581150" y="2262188"/>
            <a:ext cx="1588" cy="3190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2046288" y="1704975"/>
            <a:ext cx="4506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Magnetic moment electron spin:</a:t>
            </a:r>
          </a:p>
        </p:txBody>
      </p:sp>
      <p:graphicFrame>
        <p:nvGraphicFramePr>
          <p:cNvPr id="293896" name="Object 8"/>
          <p:cNvGraphicFramePr>
            <a:graphicFrameLocks noChangeAspect="1"/>
          </p:cNvGraphicFramePr>
          <p:nvPr/>
        </p:nvGraphicFramePr>
        <p:xfrm>
          <a:off x="6518275" y="1733550"/>
          <a:ext cx="162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7" name="Equation" r:id="rId3" imgW="1625400" imgH="431640" progId="Equation.3">
                  <p:embed/>
                </p:oleObj>
              </mc:Choice>
              <mc:Fallback>
                <p:oleObj name="Equation" r:id="rId3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5" y="1733550"/>
                        <a:ext cx="1625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7" name="Text Box 9"/>
          <p:cNvSpPr txBox="1">
            <a:spLocks noChangeArrowheads="1"/>
          </p:cNvSpPr>
          <p:nvPr/>
        </p:nvSpPr>
        <p:spPr bwMode="auto">
          <a:xfrm>
            <a:off x="2071688" y="2868613"/>
            <a:ext cx="430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Current of the electron in orbit:</a:t>
            </a:r>
          </a:p>
        </p:txBody>
      </p:sp>
      <p:graphicFrame>
        <p:nvGraphicFramePr>
          <p:cNvPr id="293898" name="Object 10"/>
          <p:cNvGraphicFramePr>
            <a:graphicFrameLocks noChangeAspect="1"/>
          </p:cNvGraphicFramePr>
          <p:nvPr/>
        </p:nvGraphicFramePr>
        <p:xfrm>
          <a:off x="3108325" y="3333750"/>
          <a:ext cx="40894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8" name="Equation" r:id="rId5" imgW="4089240" imgH="1701720" progId="Equation.3">
                  <p:embed/>
                </p:oleObj>
              </mc:Choice>
              <mc:Fallback>
                <p:oleObj name="Equation" r:id="rId5" imgW="408924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3333750"/>
                        <a:ext cx="408940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3899" name="Group 11"/>
          <p:cNvGrpSpPr>
            <a:grpSpLocks/>
          </p:cNvGrpSpPr>
          <p:nvPr/>
        </p:nvGrpSpPr>
        <p:grpSpPr bwMode="auto">
          <a:xfrm>
            <a:off x="730250" y="2914650"/>
            <a:ext cx="1160463" cy="1263650"/>
            <a:chOff x="460" y="1836"/>
            <a:chExt cx="731" cy="796"/>
          </a:xfrm>
        </p:grpSpPr>
        <p:sp>
          <p:nvSpPr>
            <p:cNvPr id="293900" name="Oval 12"/>
            <p:cNvSpPr>
              <a:spLocks noChangeArrowheads="1"/>
            </p:cNvSpPr>
            <p:nvPr/>
          </p:nvSpPr>
          <p:spPr bwMode="auto">
            <a:xfrm rot="-1500176">
              <a:off x="460" y="2021"/>
              <a:ext cx="731" cy="420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3901" name="Oval 13"/>
            <p:cNvSpPr>
              <a:spLocks noChangeArrowheads="1"/>
            </p:cNvSpPr>
            <p:nvPr/>
          </p:nvSpPr>
          <p:spPr bwMode="auto">
            <a:xfrm>
              <a:off x="1069" y="2259"/>
              <a:ext cx="56" cy="5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3902" name="Line 14"/>
            <p:cNvSpPr>
              <a:spLocks noChangeShapeType="1"/>
            </p:cNvSpPr>
            <p:nvPr/>
          </p:nvSpPr>
          <p:spPr bwMode="auto">
            <a:xfrm rot="20568858" flipV="1">
              <a:off x="795" y="1836"/>
              <a:ext cx="0" cy="40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93903" name="Line 15"/>
            <p:cNvSpPr>
              <a:spLocks noChangeShapeType="1"/>
            </p:cNvSpPr>
            <p:nvPr/>
          </p:nvSpPr>
          <p:spPr bwMode="auto">
            <a:xfrm flipH="1">
              <a:off x="826" y="2304"/>
              <a:ext cx="262" cy="25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3904" name="Text Box 16"/>
            <p:cNvSpPr txBox="1">
              <a:spLocks noChangeArrowheads="1"/>
            </p:cNvSpPr>
            <p:nvPr/>
          </p:nvSpPr>
          <p:spPr bwMode="auto">
            <a:xfrm>
              <a:off x="872" y="2382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/>
                <a:t>v</a:t>
              </a:r>
            </a:p>
          </p:txBody>
        </p:sp>
      </p:grpSp>
      <p:sp>
        <p:nvSpPr>
          <p:cNvPr id="293905" name="Text Box 17"/>
          <p:cNvSpPr txBox="1">
            <a:spLocks noChangeArrowheads="1"/>
          </p:cNvSpPr>
          <p:nvPr/>
        </p:nvSpPr>
        <p:spPr bwMode="auto">
          <a:xfrm>
            <a:off x="2011363" y="5291138"/>
            <a:ext cx="572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Energy of the spin in the field of the orbit:</a:t>
            </a:r>
          </a:p>
        </p:txBody>
      </p:sp>
      <p:graphicFrame>
        <p:nvGraphicFramePr>
          <p:cNvPr id="293906" name="Object 18"/>
          <p:cNvGraphicFramePr>
            <a:graphicFrameLocks noChangeAspect="1"/>
          </p:cNvGraphicFramePr>
          <p:nvPr/>
        </p:nvGraphicFramePr>
        <p:xfrm>
          <a:off x="2605088" y="5865813"/>
          <a:ext cx="5092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9" name="Equation" r:id="rId7" imgW="5092560" imgH="787320" progId="Equation.3">
                  <p:embed/>
                </p:oleObj>
              </mc:Choice>
              <mc:Fallback>
                <p:oleObj name="Equation" r:id="rId7" imgW="50925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5865813"/>
                        <a:ext cx="50927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907" name="Oval 19"/>
          <p:cNvSpPr>
            <a:spLocks noChangeArrowheads="1"/>
          </p:cNvSpPr>
          <p:nvPr/>
        </p:nvSpPr>
        <p:spPr bwMode="auto">
          <a:xfrm rot="-1500176">
            <a:off x="528638" y="5153025"/>
            <a:ext cx="1160462" cy="666750"/>
          </a:xfrm>
          <a:prstGeom prst="ellipse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3908" name="Oval 20"/>
          <p:cNvSpPr>
            <a:spLocks noChangeArrowheads="1"/>
          </p:cNvSpPr>
          <p:nvPr/>
        </p:nvSpPr>
        <p:spPr bwMode="auto">
          <a:xfrm>
            <a:off x="1222375" y="5730875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3909" name="Line 21"/>
          <p:cNvSpPr>
            <a:spLocks noChangeShapeType="1"/>
          </p:cNvSpPr>
          <p:nvPr/>
        </p:nvSpPr>
        <p:spPr bwMode="auto">
          <a:xfrm rot="20568858" flipV="1">
            <a:off x="1060450" y="4859338"/>
            <a:ext cx="0" cy="6461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3910" name="Oval 22"/>
          <p:cNvSpPr>
            <a:spLocks noChangeArrowheads="1"/>
          </p:cNvSpPr>
          <p:nvPr/>
        </p:nvSpPr>
        <p:spPr bwMode="auto">
          <a:xfrm rot="-1129861">
            <a:off x="1373188" y="4948238"/>
            <a:ext cx="311150" cy="436562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3911" name="Oval 23"/>
          <p:cNvSpPr>
            <a:spLocks noChangeArrowheads="1"/>
          </p:cNvSpPr>
          <p:nvPr/>
        </p:nvSpPr>
        <p:spPr bwMode="auto">
          <a:xfrm rot="-1129861">
            <a:off x="444500" y="5572125"/>
            <a:ext cx="311150" cy="436563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3912" name="Oval 24"/>
          <p:cNvSpPr>
            <a:spLocks noChangeArrowheads="1"/>
          </p:cNvSpPr>
          <p:nvPr/>
        </p:nvSpPr>
        <p:spPr bwMode="auto">
          <a:xfrm rot="-1129861">
            <a:off x="1196975" y="4703763"/>
            <a:ext cx="663575" cy="925512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3913" name="Oval 25"/>
          <p:cNvSpPr>
            <a:spLocks noChangeArrowheads="1"/>
          </p:cNvSpPr>
          <p:nvPr/>
        </p:nvSpPr>
        <p:spPr bwMode="auto">
          <a:xfrm rot="-1129861">
            <a:off x="377825" y="5456238"/>
            <a:ext cx="446088" cy="66675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3914" name="Oval 26"/>
          <p:cNvSpPr>
            <a:spLocks noChangeArrowheads="1"/>
          </p:cNvSpPr>
          <p:nvPr/>
        </p:nvSpPr>
        <p:spPr bwMode="auto">
          <a:xfrm rot="-1129861">
            <a:off x="1306513" y="4833938"/>
            <a:ext cx="446087" cy="66675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3915" name="Oval 27"/>
          <p:cNvSpPr>
            <a:spLocks noChangeArrowheads="1"/>
          </p:cNvSpPr>
          <p:nvPr/>
        </p:nvSpPr>
        <p:spPr bwMode="auto">
          <a:xfrm rot="-1129861">
            <a:off x="268288" y="5327650"/>
            <a:ext cx="663575" cy="925513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3916" name="Line 28"/>
          <p:cNvSpPr>
            <a:spLocks noChangeShapeType="1"/>
          </p:cNvSpPr>
          <p:nvPr/>
        </p:nvSpPr>
        <p:spPr bwMode="auto">
          <a:xfrm rot="8789283" flipV="1">
            <a:off x="1290638" y="5659438"/>
            <a:ext cx="1587" cy="3190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1050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Partially filled shells</a:t>
            </a: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1082675" y="3732213"/>
            <a:ext cx="7693025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66800" indent="-609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4000" indent="-609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81200" indent="-609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438400" indent="-609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8956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3528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8100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2672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romanUcPeriod"/>
            </a:pP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Lowest state has highest S</a:t>
            </a:r>
          </a:p>
          <a:p>
            <a:pPr>
              <a:buFontTx/>
              <a:buAutoNum type="romanUcPeriod"/>
            </a:pP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Lowest state has highest L(           )</a:t>
            </a:r>
          </a:p>
          <a:p>
            <a:pPr>
              <a:buFontTx/>
              <a:buAutoNum type="romanUcPeriod"/>
            </a:pP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Lowest state has minimized LS interaction</a:t>
            </a:r>
            <a:br>
              <a:rPr lang="en-US" altLang="en-US" sz="2200">
                <a:solidFill>
                  <a:srgbClr val="FFFF00"/>
                </a:solidFill>
                <a:latin typeface="Arial" charset="0"/>
              </a:rPr>
            </a:b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		L+S  for more than half filled (L,S opposite) </a:t>
            </a:r>
            <a:br>
              <a:rPr lang="en-US" altLang="en-US" sz="2200">
                <a:solidFill>
                  <a:srgbClr val="FFFF00"/>
                </a:solidFill>
                <a:latin typeface="Arial" charset="0"/>
              </a:rPr>
            </a:b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		|L-S| for less than half filled (L,S parallel)</a:t>
            </a:r>
          </a:p>
        </p:txBody>
      </p:sp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220663" y="1833563"/>
            <a:ext cx="9159875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Russel-Saunders coupling L,S and J commute with Hamiltonian. </a:t>
            </a:r>
            <a:br>
              <a:rPr lang="en-US" altLang="en-US" sz="2200">
                <a:solidFill>
                  <a:srgbClr val="FFFF00"/>
                </a:solidFill>
                <a:latin typeface="Arial" charset="0"/>
              </a:rPr>
            </a:b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Quantum numbers L,L</a:t>
            </a:r>
            <a:r>
              <a:rPr lang="en-US" altLang="en-US" sz="2200" baseline="-25000">
                <a:solidFill>
                  <a:srgbClr val="FFFF00"/>
                </a:solidFill>
                <a:latin typeface="Arial" charset="0"/>
              </a:rPr>
              <a:t>z</a:t>
            </a: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, S,S</a:t>
            </a:r>
            <a:r>
              <a:rPr lang="en-US" altLang="en-US" sz="2200" baseline="-25000">
                <a:solidFill>
                  <a:srgbClr val="FFFF00"/>
                </a:solidFill>
                <a:latin typeface="Arial" charset="0"/>
              </a:rPr>
              <a:t>z</a:t>
            </a: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,J,J</a:t>
            </a:r>
            <a:r>
              <a:rPr lang="en-US" altLang="en-US" sz="2200" baseline="-25000">
                <a:solidFill>
                  <a:srgbClr val="FFFF00"/>
                </a:solidFill>
                <a:latin typeface="Arial" charset="0"/>
              </a:rPr>
              <a:t>z</a:t>
            </a: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 describe electronic state</a:t>
            </a:r>
            <a:br>
              <a:rPr lang="en-US" altLang="en-US" sz="2200">
                <a:solidFill>
                  <a:srgbClr val="FFFF00"/>
                </a:solidFill>
                <a:latin typeface="Arial" charset="0"/>
              </a:rPr>
            </a:br>
            <a:endParaRPr lang="en-US" altLang="en-US" sz="2200">
              <a:solidFill>
                <a:srgbClr val="FFFF0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 altLang="en-US" sz="2200" u="sng">
                <a:solidFill>
                  <a:srgbClr val="FFFF00"/>
                </a:solidFill>
                <a:latin typeface="Arial" charset="0"/>
              </a:rPr>
              <a:t>Hund’s rules</a:t>
            </a:r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 for n electrons in                states</a:t>
            </a:r>
          </a:p>
          <a:p>
            <a:r>
              <a:rPr lang="en-US" altLang="en-US" sz="2200">
                <a:solidFill>
                  <a:srgbClr val="FFFF00"/>
                </a:solidFill>
                <a:latin typeface="Arial" charset="0"/>
              </a:rPr>
              <a:t>	(Maximization anti-symmetry + Pauli)</a:t>
            </a:r>
          </a:p>
        </p:txBody>
      </p:sp>
      <p:graphicFrame>
        <p:nvGraphicFramePr>
          <p:cNvPr id="294917" name="Object 5"/>
          <p:cNvGraphicFramePr>
            <a:graphicFrameLocks noChangeAspect="1"/>
          </p:cNvGraphicFramePr>
          <p:nvPr/>
        </p:nvGraphicFramePr>
        <p:xfrm>
          <a:off x="4568825" y="2905125"/>
          <a:ext cx="11477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3" imgW="1091880" imgH="342720" progId="Equation.3">
                  <p:embed/>
                </p:oleObj>
              </mc:Choice>
              <mc:Fallback>
                <p:oleObj name="Equation" r:id="rId3" imgW="10918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2905125"/>
                        <a:ext cx="11477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18" name="Object 6"/>
          <p:cNvGraphicFramePr>
            <a:graphicFrameLocks noChangeAspect="1"/>
          </p:cNvGraphicFramePr>
          <p:nvPr/>
        </p:nvGraphicFramePr>
        <p:xfrm>
          <a:off x="5156200" y="4127500"/>
          <a:ext cx="863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2" name="Equation" r:id="rId5" imgW="863280" imgH="368280" progId="Equation.3">
                  <p:embed/>
                </p:oleObj>
              </mc:Choice>
              <mc:Fallback>
                <p:oleObj name="Equation" r:id="rId5" imgW="8632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200" y="4127500"/>
                        <a:ext cx="863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4924" name="Group 12"/>
          <p:cNvGrpSpPr>
            <a:grpSpLocks/>
          </p:cNvGrpSpPr>
          <p:nvPr/>
        </p:nvGrpSpPr>
        <p:grpSpPr bwMode="auto">
          <a:xfrm>
            <a:off x="1216025" y="6064250"/>
            <a:ext cx="5545138" cy="601663"/>
            <a:chOff x="387" y="3782"/>
            <a:chExt cx="3493" cy="379"/>
          </a:xfrm>
        </p:grpSpPr>
        <p:grpSp>
          <p:nvGrpSpPr>
            <p:cNvPr id="294923" name="Group 11"/>
            <p:cNvGrpSpPr>
              <a:grpSpLocks/>
            </p:cNvGrpSpPr>
            <p:nvPr/>
          </p:nvGrpSpPr>
          <p:grpSpPr bwMode="auto">
            <a:xfrm>
              <a:off x="485" y="3826"/>
              <a:ext cx="3274" cy="291"/>
              <a:chOff x="485" y="3783"/>
              <a:chExt cx="3274" cy="291"/>
            </a:xfrm>
          </p:grpSpPr>
          <p:sp>
            <p:nvSpPr>
              <p:cNvPr id="294919" name="Text Box 7"/>
              <p:cNvSpPr txBox="1">
                <a:spLocks noChangeArrowheads="1"/>
              </p:cNvSpPr>
              <p:nvPr/>
            </p:nvSpPr>
            <p:spPr bwMode="auto">
              <a:xfrm>
                <a:off x="485" y="3783"/>
                <a:ext cx="250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/>
                  <a:t>States are characterized by </a:t>
                </a:r>
              </a:p>
            </p:txBody>
          </p:sp>
          <p:graphicFrame>
            <p:nvGraphicFramePr>
              <p:cNvPr id="294920" name="Object 8"/>
              <p:cNvGraphicFramePr>
                <a:graphicFrameLocks noChangeAspect="1"/>
              </p:cNvGraphicFramePr>
              <p:nvPr/>
            </p:nvGraphicFramePr>
            <p:xfrm>
              <a:off x="2983" y="3818"/>
              <a:ext cx="776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543" name="Equation" r:id="rId7" imgW="1231560" imgH="406080" progId="Equation.3">
                      <p:embed/>
                    </p:oleObj>
                  </mc:Choice>
                  <mc:Fallback>
                    <p:oleObj name="Equation" r:id="rId7" imgW="1231560" imgH="4060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83" y="3818"/>
                            <a:ext cx="776" cy="2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94921" name="Rectangle 9"/>
            <p:cNvSpPr>
              <a:spLocks noChangeArrowheads="1"/>
            </p:cNvSpPr>
            <p:nvPr/>
          </p:nvSpPr>
          <p:spPr bwMode="auto">
            <a:xfrm>
              <a:off x="387" y="3782"/>
              <a:ext cx="3493" cy="379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161200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772400" cy="911225"/>
          </a:xfrm>
        </p:spPr>
        <p:txBody>
          <a:bodyPr/>
          <a:lstStyle/>
          <a:p>
            <a:r>
              <a:rPr lang="en-US" altLang="en-US"/>
              <a:t>Hund’s rules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147638" y="2617788"/>
            <a:ext cx="325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d-shell (          ), 4 electrons</a:t>
            </a:r>
          </a:p>
          <a:p>
            <a:pPr algn="l"/>
            <a:r>
              <a:rPr lang="en-US" altLang="en-US" sz="2000"/>
              <a:t>Mn</a:t>
            </a:r>
            <a:r>
              <a:rPr lang="en-US" altLang="en-US" sz="2000" baseline="30000"/>
              <a:t>3+</a:t>
            </a:r>
            <a:r>
              <a:rPr lang="en-US" altLang="en-US" sz="2000"/>
              <a:t>,Cr</a:t>
            </a:r>
            <a:r>
              <a:rPr lang="en-US" altLang="en-US" sz="2000" baseline="30000"/>
              <a:t>2+</a:t>
            </a:r>
            <a:endParaRPr lang="en-US" altLang="en-US" sz="2000"/>
          </a:p>
        </p:txBody>
      </p:sp>
      <p:graphicFrame>
        <p:nvGraphicFramePr>
          <p:cNvPr id="295940" name="Object 4"/>
          <p:cNvGraphicFramePr>
            <a:graphicFrameLocks noChangeAspect="1"/>
          </p:cNvGraphicFramePr>
          <p:nvPr/>
        </p:nvGraphicFramePr>
        <p:xfrm>
          <a:off x="1173163" y="2684463"/>
          <a:ext cx="598487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2" name="Equation" r:id="rId3" imgW="660240" imgH="291960" progId="Equation.3">
                  <p:embed/>
                </p:oleObj>
              </mc:Choice>
              <mc:Fallback>
                <p:oleObj name="Equation" r:id="rId3" imgW="6602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2684463"/>
                        <a:ext cx="598487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41" name="Line 5"/>
          <p:cNvSpPr>
            <a:spLocks noChangeShapeType="1"/>
          </p:cNvSpPr>
          <p:nvPr/>
        </p:nvSpPr>
        <p:spPr bwMode="auto">
          <a:xfrm>
            <a:off x="3505200" y="2493963"/>
            <a:ext cx="8937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295942" name="Group 6"/>
          <p:cNvGrpSpPr>
            <a:grpSpLocks/>
          </p:cNvGrpSpPr>
          <p:nvPr/>
        </p:nvGrpSpPr>
        <p:grpSpPr bwMode="auto">
          <a:xfrm>
            <a:off x="4217988" y="3894138"/>
            <a:ext cx="104775" cy="298450"/>
            <a:chOff x="1079" y="2990"/>
            <a:chExt cx="73" cy="219"/>
          </a:xfrm>
        </p:grpSpPr>
        <p:sp>
          <p:nvSpPr>
            <p:cNvPr id="295943" name="Oval 7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5944" name="Line 8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95945" name="Group 9"/>
          <p:cNvGrpSpPr>
            <a:grpSpLocks/>
          </p:cNvGrpSpPr>
          <p:nvPr/>
        </p:nvGrpSpPr>
        <p:grpSpPr bwMode="auto">
          <a:xfrm>
            <a:off x="3505200" y="3055938"/>
            <a:ext cx="893763" cy="298450"/>
            <a:chOff x="2725" y="1698"/>
            <a:chExt cx="621" cy="219"/>
          </a:xfrm>
        </p:grpSpPr>
        <p:sp>
          <p:nvSpPr>
            <p:cNvPr id="295946" name="Line 10"/>
            <p:cNvSpPr>
              <a:spLocks noChangeShapeType="1"/>
            </p:cNvSpPr>
            <p:nvPr/>
          </p:nvSpPr>
          <p:spPr bwMode="auto">
            <a:xfrm>
              <a:off x="2725" y="1820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5947" name="Group 11"/>
            <p:cNvGrpSpPr>
              <a:grpSpLocks/>
            </p:cNvGrpSpPr>
            <p:nvPr/>
          </p:nvGrpSpPr>
          <p:grpSpPr bwMode="auto">
            <a:xfrm>
              <a:off x="2743" y="1698"/>
              <a:ext cx="73" cy="219"/>
              <a:chOff x="1079" y="2990"/>
              <a:chExt cx="73" cy="219"/>
            </a:xfrm>
          </p:grpSpPr>
          <p:sp>
            <p:nvSpPr>
              <p:cNvPr id="295948" name="Oval 12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5949" name="Line 13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95950" name="Group 14"/>
          <p:cNvGrpSpPr>
            <a:grpSpLocks/>
          </p:cNvGrpSpPr>
          <p:nvPr/>
        </p:nvGrpSpPr>
        <p:grpSpPr bwMode="auto">
          <a:xfrm>
            <a:off x="3505200" y="2868613"/>
            <a:ext cx="893763" cy="296862"/>
            <a:chOff x="2725" y="1580"/>
            <a:chExt cx="621" cy="219"/>
          </a:xfrm>
        </p:grpSpPr>
        <p:sp>
          <p:nvSpPr>
            <p:cNvPr id="295951" name="Line 15"/>
            <p:cNvSpPr>
              <a:spLocks noChangeShapeType="1"/>
            </p:cNvSpPr>
            <p:nvPr/>
          </p:nvSpPr>
          <p:spPr bwMode="auto">
            <a:xfrm>
              <a:off x="2725" y="1701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5952" name="Group 16"/>
            <p:cNvGrpSpPr>
              <a:grpSpLocks/>
            </p:cNvGrpSpPr>
            <p:nvPr/>
          </p:nvGrpSpPr>
          <p:grpSpPr bwMode="auto">
            <a:xfrm>
              <a:off x="2862" y="1580"/>
              <a:ext cx="73" cy="219"/>
              <a:chOff x="1079" y="2990"/>
              <a:chExt cx="73" cy="219"/>
            </a:xfrm>
          </p:grpSpPr>
          <p:sp>
            <p:nvSpPr>
              <p:cNvPr id="295953" name="Oval 17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5954" name="Line 18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95955" name="Group 19"/>
          <p:cNvGrpSpPr>
            <a:grpSpLocks/>
          </p:cNvGrpSpPr>
          <p:nvPr/>
        </p:nvGrpSpPr>
        <p:grpSpPr bwMode="auto">
          <a:xfrm>
            <a:off x="3505200" y="2692400"/>
            <a:ext cx="893763" cy="300038"/>
            <a:chOff x="2725" y="1461"/>
            <a:chExt cx="621" cy="219"/>
          </a:xfrm>
        </p:grpSpPr>
        <p:sp>
          <p:nvSpPr>
            <p:cNvPr id="295956" name="Line 20"/>
            <p:cNvSpPr>
              <a:spLocks noChangeShapeType="1"/>
            </p:cNvSpPr>
            <p:nvPr/>
          </p:nvSpPr>
          <p:spPr bwMode="auto">
            <a:xfrm>
              <a:off x="2725" y="1582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5957" name="Group 21"/>
            <p:cNvGrpSpPr>
              <a:grpSpLocks/>
            </p:cNvGrpSpPr>
            <p:nvPr/>
          </p:nvGrpSpPr>
          <p:grpSpPr bwMode="auto">
            <a:xfrm>
              <a:off x="2981" y="1461"/>
              <a:ext cx="73" cy="219"/>
              <a:chOff x="1079" y="2990"/>
              <a:chExt cx="73" cy="219"/>
            </a:xfrm>
          </p:grpSpPr>
          <p:sp>
            <p:nvSpPr>
              <p:cNvPr id="295958" name="Oval 22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5959" name="Line 23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95960" name="Group 24"/>
          <p:cNvGrpSpPr>
            <a:grpSpLocks/>
          </p:cNvGrpSpPr>
          <p:nvPr/>
        </p:nvGrpSpPr>
        <p:grpSpPr bwMode="auto">
          <a:xfrm>
            <a:off x="3505200" y="2517775"/>
            <a:ext cx="893763" cy="298450"/>
            <a:chOff x="2725" y="1342"/>
            <a:chExt cx="621" cy="219"/>
          </a:xfrm>
        </p:grpSpPr>
        <p:sp>
          <p:nvSpPr>
            <p:cNvPr id="295961" name="Line 25"/>
            <p:cNvSpPr>
              <a:spLocks noChangeShapeType="1"/>
            </p:cNvSpPr>
            <p:nvPr/>
          </p:nvSpPr>
          <p:spPr bwMode="auto">
            <a:xfrm>
              <a:off x="2725" y="1463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5962" name="Group 26"/>
            <p:cNvGrpSpPr>
              <a:grpSpLocks/>
            </p:cNvGrpSpPr>
            <p:nvPr/>
          </p:nvGrpSpPr>
          <p:grpSpPr bwMode="auto">
            <a:xfrm>
              <a:off x="3100" y="1342"/>
              <a:ext cx="73" cy="219"/>
              <a:chOff x="1079" y="2990"/>
              <a:chExt cx="73" cy="219"/>
            </a:xfrm>
          </p:grpSpPr>
          <p:sp>
            <p:nvSpPr>
              <p:cNvPr id="295963" name="Oval 27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5964" name="Line 28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95965" name="Text Box 29"/>
          <p:cNvSpPr txBox="1">
            <a:spLocks noChangeArrowheads="1"/>
          </p:cNvSpPr>
          <p:nvPr/>
        </p:nvSpPr>
        <p:spPr bwMode="auto">
          <a:xfrm>
            <a:off x="4389438" y="2357438"/>
            <a:ext cx="341312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-2</a:t>
            </a:r>
          </a:p>
          <a:p>
            <a:r>
              <a:rPr lang="en-US" altLang="en-US" sz="1400"/>
              <a:t>-1</a:t>
            </a:r>
          </a:p>
          <a:p>
            <a:r>
              <a:rPr lang="en-US" altLang="en-US" sz="1400"/>
              <a:t>0</a:t>
            </a:r>
          </a:p>
          <a:p>
            <a:r>
              <a:rPr lang="en-US" altLang="en-US" sz="1400"/>
              <a:t>1</a:t>
            </a:r>
          </a:p>
          <a:p>
            <a:r>
              <a:rPr lang="en-US" altLang="en-US" sz="1400"/>
              <a:t>2</a:t>
            </a:r>
          </a:p>
        </p:txBody>
      </p:sp>
      <p:graphicFrame>
        <p:nvGraphicFramePr>
          <p:cNvPr id="295966" name="Object 30"/>
          <p:cNvGraphicFramePr>
            <a:graphicFrameLocks noChangeAspect="1"/>
          </p:cNvGraphicFramePr>
          <p:nvPr/>
        </p:nvGraphicFramePr>
        <p:xfrm>
          <a:off x="4392613" y="2128838"/>
          <a:ext cx="3000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3" name="Equation" r:id="rId5" imgW="330120" imgH="368280" progId="Equation.3">
                  <p:embed/>
                </p:oleObj>
              </mc:Choice>
              <mc:Fallback>
                <p:oleObj name="Equation" r:id="rId5" imgW="3301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2128838"/>
                        <a:ext cx="3000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67" name="Text Box 31"/>
          <p:cNvSpPr txBox="1">
            <a:spLocks noChangeArrowheads="1"/>
          </p:cNvSpPr>
          <p:nvPr/>
        </p:nvSpPr>
        <p:spPr bwMode="auto">
          <a:xfrm>
            <a:off x="5141913" y="2349500"/>
            <a:ext cx="226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S=2</a:t>
            </a:r>
          </a:p>
          <a:p>
            <a:pPr algn="l"/>
            <a:r>
              <a:rPr lang="en-US" altLang="en-US"/>
              <a:t>L=2      =&gt;   </a:t>
            </a:r>
            <a:r>
              <a:rPr lang="en-US" altLang="en-US" baseline="30000"/>
              <a:t>5</a:t>
            </a:r>
            <a:r>
              <a:rPr lang="en-US" altLang="en-US"/>
              <a:t>D</a:t>
            </a:r>
            <a:r>
              <a:rPr lang="en-US" altLang="en-US" baseline="-25000"/>
              <a:t>0</a:t>
            </a:r>
            <a:endParaRPr lang="en-US" altLang="en-US"/>
          </a:p>
          <a:p>
            <a:pPr algn="l"/>
            <a:r>
              <a:rPr lang="en-US" altLang="en-US"/>
              <a:t>J=0</a:t>
            </a:r>
          </a:p>
        </p:txBody>
      </p:sp>
      <p:sp>
        <p:nvSpPr>
          <p:cNvPr id="295968" name="Text Box 32"/>
          <p:cNvSpPr txBox="1">
            <a:spLocks noChangeArrowheads="1"/>
          </p:cNvSpPr>
          <p:nvPr/>
        </p:nvSpPr>
        <p:spPr bwMode="auto">
          <a:xfrm>
            <a:off x="174625" y="4041775"/>
            <a:ext cx="325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d-shell (          ), 5 electrons</a:t>
            </a:r>
          </a:p>
          <a:p>
            <a:pPr algn="l"/>
            <a:r>
              <a:rPr lang="en-US" altLang="en-US" sz="2000"/>
              <a:t>Fe</a:t>
            </a:r>
            <a:r>
              <a:rPr lang="en-US" altLang="en-US" sz="2000" baseline="30000"/>
              <a:t>3+</a:t>
            </a:r>
            <a:r>
              <a:rPr lang="en-US" altLang="en-US" sz="2000"/>
              <a:t>,Mn</a:t>
            </a:r>
            <a:r>
              <a:rPr lang="en-US" altLang="en-US" sz="2000" baseline="30000"/>
              <a:t>2+</a:t>
            </a:r>
            <a:endParaRPr lang="en-US" altLang="en-US" sz="2000"/>
          </a:p>
        </p:txBody>
      </p:sp>
      <p:graphicFrame>
        <p:nvGraphicFramePr>
          <p:cNvPr id="295969" name="Object 33"/>
          <p:cNvGraphicFramePr>
            <a:graphicFrameLocks noChangeAspect="1"/>
          </p:cNvGraphicFramePr>
          <p:nvPr/>
        </p:nvGraphicFramePr>
        <p:xfrm>
          <a:off x="1200150" y="4110038"/>
          <a:ext cx="598488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4" name="Equation" r:id="rId7" imgW="660240" imgH="291960" progId="Equation.3">
                  <p:embed/>
                </p:oleObj>
              </mc:Choice>
              <mc:Fallback>
                <p:oleObj name="Equation" r:id="rId7" imgW="6602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110038"/>
                        <a:ext cx="598488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70" name="Text Box 34"/>
          <p:cNvSpPr txBox="1">
            <a:spLocks noChangeArrowheads="1"/>
          </p:cNvSpPr>
          <p:nvPr/>
        </p:nvSpPr>
        <p:spPr bwMode="auto">
          <a:xfrm>
            <a:off x="120650" y="5319713"/>
            <a:ext cx="325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d-shell (          ), 6 electrons</a:t>
            </a:r>
          </a:p>
          <a:p>
            <a:pPr algn="l"/>
            <a:r>
              <a:rPr lang="en-US" altLang="en-US" sz="2000"/>
              <a:t>Fe</a:t>
            </a:r>
            <a:r>
              <a:rPr lang="en-US" altLang="en-US" sz="2000" baseline="30000"/>
              <a:t>2+</a:t>
            </a:r>
            <a:endParaRPr lang="en-US" altLang="en-US" sz="2000"/>
          </a:p>
        </p:txBody>
      </p:sp>
      <p:graphicFrame>
        <p:nvGraphicFramePr>
          <p:cNvPr id="295971" name="Object 35"/>
          <p:cNvGraphicFramePr>
            <a:graphicFrameLocks noChangeAspect="1"/>
          </p:cNvGraphicFramePr>
          <p:nvPr/>
        </p:nvGraphicFramePr>
        <p:xfrm>
          <a:off x="1146175" y="5386388"/>
          <a:ext cx="598488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5" name="Equation" r:id="rId9" imgW="660240" imgH="291960" progId="Equation.3">
                  <p:embed/>
                </p:oleObj>
              </mc:Choice>
              <mc:Fallback>
                <p:oleObj name="Equation" r:id="rId9" imgW="6602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5386388"/>
                        <a:ext cx="598488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72" name="Line 36"/>
          <p:cNvSpPr>
            <a:spLocks noChangeShapeType="1"/>
          </p:cNvSpPr>
          <p:nvPr/>
        </p:nvSpPr>
        <p:spPr bwMode="auto">
          <a:xfrm>
            <a:off x="3505200" y="4070350"/>
            <a:ext cx="8937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295973" name="Group 37"/>
          <p:cNvGrpSpPr>
            <a:grpSpLocks/>
          </p:cNvGrpSpPr>
          <p:nvPr/>
        </p:nvGrpSpPr>
        <p:grpSpPr bwMode="auto">
          <a:xfrm>
            <a:off x="3505200" y="4629150"/>
            <a:ext cx="893763" cy="300038"/>
            <a:chOff x="2725" y="1698"/>
            <a:chExt cx="621" cy="219"/>
          </a:xfrm>
        </p:grpSpPr>
        <p:sp>
          <p:nvSpPr>
            <p:cNvPr id="295974" name="Line 38"/>
            <p:cNvSpPr>
              <a:spLocks noChangeShapeType="1"/>
            </p:cNvSpPr>
            <p:nvPr/>
          </p:nvSpPr>
          <p:spPr bwMode="auto">
            <a:xfrm>
              <a:off x="2725" y="1820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5975" name="Group 39"/>
            <p:cNvGrpSpPr>
              <a:grpSpLocks/>
            </p:cNvGrpSpPr>
            <p:nvPr/>
          </p:nvGrpSpPr>
          <p:grpSpPr bwMode="auto">
            <a:xfrm>
              <a:off x="2743" y="1698"/>
              <a:ext cx="73" cy="219"/>
              <a:chOff x="1079" y="2990"/>
              <a:chExt cx="73" cy="219"/>
            </a:xfrm>
          </p:grpSpPr>
          <p:sp>
            <p:nvSpPr>
              <p:cNvPr id="295976" name="Oval 40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5977" name="Line 41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95978" name="Group 42"/>
          <p:cNvGrpSpPr>
            <a:grpSpLocks/>
          </p:cNvGrpSpPr>
          <p:nvPr/>
        </p:nvGrpSpPr>
        <p:grpSpPr bwMode="auto">
          <a:xfrm>
            <a:off x="3505200" y="4441825"/>
            <a:ext cx="893763" cy="300038"/>
            <a:chOff x="2725" y="1580"/>
            <a:chExt cx="621" cy="219"/>
          </a:xfrm>
        </p:grpSpPr>
        <p:sp>
          <p:nvSpPr>
            <p:cNvPr id="295979" name="Line 43"/>
            <p:cNvSpPr>
              <a:spLocks noChangeShapeType="1"/>
            </p:cNvSpPr>
            <p:nvPr/>
          </p:nvSpPr>
          <p:spPr bwMode="auto">
            <a:xfrm>
              <a:off x="2725" y="1701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5980" name="Group 44"/>
            <p:cNvGrpSpPr>
              <a:grpSpLocks/>
            </p:cNvGrpSpPr>
            <p:nvPr/>
          </p:nvGrpSpPr>
          <p:grpSpPr bwMode="auto">
            <a:xfrm>
              <a:off x="2862" y="1580"/>
              <a:ext cx="73" cy="219"/>
              <a:chOff x="1079" y="2990"/>
              <a:chExt cx="73" cy="219"/>
            </a:xfrm>
          </p:grpSpPr>
          <p:sp>
            <p:nvSpPr>
              <p:cNvPr id="295981" name="Oval 45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5982" name="Line 46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95983" name="Group 47"/>
          <p:cNvGrpSpPr>
            <a:grpSpLocks/>
          </p:cNvGrpSpPr>
          <p:nvPr/>
        </p:nvGrpSpPr>
        <p:grpSpPr bwMode="auto">
          <a:xfrm>
            <a:off x="3505200" y="4268788"/>
            <a:ext cx="893763" cy="298450"/>
            <a:chOff x="2725" y="1461"/>
            <a:chExt cx="621" cy="219"/>
          </a:xfrm>
        </p:grpSpPr>
        <p:sp>
          <p:nvSpPr>
            <p:cNvPr id="295984" name="Line 48"/>
            <p:cNvSpPr>
              <a:spLocks noChangeShapeType="1"/>
            </p:cNvSpPr>
            <p:nvPr/>
          </p:nvSpPr>
          <p:spPr bwMode="auto">
            <a:xfrm>
              <a:off x="2725" y="1582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5985" name="Group 49"/>
            <p:cNvGrpSpPr>
              <a:grpSpLocks/>
            </p:cNvGrpSpPr>
            <p:nvPr/>
          </p:nvGrpSpPr>
          <p:grpSpPr bwMode="auto">
            <a:xfrm>
              <a:off x="2981" y="1461"/>
              <a:ext cx="73" cy="219"/>
              <a:chOff x="1079" y="2990"/>
              <a:chExt cx="73" cy="219"/>
            </a:xfrm>
          </p:grpSpPr>
          <p:sp>
            <p:nvSpPr>
              <p:cNvPr id="295986" name="Oval 50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5987" name="Line 51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95988" name="Group 52"/>
          <p:cNvGrpSpPr>
            <a:grpSpLocks/>
          </p:cNvGrpSpPr>
          <p:nvPr/>
        </p:nvGrpSpPr>
        <p:grpSpPr bwMode="auto">
          <a:xfrm>
            <a:off x="3505200" y="4092575"/>
            <a:ext cx="893763" cy="300038"/>
            <a:chOff x="2725" y="1342"/>
            <a:chExt cx="621" cy="219"/>
          </a:xfrm>
        </p:grpSpPr>
        <p:sp>
          <p:nvSpPr>
            <p:cNvPr id="295989" name="Line 53"/>
            <p:cNvSpPr>
              <a:spLocks noChangeShapeType="1"/>
            </p:cNvSpPr>
            <p:nvPr/>
          </p:nvSpPr>
          <p:spPr bwMode="auto">
            <a:xfrm>
              <a:off x="2725" y="1463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5990" name="Group 54"/>
            <p:cNvGrpSpPr>
              <a:grpSpLocks/>
            </p:cNvGrpSpPr>
            <p:nvPr/>
          </p:nvGrpSpPr>
          <p:grpSpPr bwMode="auto">
            <a:xfrm>
              <a:off x="3100" y="1342"/>
              <a:ext cx="73" cy="219"/>
              <a:chOff x="1079" y="2990"/>
              <a:chExt cx="73" cy="219"/>
            </a:xfrm>
          </p:grpSpPr>
          <p:sp>
            <p:nvSpPr>
              <p:cNvPr id="295991" name="Oval 55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5992" name="Line 56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95993" name="Text Box 57"/>
          <p:cNvSpPr txBox="1">
            <a:spLocks noChangeArrowheads="1"/>
          </p:cNvSpPr>
          <p:nvPr/>
        </p:nvSpPr>
        <p:spPr bwMode="auto">
          <a:xfrm>
            <a:off x="4389438" y="3932238"/>
            <a:ext cx="341312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-2</a:t>
            </a:r>
          </a:p>
          <a:p>
            <a:r>
              <a:rPr lang="en-US" altLang="en-US" sz="1400"/>
              <a:t>-1</a:t>
            </a:r>
          </a:p>
          <a:p>
            <a:r>
              <a:rPr lang="en-US" altLang="en-US" sz="1400"/>
              <a:t>0</a:t>
            </a:r>
          </a:p>
          <a:p>
            <a:r>
              <a:rPr lang="en-US" altLang="en-US" sz="1400"/>
              <a:t>1</a:t>
            </a:r>
          </a:p>
          <a:p>
            <a:r>
              <a:rPr lang="en-US" altLang="en-US" sz="1400"/>
              <a:t>2</a:t>
            </a:r>
          </a:p>
        </p:txBody>
      </p:sp>
      <p:graphicFrame>
        <p:nvGraphicFramePr>
          <p:cNvPr id="295994" name="Object 58"/>
          <p:cNvGraphicFramePr>
            <a:graphicFrameLocks noChangeAspect="1"/>
          </p:cNvGraphicFramePr>
          <p:nvPr/>
        </p:nvGraphicFramePr>
        <p:xfrm>
          <a:off x="4392613" y="3705225"/>
          <a:ext cx="30003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6" name="Equation" r:id="rId11" imgW="330120" imgH="368280" progId="Equation.3">
                  <p:embed/>
                </p:oleObj>
              </mc:Choice>
              <mc:Fallback>
                <p:oleObj name="Equation" r:id="rId11" imgW="3301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3705225"/>
                        <a:ext cx="300037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95" name="Text Box 59"/>
          <p:cNvSpPr txBox="1">
            <a:spLocks noChangeArrowheads="1"/>
          </p:cNvSpPr>
          <p:nvPr/>
        </p:nvSpPr>
        <p:spPr bwMode="auto">
          <a:xfrm>
            <a:off x="5141913" y="3925888"/>
            <a:ext cx="241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S=5/2</a:t>
            </a:r>
          </a:p>
          <a:p>
            <a:pPr algn="l"/>
            <a:r>
              <a:rPr lang="en-US" altLang="en-US"/>
              <a:t>L=0      =&gt;   </a:t>
            </a:r>
            <a:r>
              <a:rPr lang="en-US" altLang="en-US" baseline="30000"/>
              <a:t>6</a:t>
            </a:r>
            <a:r>
              <a:rPr lang="en-US" altLang="en-US"/>
              <a:t>S</a:t>
            </a:r>
            <a:r>
              <a:rPr lang="en-US" altLang="en-US" baseline="-25000"/>
              <a:t>5/2</a:t>
            </a:r>
            <a:endParaRPr lang="en-US" altLang="en-US"/>
          </a:p>
          <a:p>
            <a:pPr algn="l"/>
            <a:r>
              <a:rPr lang="en-US" altLang="en-US"/>
              <a:t>J=5/2</a:t>
            </a:r>
          </a:p>
        </p:txBody>
      </p:sp>
      <p:sp>
        <p:nvSpPr>
          <p:cNvPr id="295996" name="Line 60"/>
          <p:cNvSpPr>
            <a:spLocks noChangeShapeType="1"/>
          </p:cNvSpPr>
          <p:nvPr/>
        </p:nvSpPr>
        <p:spPr bwMode="auto">
          <a:xfrm>
            <a:off x="3505200" y="5559425"/>
            <a:ext cx="8937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295997" name="Group 61"/>
          <p:cNvGrpSpPr>
            <a:grpSpLocks/>
          </p:cNvGrpSpPr>
          <p:nvPr/>
        </p:nvGrpSpPr>
        <p:grpSpPr bwMode="auto">
          <a:xfrm>
            <a:off x="3505200" y="6118225"/>
            <a:ext cx="893763" cy="300038"/>
            <a:chOff x="2725" y="1698"/>
            <a:chExt cx="621" cy="219"/>
          </a:xfrm>
        </p:grpSpPr>
        <p:sp>
          <p:nvSpPr>
            <p:cNvPr id="295998" name="Line 62"/>
            <p:cNvSpPr>
              <a:spLocks noChangeShapeType="1"/>
            </p:cNvSpPr>
            <p:nvPr/>
          </p:nvSpPr>
          <p:spPr bwMode="auto">
            <a:xfrm>
              <a:off x="2725" y="1820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5999" name="Group 63"/>
            <p:cNvGrpSpPr>
              <a:grpSpLocks/>
            </p:cNvGrpSpPr>
            <p:nvPr/>
          </p:nvGrpSpPr>
          <p:grpSpPr bwMode="auto">
            <a:xfrm>
              <a:off x="2743" y="1698"/>
              <a:ext cx="73" cy="219"/>
              <a:chOff x="1079" y="2990"/>
              <a:chExt cx="73" cy="219"/>
            </a:xfrm>
          </p:grpSpPr>
          <p:sp>
            <p:nvSpPr>
              <p:cNvPr id="296000" name="Oval 64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6001" name="Line 65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96002" name="Group 66"/>
          <p:cNvGrpSpPr>
            <a:grpSpLocks/>
          </p:cNvGrpSpPr>
          <p:nvPr/>
        </p:nvGrpSpPr>
        <p:grpSpPr bwMode="auto">
          <a:xfrm>
            <a:off x="3505200" y="5930900"/>
            <a:ext cx="893763" cy="300038"/>
            <a:chOff x="2725" y="1580"/>
            <a:chExt cx="621" cy="219"/>
          </a:xfrm>
        </p:grpSpPr>
        <p:sp>
          <p:nvSpPr>
            <p:cNvPr id="296003" name="Line 67"/>
            <p:cNvSpPr>
              <a:spLocks noChangeShapeType="1"/>
            </p:cNvSpPr>
            <p:nvPr/>
          </p:nvSpPr>
          <p:spPr bwMode="auto">
            <a:xfrm>
              <a:off x="2725" y="1701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6004" name="Group 68"/>
            <p:cNvGrpSpPr>
              <a:grpSpLocks/>
            </p:cNvGrpSpPr>
            <p:nvPr/>
          </p:nvGrpSpPr>
          <p:grpSpPr bwMode="auto">
            <a:xfrm>
              <a:off x="2862" y="1580"/>
              <a:ext cx="73" cy="219"/>
              <a:chOff x="1079" y="2990"/>
              <a:chExt cx="73" cy="219"/>
            </a:xfrm>
          </p:grpSpPr>
          <p:sp>
            <p:nvSpPr>
              <p:cNvPr id="296005" name="Oval 69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6006" name="Line 70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96007" name="Group 71"/>
          <p:cNvGrpSpPr>
            <a:grpSpLocks/>
          </p:cNvGrpSpPr>
          <p:nvPr/>
        </p:nvGrpSpPr>
        <p:grpSpPr bwMode="auto">
          <a:xfrm>
            <a:off x="3505200" y="5754688"/>
            <a:ext cx="893763" cy="300037"/>
            <a:chOff x="2725" y="1461"/>
            <a:chExt cx="621" cy="219"/>
          </a:xfrm>
        </p:grpSpPr>
        <p:sp>
          <p:nvSpPr>
            <p:cNvPr id="296008" name="Line 72"/>
            <p:cNvSpPr>
              <a:spLocks noChangeShapeType="1"/>
            </p:cNvSpPr>
            <p:nvPr/>
          </p:nvSpPr>
          <p:spPr bwMode="auto">
            <a:xfrm>
              <a:off x="2725" y="1582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6009" name="Group 73"/>
            <p:cNvGrpSpPr>
              <a:grpSpLocks/>
            </p:cNvGrpSpPr>
            <p:nvPr/>
          </p:nvGrpSpPr>
          <p:grpSpPr bwMode="auto">
            <a:xfrm>
              <a:off x="2981" y="1461"/>
              <a:ext cx="73" cy="219"/>
              <a:chOff x="1079" y="2990"/>
              <a:chExt cx="73" cy="219"/>
            </a:xfrm>
          </p:grpSpPr>
          <p:sp>
            <p:nvSpPr>
              <p:cNvPr id="296010" name="Oval 74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6011" name="Line 75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96012" name="Group 76"/>
          <p:cNvGrpSpPr>
            <a:grpSpLocks/>
          </p:cNvGrpSpPr>
          <p:nvPr/>
        </p:nvGrpSpPr>
        <p:grpSpPr bwMode="auto">
          <a:xfrm>
            <a:off x="3505200" y="5580063"/>
            <a:ext cx="893763" cy="300037"/>
            <a:chOff x="2725" y="1342"/>
            <a:chExt cx="621" cy="219"/>
          </a:xfrm>
        </p:grpSpPr>
        <p:sp>
          <p:nvSpPr>
            <p:cNvPr id="296013" name="Line 77"/>
            <p:cNvSpPr>
              <a:spLocks noChangeShapeType="1"/>
            </p:cNvSpPr>
            <p:nvPr/>
          </p:nvSpPr>
          <p:spPr bwMode="auto">
            <a:xfrm>
              <a:off x="2725" y="1463"/>
              <a:ext cx="62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296014" name="Group 78"/>
            <p:cNvGrpSpPr>
              <a:grpSpLocks/>
            </p:cNvGrpSpPr>
            <p:nvPr/>
          </p:nvGrpSpPr>
          <p:grpSpPr bwMode="auto">
            <a:xfrm>
              <a:off x="3100" y="1342"/>
              <a:ext cx="73" cy="219"/>
              <a:chOff x="1079" y="2990"/>
              <a:chExt cx="73" cy="219"/>
            </a:xfrm>
          </p:grpSpPr>
          <p:sp>
            <p:nvSpPr>
              <p:cNvPr id="296015" name="Oval 79"/>
              <p:cNvSpPr>
                <a:spLocks noChangeArrowheads="1"/>
              </p:cNvSpPr>
              <p:nvPr/>
            </p:nvSpPr>
            <p:spPr bwMode="auto">
              <a:xfrm>
                <a:off x="1079" y="3081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6016" name="Line 80"/>
              <p:cNvSpPr>
                <a:spLocks noChangeShapeType="1"/>
              </p:cNvSpPr>
              <p:nvPr/>
            </p:nvSpPr>
            <p:spPr bwMode="auto">
              <a:xfrm flipH="1">
                <a:off x="1079" y="2990"/>
                <a:ext cx="73" cy="21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96017" name="Text Box 81"/>
          <p:cNvSpPr txBox="1">
            <a:spLocks noChangeArrowheads="1"/>
          </p:cNvSpPr>
          <p:nvPr/>
        </p:nvSpPr>
        <p:spPr bwMode="auto">
          <a:xfrm>
            <a:off x="4389438" y="5421313"/>
            <a:ext cx="341312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-2</a:t>
            </a:r>
          </a:p>
          <a:p>
            <a:r>
              <a:rPr lang="en-US" altLang="en-US" sz="1400"/>
              <a:t>-1</a:t>
            </a:r>
          </a:p>
          <a:p>
            <a:r>
              <a:rPr lang="en-US" altLang="en-US" sz="1400"/>
              <a:t>0</a:t>
            </a:r>
          </a:p>
          <a:p>
            <a:r>
              <a:rPr lang="en-US" altLang="en-US" sz="1400"/>
              <a:t>1</a:t>
            </a:r>
          </a:p>
          <a:p>
            <a:r>
              <a:rPr lang="en-US" altLang="en-US" sz="1400"/>
              <a:t>2</a:t>
            </a:r>
          </a:p>
        </p:txBody>
      </p:sp>
      <p:graphicFrame>
        <p:nvGraphicFramePr>
          <p:cNvPr id="296018" name="Object 82"/>
          <p:cNvGraphicFramePr>
            <a:graphicFrameLocks noChangeAspect="1"/>
          </p:cNvGraphicFramePr>
          <p:nvPr/>
        </p:nvGraphicFramePr>
        <p:xfrm>
          <a:off x="4392613" y="5191125"/>
          <a:ext cx="300037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7" name="Equation" r:id="rId13" imgW="330120" imgH="368280" progId="Equation.3">
                  <p:embed/>
                </p:oleObj>
              </mc:Choice>
              <mc:Fallback>
                <p:oleObj name="Equation" r:id="rId13" imgW="3301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91125"/>
                        <a:ext cx="300037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019" name="Text Box 83"/>
          <p:cNvSpPr txBox="1">
            <a:spLocks noChangeArrowheads="1"/>
          </p:cNvSpPr>
          <p:nvPr/>
        </p:nvSpPr>
        <p:spPr bwMode="auto">
          <a:xfrm>
            <a:off x="5141913" y="5413375"/>
            <a:ext cx="226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S=2</a:t>
            </a:r>
          </a:p>
          <a:p>
            <a:pPr algn="l"/>
            <a:r>
              <a:rPr lang="en-US" altLang="en-US"/>
              <a:t>L=2      =&gt;   </a:t>
            </a:r>
            <a:r>
              <a:rPr lang="en-US" altLang="en-US" baseline="30000"/>
              <a:t>5</a:t>
            </a:r>
            <a:r>
              <a:rPr lang="en-US" altLang="en-US"/>
              <a:t>D</a:t>
            </a:r>
            <a:r>
              <a:rPr lang="en-US" altLang="en-US" baseline="-25000"/>
              <a:t>4</a:t>
            </a:r>
            <a:endParaRPr lang="en-US" altLang="en-US"/>
          </a:p>
          <a:p>
            <a:pPr algn="l"/>
            <a:r>
              <a:rPr lang="en-US" altLang="en-US"/>
              <a:t>J=4</a:t>
            </a:r>
          </a:p>
        </p:txBody>
      </p:sp>
      <p:grpSp>
        <p:nvGrpSpPr>
          <p:cNvPr id="296020" name="Group 84"/>
          <p:cNvGrpSpPr>
            <a:grpSpLocks/>
          </p:cNvGrpSpPr>
          <p:nvPr/>
        </p:nvGrpSpPr>
        <p:grpSpPr bwMode="auto">
          <a:xfrm>
            <a:off x="4222750" y="5402263"/>
            <a:ext cx="106363" cy="298450"/>
            <a:chOff x="1079" y="2990"/>
            <a:chExt cx="73" cy="219"/>
          </a:xfrm>
        </p:grpSpPr>
        <p:sp>
          <p:nvSpPr>
            <p:cNvPr id="296021" name="Oval 85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6022" name="Line 86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96023" name="Group 87"/>
          <p:cNvGrpSpPr>
            <a:grpSpLocks/>
          </p:cNvGrpSpPr>
          <p:nvPr/>
        </p:nvGrpSpPr>
        <p:grpSpPr bwMode="auto">
          <a:xfrm flipH="1" flipV="1">
            <a:off x="3683000" y="6151563"/>
            <a:ext cx="106363" cy="298450"/>
            <a:chOff x="1079" y="2990"/>
            <a:chExt cx="73" cy="219"/>
          </a:xfrm>
        </p:grpSpPr>
        <p:sp>
          <p:nvSpPr>
            <p:cNvPr id="296024" name="Oval 88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6025" name="Line 89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296026" name="Text Box 90"/>
          <p:cNvSpPr txBox="1">
            <a:spLocks noChangeArrowheads="1"/>
          </p:cNvSpPr>
          <p:nvPr/>
        </p:nvSpPr>
        <p:spPr bwMode="auto">
          <a:xfrm>
            <a:off x="4171950" y="1079500"/>
            <a:ext cx="3181350" cy="711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>
                <a:latin typeface="Lucida Console" pitchFamily="49" charset="0"/>
              </a:rPr>
              <a:t>L = 0 1 2 3 4 5 6</a:t>
            </a:r>
          </a:p>
          <a:p>
            <a:pPr algn="l"/>
            <a:r>
              <a:rPr lang="en-US" altLang="en-US" sz="2000">
                <a:latin typeface="Lucida Console" pitchFamily="49" charset="0"/>
              </a:rPr>
              <a:t>X = S P D F G H I</a:t>
            </a:r>
          </a:p>
        </p:txBody>
      </p:sp>
      <p:sp>
        <p:nvSpPr>
          <p:cNvPr id="296027" name="Text Box 91"/>
          <p:cNvSpPr txBox="1">
            <a:spLocks noChangeArrowheads="1"/>
          </p:cNvSpPr>
          <p:nvPr/>
        </p:nvSpPr>
        <p:spPr bwMode="auto">
          <a:xfrm>
            <a:off x="357188" y="892175"/>
            <a:ext cx="3279775" cy="10763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Spectroscopic notation</a:t>
            </a:r>
          </a:p>
          <a:p>
            <a:r>
              <a:rPr lang="en-US" altLang="en-US" sz="1200"/>
              <a:t>  </a:t>
            </a:r>
            <a:endParaRPr lang="en-US" altLang="en-US"/>
          </a:p>
          <a:p>
            <a:r>
              <a:rPr lang="en-US" altLang="en-US" sz="2800" baseline="30000"/>
              <a:t>2S+1</a:t>
            </a:r>
            <a:r>
              <a:rPr lang="en-US" altLang="en-US" sz="2800"/>
              <a:t>X</a:t>
            </a:r>
            <a:r>
              <a:rPr lang="en-US" altLang="en-US" sz="2800" baseline="-25000"/>
              <a:t>J</a:t>
            </a:r>
            <a:endParaRPr lang="en-US" altLang="en-US" sz="2800" baseline="30000"/>
          </a:p>
        </p:txBody>
      </p:sp>
    </p:spTree>
    <p:extLst>
      <p:ext uri="{BB962C8B-B14F-4D97-AF65-F5344CB8AC3E}">
        <p14:creationId xmlns:p14="http://schemas.microsoft.com/office/powerpoint/2010/main" val="2386701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134938"/>
            <a:ext cx="7772400" cy="793750"/>
          </a:xfrm>
        </p:spPr>
        <p:txBody>
          <a:bodyPr/>
          <a:lstStyle/>
          <a:p>
            <a:r>
              <a:rPr lang="en-US" altLang="en-US"/>
              <a:t>Rare earth elements</a:t>
            </a:r>
          </a:p>
        </p:txBody>
      </p:sp>
      <p:pic>
        <p:nvPicPr>
          <p:cNvPr id="296963" name="Picture 3" descr="C:\Mystuff\tmp\ochemel007a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57"/>
          <a:stretch>
            <a:fillRect/>
          </a:stretch>
        </p:blipFill>
        <p:spPr bwMode="auto">
          <a:xfrm>
            <a:off x="1130300" y="895350"/>
            <a:ext cx="68580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6964" name="Group 4"/>
          <p:cNvGrpSpPr>
            <a:grpSpLocks/>
          </p:cNvGrpSpPr>
          <p:nvPr/>
        </p:nvGrpSpPr>
        <p:grpSpPr bwMode="auto">
          <a:xfrm>
            <a:off x="1725613" y="5203825"/>
            <a:ext cx="1290637" cy="1470025"/>
            <a:chOff x="480" y="3888"/>
            <a:chExt cx="1440" cy="1728"/>
          </a:xfrm>
        </p:grpSpPr>
        <p:grpSp>
          <p:nvGrpSpPr>
            <p:cNvPr id="296965" name="Group 5"/>
            <p:cNvGrpSpPr>
              <a:grpSpLocks/>
            </p:cNvGrpSpPr>
            <p:nvPr/>
          </p:nvGrpSpPr>
          <p:grpSpPr bwMode="auto">
            <a:xfrm>
              <a:off x="575" y="4080"/>
              <a:ext cx="1249" cy="1390"/>
              <a:chOff x="575" y="4080"/>
              <a:chExt cx="1249" cy="1390"/>
            </a:xfrm>
          </p:grpSpPr>
          <p:sp>
            <p:nvSpPr>
              <p:cNvPr id="296966" name="Oval 6"/>
              <p:cNvSpPr>
                <a:spLocks noChangeArrowheads="1"/>
              </p:cNvSpPr>
              <p:nvPr/>
            </p:nvSpPr>
            <p:spPr bwMode="auto">
              <a:xfrm>
                <a:off x="575" y="5192"/>
                <a:ext cx="341" cy="278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67" name="Oval 7"/>
              <p:cNvSpPr>
                <a:spLocks noChangeArrowheads="1"/>
              </p:cNvSpPr>
              <p:nvPr/>
            </p:nvSpPr>
            <p:spPr bwMode="auto">
              <a:xfrm>
                <a:off x="1029" y="5192"/>
                <a:ext cx="341" cy="278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68" name="Oval 8"/>
              <p:cNvSpPr>
                <a:spLocks noChangeArrowheads="1"/>
              </p:cNvSpPr>
              <p:nvPr/>
            </p:nvSpPr>
            <p:spPr bwMode="auto">
              <a:xfrm>
                <a:off x="1483" y="5192"/>
                <a:ext cx="341" cy="278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69" name="Oval 9"/>
              <p:cNvSpPr>
                <a:spLocks noChangeArrowheads="1"/>
              </p:cNvSpPr>
              <p:nvPr/>
            </p:nvSpPr>
            <p:spPr bwMode="auto">
              <a:xfrm>
                <a:off x="1483" y="4636"/>
                <a:ext cx="341" cy="278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70" name="Oval 10"/>
              <p:cNvSpPr>
                <a:spLocks noChangeArrowheads="1"/>
              </p:cNvSpPr>
              <p:nvPr/>
            </p:nvSpPr>
            <p:spPr bwMode="auto">
              <a:xfrm>
                <a:off x="1483" y="4080"/>
                <a:ext cx="341" cy="278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71" name="Oval 11"/>
              <p:cNvSpPr>
                <a:spLocks noChangeArrowheads="1"/>
              </p:cNvSpPr>
              <p:nvPr/>
            </p:nvSpPr>
            <p:spPr bwMode="auto">
              <a:xfrm>
                <a:off x="1029" y="4636"/>
                <a:ext cx="341" cy="279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72" name="Oval 12"/>
              <p:cNvSpPr>
                <a:spLocks noChangeArrowheads="1"/>
              </p:cNvSpPr>
              <p:nvPr/>
            </p:nvSpPr>
            <p:spPr bwMode="auto">
              <a:xfrm>
                <a:off x="1029" y="4080"/>
                <a:ext cx="341" cy="278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73" name="Oval 13"/>
              <p:cNvSpPr>
                <a:spLocks noChangeArrowheads="1"/>
              </p:cNvSpPr>
              <p:nvPr/>
            </p:nvSpPr>
            <p:spPr bwMode="auto">
              <a:xfrm>
                <a:off x="575" y="4636"/>
                <a:ext cx="341" cy="279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74" name="Oval 14"/>
              <p:cNvSpPr>
                <a:spLocks noChangeArrowheads="1"/>
              </p:cNvSpPr>
              <p:nvPr/>
            </p:nvSpPr>
            <p:spPr bwMode="auto">
              <a:xfrm>
                <a:off x="575" y="4080"/>
                <a:ext cx="341" cy="278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96975" name="Group 15"/>
            <p:cNvGrpSpPr>
              <a:grpSpLocks/>
            </p:cNvGrpSpPr>
            <p:nvPr/>
          </p:nvGrpSpPr>
          <p:grpSpPr bwMode="auto">
            <a:xfrm>
              <a:off x="480" y="3888"/>
              <a:ext cx="1440" cy="1728"/>
              <a:chOff x="2832" y="4272"/>
              <a:chExt cx="1132" cy="1152"/>
            </a:xfrm>
          </p:grpSpPr>
          <p:sp>
            <p:nvSpPr>
              <p:cNvPr id="296976" name="Oval 16"/>
              <p:cNvSpPr>
                <a:spLocks noChangeArrowheads="1"/>
              </p:cNvSpPr>
              <p:nvPr/>
            </p:nvSpPr>
            <p:spPr bwMode="auto">
              <a:xfrm>
                <a:off x="2832" y="5007"/>
                <a:ext cx="412" cy="41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77" name="Oval 17"/>
              <p:cNvSpPr>
                <a:spLocks noChangeArrowheads="1"/>
              </p:cNvSpPr>
              <p:nvPr/>
            </p:nvSpPr>
            <p:spPr bwMode="auto">
              <a:xfrm>
                <a:off x="3190" y="5007"/>
                <a:ext cx="412" cy="41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78" name="Oval 18"/>
              <p:cNvSpPr>
                <a:spLocks noChangeArrowheads="1"/>
              </p:cNvSpPr>
              <p:nvPr/>
            </p:nvSpPr>
            <p:spPr bwMode="auto">
              <a:xfrm>
                <a:off x="3552" y="5007"/>
                <a:ext cx="412" cy="41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79" name="Oval 19"/>
              <p:cNvSpPr>
                <a:spLocks noChangeArrowheads="1"/>
              </p:cNvSpPr>
              <p:nvPr/>
            </p:nvSpPr>
            <p:spPr bwMode="auto">
              <a:xfrm>
                <a:off x="3552" y="4636"/>
                <a:ext cx="412" cy="41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80" name="Oval 20"/>
              <p:cNvSpPr>
                <a:spLocks noChangeArrowheads="1"/>
              </p:cNvSpPr>
              <p:nvPr/>
            </p:nvSpPr>
            <p:spPr bwMode="auto">
              <a:xfrm>
                <a:off x="3552" y="4272"/>
                <a:ext cx="412" cy="41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81" name="Oval 21"/>
              <p:cNvSpPr>
                <a:spLocks noChangeArrowheads="1"/>
              </p:cNvSpPr>
              <p:nvPr/>
            </p:nvSpPr>
            <p:spPr bwMode="auto">
              <a:xfrm>
                <a:off x="3190" y="4636"/>
                <a:ext cx="412" cy="419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82" name="Oval 22"/>
              <p:cNvSpPr>
                <a:spLocks noChangeArrowheads="1"/>
              </p:cNvSpPr>
              <p:nvPr/>
            </p:nvSpPr>
            <p:spPr bwMode="auto">
              <a:xfrm>
                <a:off x="3190" y="4272"/>
                <a:ext cx="412" cy="41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83" name="Oval 23"/>
              <p:cNvSpPr>
                <a:spLocks noChangeArrowheads="1"/>
              </p:cNvSpPr>
              <p:nvPr/>
            </p:nvSpPr>
            <p:spPr bwMode="auto">
              <a:xfrm>
                <a:off x="2832" y="4636"/>
                <a:ext cx="412" cy="419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96984" name="Oval 24"/>
              <p:cNvSpPr>
                <a:spLocks noChangeArrowheads="1"/>
              </p:cNvSpPr>
              <p:nvPr/>
            </p:nvSpPr>
            <p:spPr bwMode="auto">
              <a:xfrm>
                <a:off x="2832" y="4272"/>
                <a:ext cx="412" cy="41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296985" name="Line 25"/>
          <p:cNvSpPr>
            <a:spLocks noChangeShapeType="1"/>
          </p:cNvSpPr>
          <p:nvPr/>
        </p:nvSpPr>
        <p:spPr bwMode="auto">
          <a:xfrm flipH="1">
            <a:off x="2770188" y="5226050"/>
            <a:ext cx="1371600" cy="2460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6986" name="Text Box 26"/>
          <p:cNvSpPr txBox="1">
            <a:spLocks noChangeArrowheads="1"/>
          </p:cNvSpPr>
          <p:nvPr/>
        </p:nvSpPr>
        <p:spPr bwMode="auto">
          <a:xfrm>
            <a:off x="4259263" y="499903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4f</a:t>
            </a:r>
          </a:p>
        </p:txBody>
      </p:sp>
      <p:sp>
        <p:nvSpPr>
          <p:cNvPr id="296987" name="Line 27"/>
          <p:cNvSpPr>
            <a:spLocks noChangeShapeType="1"/>
          </p:cNvSpPr>
          <p:nvPr/>
        </p:nvSpPr>
        <p:spPr bwMode="auto">
          <a:xfrm flipH="1" flipV="1">
            <a:off x="2909888" y="5643563"/>
            <a:ext cx="909637" cy="5603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6988" name="Text Box 28"/>
          <p:cNvSpPr txBox="1">
            <a:spLocks noChangeArrowheads="1"/>
          </p:cNvSpPr>
          <p:nvPr/>
        </p:nvSpPr>
        <p:spPr bwMode="auto">
          <a:xfrm>
            <a:off x="3759200" y="6027738"/>
            <a:ext cx="123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6s</a:t>
            </a:r>
            <a:r>
              <a:rPr lang="en-US" altLang="en-US" baseline="30000">
                <a:latin typeface="Arial Unicode MS" pitchFamily="34" charset="-128"/>
              </a:rPr>
              <a:t>2</a:t>
            </a:r>
            <a:r>
              <a:rPr lang="en-US" altLang="en-US">
                <a:latin typeface="Arial Unicode MS" pitchFamily="34" charset="-128"/>
              </a:rPr>
              <a:t>, 5d</a:t>
            </a:r>
            <a:r>
              <a:rPr lang="en-US" altLang="en-US" baseline="30000">
                <a:latin typeface="Arial Unicode MS" pitchFamily="34" charset="-128"/>
              </a:rPr>
              <a:t>1</a:t>
            </a:r>
            <a:endParaRPr lang="en-US" altLang="en-US">
              <a:latin typeface="Arial Unicode MS" pitchFamily="34" charset="-128"/>
            </a:endParaRPr>
          </a:p>
        </p:txBody>
      </p:sp>
      <p:sp>
        <p:nvSpPr>
          <p:cNvPr id="296989" name="Text Box 29"/>
          <p:cNvSpPr txBox="1">
            <a:spLocks noChangeArrowheads="1"/>
          </p:cNvSpPr>
          <p:nvPr/>
        </p:nvSpPr>
        <p:spPr bwMode="auto">
          <a:xfrm>
            <a:off x="4167188" y="5264150"/>
            <a:ext cx="255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000">
                <a:latin typeface="Arial Unicode MS" pitchFamily="34" charset="-128"/>
              </a:rPr>
              <a:t>Rare earth elements:</a:t>
            </a:r>
          </a:p>
          <a:p>
            <a:pPr eaLnBrk="0" hangingPunct="0"/>
            <a:r>
              <a:rPr lang="en-US" altLang="en-US" sz="2000">
                <a:latin typeface="Arial Unicode MS" pitchFamily="34" charset="-128"/>
              </a:rPr>
              <a:t>Ce-Lu</a:t>
            </a:r>
          </a:p>
        </p:txBody>
      </p:sp>
    </p:spTree>
    <p:extLst>
      <p:ext uri="{BB962C8B-B14F-4D97-AF65-F5344CB8AC3E}">
        <p14:creationId xmlns:p14="http://schemas.microsoft.com/office/powerpoint/2010/main" val="3275725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AutoShape 2"/>
          <p:cNvSpPr>
            <a:spLocks noChangeArrowheads="1"/>
          </p:cNvSpPr>
          <p:nvPr/>
        </p:nvSpPr>
        <p:spPr bwMode="auto">
          <a:xfrm rot="-5400000">
            <a:off x="6242844" y="4121944"/>
            <a:ext cx="430212" cy="2419350"/>
          </a:xfrm>
          <a:prstGeom prst="flowChartDelay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Rare earth elements</a:t>
            </a: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658813" y="1743075"/>
            <a:ext cx="3179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f-shell (          ), 7 electrons</a:t>
            </a:r>
          </a:p>
          <a:p>
            <a:pPr algn="l"/>
            <a:r>
              <a:rPr lang="en-US" altLang="en-US" sz="2000"/>
              <a:t>Gd</a:t>
            </a:r>
            <a:r>
              <a:rPr lang="en-US" altLang="en-US" sz="2000" baseline="30000"/>
              <a:t>3+</a:t>
            </a:r>
            <a:endParaRPr lang="en-US" altLang="en-US" sz="2000"/>
          </a:p>
        </p:txBody>
      </p:sp>
      <p:graphicFrame>
        <p:nvGraphicFramePr>
          <p:cNvPr id="297989" name="Object 5"/>
          <p:cNvGraphicFramePr>
            <a:graphicFrameLocks noChangeAspect="1"/>
          </p:cNvGraphicFramePr>
          <p:nvPr/>
        </p:nvGraphicFramePr>
        <p:xfrm>
          <a:off x="1684338" y="1809750"/>
          <a:ext cx="598487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0" name="Equation" r:id="rId3" imgW="660240" imgH="291960" progId="Equation.3">
                  <p:embed/>
                </p:oleObj>
              </mc:Choice>
              <mc:Fallback>
                <p:oleObj name="Equation" r:id="rId3" imgW="6602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1809750"/>
                        <a:ext cx="598487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0" name="Line 6"/>
          <p:cNvSpPr>
            <a:spLocks noChangeShapeType="1"/>
          </p:cNvSpPr>
          <p:nvPr/>
        </p:nvSpPr>
        <p:spPr bwMode="auto">
          <a:xfrm>
            <a:off x="4043363" y="1995488"/>
            <a:ext cx="8937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7991" name="Line 7"/>
          <p:cNvSpPr>
            <a:spLocks noChangeShapeType="1"/>
          </p:cNvSpPr>
          <p:nvPr/>
        </p:nvSpPr>
        <p:spPr bwMode="auto">
          <a:xfrm>
            <a:off x="4043363" y="2801938"/>
            <a:ext cx="8937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297992" name="Group 8"/>
          <p:cNvGrpSpPr>
            <a:grpSpLocks/>
          </p:cNvGrpSpPr>
          <p:nvPr/>
        </p:nvGrpSpPr>
        <p:grpSpPr bwMode="auto">
          <a:xfrm>
            <a:off x="4041775" y="2840038"/>
            <a:ext cx="106363" cy="300037"/>
            <a:chOff x="1079" y="2990"/>
            <a:chExt cx="73" cy="219"/>
          </a:xfrm>
        </p:grpSpPr>
        <p:sp>
          <p:nvSpPr>
            <p:cNvPr id="297993" name="Oval 9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7994" name="Line 10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297995" name="Line 11"/>
          <p:cNvSpPr>
            <a:spLocks noChangeShapeType="1"/>
          </p:cNvSpPr>
          <p:nvPr/>
        </p:nvSpPr>
        <p:spPr bwMode="auto">
          <a:xfrm>
            <a:off x="4043363" y="2600325"/>
            <a:ext cx="8937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7996" name="Line 12"/>
          <p:cNvSpPr>
            <a:spLocks noChangeShapeType="1"/>
          </p:cNvSpPr>
          <p:nvPr/>
        </p:nvSpPr>
        <p:spPr bwMode="auto">
          <a:xfrm>
            <a:off x="4043363" y="2398713"/>
            <a:ext cx="8937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7997" name="Line 13"/>
          <p:cNvSpPr>
            <a:spLocks noChangeShapeType="1"/>
          </p:cNvSpPr>
          <p:nvPr/>
        </p:nvSpPr>
        <p:spPr bwMode="auto">
          <a:xfrm>
            <a:off x="4043363" y="2197100"/>
            <a:ext cx="8937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aphicFrame>
        <p:nvGraphicFramePr>
          <p:cNvPr id="297998" name="Object 14"/>
          <p:cNvGraphicFramePr>
            <a:graphicFrameLocks noChangeAspect="1"/>
          </p:cNvGraphicFramePr>
          <p:nvPr/>
        </p:nvGraphicFramePr>
        <p:xfrm>
          <a:off x="4903788" y="1233488"/>
          <a:ext cx="300037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name="Equation" r:id="rId5" imgW="330120" imgH="368280" progId="Equation.3">
                  <p:embed/>
                </p:oleObj>
              </mc:Choice>
              <mc:Fallback>
                <p:oleObj name="Equation" r:id="rId5" imgW="3301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1233488"/>
                        <a:ext cx="300037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5680075" y="1836738"/>
            <a:ext cx="241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S=7/2</a:t>
            </a:r>
          </a:p>
          <a:p>
            <a:pPr algn="l"/>
            <a:r>
              <a:rPr lang="en-US" altLang="en-US"/>
              <a:t>L=0      =&gt;   </a:t>
            </a:r>
            <a:r>
              <a:rPr lang="en-US" altLang="en-US" baseline="30000"/>
              <a:t>8</a:t>
            </a:r>
            <a:r>
              <a:rPr lang="en-US" altLang="en-US"/>
              <a:t>S</a:t>
            </a:r>
            <a:r>
              <a:rPr lang="en-US" altLang="en-US" baseline="-25000"/>
              <a:t>7/2</a:t>
            </a:r>
            <a:endParaRPr lang="en-US" altLang="en-US"/>
          </a:p>
          <a:p>
            <a:pPr algn="l"/>
            <a:r>
              <a:rPr lang="en-US" altLang="en-US"/>
              <a:t>J=7/2</a:t>
            </a:r>
          </a:p>
        </p:txBody>
      </p:sp>
      <p:sp>
        <p:nvSpPr>
          <p:cNvPr id="298000" name="Line 16"/>
          <p:cNvSpPr>
            <a:spLocks noChangeShapeType="1"/>
          </p:cNvSpPr>
          <p:nvPr/>
        </p:nvSpPr>
        <p:spPr bwMode="auto">
          <a:xfrm>
            <a:off x="4043363" y="1795463"/>
            <a:ext cx="8937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8001" name="Text Box 17"/>
          <p:cNvSpPr txBox="1">
            <a:spLocks noChangeArrowheads="1"/>
          </p:cNvSpPr>
          <p:nvPr/>
        </p:nvSpPr>
        <p:spPr bwMode="auto">
          <a:xfrm>
            <a:off x="4927600" y="1565275"/>
            <a:ext cx="341313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-3</a:t>
            </a:r>
          </a:p>
          <a:p>
            <a:r>
              <a:rPr lang="en-US" altLang="en-US" sz="1400"/>
              <a:t>-2</a:t>
            </a:r>
          </a:p>
          <a:p>
            <a:r>
              <a:rPr lang="en-US" altLang="en-US" sz="1400"/>
              <a:t>-1</a:t>
            </a:r>
          </a:p>
          <a:p>
            <a:r>
              <a:rPr lang="en-US" altLang="en-US" sz="1400"/>
              <a:t>0</a:t>
            </a:r>
          </a:p>
          <a:p>
            <a:r>
              <a:rPr lang="en-US" altLang="en-US" sz="1400"/>
              <a:t>1</a:t>
            </a:r>
          </a:p>
          <a:p>
            <a:r>
              <a:rPr lang="en-US" altLang="en-US" sz="1400"/>
              <a:t>2</a:t>
            </a:r>
          </a:p>
          <a:p>
            <a:r>
              <a:rPr lang="en-US" altLang="en-US" sz="1400"/>
              <a:t>3</a:t>
            </a:r>
          </a:p>
        </p:txBody>
      </p:sp>
      <p:sp>
        <p:nvSpPr>
          <p:cNvPr id="298002" name="Line 18"/>
          <p:cNvSpPr>
            <a:spLocks noChangeShapeType="1"/>
          </p:cNvSpPr>
          <p:nvPr/>
        </p:nvSpPr>
        <p:spPr bwMode="auto">
          <a:xfrm>
            <a:off x="4043363" y="1795463"/>
            <a:ext cx="8937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8003" name="Line 19"/>
          <p:cNvSpPr>
            <a:spLocks noChangeShapeType="1"/>
          </p:cNvSpPr>
          <p:nvPr/>
        </p:nvSpPr>
        <p:spPr bwMode="auto">
          <a:xfrm>
            <a:off x="4043363" y="3003550"/>
            <a:ext cx="8937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298004" name="Group 20"/>
          <p:cNvGrpSpPr>
            <a:grpSpLocks/>
          </p:cNvGrpSpPr>
          <p:nvPr/>
        </p:nvGrpSpPr>
        <p:grpSpPr bwMode="auto">
          <a:xfrm>
            <a:off x="4197350" y="2633663"/>
            <a:ext cx="106363" cy="300037"/>
            <a:chOff x="1079" y="2990"/>
            <a:chExt cx="73" cy="219"/>
          </a:xfrm>
        </p:grpSpPr>
        <p:sp>
          <p:nvSpPr>
            <p:cNvPr id="298005" name="Oval 21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8006" name="Line 22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98007" name="Group 23"/>
          <p:cNvGrpSpPr>
            <a:grpSpLocks/>
          </p:cNvGrpSpPr>
          <p:nvPr/>
        </p:nvGrpSpPr>
        <p:grpSpPr bwMode="auto">
          <a:xfrm>
            <a:off x="4116388" y="2446338"/>
            <a:ext cx="106362" cy="300037"/>
            <a:chOff x="1079" y="2990"/>
            <a:chExt cx="73" cy="219"/>
          </a:xfrm>
        </p:grpSpPr>
        <p:sp>
          <p:nvSpPr>
            <p:cNvPr id="298008" name="Oval 24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8009" name="Line 25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98010" name="Group 26"/>
          <p:cNvGrpSpPr>
            <a:grpSpLocks/>
          </p:cNvGrpSpPr>
          <p:nvPr/>
        </p:nvGrpSpPr>
        <p:grpSpPr bwMode="auto">
          <a:xfrm>
            <a:off x="4276725" y="2230438"/>
            <a:ext cx="106363" cy="300037"/>
            <a:chOff x="1079" y="2990"/>
            <a:chExt cx="73" cy="219"/>
          </a:xfrm>
        </p:grpSpPr>
        <p:sp>
          <p:nvSpPr>
            <p:cNvPr id="298011" name="Oval 27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8012" name="Line 28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98013" name="Group 29"/>
          <p:cNvGrpSpPr>
            <a:grpSpLocks/>
          </p:cNvGrpSpPr>
          <p:nvPr/>
        </p:nvGrpSpPr>
        <p:grpSpPr bwMode="auto">
          <a:xfrm>
            <a:off x="4089400" y="2016125"/>
            <a:ext cx="106363" cy="300038"/>
            <a:chOff x="1079" y="2990"/>
            <a:chExt cx="73" cy="219"/>
          </a:xfrm>
        </p:grpSpPr>
        <p:sp>
          <p:nvSpPr>
            <p:cNvPr id="298014" name="Oval 30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8015" name="Line 31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98016" name="Group 32"/>
          <p:cNvGrpSpPr>
            <a:grpSpLocks/>
          </p:cNvGrpSpPr>
          <p:nvPr/>
        </p:nvGrpSpPr>
        <p:grpSpPr bwMode="auto">
          <a:xfrm>
            <a:off x="4276725" y="1827213"/>
            <a:ext cx="106363" cy="300037"/>
            <a:chOff x="1079" y="2990"/>
            <a:chExt cx="73" cy="219"/>
          </a:xfrm>
        </p:grpSpPr>
        <p:sp>
          <p:nvSpPr>
            <p:cNvPr id="298017" name="Oval 33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8018" name="Line 34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98019" name="Group 35"/>
          <p:cNvGrpSpPr>
            <a:grpSpLocks/>
          </p:cNvGrpSpPr>
          <p:nvPr/>
        </p:nvGrpSpPr>
        <p:grpSpPr bwMode="auto">
          <a:xfrm>
            <a:off x="4089400" y="1612900"/>
            <a:ext cx="106363" cy="300038"/>
            <a:chOff x="1079" y="2990"/>
            <a:chExt cx="73" cy="219"/>
          </a:xfrm>
        </p:grpSpPr>
        <p:sp>
          <p:nvSpPr>
            <p:cNvPr id="298020" name="Oval 36"/>
            <p:cNvSpPr>
              <a:spLocks noChangeArrowheads="1"/>
            </p:cNvSpPr>
            <p:nvPr/>
          </p:nvSpPr>
          <p:spPr bwMode="auto">
            <a:xfrm>
              <a:off x="1079" y="3081"/>
              <a:ext cx="56" cy="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8021" name="Line 37"/>
            <p:cNvSpPr>
              <a:spLocks noChangeShapeType="1"/>
            </p:cNvSpPr>
            <p:nvPr/>
          </p:nvSpPr>
          <p:spPr bwMode="auto">
            <a:xfrm flipH="1">
              <a:off x="1079" y="2990"/>
              <a:ext cx="73" cy="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298022" name="AutoShape 38"/>
          <p:cNvSpPr>
            <a:spLocks noChangeArrowheads="1"/>
          </p:cNvSpPr>
          <p:nvPr/>
        </p:nvSpPr>
        <p:spPr bwMode="auto">
          <a:xfrm rot="-5400000">
            <a:off x="2355057" y="4121944"/>
            <a:ext cx="430212" cy="2419350"/>
          </a:xfrm>
          <a:prstGeom prst="flowChartDelay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8023" name="Line 39"/>
          <p:cNvSpPr>
            <a:spLocks noChangeShapeType="1"/>
          </p:cNvSpPr>
          <p:nvPr/>
        </p:nvSpPr>
        <p:spPr bwMode="auto">
          <a:xfrm>
            <a:off x="755650" y="5546725"/>
            <a:ext cx="362902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8024" name="Line 40"/>
          <p:cNvSpPr>
            <a:spLocks noChangeShapeType="1"/>
          </p:cNvSpPr>
          <p:nvPr/>
        </p:nvSpPr>
        <p:spPr bwMode="auto">
          <a:xfrm>
            <a:off x="1965325" y="4149725"/>
            <a:ext cx="0" cy="1397000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8025" name="Text Box 41"/>
          <p:cNvSpPr txBox="1">
            <a:spLocks noChangeArrowheads="1"/>
          </p:cNvSpPr>
          <p:nvPr/>
        </p:nvSpPr>
        <p:spPr bwMode="auto">
          <a:xfrm>
            <a:off x="1730375" y="5559425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E</a:t>
            </a:r>
            <a:r>
              <a:rPr lang="en-US" altLang="en-US" baseline="-25000">
                <a:latin typeface="Arial Unicode MS" pitchFamily="34" charset="-128"/>
              </a:rPr>
              <a:t>F</a:t>
            </a:r>
            <a:endParaRPr lang="en-US" altLang="en-US">
              <a:latin typeface="Arial Unicode MS" pitchFamily="34" charset="-128"/>
            </a:endParaRPr>
          </a:p>
        </p:txBody>
      </p:sp>
      <p:sp>
        <p:nvSpPr>
          <p:cNvPr id="298026" name="AutoShape 42"/>
          <p:cNvSpPr>
            <a:spLocks noChangeArrowheads="1"/>
          </p:cNvSpPr>
          <p:nvPr/>
        </p:nvSpPr>
        <p:spPr bwMode="auto">
          <a:xfrm rot="-5400000">
            <a:off x="1492250" y="4814888"/>
            <a:ext cx="1290637" cy="173038"/>
          </a:xfrm>
          <a:prstGeom prst="flowChartDelay">
            <a:avLst/>
          </a:prstGeom>
          <a:solidFill>
            <a:srgbClr val="0033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8027" name="Text Box 43"/>
          <p:cNvSpPr txBox="1">
            <a:spLocks noChangeArrowheads="1"/>
          </p:cNvSpPr>
          <p:nvPr/>
        </p:nvSpPr>
        <p:spPr bwMode="auto">
          <a:xfrm>
            <a:off x="1296988" y="43497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La</a:t>
            </a:r>
          </a:p>
        </p:txBody>
      </p:sp>
      <p:sp>
        <p:nvSpPr>
          <p:cNvPr id="298028" name="Text Box 44"/>
          <p:cNvSpPr txBox="1">
            <a:spLocks noChangeArrowheads="1"/>
          </p:cNvSpPr>
          <p:nvPr/>
        </p:nvSpPr>
        <p:spPr bwMode="auto">
          <a:xfrm>
            <a:off x="1935163" y="37052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4f</a:t>
            </a:r>
          </a:p>
        </p:txBody>
      </p:sp>
      <p:sp>
        <p:nvSpPr>
          <p:cNvPr id="298029" name="Line 45"/>
          <p:cNvSpPr>
            <a:spLocks noChangeShapeType="1"/>
          </p:cNvSpPr>
          <p:nvPr/>
        </p:nvSpPr>
        <p:spPr bwMode="auto">
          <a:xfrm>
            <a:off x="4643438" y="5546725"/>
            <a:ext cx="362902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8030" name="Line 46"/>
          <p:cNvSpPr>
            <a:spLocks noChangeShapeType="1"/>
          </p:cNvSpPr>
          <p:nvPr/>
        </p:nvSpPr>
        <p:spPr bwMode="auto">
          <a:xfrm>
            <a:off x="5853113" y="4149725"/>
            <a:ext cx="0" cy="1397000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8031" name="Text Box 47"/>
          <p:cNvSpPr txBox="1">
            <a:spLocks noChangeArrowheads="1"/>
          </p:cNvSpPr>
          <p:nvPr/>
        </p:nvSpPr>
        <p:spPr bwMode="auto">
          <a:xfrm>
            <a:off x="5619750" y="5532438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E</a:t>
            </a:r>
            <a:r>
              <a:rPr lang="en-US" altLang="en-US" baseline="-25000">
                <a:latin typeface="Arial Unicode MS" pitchFamily="34" charset="-128"/>
              </a:rPr>
              <a:t>F</a:t>
            </a:r>
            <a:endParaRPr lang="en-US" altLang="en-US">
              <a:latin typeface="Arial Unicode MS" pitchFamily="34" charset="-128"/>
            </a:endParaRPr>
          </a:p>
        </p:txBody>
      </p:sp>
      <p:sp>
        <p:nvSpPr>
          <p:cNvPr id="298032" name="AutoShape 48"/>
          <p:cNvSpPr>
            <a:spLocks noChangeArrowheads="1"/>
          </p:cNvSpPr>
          <p:nvPr/>
        </p:nvSpPr>
        <p:spPr bwMode="auto">
          <a:xfrm rot="-5400000">
            <a:off x="5035550" y="4814888"/>
            <a:ext cx="1290637" cy="173038"/>
          </a:xfrm>
          <a:prstGeom prst="flowChartDelay">
            <a:avLst/>
          </a:prstGeom>
          <a:solidFill>
            <a:srgbClr val="0033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8033" name="Text Box 49"/>
          <p:cNvSpPr txBox="1">
            <a:spLocks noChangeArrowheads="1"/>
          </p:cNvSpPr>
          <p:nvPr/>
        </p:nvSpPr>
        <p:spPr bwMode="auto">
          <a:xfrm>
            <a:off x="5035550" y="4240213"/>
            <a:ext cx="5238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Lu</a:t>
            </a:r>
          </a:p>
        </p:txBody>
      </p:sp>
      <p:sp>
        <p:nvSpPr>
          <p:cNvPr id="298034" name="Text Box 50"/>
          <p:cNvSpPr txBox="1">
            <a:spLocks noChangeArrowheads="1"/>
          </p:cNvSpPr>
          <p:nvPr/>
        </p:nvSpPr>
        <p:spPr bwMode="auto">
          <a:xfrm>
            <a:off x="5476875" y="37052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4f</a:t>
            </a:r>
          </a:p>
        </p:txBody>
      </p:sp>
      <p:sp>
        <p:nvSpPr>
          <p:cNvPr id="298035" name="Text Box 51"/>
          <p:cNvSpPr txBox="1">
            <a:spLocks noChangeArrowheads="1"/>
          </p:cNvSpPr>
          <p:nvPr/>
        </p:nvSpPr>
        <p:spPr bwMode="auto">
          <a:xfrm>
            <a:off x="4035425" y="502285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DOS</a:t>
            </a:r>
          </a:p>
        </p:txBody>
      </p:sp>
      <p:sp>
        <p:nvSpPr>
          <p:cNvPr id="298036" name="Text Box 52"/>
          <p:cNvSpPr txBox="1">
            <a:spLocks noChangeArrowheads="1"/>
          </p:cNvSpPr>
          <p:nvPr/>
        </p:nvSpPr>
        <p:spPr bwMode="auto">
          <a:xfrm>
            <a:off x="2857500" y="5854700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Arial Unicode MS" pitchFamily="34" charset="-128"/>
              </a:rPr>
              <a:t>Energy</a:t>
            </a:r>
          </a:p>
        </p:txBody>
      </p:sp>
      <p:sp>
        <p:nvSpPr>
          <p:cNvPr id="298037" name="Line 53"/>
          <p:cNvSpPr>
            <a:spLocks noChangeShapeType="1"/>
          </p:cNvSpPr>
          <p:nvPr/>
        </p:nvSpPr>
        <p:spPr bwMode="auto">
          <a:xfrm>
            <a:off x="3952875" y="6083300"/>
            <a:ext cx="94932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8038" name="Line 54"/>
          <p:cNvSpPr>
            <a:spLocks noChangeShapeType="1"/>
          </p:cNvSpPr>
          <p:nvPr/>
        </p:nvSpPr>
        <p:spPr bwMode="auto">
          <a:xfrm flipV="1">
            <a:off x="4438650" y="4176713"/>
            <a:ext cx="0" cy="75247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954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Spectroscopic splitting factor</a:t>
            </a:r>
            <a:br>
              <a:rPr lang="en-US" altLang="en-US"/>
            </a:br>
            <a:r>
              <a:rPr lang="en-US" altLang="en-US"/>
              <a:t>Level splitting in a field</a:t>
            </a:r>
          </a:p>
        </p:txBody>
      </p:sp>
      <p:graphicFrame>
        <p:nvGraphicFramePr>
          <p:cNvPr id="299011" name="Object 3"/>
          <p:cNvGraphicFramePr>
            <a:graphicFrameLocks noChangeAspect="1"/>
          </p:cNvGraphicFramePr>
          <p:nvPr/>
        </p:nvGraphicFramePr>
        <p:xfrm>
          <a:off x="1974850" y="2149475"/>
          <a:ext cx="49672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4" name="Equation" r:id="rId3" imgW="4279680" imgH="533160" progId="Equation.3">
                  <p:embed/>
                </p:oleObj>
              </mc:Choice>
              <mc:Fallback>
                <p:oleObj name="Equation" r:id="rId3" imgW="42796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2149475"/>
                        <a:ext cx="49672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012" name="Object 4"/>
          <p:cNvGraphicFramePr>
            <a:graphicFrameLocks noChangeAspect="1"/>
          </p:cNvGraphicFramePr>
          <p:nvPr/>
        </p:nvGraphicFramePr>
        <p:xfrm>
          <a:off x="774700" y="3121025"/>
          <a:ext cx="7486650" cy="349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5" name="Equation" r:id="rId5" imgW="6451560" imgH="3009600" progId="Equation.3">
                  <p:embed/>
                </p:oleObj>
              </mc:Choice>
              <mc:Fallback>
                <p:oleObj name="Equation" r:id="rId5" imgW="6451560" imgH="30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3121025"/>
                        <a:ext cx="7486650" cy="349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626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Spectroscopic splitting</a:t>
            </a:r>
          </a:p>
        </p:txBody>
      </p:sp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509588" y="1687513"/>
            <a:ext cx="594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s shell, 1 electron: </a:t>
            </a:r>
          </a:p>
          <a:p>
            <a:pPr algn="l"/>
            <a:r>
              <a:rPr lang="en-US" altLang="en-US" baseline="30000"/>
              <a:t>	2</a:t>
            </a:r>
            <a:r>
              <a:rPr lang="en-US" altLang="en-US"/>
              <a:t>S</a:t>
            </a:r>
            <a:r>
              <a:rPr lang="en-US" altLang="en-US" baseline="-25000"/>
              <a:t>1/2</a:t>
            </a:r>
            <a:r>
              <a:rPr lang="en-US" altLang="en-US"/>
              <a:t>  (S=1/2,L=0,J=1/2)  =&gt; g</a:t>
            </a:r>
            <a:r>
              <a:rPr lang="en-US" altLang="en-US" baseline="-25000"/>
              <a:t>j</a:t>
            </a:r>
            <a:r>
              <a:rPr lang="en-US" altLang="en-US"/>
              <a:t>=g</a:t>
            </a:r>
            <a:r>
              <a:rPr lang="en-US" altLang="en-US" baseline="-25000"/>
              <a:t>o</a:t>
            </a:r>
            <a:r>
              <a:rPr lang="en-US" altLang="en-US"/>
              <a:t>=2</a:t>
            </a:r>
          </a:p>
        </p:txBody>
      </p:sp>
      <p:grpSp>
        <p:nvGrpSpPr>
          <p:cNvPr id="300036" name="Group 4"/>
          <p:cNvGrpSpPr>
            <a:grpSpLocks/>
          </p:cNvGrpSpPr>
          <p:nvPr/>
        </p:nvGrpSpPr>
        <p:grpSpPr bwMode="auto">
          <a:xfrm>
            <a:off x="6629400" y="1509713"/>
            <a:ext cx="2181225" cy="1655762"/>
            <a:chOff x="1096" y="1681"/>
            <a:chExt cx="1766" cy="1524"/>
          </a:xfrm>
        </p:grpSpPr>
        <p:sp>
          <p:nvSpPr>
            <p:cNvPr id="300037" name="Line 5"/>
            <p:cNvSpPr>
              <a:spLocks noChangeShapeType="1"/>
            </p:cNvSpPr>
            <p:nvPr/>
          </p:nvSpPr>
          <p:spPr bwMode="auto">
            <a:xfrm flipV="1">
              <a:off x="1473" y="1828"/>
              <a:ext cx="877" cy="43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38" name="Line 6"/>
            <p:cNvSpPr>
              <a:spLocks noChangeShapeType="1"/>
            </p:cNvSpPr>
            <p:nvPr/>
          </p:nvSpPr>
          <p:spPr bwMode="auto">
            <a:xfrm>
              <a:off x="1473" y="2267"/>
              <a:ext cx="896" cy="34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39" name="Rectangle 7"/>
            <p:cNvSpPr>
              <a:spLocks noChangeArrowheads="1"/>
            </p:cNvSpPr>
            <p:nvPr/>
          </p:nvSpPr>
          <p:spPr bwMode="auto">
            <a:xfrm>
              <a:off x="1472" y="1681"/>
              <a:ext cx="1390" cy="113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40" name="Line 8"/>
            <p:cNvSpPr>
              <a:spLocks noChangeShapeType="1"/>
            </p:cNvSpPr>
            <p:nvPr/>
          </p:nvSpPr>
          <p:spPr bwMode="auto">
            <a:xfrm>
              <a:off x="2058" y="1993"/>
              <a:ext cx="0" cy="4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41" name="Text Box 9"/>
            <p:cNvSpPr txBox="1">
              <a:spLocks noChangeArrowheads="1"/>
            </p:cNvSpPr>
            <p:nvPr/>
          </p:nvSpPr>
          <p:spPr bwMode="auto">
            <a:xfrm>
              <a:off x="2025" y="2074"/>
              <a:ext cx="580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m</a:t>
              </a:r>
              <a:r>
                <a:rPr lang="en-US" altLang="en-US" baseline="-25000">
                  <a:latin typeface="Arial Unicode MS" pitchFamily="34" charset="-128"/>
                </a:rPr>
                <a:t>B</a:t>
              </a:r>
              <a:r>
                <a:rPr lang="en-US" altLang="en-US">
                  <a:latin typeface="Arial Unicode MS" pitchFamily="34" charset="-128"/>
                </a:rPr>
                <a:t>H</a:t>
              </a:r>
              <a:endParaRPr lang="en-US" altLang="en-US">
                <a:latin typeface="Symbol" pitchFamily="18" charset="2"/>
              </a:endParaRPr>
            </a:p>
          </p:txBody>
        </p:sp>
        <p:sp>
          <p:nvSpPr>
            <p:cNvPr id="300042" name="Text Box 10"/>
            <p:cNvSpPr txBox="1">
              <a:spLocks noChangeArrowheads="1"/>
            </p:cNvSpPr>
            <p:nvPr/>
          </p:nvSpPr>
          <p:spPr bwMode="auto">
            <a:xfrm>
              <a:off x="2516" y="2784"/>
              <a:ext cx="328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H</a:t>
              </a:r>
            </a:p>
          </p:txBody>
        </p:sp>
        <p:sp>
          <p:nvSpPr>
            <p:cNvPr id="300043" name="Text Box 11"/>
            <p:cNvSpPr txBox="1">
              <a:spLocks noChangeArrowheads="1"/>
            </p:cNvSpPr>
            <p:nvPr/>
          </p:nvSpPr>
          <p:spPr bwMode="auto">
            <a:xfrm>
              <a:off x="1096" y="1704"/>
              <a:ext cx="314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</a:p>
          </p:txBody>
        </p:sp>
      </p:grpSp>
      <p:sp>
        <p:nvSpPr>
          <p:cNvPr id="300044" name="Text Box 12"/>
          <p:cNvSpPr txBox="1">
            <a:spLocks noChangeArrowheads="1"/>
          </p:cNvSpPr>
          <p:nvPr/>
        </p:nvSpPr>
        <p:spPr bwMode="auto">
          <a:xfrm>
            <a:off x="474663" y="3359150"/>
            <a:ext cx="810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Mercury </a:t>
            </a:r>
            <a:r>
              <a:rPr lang="en-US" altLang="en-US" baseline="30000"/>
              <a:t>3</a:t>
            </a:r>
            <a:r>
              <a:rPr lang="en-US" altLang="en-US"/>
              <a:t>S</a:t>
            </a:r>
            <a:r>
              <a:rPr lang="en-US" altLang="en-US" baseline="-25000"/>
              <a:t>1</a:t>
            </a:r>
            <a:r>
              <a:rPr lang="en-US" altLang="en-US"/>
              <a:t> – </a:t>
            </a:r>
            <a:r>
              <a:rPr lang="en-US" altLang="en-US" baseline="30000"/>
              <a:t>3</a:t>
            </a:r>
            <a:r>
              <a:rPr lang="en-US" altLang="en-US"/>
              <a:t>P</a:t>
            </a:r>
            <a:r>
              <a:rPr lang="en-US" altLang="en-US" baseline="-25000"/>
              <a:t>0 </a:t>
            </a:r>
            <a:r>
              <a:rPr lang="en-US" altLang="en-US"/>
              <a:t>transition (6s</a:t>
            </a:r>
            <a:r>
              <a:rPr lang="en-US" altLang="en-US" baseline="30000"/>
              <a:t>1</a:t>
            </a:r>
            <a:r>
              <a:rPr lang="en-US" altLang="en-US"/>
              <a:t>7s</a:t>
            </a:r>
            <a:r>
              <a:rPr lang="en-US" altLang="en-US" baseline="30000"/>
              <a:t>1</a:t>
            </a:r>
            <a:r>
              <a:rPr lang="en-US" altLang="en-US"/>
              <a:t> – 6s</a:t>
            </a:r>
            <a:r>
              <a:rPr lang="en-US" altLang="en-US" baseline="30000"/>
              <a:t>1</a:t>
            </a:r>
            <a:r>
              <a:rPr lang="en-US" altLang="en-US"/>
              <a:t>6p</a:t>
            </a:r>
            <a:r>
              <a:rPr lang="en-US" altLang="en-US" baseline="30000"/>
              <a:t>1</a:t>
            </a:r>
            <a:r>
              <a:rPr lang="en-US" altLang="en-US"/>
              <a:t>, G.S. 6s</a:t>
            </a:r>
            <a:r>
              <a:rPr lang="en-US" altLang="en-US" baseline="30000"/>
              <a:t>2</a:t>
            </a:r>
            <a:r>
              <a:rPr lang="en-US" altLang="en-US"/>
              <a:t>5d</a:t>
            </a:r>
            <a:r>
              <a:rPr lang="en-US" altLang="en-US" baseline="30000"/>
              <a:t>10</a:t>
            </a:r>
            <a:r>
              <a:rPr lang="en-US" altLang="en-US"/>
              <a:t>)</a:t>
            </a:r>
          </a:p>
        </p:txBody>
      </p:sp>
      <p:grpSp>
        <p:nvGrpSpPr>
          <p:cNvPr id="300045" name="Group 13"/>
          <p:cNvGrpSpPr>
            <a:grpSpLocks/>
          </p:cNvGrpSpPr>
          <p:nvPr/>
        </p:nvGrpSpPr>
        <p:grpSpPr bwMode="auto">
          <a:xfrm>
            <a:off x="2189163" y="4095750"/>
            <a:ext cx="4608512" cy="2387600"/>
            <a:chOff x="419" y="2592"/>
            <a:chExt cx="2903" cy="1504"/>
          </a:xfrm>
        </p:grpSpPr>
        <p:sp>
          <p:nvSpPr>
            <p:cNvPr id="300046" name="Rectangle 14"/>
            <p:cNvSpPr>
              <a:spLocks noChangeArrowheads="1"/>
            </p:cNvSpPr>
            <p:nvPr/>
          </p:nvSpPr>
          <p:spPr bwMode="auto">
            <a:xfrm>
              <a:off x="420" y="2729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aseline="30000"/>
                <a:t>3</a:t>
              </a:r>
              <a:r>
                <a:rPr lang="en-US" altLang="en-US"/>
                <a:t>S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300047" name="Rectangle 15"/>
            <p:cNvSpPr>
              <a:spLocks noChangeArrowheads="1"/>
            </p:cNvSpPr>
            <p:nvPr/>
          </p:nvSpPr>
          <p:spPr bwMode="auto">
            <a:xfrm>
              <a:off x="419" y="3808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aseline="30000"/>
                <a:t>3</a:t>
              </a:r>
              <a:r>
                <a:rPr lang="en-US" altLang="en-US"/>
                <a:t>P</a:t>
              </a:r>
              <a:r>
                <a:rPr lang="en-US" altLang="en-US" baseline="-25000"/>
                <a:t>0</a:t>
              </a:r>
            </a:p>
          </p:txBody>
        </p:sp>
        <p:sp>
          <p:nvSpPr>
            <p:cNvPr id="300048" name="Line 16"/>
            <p:cNvSpPr>
              <a:spLocks noChangeShapeType="1"/>
            </p:cNvSpPr>
            <p:nvPr/>
          </p:nvSpPr>
          <p:spPr bwMode="auto">
            <a:xfrm>
              <a:off x="1752" y="3968"/>
              <a:ext cx="65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49" name="Line 17"/>
            <p:cNvSpPr>
              <a:spLocks noChangeShapeType="1"/>
            </p:cNvSpPr>
            <p:nvPr/>
          </p:nvSpPr>
          <p:spPr bwMode="auto">
            <a:xfrm>
              <a:off x="1752" y="3054"/>
              <a:ext cx="65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50" name="Line 18"/>
            <p:cNvSpPr>
              <a:spLocks noChangeShapeType="1"/>
            </p:cNvSpPr>
            <p:nvPr/>
          </p:nvSpPr>
          <p:spPr bwMode="auto">
            <a:xfrm>
              <a:off x="1752" y="2889"/>
              <a:ext cx="65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51" name="Line 19"/>
            <p:cNvSpPr>
              <a:spLocks noChangeShapeType="1"/>
            </p:cNvSpPr>
            <p:nvPr/>
          </p:nvSpPr>
          <p:spPr bwMode="auto">
            <a:xfrm>
              <a:off x="1752" y="2706"/>
              <a:ext cx="65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52" name="Line 20"/>
            <p:cNvSpPr>
              <a:spLocks noChangeShapeType="1"/>
            </p:cNvSpPr>
            <p:nvPr/>
          </p:nvSpPr>
          <p:spPr bwMode="auto">
            <a:xfrm>
              <a:off x="1911" y="2716"/>
              <a:ext cx="0" cy="12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53" name="Line 21"/>
            <p:cNvSpPr>
              <a:spLocks noChangeShapeType="1"/>
            </p:cNvSpPr>
            <p:nvPr/>
          </p:nvSpPr>
          <p:spPr bwMode="auto">
            <a:xfrm>
              <a:off x="2112" y="2917"/>
              <a:ext cx="0" cy="104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300054" name="Line 22"/>
            <p:cNvSpPr>
              <a:spLocks noChangeShapeType="1"/>
            </p:cNvSpPr>
            <p:nvPr/>
          </p:nvSpPr>
          <p:spPr bwMode="auto">
            <a:xfrm>
              <a:off x="2332" y="3045"/>
              <a:ext cx="0" cy="915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300055" name="Text Box 23"/>
            <p:cNvSpPr txBox="1">
              <a:spLocks noChangeArrowheads="1"/>
            </p:cNvSpPr>
            <p:nvPr/>
          </p:nvSpPr>
          <p:spPr bwMode="auto">
            <a:xfrm>
              <a:off x="2400" y="2592"/>
              <a:ext cx="4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m</a:t>
              </a:r>
              <a:r>
                <a:rPr lang="en-US" altLang="en-US" sz="1800" baseline="-25000"/>
                <a:t>J</a:t>
              </a:r>
              <a:r>
                <a:rPr lang="en-US" altLang="en-US" sz="1800"/>
                <a:t>=1</a:t>
              </a:r>
            </a:p>
          </p:txBody>
        </p:sp>
        <p:sp>
          <p:nvSpPr>
            <p:cNvPr id="300056" name="Text Box 24"/>
            <p:cNvSpPr txBox="1">
              <a:spLocks noChangeArrowheads="1"/>
            </p:cNvSpPr>
            <p:nvPr/>
          </p:nvSpPr>
          <p:spPr bwMode="auto">
            <a:xfrm>
              <a:off x="2400" y="2885"/>
              <a:ext cx="4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m</a:t>
              </a:r>
              <a:r>
                <a:rPr lang="en-US" altLang="en-US" sz="1800" baseline="-25000"/>
                <a:t>J</a:t>
              </a:r>
              <a:r>
                <a:rPr lang="en-US" altLang="en-US" sz="1800"/>
                <a:t>=-1</a:t>
              </a:r>
            </a:p>
          </p:txBody>
        </p:sp>
        <p:sp>
          <p:nvSpPr>
            <p:cNvPr id="300057" name="Text Box 25"/>
            <p:cNvSpPr txBox="1">
              <a:spLocks noChangeArrowheads="1"/>
            </p:cNvSpPr>
            <p:nvPr/>
          </p:nvSpPr>
          <p:spPr bwMode="auto">
            <a:xfrm>
              <a:off x="2400" y="2738"/>
              <a:ext cx="4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m</a:t>
              </a:r>
              <a:r>
                <a:rPr lang="en-US" altLang="en-US" sz="1800" baseline="-25000"/>
                <a:t>J</a:t>
              </a:r>
              <a:r>
                <a:rPr lang="en-US" altLang="en-US" sz="1800"/>
                <a:t>=0</a:t>
              </a:r>
            </a:p>
          </p:txBody>
        </p:sp>
        <p:sp>
          <p:nvSpPr>
            <p:cNvPr id="300058" name="Text Box 26"/>
            <p:cNvSpPr txBox="1">
              <a:spLocks noChangeArrowheads="1"/>
            </p:cNvSpPr>
            <p:nvPr/>
          </p:nvSpPr>
          <p:spPr bwMode="auto">
            <a:xfrm>
              <a:off x="2914" y="2683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g</a:t>
              </a:r>
              <a:r>
                <a:rPr lang="en-US" altLang="en-US" sz="1800" baseline="-25000"/>
                <a:t>J</a:t>
              </a:r>
              <a:r>
                <a:rPr lang="en-US" altLang="en-US" sz="1800"/>
                <a:t>=2</a:t>
              </a:r>
            </a:p>
          </p:txBody>
        </p:sp>
        <p:sp>
          <p:nvSpPr>
            <p:cNvPr id="300059" name="Text Box 27"/>
            <p:cNvSpPr txBox="1">
              <a:spLocks noChangeArrowheads="1"/>
            </p:cNvSpPr>
            <p:nvPr/>
          </p:nvSpPr>
          <p:spPr bwMode="auto">
            <a:xfrm>
              <a:off x="2878" y="3799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g</a:t>
              </a:r>
              <a:r>
                <a:rPr lang="en-US" altLang="en-US" sz="1800" baseline="-25000"/>
                <a:t>J</a:t>
              </a:r>
              <a:r>
                <a:rPr lang="en-US" altLang="en-US" sz="1800"/>
                <a:t>=0</a:t>
              </a:r>
            </a:p>
          </p:txBody>
        </p:sp>
        <p:sp>
          <p:nvSpPr>
            <p:cNvPr id="300060" name="Text Box 28"/>
            <p:cNvSpPr txBox="1">
              <a:spLocks noChangeArrowheads="1"/>
            </p:cNvSpPr>
            <p:nvPr/>
          </p:nvSpPr>
          <p:spPr bwMode="auto">
            <a:xfrm>
              <a:off x="2418" y="3817"/>
              <a:ext cx="4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m</a:t>
              </a:r>
              <a:r>
                <a:rPr lang="en-US" altLang="en-US" sz="1800" baseline="-25000"/>
                <a:t>J</a:t>
              </a:r>
              <a:r>
                <a:rPr lang="en-US" altLang="en-US" sz="1800"/>
                <a:t>=0</a:t>
              </a:r>
            </a:p>
          </p:txBody>
        </p:sp>
        <p:sp>
          <p:nvSpPr>
            <p:cNvPr id="300061" name="Line 29"/>
            <p:cNvSpPr>
              <a:spLocks noChangeShapeType="1"/>
            </p:cNvSpPr>
            <p:nvPr/>
          </p:nvSpPr>
          <p:spPr bwMode="auto">
            <a:xfrm flipH="1">
              <a:off x="839" y="2888"/>
              <a:ext cx="40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62" name="Line 30"/>
            <p:cNvSpPr>
              <a:spLocks noChangeShapeType="1"/>
            </p:cNvSpPr>
            <p:nvPr/>
          </p:nvSpPr>
          <p:spPr bwMode="auto">
            <a:xfrm flipH="1">
              <a:off x="839" y="3964"/>
              <a:ext cx="40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63" name="Line 31"/>
            <p:cNvSpPr>
              <a:spLocks noChangeShapeType="1"/>
            </p:cNvSpPr>
            <p:nvPr/>
          </p:nvSpPr>
          <p:spPr bwMode="auto">
            <a:xfrm flipV="1">
              <a:off x="1266" y="2706"/>
              <a:ext cx="444" cy="16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64" name="Line 32"/>
            <p:cNvSpPr>
              <a:spLocks noChangeShapeType="1"/>
            </p:cNvSpPr>
            <p:nvPr/>
          </p:nvSpPr>
          <p:spPr bwMode="auto">
            <a:xfrm flipV="1">
              <a:off x="1266" y="2706"/>
              <a:ext cx="444" cy="16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0065" name="Line 33"/>
            <p:cNvSpPr>
              <a:spLocks noChangeShapeType="1"/>
            </p:cNvSpPr>
            <p:nvPr/>
          </p:nvSpPr>
          <p:spPr bwMode="auto">
            <a:xfrm>
              <a:off x="1266" y="2898"/>
              <a:ext cx="456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300066" name="Line 34"/>
            <p:cNvSpPr>
              <a:spLocks noChangeShapeType="1"/>
            </p:cNvSpPr>
            <p:nvPr/>
          </p:nvSpPr>
          <p:spPr bwMode="auto">
            <a:xfrm>
              <a:off x="1290" y="2886"/>
              <a:ext cx="42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73771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1254989" y="2017170"/>
            <a:ext cx="733726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 smtClean="0"/>
              <a:t>Intro magnetism</a:t>
            </a:r>
          </a:p>
          <a:p>
            <a:pPr algn="l"/>
            <a:r>
              <a:rPr lang="en-US" altLang="en-US" dirty="0"/>
              <a:t> </a:t>
            </a:r>
            <a:r>
              <a:rPr lang="en-US" altLang="en-US" dirty="0" smtClean="0"/>
              <a:t>- Diamagnetism: induced moments, no interaction</a:t>
            </a:r>
          </a:p>
          <a:p>
            <a:pPr algn="l"/>
            <a:r>
              <a:rPr lang="en-US" altLang="en-US" dirty="0"/>
              <a:t> </a:t>
            </a:r>
            <a:r>
              <a:rPr lang="en-US" altLang="en-US" dirty="0" smtClean="0"/>
              <a:t>- </a:t>
            </a:r>
            <a:r>
              <a:rPr lang="en-US" altLang="en-US" dirty="0" err="1" smtClean="0"/>
              <a:t>Paramagnetism</a:t>
            </a:r>
            <a:r>
              <a:rPr lang="en-US" altLang="en-US" dirty="0" smtClean="0"/>
              <a:t>: needs moments, no interaction</a:t>
            </a:r>
          </a:p>
          <a:p>
            <a:pPr algn="l"/>
            <a:r>
              <a:rPr lang="en-US" altLang="en-US" dirty="0" smtClean="0"/>
              <a:t> - Ordered magnetism: needs moments &amp; interaction</a:t>
            </a:r>
            <a:endParaRPr lang="en-US" altLang="en-US" dirty="0"/>
          </a:p>
          <a:p>
            <a:pPr algn="l"/>
            <a:endParaRPr lang="en-US" altLang="en-US" dirty="0"/>
          </a:p>
        </p:txBody>
      </p:sp>
      <p:pic>
        <p:nvPicPr>
          <p:cNvPr id="4" name="tomato2.mpg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348" y="4078485"/>
            <a:ext cx="2628839" cy="197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4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376238" y="5819775"/>
            <a:ext cx="8680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Experimental spectrum of the 4046.6 Å, 7 </a:t>
            </a:r>
            <a:r>
              <a:rPr lang="en-US" altLang="en-US" sz="1800" baseline="30000"/>
              <a:t>3</a:t>
            </a:r>
            <a:r>
              <a:rPr lang="en-US" altLang="en-US" sz="1800"/>
              <a:t>S</a:t>
            </a:r>
            <a:r>
              <a:rPr lang="en-US" altLang="en-US" sz="1800" baseline="-25000"/>
              <a:t>1</a:t>
            </a:r>
            <a:r>
              <a:rPr lang="en-US" altLang="en-US" sz="1800"/>
              <a:t> --&gt; 6 </a:t>
            </a:r>
            <a:r>
              <a:rPr lang="en-US" altLang="en-US" sz="1800" baseline="30000"/>
              <a:t>3</a:t>
            </a:r>
            <a:r>
              <a:rPr lang="en-US" altLang="en-US" sz="1800"/>
              <a:t>P</a:t>
            </a:r>
            <a:r>
              <a:rPr lang="en-US" altLang="en-US" sz="1800" baseline="-25000"/>
              <a:t>0</a:t>
            </a:r>
            <a:r>
              <a:rPr lang="en-US" altLang="en-US" sz="1800"/>
              <a:t> transitions of atomic Hg with </a:t>
            </a:r>
          </a:p>
          <a:p>
            <a:r>
              <a:rPr lang="en-US" altLang="en-US" sz="1800"/>
              <a:t>(a) zero magnetic field</a:t>
            </a:r>
          </a:p>
          <a:p>
            <a:r>
              <a:rPr lang="en-US" altLang="en-US" sz="1800"/>
              <a:t> (b) a magnetic field B = 29.0 kG. </a:t>
            </a:r>
          </a:p>
        </p:txBody>
      </p:sp>
      <p:pic>
        <p:nvPicPr>
          <p:cNvPr id="301059" name="Picture 3" descr="C:\WINDOWS\Desktop\fig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300038"/>
            <a:ext cx="420370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1060" name="Group 4"/>
          <p:cNvGrpSpPr>
            <a:grpSpLocks/>
          </p:cNvGrpSpPr>
          <p:nvPr/>
        </p:nvGrpSpPr>
        <p:grpSpPr bwMode="auto">
          <a:xfrm>
            <a:off x="5759450" y="2100263"/>
            <a:ext cx="3192463" cy="2073275"/>
            <a:chOff x="3521" y="869"/>
            <a:chExt cx="1805" cy="1089"/>
          </a:xfrm>
        </p:grpSpPr>
        <p:sp>
          <p:nvSpPr>
            <p:cNvPr id="301061" name="Rectangle 5"/>
            <p:cNvSpPr>
              <a:spLocks noChangeArrowheads="1"/>
            </p:cNvSpPr>
            <p:nvPr/>
          </p:nvSpPr>
          <p:spPr bwMode="auto">
            <a:xfrm>
              <a:off x="3522" y="965"/>
              <a:ext cx="34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aseline="30000"/>
                <a:t>3</a:t>
              </a:r>
              <a:r>
                <a:rPr lang="en-US" altLang="en-US"/>
                <a:t>S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301062" name="Rectangle 6"/>
            <p:cNvSpPr>
              <a:spLocks noChangeArrowheads="1"/>
            </p:cNvSpPr>
            <p:nvPr/>
          </p:nvSpPr>
          <p:spPr bwMode="auto">
            <a:xfrm>
              <a:off x="3521" y="1718"/>
              <a:ext cx="34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aseline="30000"/>
                <a:t>3</a:t>
              </a:r>
              <a:r>
                <a:rPr lang="en-US" altLang="en-US"/>
                <a:t>P</a:t>
              </a:r>
              <a:r>
                <a:rPr lang="en-US" altLang="en-US" baseline="-25000"/>
                <a:t>0</a:t>
              </a:r>
            </a:p>
          </p:txBody>
        </p:sp>
        <p:sp>
          <p:nvSpPr>
            <p:cNvPr id="301063" name="Line 7"/>
            <p:cNvSpPr>
              <a:spLocks noChangeShapeType="1"/>
            </p:cNvSpPr>
            <p:nvPr/>
          </p:nvSpPr>
          <p:spPr bwMode="auto">
            <a:xfrm>
              <a:off x="4546" y="1829"/>
              <a:ext cx="49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1064" name="Line 8"/>
            <p:cNvSpPr>
              <a:spLocks noChangeShapeType="1"/>
            </p:cNvSpPr>
            <p:nvPr/>
          </p:nvSpPr>
          <p:spPr bwMode="auto">
            <a:xfrm>
              <a:off x="4546" y="1191"/>
              <a:ext cx="49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1065" name="Line 9"/>
            <p:cNvSpPr>
              <a:spLocks noChangeShapeType="1"/>
            </p:cNvSpPr>
            <p:nvPr/>
          </p:nvSpPr>
          <p:spPr bwMode="auto">
            <a:xfrm>
              <a:off x="4546" y="1076"/>
              <a:ext cx="49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1066" name="Line 10"/>
            <p:cNvSpPr>
              <a:spLocks noChangeShapeType="1"/>
            </p:cNvSpPr>
            <p:nvPr/>
          </p:nvSpPr>
          <p:spPr bwMode="auto">
            <a:xfrm>
              <a:off x="4546" y="949"/>
              <a:ext cx="49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1067" name="Line 11"/>
            <p:cNvSpPr>
              <a:spLocks noChangeShapeType="1"/>
            </p:cNvSpPr>
            <p:nvPr/>
          </p:nvSpPr>
          <p:spPr bwMode="auto">
            <a:xfrm>
              <a:off x="4665" y="956"/>
              <a:ext cx="0" cy="86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1068" name="Line 12"/>
            <p:cNvSpPr>
              <a:spLocks noChangeShapeType="1"/>
            </p:cNvSpPr>
            <p:nvPr/>
          </p:nvSpPr>
          <p:spPr bwMode="auto">
            <a:xfrm>
              <a:off x="4815" y="1096"/>
              <a:ext cx="0" cy="7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301069" name="Line 13"/>
            <p:cNvSpPr>
              <a:spLocks noChangeShapeType="1"/>
            </p:cNvSpPr>
            <p:nvPr/>
          </p:nvSpPr>
          <p:spPr bwMode="auto">
            <a:xfrm>
              <a:off x="4980" y="1185"/>
              <a:ext cx="0" cy="63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301070" name="Text Box 14"/>
            <p:cNvSpPr txBox="1">
              <a:spLocks noChangeArrowheads="1"/>
            </p:cNvSpPr>
            <p:nvPr/>
          </p:nvSpPr>
          <p:spPr bwMode="auto">
            <a:xfrm>
              <a:off x="5111" y="869"/>
              <a:ext cx="17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1</a:t>
              </a:r>
            </a:p>
          </p:txBody>
        </p:sp>
        <p:sp>
          <p:nvSpPr>
            <p:cNvPr id="301071" name="Text Box 15"/>
            <p:cNvSpPr txBox="1">
              <a:spLocks noChangeArrowheads="1"/>
            </p:cNvSpPr>
            <p:nvPr/>
          </p:nvSpPr>
          <p:spPr bwMode="auto">
            <a:xfrm>
              <a:off x="5107" y="1073"/>
              <a:ext cx="219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-1</a:t>
              </a:r>
            </a:p>
          </p:txBody>
        </p:sp>
        <p:sp>
          <p:nvSpPr>
            <p:cNvPr id="301072" name="Text Box 16"/>
            <p:cNvSpPr txBox="1">
              <a:spLocks noChangeArrowheads="1"/>
            </p:cNvSpPr>
            <p:nvPr/>
          </p:nvSpPr>
          <p:spPr bwMode="auto">
            <a:xfrm>
              <a:off x="5111" y="971"/>
              <a:ext cx="1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0</a:t>
              </a:r>
            </a:p>
          </p:txBody>
        </p:sp>
        <p:sp>
          <p:nvSpPr>
            <p:cNvPr id="301073" name="Line 17"/>
            <p:cNvSpPr>
              <a:spLocks noChangeShapeType="1"/>
            </p:cNvSpPr>
            <p:nvPr/>
          </p:nvSpPr>
          <p:spPr bwMode="auto">
            <a:xfrm flipH="1">
              <a:off x="3864" y="1076"/>
              <a:ext cx="303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1074" name="Line 18"/>
            <p:cNvSpPr>
              <a:spLocks noChangeShapeType="1"/>
            </p:cNvSpPr>
            <p:nvPr/>
          </p:nvSpPr>
          <p:spPr bwMode="auto">
            <a:xfrm flipH="1">
              <a:off x="3864" y="1827"/>
              <a:ext cx="303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1075" name="Line 19"/>
            <p:cNvSpPr>
              <a:spLocks noChangeShapeType="1"/>
            </p:cNvSpPr>
            <p:nvPr/>
          </p:nvSpPr>
          <p:spPr bwMode="auto">
            <a:xfrm flipV="1">
              <a:off x="4183" y="949"/>
              <a:ext cx="332" cy="11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1076" name="Line 20"/>
            <p:cNvSpPr>
              <a:spLocks noChangeShapeType="1"/>
            </p:cNvSpPr>
            <p:nvPr/>
          </p:nvSpPr>
          <p:spPr bwMode="auto">
            <a:xfrm flipV="1">
              <a:off x="4183" y="949"/>
              <a:ext cx="332" cy="11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1077" name="Line 21"/>
            <p:cNvSpPr>
              <a:spLocks noChangeShapeType="1"/>
            </p:cNvSpPr>
            <p:nvPr/>
          </p:nvSpPr>
          <p:spPr bwMode="auto">
            <a:xfrm>
              <a:off x="4183" y="1083"/>
              <a:ext cx="341" cy="1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301078" name="Line 22"/>
            <p:cNvSpPr>
              <a:spLocks noChangeShapeType="1"/>
            </p:cNvSpPr>
            <p:nvPr/>
          </p:nvSpPr>
          <p:spPr bwMode="auto">
            <a:xfrm>
              <a:off x="4201" y="1074"/>
              <a:ext cx="31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51955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Crystal field splitting</a:t>
            </a: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344488" y="2609850"/>
            <a:ext cx="8501062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Rare earth’s: 4f shell’s small (‘inner’ electrons)</a:t>
            </a:r>
          </a:p>
          <a:p>
            <a:pPr algn="l"/>
            <a:r>
              <a:rPr lang="en-US" altLang="en-US"/>
              <a:t>Iron group: 3d shell’s on the outside</a:t>
            </a:r>
          </a:p>
          <a:p>
            <a:pPr algn="l"/>
            <a:r>
              <a:rPr lang="en-US" altLang="en-US"/>
              <a:t>	=&gt; decoupling of L and S, J no longer good QN</a:t>
            </a:r>
          </a:p>
          <a:p>
            <a:pPr algn="l"/>
            <a:r>
              <a:rPr lang="en-US" altLang="en-US"/>
              <a:t>	=&gt; splitting of the 2L+1 orbital states</a:t>
            </a:r>
          </a:p>
          <a:p>
            <a:pPr algn="l"/>
            <a:r>
              <a:rPr lang="en-US" altLang="en-US"/>
              <a:t>	=&gt; Quenching of the orbital angular momentum (L</a:t>
            </a:r>
            <a:r>
              <a:rPr lang="en-US" altLang="en-US" baseline="-25000"/>
              <a:t>z</a:t>
            </a:r>
            <a:r>
              <a:rPr lang="en-US" altLang="en-US">
                <a:latin typeface="Symbol" pitchFamily="18" charset="2"/>
                <a:cs typeface="Arial" charset="0"/>
                <a:sym typeface="Symbol" pitchFamily="18" charset="2"/>
              </a:rPr>
              <a:t>0</a:t>
            </a:r>
            <a:r>
              <a:rPr lang="en-US" altLang="en-US">
                <a:latin typeface="Arial Unicode MS" pitchFamily="34" charset="-128"/>
                <a:cs typeface="Arial" charset="0"/>
                <a:sym typeface="Symbol" pitchFamily="18" charset="2"/>
              </a:rPr>
              <a:t>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61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42888"/>
            <a:ext cx="8307387" cy="1143000"/>
          </a:xfrm>
        </p:spPr>
        <p:txBody>
          <a:bodyPr/>
          <a:lstStyle/>
          <a:p>
            <a:r>
              <a:rPr lang="en-US" altLang="en-US"/>
              <a:t>2D p states in a 2 fold potential</a:t>
            </a:r>
          </a:p>
        </p:txBody>
      </p:sp>
      <p:graphicFrame>
        <p:nvGraphicFramePr>
          <p:cNvPr id="303107" name="Object 3"/>
          <p:cNvGraphicFramePr>
            <a:graphicFrameLocks noChangeAspect="1"/>
          </p:cNvGraphicFramePr>
          <p:nvPr/>
        </p:nvGraphicFramePr>
        <p:xfrm>
          <a:off x="596900" y="149225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7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1492250"/>
                        <a:ext cx="2184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31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1447800"/>
            <a:ext cx="36957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735013" y="4325938"/>
            <a:ext cx="214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p-states in 2D:</a:t>
            </a:r>
          </a:p>
        </p:txBody>
      </p:sp>
      <p:graphicFrame>
        <p:nvGraphicFramePr>
          <p:cNvPr id="303110" name="Object 6"/>
          <p:cNvGraphicFramePr>
            <a:graphicFrameLocks noChangeAspect="1"/>
          </p:cNvGraphicFramePr>
          <p:nvPr/>
        </p:nvGraphicFramePr>
        <p:xfrm>
          <a:off x="1560513" y="4864100"/>
          <a:ext cx="4305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8" name="Equation" r:id="rId6" imgW="4305240" imgH="507960" progId="Equation.3">
                  <p:embed/>
                </p:oleObj>
              </mc:Choice>
              <mc:Fallback>
                <p:oleObj name="Equation" r:id="rId6" imgW="4305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4864100"/>
                        <a:ext cx="43053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3111" name="Object 7"/>
          <p:cNvGraphicFramePr>
            <a:graphicFrameLocks noChangeAspect="1"/>
          </p:cNvGraphicFramePr>
          <p:nvPr/>
        </p:nvGraphicFramePr>
        <p:xfrm>
          <a:off x="2857500" y="4284663"/>
          <a:ext cx="3759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9" name="Equation" r:id="rId8" imgW="3759120" imgH="507960" progId="Equation.3">
                  <p:embed/>
                </p:oleObj>
              </mc:Choice>
              <mc:Fallback>
                <p:oleObj name="Equation" r:id="rId8" imgW="37591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4284663"/>
                        <a:ext cx="3759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098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1068388" y="503238"/>
          <a:ext cx="62865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9" name="Equation" r:id="rId3" imgW="6286320" imgH="2361960" progId="Equation.3">
                  <p:embed/>
                </p:oleObj>
              </mc:Choice>
              <mc:Fallback>
                <p:oleObj name="Equation" r:id="rId3" imgW="628632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503238"/>
                        <a:ext cx="62865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1" name="Object 3"/>
          <p:cNvGraphicFramePr>
            <a:graphicFrameLocks noChangeAspect="1"/>
          </p:cNvGraphicFramePr>
          <p:nvPr/>
        </p:nvGraphicFramePr>
        <p:xfrm>
          <a:off x="344488" y="3348038"/>
          <a:ext cx="173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0" name="Equation" r:id="rId5" imgW="1739880" imgH="380880" progId="Equation.3">
                  <p:embed/>
                </p:oleObj>
              </mc:Choice>
              <mc:Fallback>
                <p:oleObj name="Equation" r:id="rId5" imgW="17398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3348038"/>
                        <a:ext cx="1739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2" name="Object 4"/>
          <p:cNvGraphicFramePr>
            <a:graphicFrameLocks noChangeAspect="1"/>
          </p:cNvGraphicFramePr>
          <p:nvPr/>
        </p:nvGraphicFramePr>
        <p:xfrm>
          <a:off x="2727325" y="3175000"/>
          <a:ext cx="56769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1" name="Equation" r:id="rId7" imgW="5676840" imgH="2057400" progId="Equation.3">
                  <p:embed/>
                </p:oleObj>
              </mc:Choice>
              <mc:Fallback>
                <p:oleObj name="Equation" r:id="rId7" imgW="567684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3175000"/>
                        <a:ext cx="56769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3" name="Line 5"/>
          <p:cNvSpPr>
            <a:spLocks noChangeShapeType="1"/>
          </p:cNvSpPr>
          <p:nvPr/>
        </p:nvSpPr>
        <p:spPr bwMode="auto">
          <a:xfrm>
            <a:off x="663575" y="3062288"/>
            <a:ext cx="773112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aphicFrame>
        <p:nvGraphicFramePr>
          <p:cNvPr id="304134" name="Object 6"/>
          <p:cNvGraphicFramePr>
            <a:graphicFrameLocks noChangeAspect="1"/>
          </p:cNvGraphicFramePr>
          <p:nvPr/>
        </p:nvGraphicFramePr>
        <p:xfrm>
          <a:off x="503238" y="5621338"/>
          <a:ext cx="1422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2" name="Equation" r:id="rId9" imgW="1422360" imgH="380880" progId="Equation.3">
                  <p:embed/>
                </p:oleObj>
              </mc:Choice>
              <mc:Fallback>
                <p:oleObj name="Equation" r:id="rId9" imgW="14223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5621338"/>
                        <a:ext cx="1422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5" name="Object 7"/>
          <p:cNvGraphicFramePr>
            <a:graphicFrameLocks noChangeAspect="1"/>
          </p:cNvGraphicFramePr>
          <p:nvPr/>
        </p:nvGraphicFramePr>
        <p:xfrm>
          <a:off x="2219325" y="5630863"/>
          <a:ext cx="215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3" name="Equation" r:id="rId11" imgW="2158920" imgH="914400" progId="Equation.3">
                  <p:embed/>
                </p:oleObj>
              </mc:Choice>
              <mc:Fallback>
                <p:oleObj name="Equation" r:id="rId11" imgW="21589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5630863"/>
                        <a:ext cx="2159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6" name="Line 8"/>
          <p:cNvSpPr>
            <a:spLocks noChangeShapeType="1"/>
          </p:cNvSpPr>
          <p:nvPr/>
        </p:nvSpPr>
        <p:spPr bwMode="auto">
          <a:xfrm>
            <a:off x="5140325" y="6192838"/>
            <a:ext cx="7207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304137" name="Line 9"/>
          <p:cNvSpPr>
            <a:spLocks noChangeShapeType="1"/>
          </p:cNvSpPr>
          <p:nvPr/>
        </p:nvSpPr>
        <p:spPr bwMode="auto">
          <a:xfrm>
            <a:off x="6192838" y="5832475"/>
            <a:ext cx="6921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304138" name="Line 10"/>
          <p:cNvSpPr>
            <a:spLocks noChangeShapeType="1"/>
          </p:cNvSpPr>
          <p:nvPr/>
        </p:nvSpPr>
        <p:spPr bwMode="auto">
          <a:xfrm>
            <a:off x="6192838" y="6470650"/>
            <a:ext cx="6921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304139" name="Line 11"/>
          <p:cNvSpPr>
            <a:spLocks noChangeShapeType="1"/>
          </p:cNvSpPr>
          <p:nvPr/>
        </p:nvSpPr>
        <p:spPr bwMode="auto">
          <a:xfrm>
            <a:off x="6775450" y="5861050"/>
            <a:ext cx="0" cy="581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304140" name="Text Box 12"/>
          <p:cNvSpPr txBox="1">
            <a:spLocks noChangeArrowheads="1"/>
          </p:cNvSpPr>
          <p:nvPr/>
        </p:nvSpPr>
        <p:spPr bwMode="auto">
          <a:xfrm>
            <a:off x="6980238" y="582453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2Q</a:t>
            </a:r>
          </a:p>
        </p:txBody>
      </p:sp>
      <p:sp>
        <p:nvSpPr>
          <p:cNvPr id="304141" name="Line 13"/>
          <p:cNvSpPr>
            <a:spLocks noChangeShapeType="1"/>
          </p:cNvSpPr>
          <p:nvPr/>
        </p:nvSpPr>
        <p:spPr bwMode="auto">
          <a:xfrm flipV="1">
            <a:off x="5861050" y="5846763"/>
            <a:ext cx="331788" cy="360362"/>
          </a:xfrm>
          <a:prstGeom prst="lin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304142" name="Line 14"/>
          <p:cNvSpPr>
            <a:spLocks noChangeShapeType="1"/>
          </p:cNvSpPr>
          <p:nvPr/>
        </p:nvSpPr>
        <p:spPr bwMode="auto">
          <a:xfrm>
            <a:off x="5861050" y="6207125"/>
            <a:ext cx="331788" cy="276225"/>
          </a:xfrm>
          <a:prstGeom prst="lin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291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With LS coupling</a:t>
            </a:r>
          </a:p>
        </p:txBody>
      </p:sp>
      <p:graphicFrame>
        <p:nvGraphicFramePr>
          <p:cNvPr id="305155" name="Object 3"/>
          <p:cNvGraphicFramePr>
            <a:graphicFrameLocks noChangeAspect="1"/>
          </p:cNvGraphicFramePr>
          <p:nvPr/>
        </p:nvGraphicFramePr>
        <p:xfrm>
          <a:off x="3249613" y="1819275"/>
          <a:ext cx="4286250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1" name="Equation" r:id="rId3" imgW="5587920" imgH="2336760" progId="Equation.3">
                  <p:embed/>
                </p:oleObj>
              </mc:Choice>
              <mc:Fallback>
                <p:oleObj name="Equation" r:id="rId3" imgW="55879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1819275"/>
                        <a:ext cx="4286250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6" name="Object 4"/>
          <p:cNvGraphicFramePr>
            <a:graphicFrameLocks noChangeAspect="1"/>
          </p:cNvGraphicFramePr>
          <p:nvPr/>
        </p:nvGraphicFramePr>
        <p:xfrm>
          <a:off x="344488" y="1306513"/>
          <a:ext cx="556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2" name="Equation" r:id="rId5" imgW="5562360" imgH="533160" progId="Equation.3">
                  <p:embed/>
                </p:oleObj>
              </mc:Choice>
              <mc:Fallback>
                <p:oleObj name="Equation" r:id="rId5" imgW="55623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306513"/>
                        <a:ext cx="5562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7" name="Object 5"/>
          <p:cNvGraphicFramePr>
            <a:graphicFrameLocks noChangeAspect="1"/>
          </p:cNvGraphicFramePr>
          <p:nvPr/>
        </p:nvGraphicFramePr>
        <p:xfrm>
          <a:off x="511175" y="3986213"/>
          <a:ext cx="2755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3" name="Equation" r:id="rId7" imgW="2755800" imgH="431640" progId="Equation.3">
                  <p:embed/>
                </p:oleObj>
              </mc:Choice>
              <mc:Fallback>
                <p:oleObj name="Equation" r:id="rId7" imgW="275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986213"/>
                        <a:ext cx="2755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8" name="Object 6"/>
          <p:cNvGraphicFramePr>
            <a:graphicFrameLocks noChangeAspect="1"/>
          </p:cNvGraphicFramePr>
          <p:nvPr/>
        </p:nvGraphicFramePr>
        <p:xfrm>
          <a:off x="3784600" y="3811588"/>
          <a:ext cx="43402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4" name="Equation" r:id="rId9" imgW="6057720" imgH="2057400" progId="Equation.3">
                  <p:embed/>
                </p:oleObj>
              </mc:Choice>
              <mc:Fallback>
                <p:oleObj name="Equation" r:id="rId9" imgW="605772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3811588"/>
                        <a:ext cx="43402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9" name="Object 7"/>
          <p:cNvGraphicFramePr>
            <a:graphicFrameLocks noChangeAspect="1"/>
          </p:cNvGraphicFramePr>
          <p:nvPr/>
        </p:nvGraphicFramePr>
        <p:xfrm>
          <a:off x="344488" y="5818188"/>
          <a:ext cx="31813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5" name="Equation" r:id="rId11" imgW="3619440" imgH="495000" progId="Equation.3">
                  <p:embed/>
                </p:oleObj>
              </mc:Choice>
              <mc:Fallback>
                <p:oleObj name="Equation" r:id="rId11" imgW="361944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5818188"/>
                        <a:ext cx="31813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818985"/>
              </p:ext>
            </p:extLst>
          </p:nvPr>
        </p:nvGraphicFramePr>
        <p:xfrm>
          <a:off x="3703975" y="5603875"/>
          <a:ext cx="248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6" name="Equation" r:id="rId13" imgW="2489040" imgH="914400" progId="Equation.3">
                  <p:embed/>
                </p:oleObj>
              </mc:Choice>
              <mc:Fallback>
                <p:oleObj name="Equation" r:id="rId13" imgW="24890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975" y="5603875"/>
                        <a:ext cx="2489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788447"/>
              </p:ext>
            </p:extLst>
          </p:nvPr>
        </p:nvGraphicFramePr>
        <p:xfrm>
          <a:off x="6418075" y="5365750"/>
          <a:ext cx="2297113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7" name="Equation" r:id="rId15" imgW="3085920" imgH="1777680" progId="Equation.3">
                  <p:embed/>
                </p:oleObj>
              </mc:Choice>
              <mc:Fallback>
                <p:oleObj name="Equation" r:id="rId15" imgW="308592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075" y="5365750"/>
                        <a:ext cx="2297113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62" name="Line 10"/>
          <p:cNvSpPr>
            <a:spLocks noChangeShapeType="1"/>
          </p:cNvSpPr>
          <p:nvPr/>
        </p:nvSpPr>
        <p:spPr bwMode="auto">
          <a:xfrm>
            <a:off x="344488" y="3754438"/>
            <a:ext cx="773112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5029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Line 2"/>
          <p:cNvSpPr>
            <a:spLocks noChangeShapeType="1"/>
          </p:cNvSpPr>
          <p:nvPr/>
        </p:nvSpPr>
        <p:spPr bwMode="auto">
          <a:xfrm>
            <a:off x="1639888" y="546893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79" name="Line 3"/>
          <p:cNvSpPr>
            <a:spLocks noChangeShapeType="1"/>
          </p:cNvSpPr>
          <p:nvPr/>
        </p:nvSpPr>
        <p:spPr bwMode="auto">
          <a:xfrm flipH="1">
            <a:off x="7843838" y="546893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200150" y="5376863"/>
            <a:ext cx="285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-3.5</a:t>
            </a:r>
            <a:endParaRPr lang="en-US" altLang="en-US" baseline="-25000"/>
          </a:p>
        </p:txBody>
      </p:sp>
      <p:sp>
        <p:nvSpPr>
          <p:cNvPr id="306181" name="Line 5"/>
          <p:cNvSpPr>
            <a:spLocks noChangeShapeType="1"/>
          </p:cNvSpPr>
          <p:nvPr/>
        </p:nvSpPr>
        <p:spPr bwMode="auto">
          <a:xfrm>
            <a:off x="1639888" y="507841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82" name="Line 6"/>
          <p:cNvSpPr>
            <a:spLocks noChangeShapeType="1"/>
          </p:cNvSpPr>
          <p:nvPr/>
        </p:nvSpPr>
        <p:spPr bwMode="auto">
          <a:xfrm flipH="1">
            <a:off x="7843838" y="507841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1346200" y="4986338"/>
            <a:ext cx="1476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-3</a:t>
            </a:r>
            <a:endParaRPr lang="en-US" altLang="en-US" baseline="-25000"/>
          </a:p>
        </p:txBody>
      </p:sp>
      <p:sp>
        <p:nvSpPr>
          <p:cNvPr id="306184" name="Line 8"/>
          <p:cNvSpPr>
            <a:spLocks noChangeShapeType="1"/>
          </p:cNvSpPr>
          <p:nvPr/>
        </p:nvSpPr>
        <p:spPr bwMode="auto">
          <a:xfrm>
            <a:off x="1639888" y="468788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85" name="Line 9"/>
          <p:cNvSpPr>
            <a:spLocks noChangeShapeType="1"/>
          </p:cNvSpPr>
          <p:nvPr/>
        </p:nvSpPr>
        <p:spPr bwMode="auto">
          <a:xfrm flipH="1">
            <a:off x="7843838" y="468788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86" name="Rectangle 10"/>
          <p:cNvSpPr>
            <a:spLocks noChangeArrowheads="1"/>
          </p:cNvSpPr>
          <p:nvPr/>
        </p:nvSpPr>
        <p:spPr bwMode="auto">
          <a:xfrm>
            <a:off x="1200150" y="4595813"/>
            <a:ext cx="285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-2.5</a:t>
            </a:r>
            <a:endParaRPr lang="en-US" altLang="en-US" baseline="-25000"/>
          </a:p>
        </p:txBody>
      </p:sp>
      <p:sp>
        <p:nvSpPr>
          <p:cNvPr id="306187" name="Line 11"/>
          <p:cNvSpPr>
            <a:spLocks noChangeShapeType="1"/>
          </p:cNvSpPr>
          <p:nvPr/>
        </p:nvSpPr>
        <p:spPr bwMode="auto">
          <a:xfrm>
            <a:off x="1639888" y="429736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 flipH="1">
            <a:off x="7843838" y="429736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89" name="Rectangle 13"/>
          <p:cNvSpPr>
            <a:spLocks noChangeArrowheads="1"/>
          </p:cNvSpPr>
          <p:nvPr/>
        </p:nvSpPr>
        <p:spPr bwMode="auto">
          <a:xfrm>
            <a:off x="1346200" y="4205288"/>
            <a:ext cx="1476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-2</a:t>
            </a:r>
            <a:endParaRPr lang="en-US" altLang="en-US" baseline="-25000"/>
          </a:p>
        </p:txBody>
      </p:sp>
      <p:sp>
        <p:nvSpPr>
          <p:cNvPr id="306190" name="Line 14"/>
          <p:cNvSpPr>
            <a:spLocks noChangeShapeType="1"/>
          </p:cNvSpPr>
          <p:nvPr/>
        </p:nvSpPr>
        <p:spPr bwMode="auto">
          <a:xfrm>
            <a:off x="1639888" y="390683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91" name="Line 15"/>
          <p:cNvSpPr>
            <a:spLocks noChangeShapeType="1"/>
          </p:cNvSpPr>
          <p:nvPr/>
        </p:nvSpPr>
        <p:spPr bwMode="auto">
          <a:xfrm flipH="1">
            <a:off x="7843838" y="390683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92" name="Rectangle 16"/>
          <p:cNvSpPr>
            <a:spLocks noChangeArrowheads="1"/>
          </p:cNvSpPr>
          <p:nvPr/>
        </p:nvSpPr>
        <p:spPr bwMode="auto">
          <a:xfrm>
            <a:off x="1200150" y="3814763"/>
            <a:ext cx="285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-1.5</a:t>
            </a:r>
            <a:endParaRPr lang="en-US" altLang="en-US" baseline="-25000"/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>
            <a:off x="1639888" y="351631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94" name="Line 18"/>
          <p:cNvSpPr>
            <a:spLocks noChangeShapeType="1"/>
          </p:cNvSpPr>
          <p:nvPr/>
        </p:nvSpPr>
        <p:spPr bwMode="auto">
          <a:xfrm flipH="1">
            <a:off x="7843838" y="351631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95" name="Rectangle 19"/>
          <p:cNvSpPr>
            <a:spLocks noChangeArrowheads="1"/>
          </p:cNvSpPr>
          <p:nvPr/>
        </p:nvSpPr>
        <p:spPr bwMode="auto">
          <a:xfrm>
            <a:off x="1346200" y="3424238"/>
            <a:ext cx="1476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-1</a:t>
            </a:r>
            <a:endParaRPr lang="en-US" altLang="en-US" baseline="-25000"/>
          </a:p>
        </p:txBody>
      </p:sp>
      <p:sp>
        <p:nvSpPr>
          <p:cNvPr id="306196" name="Line 20"/>
          <p:cNvSpPr>
            <a:spLocks noChangeShapeType="1"/>
          </p:cNvSpPr>
          <p:nvPr/>
        </p:nvSpPr>
        <p:spPr bwMode="auto">
          <a:xfrm>
            <a:off x="1639888" y="312578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97" name="Line 21"/>
          <p:cNvSpPr>
            <a:spLocks noChangeShapeType="1"/>
          </p:cNvSpPr>
          <p:nvPr/>
        </p:nvSpPr>
        <p:spPr bwMode="auto">
          <a:xfrm flipH="1">
            <a:off x="7843838" y="312578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198" name="Rectangle 22"/>
          <p:cNvSpPr>
            <a:spLocks noChangeArrowheads="1"/>
          </p:cNvSpPr>
          <p:nvPr/>
        </p:nvSpPr>
        <p:spPr bwMode="auto">
          <a:xfrm>
            <a:off x="1200150" y="3033713"/>
            <a:ext cx="285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-0.5</a:t>
            </a:r>
            <a:endParaRPr lang="en-US" altLang="en-US" baseline="-25000"/>
          </a:p>
        </p:txBody>
      </p:sp>
      <p:sp>
        <p:nvSpPr>
          <p:cNvPr id="306199" name="Line 23"/>
          <p:cNvSpPr>
            <a:spLocks noChangeShapeType="1"/>
          </p:cNvSpPr>
          <p:nvPr/>
        </p:nvSpPr>
        <p:spPr bwMode="auto">
          <a:xfrm>
            <a:off x="1639888" y="273526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00" name="Line 24"/>
          <p:cNvSpPr>
            <a:spLocks noChangeShapeType="1"/>
          </p:cNvSpPr>
          <p:nvPr/>
        </p:nvSpPr>
        <p:spPr bwMode="auto">
          <a:xfrm flipH="1">
            <a:off x="7843838" y="273526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01" name="Rectangle 25"/>
          <p:cNvSpPr>
            <a:spLocks noChangeArrowheads="1"/>
          </p:cNvSpPr>
          <p:nvPr/>
        </p:nvSpPr>
        <p:spPr bwMode="auto">
          <a:xfrm>
            <a:off x="1404938" y="26431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0</a:t>
            </a:r>
            <a:endParaRPr lang="en-US" altLang="en-US" baseline="-25000"/>
          </a:p>
        </p:txBody>
      </p:sp>
      <p:sp>
        <p:nvSpPr>
          <p:cNvPr id="306202" name="Line 26"/>
          <p:cNvSpPr>
            <a:spLocks noChangeShapeType="1"/>
          </p:cNvSpPr>
          <p:nvPr/>
        </p:nvSpPr>
        <p:spPr bwMode="auto">
          <a:xfrm>
            <a:off x="1639888" y="234473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03" name="Line 27"/>
          <p:cNvSpPr>
            <a:spLocks noChangeShapeType="1"/>
          </p:cNvSpPr>
          <p:nvPr/>
        </p:nvSpPr>
        <p:spPr bwMode="auto">
          <a:xfrm flipH="1">
            <a:off x="7843838" y="234473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04" name="Rectangle 28"/>
          <p:cNvSpPr>
            <a:spLocks noChangeArrowheads="1"/>
          </p:cNvSpPr>
          <p:nvPr/>
        </p:nvSpPr>
        <p:spPr bwMode="auto">
          <a:xfrm>
            <a:off x="1258888" y="2252663"/>
            <a:ext cx="2301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0.5</a:t>
            </a:r>
            <a:endParaRPr lang="en-US" altLang="en-US" baseline="-25000"/>
          </a:p>
        </p:txBody>
      </p:sp>
      <p:sp>
        <p:nvSpPr>
          <p:cNvPr id="306205" name="Line 29"/>
          <p:cNvSpPr>
            <a:spLocks noChangeShapeType="1"/>
          </p:cNvSpPr>
          <p:nvPr/>
        </p:nvSpPr>
        <p:spPr bwMode="auto">
          <a:xfrm>
            <a:off x="1639888" y="195421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06" name="Line 30"/>
          <p:cNvSpPr>
            <a:spLocks noChangeShapeType="1"/>
          </p:cNvSpPr>
          <p:nvPr/>
        </p:nvSpPr>
        <p:spPr bwMode="auto">
          <a:xfrm flipH="1">
            <a:off x="7843838" y="195421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07" name="Rectangle 31"/>
          <p:cNvSpPr>
            <a:spLocks noChangeArrowheads="1"/>
          </p:cNvSpPr>
          <p:nvPr/>
        </p:nvSpPr>
        <p:spPr bwMode="auto">
          <a:xfrm>
            <a:off x="1404938" y="18621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1</a:t>
            </a:r>
            <a:endParaRPr lang="en-US" altLang="en-US" baseline="-25000"/>
          </a:p>
        </p:txBody>
      </p:sp>
      <p:sp>
        <p:nvSpPr>
          <p:cNvPr id="306208" name="Line 32"/>
          <p:cNvSpPr>
            <a:spLocks noChangeShapeType="1"/>
          </p:cNvSpPr>
          <p:nvPr/>
        </p:nvSpPr>
        <p:spPr bwMode="auto">
          <a:xfrm>
            <a:off x="1639888" y="156368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09" name="Line 33"/>
          <p:cNvSpPr>
            <a:spLocks noChangeShapeType="1"/>
          </p:cNvSpPr>
          <p:nvPr/>
        </p:nvSpPr>
        <p:spPr bwMode="auto">
          <a:xfrm flipH="1">
            <a:off x="7843838" y="1563688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10" name="Rectangle 34"/>
          <p:cNvSpPr>
            <a:spLocks noChangeArrowheads="1"/>
          </p:cNvSpPr>
          <p:nvPr/>
        </p:nvSpPr>
        <p:spPr bwMode="auto">
          <a:xfrm>
            <a:off x="1258888" y="1471613"/>
            <a:ext cx="2301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1.5</a:t>
            </a:r>
            <a:endParaRPr lang="en-US" altLang="en-US" baseline="-25000"/>
          </a:p>
        </p:txBody>
      </p:sp>
      <p:sp>
        <p:nvSpPr>
          <p:cNvPr id="306211" name="Line 35"/>
          <p:cNvSpPr>
            <a:spLocks noChangeShapeType="1"/>
          </p:cNvSpPr>
          <p:nvPr/>
        </p:nvSpPr>
        <p:spPr bwMode="auto">
          <a:xfrm>
            <a:off x="1639888" y="117316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12" name="Line 36"/>
          <p:cNvSpPr>
            <a:spLocks noChangeShapeType="1"/>
          </p:cNvSpPr>
          <p:nvPr/>
        </p:nvSpPr>
        <p:spPr bwMode="auto">
          <a:xfrm flipH="1">
            <a:off x="7843838" y="1173163"/>
            <a:ext cx="460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13" name="Rectangle 37"/>
          <p:cNvSpPr>
            <a:spLocks noChangeArrowheads="1"/>
          </p:cNvSpPr>
          <p:nvPr/>
        </p:nvSpPr>
        <p:spPr bwMode="auto">
          <a:xfrm>
            <a:off x="1404938" y="10810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2</a:t>
            </a:r>
            <a:endParaRPr lang="en-US" altLang="en-US" baseline="-25000"/>
          </a:p>
        </p:txBody>
      </p:sp>
      <p:sp>
        <p:nvSpPr>
          <p:cNvPr id="306214" name="Line 38"/>
          <p:cNvSpPr>
            <a:spLocks noChangeShapeType="1"/>
          </p:cNvSpPr>
          <p:nvPr/>
        </p:nvSpPr>
        <p:spPr bwMode="auto">
          <a:xfrm flipV="1">
            <a:off x="1639888" y="5429250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15" name="Line 39"/>
          <p:cNvSpPr>
            <a:spLocks noChangeShapeType="1"/>
          </p:cNvSpPr>
          <p:nvPr/>
        </p:nvSpPr>
        <p:spPr bwMode="auto">
          <a:xfrm>
            <a:off x="1639888" y="1173163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16" name="Rectangle 40"/>
          <p:cNvSpPr>
            <a:spLocks noChangeArrowheads="1"/>
          </p:cNvSpPr>
          <p:nvPr/>
        </p:nvSpPr>
        <p:spPr bwMode="auto">
          <a:xfrm>
            <a:off x="1593850" y="55721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0</a:t>
            </a:r>
            <a:endParaRPr lang="en-US" altLang="en-US" baseline="-25000"/>
          </a:p>
        </p:txBody>
      </p:sp>
      <p:sp>
        <p:nvSpPr>
          <p:cNvPr id="306217" name="Line 41"/>
          <p:cNvSpPr>
            <a:spLocks noChangeShapeType="1"/>
          </p:cNvSpPr>
          <p:nvPr/>
        </p:nvSpPr>
        <p:spPr bwMode="auto">
          <a:xfrm flipV="1">
            <a:off x="2681288" y="5429250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18" name="Line 42"/>
          <p:cNvSpPr>
            <a:spLocks noChangeShapeType="1"/>
          </p:cNvSpPr>
          <p:nvPr/>
        </p:nvSpPr>
        <p:spPr bwMode="auto">
          <a:xfrm>
            <a:off x="2681288" y="1173163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19" name="Rectangle 43"/>
          <p:cNvSpPr>
            <a:spLocks noChangeArrowheads="1"/>
          </p:cNvSpPr>
          <p:nvPr/>
        </p:nvSpPr>
        <p:spPr bwMode="auto">
          <a:xfrm>
            <a:off x="2565400" y="5572125"/>
            <a:ext cx="2301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0.5</a:t>
            </a:r>
            <a:endParaRPr lang="en-US" altLang="en-US" baseline="-25000"/>
          </a:p>
        </p:txBody>
      </p:sp>
      <p:sp>
        <p:nvSpPr>
          <p:cNvPr id="306220" name="Line 44"/>
          <p:cNvSpPr>
            <a:spLocks noChangeShapeType="1"/>
          </p:cNvSpPr>
          <p:nvPr/>
        </p:nvSpPr>
        <p:spPr bwMode="auto">
          <a:xfrm flipV="1">
            <a:off x="3724275" y="5429250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21" name="Line 45"/>
          <p:cNvSpPr>
            <a:spLocks noChangeShapeType="1"/>
          </p:cNvSpPr>
          <p:nvPr/>
        </p:nvSpPr>
        <p:spPr bwMode="auto">
          <a:xfrm>
            <a:off x="3724275" y="1173163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22" name="Rectangle 46"/>
          <p:cNvSpPr>
            <a:spLocks noChangeArrowheads="1"/>
          </p:cNvSpPr>
          <p:nvPr/>
        </p:nvSpPr>
        <p:spPr bwMode="auto">
          <a:xfrm>
            <a:off x="3678238" y="55721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1</a:t>
            </a:r>
            <a:endParaRPr lang="en-US" altLang="en-US" baseline="-25000"/>
          </a:p>
        </p:txBody>
      </p:sp>
      <p:sp>
        <p:nvSpPr>
          <p:cNvPr id="306223" name="Line 47"/>
          <p:cNvSpPr>
            <a:spLocks noChangeShapeType="1"/>
          </p:cNvSpPr>
          <p:nvPr/>
        </p:nvSpPr>
        <p:spPr bwMode="auto">
          <a:xfrm flipV="1">
            <a:off x="4764088" y="5429250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24" name="Line 48"/>
          <p:cNvSpPr>
            <a:spLocks noChangeShapeType="1"/>
          </p:cNvSpPr>
          <p:nvPr/>
        </p:nvSpPr>
        <p:spPr bwMode="auto">
          <a:xfrm>
            <a:off x="4764088" y="1173163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25" name="Rectangle 49"/>
          <p:cNvSpPr>
            <a:spLocks noChangeArrowheads="1"/>
          </p:cNvSpPr>
          <p:nvPr/>
        </p:nvSpPr>
        <p:spPr bwMode="auto">
          <a:xfrm>
            <a:off x="4648200" y="5572125"/>
            <a:ext cx="2301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1.5</a:t>
            </a:r>
            <a:endParaRPr lang="en-US" altLang="en-US" baseline="-25000"/>
          </a:p>
        </p:txBody>
      </p:sp>
      <p:sp>
        <p:nvSpPr>
          <p:cNvPr id="306226" name="Line 50"/>
          <p:cNvSpPr>
            <a:spLocks noChangeShapeType="1"/>
          </p:cNvSpPr>
          <p:nvPr/>
        </p:nvSpPr>
        <p:spPr bwMode="auto">
          <a:xfrm flipV="1">
            <a:off x="5805488" y="5429250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27" name="Line 51"/>
          <p:cNvSpPr>
            <a:spLocks noChangeShapeType="1"/>
          </p:cNvSpPr>
          <p:nvPr/>
        </p:nvSpPr>
        <p:spPr bwMode="auto">
          <a:xfrm>
            <a:off x="5805488" y="1173163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28" name="Rectangle 52"/>
          <p:cNvSpPr>
            <a:spLocks noChangeArrowheads="1"/>
          </p:cNvSpPr>
          <p:nvPr/>
        </p:nvSpPr>
        <p:spPr bwMode="auto">
          <a:xfrm>
            <a:off x="5759450" y="55721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2</a:t>
            </a:r>
            <a:endParaRPr lang="en-US" altLang="en-US" baseline="-25000"/>
          </a:p>
        </p:txBody>
      </p:sp>
      <p:sp>
        <p:nvSpPr>
          <p:cNvPr id="306229" name="Line 53"/>
          <p:cNvSpPr>
            <a:spLocks noChangeShapeType="1"/>
          </p:cNvSpPr>
          <p:nvPr/>
        </p:nvSpPr>
        <p:spPr bwMode="auto">
          <a:xfrm flipV="1">
            <a:off x="6848475" y="5429250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30" name="Line 54"/>
          <p:cNvSpPr>
            <a:spLocks noChangeShapeType="1"/>
          </p:cNvSpPr>
          <p:nvPr/>
        </p:nvSpPr>
        <p:spPr bwMode="auto">
          <a:xfrm>
            <a:off x="6848475" y="1173163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31" name="Rectangle 55"/>
          <p:cNvSpPr>
            <a:spLocks noChangeArrowheads="1"/>
          </p:cNvSpPr>
          <p:nvPr/>
        </p:nvSpPr>
        <p:spPr bwMode="auto">
          <a:xfrm>
            <a:off x="6732588" y="5572125"/>
            <a:ext cx="2301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2.5</a:t>
            </a:r>
            <a:endParaRPr lang="en-US" altLang="en-US" baseline="-25000"/>
          </a:p>
        </p:txBody>
      </p:sp>
      <p:sp>
        <p:nvSpPr>
          <p:cNvPr id="306232" name="Line 56"/>
          <p:cNvSpPr>
            <a:spLocks noChangeShapeType="1"/>
          </p:cNvSpPr>
          <p:nvPr/>
        </p:nvSpPr>
        <p:spPr bwMode="auto">
          <a:xfrm flipV="1">
            <a:off x="7889875" y="5429250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33" name="Line 57"/>
          <p:cNvSpPr>
            <a:spLocks noChangeShapeType="1"/>
          </p:cNvSpPr>
          <p:nvPr/>
        </p:nvSpPr>
        <p:spPr bwMode="auto">
          <a:xfrm>
            <a:off x="7889875" y="1173163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34" name="Rectangle 58"/>
          <p:cNvSpPr>
            <a:spLocks noChangeArrowheads="1"/>
          </p:cNvSpPr>
          <p:nvPr/>
        </p:nvSpPr>
        <p:spPr bwMode="auto">
          <a:xfrm>
            <a:off x="7843838" y="55721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/>
              <a:t>3</a:t>
            </a:r>
            <a:endParaRPr lang="en-US" altLang="en-US" baseline="-25000"/>
          </a:p>
        </p:txBody>
      </p:sp>
      <p:sp>
        <p:nvSpPr>
          <p:cNvPr id="306235" name="Rectangle 59"/>
          <p:cNvSpPr>
            <a:spLocks noChangeArrowheads="1"/>
          </p:cNvSpPr>
          <p:nvPr/>
        </p:nvSpPr>
        <p:spPr bwMode="auto">
          <a:xfrm>
            <a:off x="1639888" y="1173163"/>
            <a:ext cx="6249987" cy="42957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36" name="Freeform 60"/>
          <p:cNvSpPr>
            <a:spLocks/>
          </p:cNvSpPr>
          <p:nvPr/>
        </p:nvSpPr>
        <p:spPr bwMode="auto">
          <a:xfrm>
            <a:off x="1639888" y="1397000"/>
            <a:ext cx="6249987" cy="601663"/>
          </a:xfrm>
          <a:custGeom>
            <a:avLst/>
            <a:gdLst>
              <a:gd name="T0" fmla="*/ 0 w 23620"/>
              <a:gd name="T1" fmla="*/ 2104 h 2272"/>
              <a:gd name="T2" fmla="*/ 478 w 23620"/>
              <a:gd name="T3" fmla="*/ 2145 h 2272"/>
              <a:gd name="T4" fmla="*/ 954 w 23620"/>
              <a:gd name="T5" fmla="*/ 2180 h 2272"/>
              <a:gd name="T6" fmla="*/ 1432 w 23620"/>
              <a:gd name="T7" fmla="*/ 2210 h 2272"/>
              <a:gd name="T8" fmla="*/ 1909 w 23620"/>
              <a:gd name="T9" fmla="*/ 2234 h 2272"/>
              <a:gd name="T10" fmla="*/ 2386 w 23620"/>
              <a:gd name="T11" fmla="*/ 2252 h 2272"/>
              <a:gd name="T12" fmla="*/ 2864 w 23620"/>
              <a:gd name="T13" fmla="*/ 2264 h 2272"/>
              <a:gd name="T14" fmla="*/ 3340 w 23620"/>
              <a:gd name="T15" fmla="*/ 2271 h 2272"/>
              <a:gd name="T16" fmla="*/ 3818 w 23620"/>
              <a:gd name="T17" fmla="*/ 2272 h 2272"/>
              <a:gd name="T18" fmla="*/ 4295 w 23620"/>
              <a:gd name="T19" fmla="*/ 2268 h 2272"/>
              <a:gd name="T20" fmla="*/ 4772 w 23620"/>
              <a:gd name="T21" fmla="*/ 2260 h 2272"/>
              <a:gd name="T22" fmla="*/ 5249 w 23620"/>
              <a:gd name="T23" fmla="*/ 2247 h 2272"/>
              <a:gd name="T24" fmla="*/ 5726 w 23620"/>
              <a:gd name="T25" fmla="*/ 2229 h 2272"/>
              <a:gd name="T26" fmla="*/ 6204 w 23620"/>
              <a:gd name="T27" fmla="*/ 2208 h 2272"/>
              <a:gd name="T28" fmla="*/ 6681 w 23620"/>
              <a:gd name="T29" fmla="*/ 2182 h 2272"/>
              <a:gd name="T30" fmla="*/ 7158 w 23620"/>
              <a:gd name="T31" fmla="*/ 2154 h 2272"/>
              <a:gd name="T32" fmla="*/ 7635 w 23620"/>
              <a:gd name="T33" fmla="*/ 2121 h 2272"/>
              <a:gd name="T34" fmla="*/ 8112 w 23620"/>
              <a:gd name="T35" fmla="*/ 2085 h 2272"/>
              <a:gd name="T36" fmla="*/ 8590 w 23620"/>
              <a:gd name="T37" fmla="*/ 2047 h 2272"/>
              <a:gd name="T38" fmla="*/ 9067 w 23620"/>
              <a:gd name="T39" fmla="*/ 2005 h 2272"/>
              <a:gd name="T40" fmla="*/ 9544 w 23620"/>
              <a:gd name="T41" fmla="*/ 1960 h 2272"/>
              <a:gd name="T42" fmla="*/ 10021 w 23620"/>
              <a:gd name="T43" fmla="*/ 1914 h 2272"/>
              <a:gd name="T44" fmla="*/ 10498 w 23620"/>
              <a:gd name="T45" fmla="*/ 1864 h 2272"/>
              <a:gd name="T46" fmla="*/ 10975 w 23620"/>
              <a:gd name="T47" fmla="*/ 1813 h 2272"/>
              <a:gd name="T48" fmla="*/ 11452 w 23620"/>
              <a:gd name="T49" fmla="*/ 1760 h 2272"/>
              <a:gd name="T50" fmla="*/ 11929 w 23620"/>
              <a:gd name="T51" fmla="*/ 1705 h 2272"/>
              <a:gd name="T52" fmla="*/ 12406 w 23620"/>
              <a:gd name="T53" fmla="*/ 1648 h 2272"/>
              <a:gd name="T54" fmla="*/ 12883 w 23620"/>
              <a:gd name="T55" fmla="*/ 1590 h 2272"/>
              <a:gd name="T56" fmla="*/ 13360 w 23620"/>
              <a:gd name="T57" fmla="*/ 1529 h 2272"/>
              <a:gd name="T58" fmla="*/ 13838 w 23620"/>
              <a:gd name="T59" fmla="*/ 1468 h 2272"/>
              <a:gd name="T60" fmla="*/ 14315 w 23620"/>
              <a:gd name="T61" fmla="*/ 1405 h 2272"/>
              <a:gd name="T62" fmla="*/ 14792 w 23620"/>
              <a:gd name="T63" fmla="*/ 1341 h 2272"/>
              <a:gd name="T64" fmla="*/ 15269 w 23620"/>
              <a:gd name="T65" fmla="*/ 1275 h 2272"/>
              <a:gd name="T66" fmla="*/ 15746 w 23620"/>
              <a:gd name="T67" fmla="*/ 1209 h 2272"/>
              <a:gd name="T68" fmla="*/ 16224 w 23620"/>
              <a:gd name="T69" fmla="*/ 1142 h 2272"/>
              <a:gd name="T70" fmla="*/ 16701 w 23620"/>
              <a:gd name="T71" fmla="*/ 1074 h 2272"/>
              <a:gd name="T72" fmla="*/ 17178 w 23620"/>
              <a:gd name="T73" fmla="*/ 1004 h 2272"/>
              <a:gd name="T74" fmla="*/ 17655 w 23620"/>
              <a:gd name="T75" fmla="*/ 934 h 2272"/>
              <a:gd name="T76" fmla="*/ 18132 w 23620"/>
              <a:gd name="T77" fmla="*/ 863 h 2272"/>
              <a:gd name="T78" fmla="*/ 18610 w 23620"/>
              <a:gd name="T79" fmla="*/ 791 h 2272"/>
              <a:gd name="T80" fmla="*/ 19086 w 23620"/>
              <a:gd name="T81" fmla="*/ 719 h 2272"/>
              <a:gd name="T82" fmla="*/ 19564 w 23620"/>
              <a:gd name="T83" fmla="*/ 645 h 2272"/>
              <a:gd name="T84" fmla="*/ 20041 w 23620"/>
              <a:gd name="T85" fmla="*/ 572 h 2272"/>
              <a:gd name="T86" fmla="*/ 20518 w 23620"/>
              <a:gd name="T87" fmla="*/ 497 h 2272"/>
              <a:gd name="T88" fmla="*/ 20996 w 23620"/>
              <a:gd name="T89" fmla="*/ 422 h 2272"/>
              <a:gd name="T90" fmla="*/ 21472 w 23620"/>
              <a:gd name="T91" fmla="*/ 346 h 2272"/>
              <a:gd name="T92" fmla="*/ 21950 w 23620"/>
              <a:gd name="T93" fmla="*/ 271 h 2272"/>
              <a:gd name="T94" fmla="*/ 22427 w 23620"/>
              <a:gd name="T95" fmla="*/ 194 h 2272"/>
              <a:gd name="T96" fmla="*/ 22904 w 23620"/>
              <a:gd name="T97" fmla="*/ 117 h 2272"/>
              <a:gd name="T98" fmla="*/ 23382 w 23620"/>
              <a:gd name="T99" fmla="*/ 39 h 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3620" h="2272">
                <a:moveTo>
                  <a:pt x="0" y="2104"/>
                </a:moveTo>
                <a:lnTo>
                  <a:pt x="0" y="2104"/>
                </a:lnTo>
                <a:lnTo>
                  <a:pt x="238" y="2125"/>
                </a:lnTo>
                <a:lnTo>
                  <a:pt x="478" y="2145"/>
                </a:lnTo>
                <a:lnTo>
                  <a:pt x="716" y="2164"/>
                </a:lnTo>
                <a:lnTo>
                  <a:pt x="954" y="2180"/>
                </a:lnTo>
                <a:lnTo>
                  <a:pt x="1193" y="2197"/>
                </a:lnTo>
                <a:lnTo>
                  <a:pt x="1432" y="2210"/>
                </a:lnTo>
                <a:lnTo>
                  <a:pt x="1670" y="2223"/>
                </a:lnTo>
                <a:lnTo>
                  <a:pt x="1909" y="2234"/>
                </a:lnTo>
                <a:lnTo>
                  <a:pt x="2148" y="2243"/>
                </a:lnTo>
                <a:lnTo>
                  <a:pt x="2386" y="2252"/>
                </a:lnTo>
                <a:lnTo>
                  <a:pt x="2624" y="2259"/>
                </a:lnTo>
                <a:lnTo>
                  <a:pt x="2864" y="2264"/>
                </a:lnTo>
                <a:lnTo>
                  <a:pt x="3102" y="2268"/>
                </a:lnTo>
                <a:lnTo>
                  <a:pt x="3340" y="2271"/>
                </a:lnTo>
                <a:lnTo>
                  <a:pt x="3579" y="2272"/>
                </a:lnTo>
                <a:lnTo>
                  <a:pt x="3818" y="2272"/>
                </a:lnTo>
                <a:lnTo>
                  <a:pt x="4056" y="2271"/>
                </a:lnTo>
                <a:lnTo>
                  <a:pt x="4295" y="2268"/>
                </a:lnTo>
                <a:lnTo>
                  <a:pt x="4534" y="2265"/>
                </a:lnTo>
                <a:lnTo>
                  <a:pt x="4772" y="2260"/>
                </a:lnTo>
                <a:lnTo>
                  <a:pt x="5011" y="2254"/>
                </a:lnTo>
                <a:lnTo>
                  <a:pt x="5249" y="2247"/>
                </a:lnTo>
                <a:lnTo>
                  <a:pt x="5488" y="2238"/>
                </a:lnTo>
                <a:lnTo>
                  <a:pt x="5726" y="2229"/>
                </a:lnTo>
                <a:lnTo>
                  <a:pt x="5965" y="2219"/>
                </a:lnTo>
                <a:lnTo>
                  <a:pt x="6204" y="2208"/>
                </a:lnTo>
                <a:lnTo>
                  <a:pt x="6442" y="2196"/>
                </a:lnTo>
                <a:lnTo>
                  <a:pt x="6681" y="2182"/>
                </a:lnTo>
                <a:lnTo>
                  <a:pt x="6919" y="2168"/>
                </a:lnTo>
                <a:lnTo>
                  <a:pt x="7158" y="2154"/>
                </a:lnTo>
                <a:lnTo>
                  <a:pt x="7397" y="2137"/>
                </a:lnTo>
                <a:lnTo>
                  <a:pt x="7635" y="2121"/>
                </a:lnTo>
                <a:lnTo>
                  <a:pt x="7874" y="2104"/>
                </a:lnTo>
                <a:lnTo>
                  <a:pt x="8112" y="2085"/>
                </a:lnTo>
                <a:lnTo>
                  <a:pt x="8351" y="2066"/>
                </a:lnTo>
                <a:lnTo>
                  <a:pt x="8590" y="2047"/>
                </a:lnTo>
                <a:lnTo>
                  <a:pt x="8828" y="2026"/>
                </a:lnTo>
                <a:lnTo>
                  <a:pt x="9067" y="2005"/>
                </a:lnTo>
                <a:lnTo>
                  <a:pt x="9305" y="1982"/>
                </a:lnTo>
                <a:lnTo>
                  <a:pt x="9544" y="1960"/>
                </a:lnTo>
                <a:lnTo>
                  <a:pt x="9783" y="1937"/>
                </a:lnTo>
                <a:lnTo>
                  <a:pt x="10021" y="1914"/>
                </a:lnTo>
                <a:lnTo>
                  <a:pt x="10260" y="1890"/>
                </a:lnTo>
                <a:lnTo>
                  <a:pt x="10498" y="1864"/>
                </a:lnTo>
                <a:lnTo>
                  <a:pt x="10737" y="1840"/>
                </a:lnTo>
                <a:lnTo>
                  <a:pt x="10975" y="1813"/>
                </a:lnTo>
                <a:lnTo>
                  <a:pt x="11213" y="1786"/>
                </a:lnTo>
                <a:lnTo>
                  <a:pt x="11452" y="1760"/>
                </a:lnTo>
                <a:lnTo>
                  <a:pt x="11690" y="1732"/>
                </a:lnTo>
                <a:lnTo>
                  <a:pt x="11929" y="1705"/>
                </a:lnTo>
                <a:lnTo>
                  <a:pt x="12167" y="1676"/>
                </a:lnTo>
                <a:lnTo>
                  <a:pt x="12406" y="1648"/>
                </a:lnTo>
                <a:lnTo>
                  <a:pt x="12645" y="1619"/>
                </a:lnTo>
                <a:lnTo>
                  <a:pt x="12883" y="1590"/>
                </a:lnTo>
                <a:lnTo>
                  <a:pt x="13122" y="1560"/>
                </a:lnTo>
                <a:lnTo>
                  <a:pt x="13360" y="1529"/>
                </a:lnTo>
                <a:lnTo>
                  <a:pt x="13599" y="1499"/>
                </a:lnTo>
                <a:lnTo>
                  <a:pt x="13838" y="1468"/>
                </a:lnTo>
                <a:lnTo>
                  <a:pt x="14076" y="1437"/>
                </a:lnTo>
                <a:lnTo>
                  <a:pt x="14315" y="1405"/>
                </a:lnTo>
                <a:lnTo>
                  <a:pt x="14553" y="1373"/>
                </a:lnTo>
                <a:lnTo>
                  <a:pt x="14792" y="1341"/>
                </a:lnTo>
                <a:lnTo>
                  <a:pt x="15030" y="1308"/>
                </a:lnTo>
                <a:lnTo>
                  <a:pt x="15269" y="1275"/>
                </a:lnTo>
                <a:lnTo>
                  <a:pt x="15508" y="1243"/>
                </a:lnTo>
                <a:lnTo>
                  <a:pt x="15746" y="1209"/>
                </a:lnTo>
                <a:lnTo>
                  <a:pt x="15985" y="1176"/>
                </a:lnTo>
                <a:lnTo>
                  <a:pt x="16224" y="1142"/>
                </a:lnTo>
                <a:lnTo>
                  <a:pt x="16462" y="1108"/>
                </a:lnTo>
                <a:lnTo>
                  <a:pt x="16701" y="1074"/>
                </a:lnTo>
                <a:lnTo>
                  <a:pt x="16939" y="1039"/>
                </a:lnTo>
                <a:lnTo>
                  <a:pt x="17178" y="1004"/>
                </a:lnTo>
                <a:lnTo>
                  <a:pt x="17416" y="969"/>
                </a:lnTo>
                <a:lnTo>
                  <a:pt x="17655" y="934"/>
                </a:lnTo>
                <a:lnTo>
                  <a:pt x="17894" y="898"/>
                </a:lnTo>
                <a:lnTo>
                  <a:pt x="18132" y="863"/>
                </a:lnTo>
                <a:lnTo>
                  <a:pt x="18371" y="827"/>
                </a:lnTo>
                <a:lnTo>
                  <a:pt x="18610" y="791"/>
                </a:lnTo>
                <a:lnTo>
                  <a:pt x="18848" y="755"/>
                </a:lnTo>
                <a:lnTo>
                  <a:pt x="19086" y="719"/>
                </a:lnTo>
                <a:lnTo>
                  <a:pt x="19325" y="682"/>
                </a:lnTo>
                <a:lnTo>
                  <a:pt x="19564" y="645"/>
                </a:lnTo>
                <a:lnTo>
                  <a:pt x="19802" y="608"/>
                </a:lnTo>
                <a:lnTo>
                  <a:pt x="20041" y="572"/>
                </a:lnTo>
                <a:lnTo>
                  <a:pt x="20280" y="535"/>
                </a:lnTo>
                <a:lnTo>
                  <a:pt x="20518" y="497"/>
                </a:lnTo>
                <a:lnTo>
                  <a:pt x="20756" y="459"/>
                </a:lnTo>
                <a:lnTo>
                  <a:pt x="20996" y="422"/>
                </a:lnTo>
                <a:lnTo>
                  <a:pt x="21234" y="384"/>
                </a:lnTo>
                <a:lnTo>
                  <a:pt x="21472" y="346"/>
                </a:lnTo>
                <a:lnTo>
                  <a:pt x="21712" y="309"/>
                </a:lnTo>
                <a:lnTo>
                  <a:pt x="21950" y="271"/>
                </a:lnTo>
                <a:lnTo>
                  <a:pt x="22188" y="232"/>
                </a:lnTo>
                <a:lnTo>
                  <a:pt x="22427" y="194"/>
                </a:lnTo>
                <a:lnTo>
                  <a:pt x="22666" y="156"/>
                </a:lnTo>
                <a:lnTo>
                  <a:pt x="22904" y="117"/>
                </a:lnTo>
                <a:lnTo>
                  <a:pt x="23142" y="78"/>
                </a:lnTo>
                <a:lnTo>
                  <a:pt x="23382" y="39"/>
                </a:lnTo>
                <a:lnTo>
                  <a:pt x="23620" y="0"/>
                </a:lnTo>
              </a:path>
            </a:pathLst>
          </a:custGeom>
          <a:noFill/>
          <a:ln w="38100" cmpd="sng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37" name="Freeform 61"/>
          <p:cNvSpPr>
            <a:spLocks/>
          </p:cNvSpPr>
          <p:nvPr/>
        </p:nvSpPr>
        <p:spPr bwMode="auto">
          <a:xfrm>
            <a:off x="1639888" y="3516313"/>
            <a:ext cx="6249987" cy="1727200"/>
          </a:xfrm>
          <a:custGeom>
            <a:avLst/>
            <a:gdLst>
              <a:gd name="T0" fmla="*/ 0 w 23620"/>
              <a:gd name="T1" fmla="*/ 0 h 6532"/>
              <a:gd name="T2" fmla="*/ 478 w 23620"/>
              <a:gd name="T3" fmla="*/ 47 h 6532"/>
              <a:gd name="T4" fmla="*/ 954 w 23620"/>
              <a:gd name="T5" fmla="*/ 101 h 6532"/>
              <a:gd name="T6" fmla="*/ 1432 w 23620"/>
              <a:gd name="T7" fmla="*/ 162 h 6532"/>
              <a:gd name="T8" fmla="*/ 1909 w 23620"/>
              <a:gd name="T9" fmla="*/ 228 h 6532"/>
              <a:gd name="T10" fmla="*/ 2386 w 23620"/>
              <a:gd name="T11" fmla="*/ 299 h 6532"/>
              <a:gd name="T12" fmla="*/ 2864 w 23620"/>
              <a:gd name="T13" fmla="*/ 376 h 6532"/>
              <a:gd name="T14" fmla="*/ 3340 w 23620"/>
              <a:gd name="T15" fmla="*/ 459 h 6532"/>
              <a:gd name="T16" fmla="*/ 3818 w 23620"/>
              <a:gd name="T17" fmla="*/ 547 h 6532"/>
              <a:gd name="T18" fmla="*/ 4295 w 23620"/>
              <a:gd name="T19" fmla="*/ 640 h 6532"/>
              <a:gd name="T20" fmla="*/ 4772 w 23620"/>
              <a:gd name="T21" fmla="*/ 738 h 6532"/>
              <a:gd name="T22" fmla="*/ 5249 w 23620"/>
              <a:gd name="T23" fmla="*/ 841 h 6532"/>
              <a:gd name="T24" fmla="*/ 5726 w 23620"/>
              <a:gd name="T25" fmla="*/ 948 h 6532"/>
              <a:gd name="T26" fmla="*/ 6204 w 23620"/>
              <a:gd name="T27" fmla="*/ 1058 h 6532"/>
              <a:gd name="T28" fmla="*/ 6681 w 23620"/>
              <a:gd name="T29" fmla="*/ 1173 h 6532"/>
              <a:gd name="T30" fmla="*/ 7158 w 23620"/>
              <a:gd name="T31" fmla="*/ 1292 h 6532"/>
              <a:gd name="T32" fmla="*/ 7635 w 23620"/>
              <a:gd name="T33" fmla="*/ 1414 h 6532"/>
              <a:gd name="T34" fmla="*/ 8112 w 23620"/>
              <a:gd name="T35" fmla="*/ 1540 h 6532"/>
              <a:gd name="T36" fmla="*/ 8590 w 23620"/>
              <a:gd name="T37" fmla="*/ 1667 h 6532"/>
              <a:gd name="T38" fmla="*/ 9067 w 23620"/>
              <a:gd name="T39" fmla="*/ 1799 h 6532"/>
              <a:gd name="T40" fmla="*/ 9544 w 23620"/>
              <a:gd name="T41" fmla="*/ 1932 h 6532"/>
              <a:gd name="T42" fmla="*/ 10021 w 23620"/>
              <a:gd name="T43" fmla="*/ 2069 h 6532"/>
              <a:gd name="T44" fmla="*/ 10498 w 23620"/>
              <a:gd name="T45" fmla="*/ 2207 h 6532"/>
              <a:gd name="T46" fmla="*/ 10975 w 23620"/>
              <a:gd name="T47" fmla="*/ 2347 h 6532"/>
              <a:gd name="T48" fmla="*/ 11452 w 23620"/>
              <a:gd name="T49" fmla="*/ 2490 h 6532"/>
              <a:gd name="T50" fmla="*/ 11929 w 23620"/>
              <a:gd name="T51" fmla="*/ 2635 h 6532"/>
              <a:gd name="T52" fmla="*/ 12406 w 23620"/>
              <a:gd name="T53" fmla="*/ 2781 h 6532"/>
              <a:gd name="T54" fmla="*/ 12883 w 23620"/>
              <a:gd name="T55" fmla="*/ 2930 h 6532"/>
              <a:gd name="T56" fmla="*/ 13360 w 23620"/>
              <a:gd name="T57" fmla="*/ 3079 h 6532"/>
              <a:gd name="T58" fmla="*/ 13838 w 23620"/>
              <a:gd name="T59" fmla="*/ 3230 h 6532"/>
              <a:gd name="T60" fmla="*/ 14315 w 23620"/>
              <a:gd name="T61" fmla="*/ 3382 h 6532"/>
              <a:gd name="T62" fmla="*/ 14792 w 23620"/>
              <a:gd name="T63" fmla="*/ 3536 h 6532"/>
              <a:gd name="T64" fmla="*/ 15269 w 23620"/>
              <a:gd name="T65" fmla="*/ 3691 h 6532"/>
              <a:gd name="T66" fmla="*/ 15746 w 23620"/>
              <a:gd name="T67" fmla="*/ 3847 h 6532"/>
              <a:gd name="T68" fmla="*/ 16224 w 23620"/>
              <a:gd name="T69" fmla="*/ 4003 h 6532"/>
              <a:gd name="T70" fmla="*/ 16701 w 23620"/>
              <a:gd name="T71" fmla="*/ 4161 h 6532"/>
              <a:gd name="T72" fmla="*/ 17178 w 23620"/>
              <a:gd name="T73" fmla="*/ 4320 h 6532"/>
              <a:gd name="T74" fmla="*/ 17655 w 23620"/>
              <a:gd name="T75" fmla="*/ 4479 h 6532"/>
              <a:gd name="T76" fmla="*/ 18132 w 23620"/>
              <a:gd name="T77" fmla="*/ 4640 h 6532"/>
              <a:gd name="T78" fmla="*/ 18610 w 23620"/>
              <a:gd name="T79" fmla="*/ 4802 h 6532"/>
              <a:gd name="T80" fmla="*/ 19086 w 23620"/>
              <a:gd name="T81" fmla="*/ 4964 h 6532"/>
              <a:gd name="T82" fmla="*/ 19564 w 23620"/>
              <a:gd name="T83" fmla="*/ 5126 h 6532"/>
              <a:gd name="T84" fmla="*/ 20041 w 23620"/>
              <a:gd name="T85" fmla="*/ 5289 h 6532"/>
              <a:gd name="T86" fmla="*/ 20518 w 23620"/>
              <a:gd name="T87" fmla="*/ 5453 h 6532"/>
              <a:gd name="T88" fmla="*/ 20996 w 23620"/>
              <a:gd name="T89" fmla="*/ 5618 h 6532"/>
              <a:gd name="T90" fmla="*/ 21472 w 23620"/>
              <a:gd name="T91" fmla="*/ 5783 h 6532"/>
              <a:gd name="T92" fmla="*/ 21950 w 23620"/>
              <a:gd name="T93" fmla="*/ 5948 h 6532"/>
              <a:gd name="T94" fmla="*/ 22427 w 23620"/>
              <a:gd name="T95" fmla="*/ 6114 h 6532"/>
              <a:gd name="T96" fmla="*/ 22904 w 23620"/>
              <a:gd name="T97" fmla="*/ 6281 h 6532"/>
              <a:gd name="T98" fmla="*/ 23382 w 23620"/>
              <a:gd name="T99" fmla="*/ 6448 h 6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3620" h="6532">
                <a:moveTo>
                  <a:pt x="0" y="0"/>
                </a:moveTo>
                <a:lnTo>
                  <a:pt x="0" y="0"/>
                </a:lnTo>
                <a:lnTo>
                  <a:pt x="238" y="23"/>
                </a:lnTo>
                <a:lnTo>
                  <a:pt x="478" y="47"/>
                </a:lnTo>
                <a:lnTo>
                  <a:pt x="716" y="74"/>
                </a:lnTo>
                <a:lnTo>
                  <a:pt x="954" y="101"/>
                </a:lnTo>
                <a:lnTo>
                  <a:pt x="1193" y="131"/>
                </a:lnTo>
                <a:lnTo>
                  <a:pt x="1432" y="162"/>
                </a:lnTo>
                <a:lnTo>
                  <a:pt x="1670" y="194"/>
                </a:lnTo>
                <a:lnTo>
                  <a:pt x="1909" y="228"/>
                </a:lnTo>
                <a:lnTo>
                  <a:pt x="2148" y="263"/>
                </a:lnTo>
                <a:lnTo>
                  <a:pt x="2386" y="299"/>
                </a:lnTo>
                <a:lnTo>
                  <a:pt x="2624" y="337"/>
                </a:lnTo>
                <a:lnTo>
                  <a:pt x="2864" y="376"/>
                </a:lnTo>
                <a:lnTo>
                  <a:pt x="3102" y="417"/>
                </a:lnTo>
                <a:lnTo>
                  <a:pt x="3340" y="459"/>
                </a:lnTo>
                <a:lnTo>
                  <a:pt x="3579" y="502"/>
                </a:lnTo>
                <a:lnTo>
                  <a:pt x="3818" y="547"/>
                </a:lnTo>
                <a:lnTo>
                  <a:pt x="4056" y="593"/>
                </a:lnTo>
                <a:lnTo>
                  <a:pt x="4295" y="640"/>
                </a:lnTo>
                <a:lnTo>
                  <a:pt x="4534" y="689"/>
                </a:lnTo>
                <a:lnTo>
                  <a:pt x="4772" y="738"/>
                </a:lnTo>
                <a:lnTo>
                  <a:pt x="5011" y="789"/>
                </a:lnTo>
                <a:lnTo>
                  <a:pt x="5249" y="841"/>
                </a:lnTo>
                <a:lnTo>
                  <a:pt x="5488" y="894"/>
                </a:lnTo>
                <a:lnTo>
                  <a:pt x="5726" y="948"/>
                </a:lnTo>
                <a:lnTo>
                  <a:pt x="5965" y="1002"/>
                </a:lnTo>
                <a:lnTo>
                  <a:pt x="6204" y="1058"/>
                </a:lnTo>
                <a:lnTo>
                  <a:pt x="6442" y="1115"/>
                </a:lnTo>
                <a:lnTo>
                  <a:pt x="6681" y="1173"/>
                </a:lnTo>
                <a:lnTo>
                  <a:pt x="6919" y="1233"/>
                </a:lnTo>
                <a:lnTo>
                  <a:pt x="7158" y="1292"/>
                </a:lnTo>
                <a:lnTo>
                  <a:pt x="7397" y="1353"/>
                </a:lnTo>
                <a:lnTo>
                  <a:pt x="7635" y="1414"/>
                </a:lnTo>
                <a:lnTo>
                  <a:pt x="7874" y="1476"/>
                </a:lnTo>
                <a:lnTo>
                  <a:pt x="8112" y="1540"/>
                </a:lnTo>
                <a:lnTo>
                  <a:pt x="8351" y="1603"/>
                </a:lnTo>
                <a:lnTo>
                  <a:pt x="8590" y="1667"/>
                </a:lnTo>
                <a:lnTo>
                  <a:pt x="8828" y="1732"/>
                </a:lnTo>
                <a:lnTo>
                  <a:pt x="9067" y="1799"/>
                </a:lnTo>
                <a:lnTo>
                  <a:pt x="9305" y="1865"/>
                </a:lnTo>
                <a:lnTo>
                  <a:pt x="9544" y="1932"/>
                </a:lnTo>
                <a:lnTo>
                  <a:pt x="9783" y="2001"/>
                </a:lnTo>
                <a:lnTo>
                  <a:pt x="10021" y="2069"/>
                </a:lnTo>
                <a:lnTo>
                  <a:pt x="10260" y="2137"/>
                </a:lnTo>
                <a:lnTo>
                  <a:pt x="10498" y="2207"/>
                </a:lnTo>
                <a:lnTo>
                  <a:pt x="10737" y="2277"/>
                </a:lnTo>
                <a:lnTo>
                  <a:pt x="10975" y="2347"/>
                </a:lnTo>
                <a:lnTo>
                  <a:pt x="11213" y="2419"/>
                </a:lnTo>
                <a:lnTo>
                  <a:pt x="11452" y="2490"/>
                </a:lnTo>
                <a:lnTo>
                  <a:pt x="11690" y="2563"/>
                </a:lnTo>
                <a:lnTo>
                  <a:pt x="11929" y="2635"/>
                </a:lnTo>
                <a:lnTo>
                  <a:pt x="12167" y="2709"/>
                </a:lnTo>
                <a:lnTo>
                  <a:pt x="12406" y="2781"/>
                </a:lnTo>
                <a:lnTo>
                  <a:pt x="12645" y="2855"/>
                </a:lnTo>
                <a:lnTo>
                  <a:pt x="12883" y="2930"/>
                </a:lnTo>
                <a:lnTo>
                  <a:pt x="13122" y="3004"/>
                </a:lnTo>
                <a:lnTo>
                  <a:pt x="13360" y="3079"/>
                </a:lnTo>
                <a:lnTo>
                  <a:pt x="13599" y="3154"/>
                </a:lnTo>
                <a:lnTo>
                  <a:pt x="13838" y="3230"/>
                </a:lnTo>
                <a:lnTo>
                  <a:pt x="14076" y="3306"/>
                </a:lnTo>
                <a:lnTo>
                  <a:pt x="14315" y="3382"/>
                </a:lnTo>
                <a:lnTo>
                  <a:pt x="14553" y="3459"/>
                </a:lnTo>
                <a:lnTo>
                  <a:pt x="14792" y="3536"/>
                </a:lnTo>
                <a:lnTo>
                  <a:pt x="15030" y="3613"/>
                </a:lnTo>
                <a:lnTo>
                  <a:pt x="15269" y="3691"/>
                </a:lnTo>
                <a:lnTo>
                  <a:pt x="15508" y="3768"/>
                </a:lnTo>
                <a:lnTo>
                  <a:pt x="15746" y="3847"/>
                </a:lnTo>
                <a:lnTo>
                  <a:pt x="15985" y="3924"/>
                </a:lnTo>
                <a:lnTo>
                  <a:pt x="16224" y="4003"/>
                </a:lnTo>
                <a:lnTo>
                  <a:pt x="16462" y="4083"/>
                </a:lnTo>
                <a:lnTo>
                  <a:pt x="16701" y="4161"/>
                </a:lnTo>
                <a:lnTo>
                  <a:pt x="16939" y="4241"/>
                </a:lnTo>
                <a:lnTo>
                  <a:pt x="17178" y="4320"/>
                </a:lnTo>
                <a:lnTo>
                  <a:pt x="17416" y="4400"/>
                </a:lnTo>
                <a:lnTo>
                  <a:pt x="17655" y="4479"/>
                </a:lnTo>
                <a:lnTo>
                  <a:pt x="17894" y="4560"/>
                </a:lnTo>
                <a:lnTo>
                  <a:pt x="18132" y="4640"/>
                </a:lnTo>
                <a:lnTo>
                  <a:pt x="18371" y="4721"/>
                </a:lnTo>
                <a:lnTo>
                  <a:pt x="18610" y="4802"/>
                </a:lnTo>
                <a:lnTo>
                  <a:pt x="18848" y="4882"/>
                </a:lnTo>
                <a:lnTo>
                  <a:pt x="19086" y="4964"/>
                </a:lnTo>
                <a:lnTo>
                  <a:pt x="19325" y="5044"/>
                </a:lnTo>
                <a:lnTo>
                  <a:pt x="19564" y="5126"/>
                </a:lnTo>
                <a:lnTo>
                  <a:pt x="19802" y="5208"/>
                </a:lnTo>
                <a:lnTo>
                  <a:pt x="20041" y="5289"/>
                </a:lnTo>
                <a:lnTo>
                  <a:pt x="20280" y="5372"/>
                </a:lnTo>
                <a:lnTo>
                  <a:pt x="20518" y="5453"/>
                </a:lnTo>
                <a:lnTo>
                  <a:pt x="20756" y="5535"/>
                </a:lnTo>
                <a:lnTo>
                  <a:pt x="20996" y="5618"/>
                </a:lnTo>
                <a:lnTo>
                  <a:pt x="21234" y="5700"/>
                </a:lnTo>
                <a:lnTo>
                  <a:pt x="21472" y="5783"/>
                </a:lnTo>
                <a:lnTo>
                  <a:pt x="21712" y="5865"/>
                </a:lnTo>
                <a:lnTo>
                  <a:pt x="21950" y="5948"/>
                </a:lnTo>
                <a:lnTo>
                  <a:pt x="22188" y="6032"/>
                </a:lnTo>
                <a:lnTo>
                  <a:pt x="22427" y="6114"/>
                </a:lnTo>
                <a:lnTo>
                  <a:pt x="22666" y="6198"/>
                </a:lnTo>
                <a:lnTo>
                  <a:pt x="22904" y="6281"/>
                </a:lnTo>
                <a:lnTo>
                  <a:pt x="23142" y="6364"/>
                </a:lnTo>
                <a:lnTo>
                  <a:pt x="23382" y="6448"/>
                </a:lnTo>
                <a:lnTo>
                  <a:pt x="23620" y="6532"/>
                </a:lnTo>
              </a:path>
            </a:pathLst>
          </a:custGeom>
          <a:noFill/>
          <a:ln w="38100" cmpd="sng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6238" name="Text Box 62"/>
          <p:cNvSpPr txBox="1">
            <a:spLocks noChangeArrowheads="1"/>
          </p:cNvSpPr>
          <p:nvPr/>
        </p:nvSpPr>
        <p:spPr bwMode="auto">
          <a:xfrm>
            <a:off x="271463" y="2554288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E/Q</a:t>
            </a:r>
          </a:p>
        </p:txBody>
      </p:sp>
      <p:sp>
        <p:nvSpPr>
          <p:cNvPr id="306239" name="Text Box 63"/>
          <p:cNvSpPr txBox="1">
            <a:spLocks noChangeArrowheads="1"/>
          </p:cNvSpPr>
          <p:nvPr/>
        </p:nvSpPr>
        <p:spPr bwMode="auto">
          <a:xfrm>
            <a:off x="4613275" y="5930900"/>
            <a:ext cx="67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l</a:t>
            </a:r>
            <a:r>
              <a:rPr lang="en-US" altLang="en-US"/>
              <a:t>/Q</a:t>
            </a:r>
          </a:p>
        </p:txBody>
      </p:sp>
    </p:spTree>
    <p:extLst>
      <p:ext uri="{BB962C8B-B14F-4D97-AF65-F5344CB8AC3E}">
        <p14:creationId xmlns:p14="http://schemas.microsoft.com/office/powerpoint/2010/main" val="4111178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Angular momentum</a:t>
            </a:r>
          </a:p>
        </p:txBody>
      </p:sp>
      <p:graphicFrame>
        <p:nvGraphicFramePr>
          <p:cNvPr id="307203" name="Object 3"/>
          <p:cNvGraphicFramePr>
            <a:graphicFrameLocks noChangeAspect="1"/>
          </p:cNvGraphicFramePr>
          <p:nvPr/>
        </p:nvGraphicFramePr>
        <p:xfrm>
          <a:off x="344488" y="1784350"/>
          <a:ext cx="8394700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tion" r:id="rId3" imgW="8394480" imgH="3454200" progId="Equation.3">
                  <p:embed/>
                </p:oleObj>
              </mc:Choice>
              <mc:Fallback>
                <p:oleObj name="Equation" r:id="rId3" imgW="8394480" imgH="345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784350"/>
                        <a:ext cx="8394700" cy="345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204" name="Group 4"/>
          <p:cNvGrpSpPr>
            <a:grpSpLocks/>
          </p:cNvGrpSpPr>
          <p:nvPr/>
        </p:nvGrpSpPr>
        <p:grpSpPr bwMode="auto">
          <a:xfrm>
            <a:off x="4951613" y="3622675"/>
            <a:ext cx="3409950" cy="3235325"/>
            <a:chOff x="3315" y="2281"/>
            <a:chExt cx="2148" cy="2038"/>
          </a:xfrm>
        </p:grpSpPr>
        <p:sp>
          <p:nvSpPr>
            <p:cNvPr id="307205" name="Line 5"/>
            <p:cNvSpPr>
              <a:spLocks noChangeShapeType="1"/>
            </p:cNvSpPr>
            <p:nvPr/>
          </p:nvSpPr>
          <p:spPr bwMode="auto">
            <a:xfrm>
              <a:off x="3754" y="398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06" name="Line 6"/>
            <p:cNvSpPr>
              <a:spLocks noChangeShapeType="1"/>
            </p:cNvSpPr>
            <p:nvPr/>
          </p:nvSpPr>
          <p:spPr bwMode="auto">
            <a:xfrm flipH="1">
              <a:off x="5433" y="398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07" name="Rectangle 7"/>
            <p:cNvSpPr>
              <a:spLocks noChangeArrowheads="1"/>
            </p:cNvSpPr>
            <p:nvPr/>
          </p:nvSpPr>
          <p:spPr bwMode="auto">
            <a:xfrm>
              <a:off x="3619" y="3949"/>
              <a:ext cx="11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-0.6</a:t>
              </a:r>
              <a:endParaRPr lang="en-US" altLang="en-US" baseline="-25000"/>
            </a:p>
          </p:txBody>
        </p:sp>
        <p:sp>
          <p:nvSpPr>
            <p:cNvPr id="307208" name="Line 8"/>
            <p:cNvSpPr>
              <a:spLocks noChangeShapeType="1"/>
            </p:cNvSpPr>
            <p:nvPr/>
          </p:nvSpPr>
          <p:spPr bwMode="auto">
            <a:xfrm>
              <a:off x="3754" y="383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09" name="Line 9"/>
            <p:cNvSpPr>
              <a:spLocks noChangeShapeType="1"/>
            </p:cNvSpPr>
            <p:nvPr/>
          </p:nvSpPr>
          <p:spPr bwMode="auto">
            <a:xfrm flipH="1">
              <a:off x="5433" y="383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10" name="Rectangle 10"/>
            <p:cNvSpPr>
              <a:spLocks noChangeArrowheads="1"/>
            </p:cNvSpPr>
            <p:nvPr/>
          </p:nvSpPr>
          <p:spPr bwMode="auto">
            <a:xfrm>
              <a:off x="3619" y="3797"/>
              <a:ext cx="11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-0.4</a:t>
              </a:r>
              <a:endParaRPr lang="en-US" altLang="en-US" baseline="-25000"/>
            </a:p>
          </p:txBody>
        </p:sp>
        <p:sp>
          <p:nvSpPr>
            <p:cNvPr id="307211" name="Line 11"/>
            <p:cNvSpPr>
              <a:spLocks noChangeShapeType="1"/>
            </p:cNvSpPr>
            <p:nvPr/>
          </p:nvSpPr>
          <p:spPr bwMode="auto">
            <a:xfrm>
              <a:off x="3754" y="368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12" name="Line 12"/>
            <p:cNvSpPr>
              <a:spLocks noChangeShapeType="1"/>
            </p:cNvSpPr>
            <p:nvPr/>
          </p:nvSpPr>
          <p:spPr bwMode="auto">
            <a:xfrm flipH="1">
              <a:off x="5433" y="368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13" name="Rectangle 13"/>
            <p:cNvSpPr>
              <a:spLocks noChangeArrowheads="1"/>
            </p:cNvSpPr>
            <p:nvPr/>
          </p:nvSpPr>
          <p:spPr bwMode="auto">
            <a:xfrm>
              <a:off x="3619" y="3646"/>
              <a:ext cx="11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-0.2</a:t>
              </a:r>
              <a:endParaRPr lang="en-US" altLang="en-US" baseline="-25000"/>
            </a:p>
          </p:txBody>
        </p:sp>
        <p:sp>
          <p:nvSpPr>
            <p:cNvPr id="307214" name="Line 14"/>
            <p:cNvSpPr>
              <a:spLocks noChangeShapeType="1"/>
            </p:cNvSpPr>
            <p:nvPr/>
          </p:nvSpPr>
          <p:spPr bwMode="auto">
            <a:xfrm>
              <a:off x="3754" y="353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15" name="Line 15"/>
            <p:cNvSpPr>
              <a:spLocks noChangeShapeType="1"/>
            </p:cNvSpPr>
            <p:nvPr/>
          </p:nvSpPr>
          <p:spPr bwMode="auto">
            <a:xfrm flipH="1">
              <a:off x="5433" y="353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16" name="Rectangle 16"/>
            <p:cNvSpPr>
              <a:spLocks noChangeArrowheads="1"/>
            </p:cNvSpPr>
            <p:nvPr/>
          </p:nvSpPr>
          <p:spPr bwMode="auto">
            <a:xfrm>
              <a:off x="3685" y="3494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0</a:t>
              </a:r>
              <a:endParaRPr lang="en-US" altLang="en-US" baseline="-25000"/>
            </a:p>
          </p:txBody>
        </p:sp>
        <p:sp>
          <p:nvSpPr>
            <p:cNvPr id="307217" name="Line 17"/>
            <p:cNvSpPr>
              <a:spLocks noChangeShapeType="1"/>
            </p:cNvSpPr>
            <p:nvPr/>
          </p:nvSpPr>
          <p:spPr bwMode="auto">
            <a:xfrm>
              <a:off x="3754" y="337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18" name="Line 18"/>
            <p:cNvSpPr>
              <a:spLocks noChangeShapeType="1"/>
            </p:cNvSpPr>
            <p:nvPr/>
          </p:nvSpPr>
          <p:spPr bwMode="auto">
            <a:xfrm flipH="1">
              <a:off x="5433" y="337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19" name="Rectangle 19"/>
            <p:cNvSpPr>
              <a:spLocks noChangeArrowheads="1"/>
            </p:cNvSpPr>
            <p:nvPr/>
          </p:nvSpPr>
          <p:spPr bwMode="auto">
            <a:xfrm>
              <a:off x="3637" y="3342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0.2</a:t>
              </a:r>
              <a:endParaRPr lang="en-US" altLang="en-US" baseline="-25000"/>
            </a:p>
          </p:txBody>
        </p:sp>
        <p:sp>
          <p:nvSpPr>
            <p:cNvPr id="307220" name="Line 20"/>
            <p:cNvSpPr>
              <a:spLocks noChangeShapeType="1"/>
            </p:cNvSpPr>
            <p:nvPr/>
          </p:nvSpPr>
          <p:spPr bwMode="auto">
            <a:xfrm>
              <a:off x="3754" y="322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21" name="Line 21"/>
            <p:cNvSpPr>
              <a:spLocks noChangeShapeType="1"/>
            </p:cNvSpPr>
            <p:nvPr/>
          </p:nvSpPr>
          <p:spPr bwMode="auto">
            <a:xfrm flipH="1">
              <a:off x="5433" y="322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22" name="Rectangle 22"/>
            <p:cNvSpPr>
              <a:spLocks noChangeArrowheads="1"/>
            </p:cNvSpPr>
            <p:nvPr/>
          </p:nvSpPr>
          <p:spPr bwMode="auto">
            <a:xfrm>
              <a:off x="3637" y="3191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0.4</a:t>
              </a:r>
              <a:endParaRPr lang="en-US" altLang="en-US" baseline="-25000"/>
            </a:p>
          </p:txBody>
        </p:sp>
        <p:sp>
          <p:nvSpPr>
            <p:cNvPr id="307223" name="Line 23"/>
            <p:cNvSpPr>
              <a:spLocks noChangeShapeType="1"/>
            </p:cNvSpPr>
            <p:nvPr/>
          </p:nvSpPr>
          <p:spPr bwMode="auto">
            <a:xfrm>
              <a:off x="3754" y="307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24" name="Line 24"/>
            <p:cNvSpPr>
              <a:spLocks noChangeShapeType="1"/>
            </p:cNvSpPr>
            <p:nvPr/>
          </p:nvSpPr>
          <p:spPr bwMode="auto">
            <a:xfrm flipH="1">
              <a:off x="5433" y="307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25" name="Rectangle 25"/>
            <p:cNvSpPr>
              <a:spLocks noChangeArrowheads="1"/>
            </p:cNvSpPr>
            <p:nvPr/>
          </p:nvSpPr>
          <p:spPr bwMode="auto">
            <a:xfrm>
              <a:off x="3637" y="3039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0.6</a:t>
              </a:r>
              <a:endParaRPr lang="en-US" altLang="en-US" baseline="-25000"/>
            </a:p>
          </p:txBody>
        </p:sp>
        <p:sp>
          <p:nvSpPr>
            <p:cNvPr id="307226" name="Line 26"/>
            <p:cNvSpPr>
              <a:spLocks noChangeShapeType="1"/>
            </p:cNvSpPr>
            <p:nvPr/>
          </p:nvSpPr>
          <p:spPr bwMode="auto">
            <a:xfrm>
              <a:off x="3754" y="292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27" name="Line 27"/>
            <p:cNvSpPr>
              <a:spLocks noChangeShapeType="1"/>
            </p:cNvSpPr>
            <p:nvPr/>
          </p:nvSpPr>
          <p:spPr bwMode="auto">
            <a:xfrm flipH="1">
              <a:off x="5433" y="292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28" name="Rectangle 28"/>
            <p:cNvSpPr>
              <a:spLocks noChangeArrowheads="1"/>
            </p:cNvSpPr>
            <p:nvPr/>
          </p:nvSpPr>
          <p:spPr bwMode="auto">
            <a:xfrm>
              <a:off x="3637" y="2887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0.8</a:t>
              </a:r>
              <a:endParaRPr lang="en-US" altLang="en-US" baseline="-25000"/>
            </a:p>
          </p:txBody>
        </p:sp>
        <p:sp>
          <p:nvSpPr>
            <p:cNvPr id="307229" name="Line 29"/>
            <p:cNvSpPr>
              <a:spLocks noChangeShapeType="1"/>
            </p:cNvSpPr>
            <p:nvPr/>
          </p:nvSpPr>
          <p:spPr bwMode="auto">
            <a:xfrm>
              <a:off x="3754" y="277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30" name="Line 30"/>
            <p:cNvSpPr>
              <a:spLocks noChangeShapeType="1"/>
            </p:cNvSpPr>
            <p:nvPr/>
          </p:nvSpPr>
          <p:spPr bwMode="auto">
            <a:xfrm flipH="1">
              <a:off x="5433" y="277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31" name="Rectangle 31"/>
            <p:cNvSpPr>
              <a:spLocks noChangeArrowheads="1"/>
            </p:cNvSpPr>
            <p:nvPr/>
          </p:nvSpPr>
          <p:spPr bwMode="auto">
            <a:xfrm>
              <a:off x="3685" y="2736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1</a:t>
              </a:r>
              <a:endParaRPr lang="en-US" altLang="en-US" baseline="-25000"/>
            </a:p>
          </p:txBody>
        </p:sp>
        <p:sp>
          <p:nvSpPr>
            <p:cNvPr id="307232" name="Line 32"/>
            <p:cNvSpPr>
              <a:spLocks noChangeShapeType="1"/>
            </p:cNvSpPr>
            <p:nvPr/>
          </p:nvSpPr>
          <p:spPr bwMode="auto">
            <a:xfrm>
              <a:off x="3754" y="262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33" name="Line 33"/>
            <p:cNvSpPr>
              <a:spLocks noChangeShapeType="1"/>
            </p:cNvSpPr>
            <p:nvPr/>
          </p:nvSpPr>
          <p:spPr bwMode="auto">
            <a:xfrm flipH="1">
              <a:off x="5433" y="262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34" name="Rectangle 34"/>
            <p:cNvSpPr>
              <a:spLocks noChangeArrowheads="1"/>
            </p:cNvSpPr>
            <p:nvPr/>
          </p:nvSpPr>
          <p:spPr bwMode="auto">
            <a:xfrm>
              <a:off x="3637" y="2584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1.2</a:t>
              </a:r>
              <a:endParaRPr lang="en-US" altLang="en-US" baseline="-25000"/>
            </a:p>
          </p:txBody>
        </p:sp>
        <p:sp>
          <p:nvSpPr>
            <p:cNvPr id="307235" name="Line 35"/>
            <p:cNvSpPr>
              <a:spLocks noChangeShapeType="1"/>
            </p:cNvSpPr>
            <p:nvPr/>
          </p:nvSpPr>
          <p:spPr bwMode="auto">
            <a:xfrm>
              <a:off x="3754" y="246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36" name="Line 36"/>
            <p:cNvSpPr>
              <a:spLocks noChangeShapeType="1"/>
            </p:cNvSpPr>
            <p:nvPr/>
          </p:nvSpPr>
          <p:spPr bwMode="auto">
            <a:xfrm flipH="1">
              <a:off x="5433" y="246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37" name="Rectangle 37"/>
            <p:cNvSpPr>
              <a:spLocks noChangeArrowheads="1"/>
            </p:cNvSpPr>
            <p:nvPr/>
          </p:nvSpPr>
          <p:spPr bwMode="auto">
            <a:xfrm>
              <a:off x="3637" y="2433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1.4</a:t>
              </a:r>
              <a:endParaRPr lang="en-US" altLang="en-US" baseline="-25000"/>
            </a:p>
          </p:txBody>
        </p:sp>
        <p:sp>
          <p:nvSpPr>
            <p:cNvPr id="307238" name="Line 38"/>
            <p:cNvSpPr>
              <a:spLocks noChangeShapeType="1"/>
            </p:cNvSpPr>
            <p:nvPr/>
          </p:nvSpPr>
          <p:spPr bwMode="auto">
            <a:xfrm>
              <a:off x="3754" y="231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39" name="Line 39"/>
            <p:cNvSpPr>
              <a:spLocks noChangeShapeType="1"/>
            </p:cNvSpPr>
            <p:nvPr/>
          </p:nvSpPr>
          <p:spPr bwMode="auto">
            <a:xfrm flipH="1">
              <a:off x="5433" y="231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40" name="Rectangle 40"/>
            <p:cNvSpPr>
              <a:spLocks noChangeArrowheads="1"/>
            </p:cNvSpPr>
            <p:nvPr/>
          </p:nvSpPr>
          <p:spPr bwMode="auto">
            <a:xfrm>
              <a:off x="3637" y="2281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1.6</a:t>
              </a:r>
              <a:endParaRPr lang="en-US" altLang="en-US" baseline="-25000"/>
            </a:p>
          </p:txBody>
        </p:sp>
        <p:sp>
          <p:nvSpPr>
            <p:cNvPr id="307241" name="Line 41"/>
            <p:cNvSpPr>
              <a:spLocks noChangeShapeType="1"/>
            </p:cNvSpPr>
            <p:nvPr/>
          </p:nvSpPr>
          <p:spPr bwMode="auto">
            <a:xfrm flipV="1">
              <a:off x="3754" y="396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42" name="Line 42"/>
            <p:cNvSpPr>
              <a:spLocks noChangeShapeType="1"/>
            </p:cNvSpPr>
            <p:nvPr/>
          </p:nvSpPr>
          <p:spPr bwMode="auto">
            <a:xfrm>
              <a:off x="3754" y="23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43" name="Rectangle 43"/>
            <p:cNvSpPr>
              <a:spLocks noChangeArrowheads="1"/>
            </p:cNvSpPr>
            <p:nvPr/>
          </p:nvSpPr>
          <p:spPr bwMode="auto">
            <a:xfrm>
              <a:off x="3736" y="4024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0</a:t>
              </a:r>
              <a:endParaRPr lang="en-US" altLang="en-US" baseline="-25000"/>
            </a:p>
          </p:txBody>
        </p:sp>
        <p:sp>
          <p:nvSpPr>
            <p:cNvPr id="307244" name="Line 44"/>
            <p:cNvSpPr>
              <a:spLocks noChangeShapeType="1"/>
            </p:cNvSpPr>
            <p:nvPr/>
          </p:nvSpPr>
          <p:spPr bwMode="auto">
            <a:xfrm flipV="1">
              <a:off x="3966" y="396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45" name="Line 45"/>
            <p:cNvSpPr>
              <a:spLocks noChangeShapeType="1"/>
            </p:cNvSpPr>
            <p:nvPr/>
          </p:nvSpPr>
          <p:spPr bwMode="auto">
            <a:xfrm>
              <a:off x="3966" y="23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46" name="Rectangle 46"/>
            <p:cNvSpPr>
              <a:spLocks noChangeArrowheads="1"/>
            </p:cNvSpPr>
            <p:nvPr/>
          </p:nvSpPr>
          <p:spPr bwMode="auto">
            <a:xfrm>
              <a:off x="3921" y="4024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0.5</a:t>
              </a:r>
              <a:endParaRPr lang="en-US" altLang="en-US" baseline="-25000"/>
            </a:p>
          </p:txBody>
        </p:sp>
        <p:sp>
          <p:nvSpPr>
            <p:cNvPr id="307247" name="Line 47"/>
            <p:cNvSpPr>
              <a:spLocks noChangeShapeType="1"/>
            </p:cNvSpPr>
            <p:nvPr/>
          </p:nvSpPr>
          <p:spPr bwMode="auto">
            <a:xfrm flipV="1">
              <a:off x="4177" y="396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48" name="Line 48"/>
            <p:cNvSpPr>
              <a:spLocks noChangeShapeType="1"/>
            </p:cNvSpPr>
            <p:nvPr/>
          </p:nvSpPr>
          <p:spPr bwMode="auto">
            <a:xfrm>
              <a:off x="4177" y="23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49" name="Rectangle 49"/>
            <p:cNvSpPr>
              <a:spLocks noChangeArrowheads="1"/>
            </p:cNvSpPr>
            <p:nvPr/>
          </p:nvSpPr>
          <p:spPr bwMode="auto">
            <a:xfrm>
              <a:off x="4159" y="4024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1</a:t>
              </a:r>
              <a:endParaRPr lang="en-US" altLang="en-US" baseline="-25000"/>
            </a:p>
          </p:txBody>
        </p:sp>
        <p:sp>
          <p:nvSpPr>
            <p:cNvPr id="307250" name="Line 50"/>
            <p:cNvSpPr>
              <a:spLocks noChangeShapeType="1"/>
            </p:cNvSpPr>
            <p:nvPr/>
          </p:nvSpPr>
          <p:spPr bwMode="auto">
            <a:xfrm flipV="1">
              <a:off x="4388" y="396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51" name="Line 51"/>
            <p:cNvSpPr>
              <a:spLocks noChangeShapeType="1"/>
            </p:cNvSpPr>
            <p:nvPr/>
          </p:nvSpPr>
          <p:spPr bwMode="auto">
            <a:xfrm>
              <a:off x="4388" y="23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52" name="Rectangle 52"/>
            <p:cNvSpPr>
              <a:spLocks noChangeArrowheads="1"/>
            </p:cNvSpPr>
            <p:nvPr/>
          </p:nvSpPr>
          <p:spPr bwMode="auto">
            <a:xfrm>
              <a:off x="4343" y="4024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1.5</a:t>
              </a:r>
              <a:endParaRPr lang="en-US" altLang="en-US" baseline="-25000"/>
            </a:p>
          </p:txBody>
        </p:sp>
        <p:sp>
          <p:nvSpPr>
            <p:cNvPr id="307253" name="Line 53"/>
            <p:cNvSpPr>
              <a:spLocks noChangeShapeType="1"/>
            </p:cNvSpPr>
            <p:nvPr/>
          </p:nvSpPr>
          <p:spPr bwMode="auto">
            <a:xfrm flipV="1">
              <a:off x="4600" y="396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54" name="Line 54"/>
            <p:cNvSpPr>
              <a:spLocks noChangeShapeType="1"/>
            </p:cNvSpPr>
            <p:nvPr/>
          </p:nvSpPr>
          <p:spPr bwMode="auto">
            <a:xfrm>
              <a:off x="4600" y="23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55" name="Rectangle 55"/>
            <p:cNvSpPr>
              <a:spLocks noChangeArrowheads="1"/>
            </p:cNvSpPr>
            <p:nvPr/>
          </p:nvSpPr>
          <p:spPr bwMode="auto">
            <a:xfrm>
              <a:off x="4582" y="4024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2</a:t>
              </a:r>
              <a:endParaRPr lang="en-US" altLang="en-US" baseline="-25000"/>
            </a:p>
          </p:txBody>
        </p:sp>
        <p:sp>
          <p:nvSpPr>
            <p:cNvPr id="307256" name="Line 56"/>
            <p:cNvSpPr>
              <a:spLocks noChangeShapeType="1"/>
            </p:cNvSpPr>
            <p:nvPr/>
          </p:nvSpPr>
          <p:spPr bwMode="auto">
            <a:xfrm flipV="1">
              <a:off x="4811" y="396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57" name="Line 57"/>
            <p:cNvSpPr>
              <a:spLocks noChangeShapeType="1"/>
            </p:cNvSpPr>
            <p:nvPr/>
          </p:nvSpPr>
          <p:spPr bwMode="auto">
            <a:xfrm>
              <a:off x="4811" y="23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58" name="Rectangle 58"/>
            <p:cNvSpPr>
              <a:spLocks noChangeArrowheads="1"/>
            </p:cNvSpPr>
            <p:nvPr/>
          </p:nvSpPr>
          <p:spPr bwMode="auto">
            <a:xfrm>
              <a:off x="4766" y="4024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2.5</a:t>
              </a:r>
              <a:endParaRPr lang="en-US" altLang="en-US" baseline="-25000"/>
            </a:p>
          </p:txBody>
        </p:sp>
        <p:sp>
          <p:nvSpPr>
            <p:cNvPr id="307259" name="Line 59"/>
            <p:cNvSpPr>
              <a:spLocks noChangeShapeType="1"/>
            </p:cNvSpPr>
            <p:nvPr/>
          </p:nvSpPr>
          <p:spPr bwMode="auto">
            <a:xfrm flipV="1">
              <a:off x="5022" y="396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60" name="Line 60"/>
            <p:cNvSpPr>
              <a:spLocks noChangeShapeType="1"/>
            </p:cNvSpPr>
            <p:nvPr/>
          </p:nvSpPr>
          <p:spPr bwMode="auto">
            <a:xfrm>
              <a:off x="5022" y="23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61" name="Rectangle 61"/>
            <p:cNvSpPr>
              <a:spLocks noChangeArrowheads="1"/>
            </p:cNvSpPr>
            <p:nvPr/>
          </p:nvSpPr>
          <p:spPr bwMode="auto">
            <a:xfrm>
              <a:off x="5004" y="4024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3</a:t>
              </a:r>
              <a:endParaRPr lang="en-US" altLang="en-US" baseline="-25000"/>
            </a:p>
          </p:txBody>
        </p:sp>
        <p:sp>
          <p:nvSpPr>
            <p:cNvPr id="307262" name="Line 62"/>
            <p:cNvSpPr>
              <a:spLocks noChangeShapeType="1"/>
            </p:cNvSpPr>
            <p:nvPr/>
          </p:nvSpPr>
          <p:spPr bwMode="auto">
            <a:xfrm flipV="1">
              <a:off x="5234" y="396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63" name="Line 63"/>
            <p:cNvSpPr>
              <a:spLocks noChangeShapeType="1"/>
            </p:cNvSpPr>
            <p:nvPr/>
          </p:nvSpPr>
          <p:spPr bwMode="auto">
            <a:xfrm>
              <a:off x="5234" y="23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64" name="Rectangle 64"/>
            <p:cNvSpPr>
              <a:spLocks noChangeArrowheads="1"/>
            </p:cNvSpPr>
            <p:nvPr/>
          </p:nvSpPr>
          <p:spPr bwMode="auto">
            <a:xfrm>
              <a:off x="5189" y="4024"/>
              <a:ext cx="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3.5</a:t>
              </a:r>
              <a:endParaRPr lang="en-US" altLang="en-US" baseline="-25000"/>
            </a:p>
          </p:txBody>
        </p:sp>
        <p:sp>
          <p:nvSpPr>
            <p:cNvPr id="307265" name="Line 65"/>
            <p:cNvSpPr>
              <a:spLocks noChangeShapeType="1"/>
            </p:cNvSpPr>
            <p:nvPr/>
          </p:nvSpPr>
          <p:spPr bwMode="auto">
            <a:xfrm flipV="1">
              <a:off x="5445" y="396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66" name="Line 66"/>
            <p:cNvSpPr>
              <a:spLocks noChangeShapeType="1"/>
            </p:cNvSpPr>
            <p:nvPr/>
          </p:nvSpPr>
          <p:spPr bwMode="auto">
            <a:xfrm>
              <a:off x="5445" y="23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67" name="Rectangle 67"/>
            <p:cNvSpPr>
              <a:spLocks noChangeArrowheads="1"/>
            </p:cNvSpPr>
            <p:nvPr/>
          </p:nvSpPr>
          <p:spPr bwMode="auto">
            <a:xfrm>
              <a:off x="5427" y="4024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/>
                <a:t>4</a:t>
              </a:r>
              <a:endParaRPr lang="en-US" altLang="en-US" baseline="-25000"/>
            </a:p>
          </p:txBody>
        </p:sp>
        <p:sp>
          <p:nvSpPr>
            <p:cNvPr id="307268" name="Rectangle 68"/>
            <p:cNvSpPr>
              <a:spLocks noChangeArrowheads="1"/>
            </p:cNvSpPr>
            <p:nvPr/>
          </p:nvSpPr>
          <p:spPr bwMode="auto">
            <a:xfrm>
              <a:off x="3754" y="2317"/>
              <a:ext cx="1691" cy="16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69" name="Freeform 69"/>
            <p:cNvSpPr>
              <a:spLocks/>
            </p:cNvSpPr>
            <p:nvPr/>
          </p:nvSpPr>
          <p:spPr bwMode="auto">
            <a:xfrm>
              <a:off x="3754" y="2432"/>
              <a:ext cx="1691" cy="719"/>
            </a:xfrm>
            <a:custGeom>
              <a:avLst/>
              <a:gdLst>
                <a:gd name="T0" fmla="*/ 0 w 21986"/>
                <a:gd name="T1" fmla="*/ 7193 h 7193"/>
                <a:gd name="T2" fmla="*/ 445 w 21986"/>
                <a:gd name="T3" fmla="*/ 6734 h 7193"/>
                <a:gd name="T4" fmla="*/ 889 w 21986"/>
                <a:gd name="T5" fmla="*/ 6280 h 7193"/>
                <a:gd name="T6" fmla="*/ 1333 w 21986"/>
                <a:gd name="T7" fmla="*/ 5837 h 7193"/>
                <a:gd name="T8" fmla="*/ 1777 w 21986"/>
                <a:gd name="T9" fmla="*/ 5406 h 7193"/>
                <a:gd name="T10" fmla="*/ 2221 w 21986"/>
                <a:gd name="T11" fmla="*/ 4994 h 7193"/>
                <a:gd name="T12" fmla="*/ 2666 w 21986"/>
                <a:gd name="T13" fmla="*/ 4602 h 7193"/>
                <a:gd name="T14" fmla="*/ 3109 w 21986"/>
                <a:gd name="T15" fmla="*/ 4232 h 7193"/>
                <a:gd name="T16" fmla="*/ 3554 w 21986"/>
                <a:gd name="T17" fmla="*/ 3885 h 7193"/>
                <a:gd name="T18" fmla="*/ 3998 w 21986"/>
                <a:gd name="T19" fmla="*/ 3562 h 7193"/>
                <a:gd name="T20" fmla="*/ 4442 w 21986"/>
                <a:gd name="T21" fmla="*/ 3263 h 7193"/>
                <a:gd name="T22" fmla="*/ 4886 w 21986"/>
                <a:gd name="T23" fmla="*/ 2987 h 7193"/>
                <a:gd name="T24" fmla="*/ 5330 w 21986"/>
                <a:gd name="T25" fmla="*/ 2734 h 7193"/>
                <a:gd name="T26" fmla="*/ 5775 w 21986"/>
                <a:gd name="T27" fmla="*/ 2501 h 7193"/>
                <a:gd name="T28" fmla="*/ 6219 w 21986"/>
                <a:gd name="T29" fmla="*/ 2287 h 7193"/>
                <a:gd name="T30" fmla="*/ 6663 w 21986"/>
                <a:gd name="T31" fmla="*/ 2092 h 7193"/>
                <a:gd name="T32" fmla="*/ 7107 w 21986"/>
                <a:gd name="T33" fmla="*/ 1914 h 7193"/>
                <a:gd name="T34" fmla="*/ 7551 w 21986"/>
                <a:gd name="T35" fmla="*/ 1752 h 7193"/>
                <a:gd name="T36" fmla="*/ 7996 w 21986"/>
                <a:gd name="T37" fmla="*/ 1604 h 7193"/>
                <a:gd name="T38" fmla="*/ 8439 w 21986"/>
                <a:gd name="T39" fmla="*/ 1468 h 7193"/>
                <a:gd name="T40" fmla="*/ 8884 w 21986"/>
                <a:gd name="T41" fmla="*/ 1344 h 7193"/>
                <a:gd name="T42" fmla="*/ 9328 w 21986"/>
                <a:gd name="T43" fmla="*/ 1231 h 7193"/>
                <a:gd name="T44" fmla="*/ 9772 w 21986"/>
                <a:gd name="T45" fmla="*/ 1127 h 7193"/>
                <a:gd name="T46" fmla="*/ 10216 w 21986"/>
                <a:gd name="T47" fmla="*/ 1032 h 7193"/>
                <a:gd name="T48" fmla="*/ 10659 w 21986"/>
                <a:gd name="T49" fmla="*/ 945 h 7193"/>
                <a:gd name="T50" fmla="*/ 11104 w 21986"/>
                <a:gd name="T51" fmla="*/ 864 h 7193"/>
                <a:gd name="T52" fmla="*/ 11548 w 21986"/>
                <a:gd name="T53" fmla="*/ 791 h 7193"/>
                <a:gd name="T54" fmla="*/ 11992 w 21986"/>
                <a:gd name="T55" fmla="*/ 723 h 7193"/>
                <a:gd name="T56" fmla="*/ 12436 w 21986"/>
                <a:gd name="T57" fmla="*/ 661 h 7193"/>
                <a:gd name="T58" fmla="*/ 12880 w 21986"/>
                <a:gd name="T59" fmla="*/ 602 h 7193"/>
                <a:gd name="T60" fmla="*/ 13325 w 21986"/>
                <a:gd name="T61" fmla="*/ 549 h 7193"/>
                <a:gd name="T62" fmla="*/ 13768 w 21986"/>
                <a:gd name="T63" fmla="*/ 500 h 7193"/>
                <a:gd name="T64" fmla="*/ 14213 w 21986"/>
                <a:gd name="T65" fmla="*/ 454 h 7193"/>
                <a:gd name="T66" fmla="*/ 14657 w 21986"/>
                <a:gd name="T67" fmla="*/ 412 h 7193"/>
                <a:gd name="T68" fmla="*/ 15101 w 21986"/>
                <a:gd name="T69" fmla="*/ 372 h 7193"/>
                <a:gd name="T70" fmla="*/ 15546 w 21986"/>
                <a:gd name="T71" fmla="*/ 335 h 7193"/>
                <a:gd name="T72" fmla="*/ 15989 w 21986"/>
                <a:gd name="T73" fmla="*/ 301 h 7193"/>
                <a:gd name="T74" fmla="*/ 16434 w 21986"/>
                <a:gd name="T75" fmla="*/ 268 h 7193"/>
                <a:gd name="T76" fmla="*/ 16878 w 21986"/>
                <a:gd name="T77" fmla="*/ 238 h 7193"/>
                <a:gd name="T78" fmla="*/ 17322 w 21986"/>
                <a:gd name="T79" fmla="*/ 210 h 7193"/>
                <a:gd name="T80" fmla="*/ 17766 w 21986"/>
                <a:gd name="T81" fmla="*/ 183 h 7193"/>
                <a:gd name="T82" fmla="*/ 18210 w 21986"/>
                <a:gd name="T83" fmla="*/ 159 h 7193"/>
                <a:gd name="T84" fmla="*/ 18655 w 21986"/>
                <a:gd name="T85" fmla="*/ 136 h 7193"/>
                <a:gd name="T86" fmla="*/ 19098 w 21986"/>
                <a:gd name="T87" fmla="*/ 114 h 7193"/>
                <a:gd name="T88" fmla="*/ 19543 w 21986"/>
                <a:gd name="T89" fmla="*/ 93 h 7193"/>
                <a:gd name="T90" fmla="*/ 19987 w 21986"/>
                <a:gd name="T91" fmla="*/ 74 h 7193"/>
                <a:gd name="T92" fmla="*/ 20431 w 21986"/>
                <a:gd name="T93" fmla="*/ 56 h 7193"/>
                <a:gd name="T94" fmla="*/ 20876 w 21986"/>
                <a:gd name="T95" fmla="*/ 39 h 7193"/>
                <a:gd name="T96" fmla="*/ 21319 w 21986"/>
                <a:gd name="T97" fmla="*/ 23 h 7193"/>
                <a:gd name="T98" fmla="*/ 21764 w 21986"/>
                <a:gd name="T99" fmla="*/ 7 h 7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86" h="7193">
                  <a:moveTo>
                    <a:pt x="0" y="7193"/>
                  </a:moveTo>
                  <a:lnTo>
                    <a:pt x="0" y="7193"/>
                  </a:lnTo>
                  <a:lnTo>
                    <a:pt x="222" y="6963"/>
                  </a:lnTo>
                  <a:lnTo>
                    <a:pt x="445" y="6734"/>
                  </a:lnTo>
                  <a:lnTo>
                    <a:pt x="667" y="6507"/>
                  </a:lnTo>
                  <a:lnTo>
                    <a:pt x="889" y="6280"/>
                  </a:lnTo>
                  <a:lnTo>
                    <a:pt x="1110" y="6057"/>
                  </a:lnTo>
                  <a:lnTo>
                    <a:pt x="1333" y="5837"/>
                  </a:lnTo>
                  <a:lnTo>
                    <a:pt x="1555" y="5619"/>
                  </a:lnTo>
                  <a:lnTo>
                    <a:pt x="1777" y="5406"/>
                  </a:lnTo>
                  <a:lnTo>
                    <a:pt x="2000" y="5198"/>
                  </a:lnTo>
                  <a:lnTo>
                    <a:pt x="2221" y="4994"/>
                  </a:lnTo>
                  <a:lnTo>
                    <a:pt x="2443" y="4796"/>
                  </a:lnTo>
                  <a:lnTo>
                    <a:pt x="2666" y="4602"/>
                  </a:lnTo>
                  <a:lnTo>
                    <a:pt x="2888" y="4414"/>
                  </a:lnTo>
                  <a:lnTo>
                    <a:pt x="3109" y="4232"/>
                  </a:lnTo>
                  <a:lnTo>
                    <a:pt x="3331" y="4056"/>
                  </a:lnTo>
                  <a:lnTo>
                    <a:pt x="3554" y="3885"/>
                  </a:lnTo>
                  <a:lnTo>
                    <a:pt x="3776" y="3721"/>
                  </a:lnTo>
                  <a:lnTo>
                    <a:pt x="3998" y="3562"/>
                  </a:lnTo>
                  <a:lnTo>
                    <a:pt x="4220" y="3409"/>
                  </a:lnTo>
                  <a:lnTo>
                    <a:pt x="4442" y="3263"/>
                  </a:lnTo>
                  <a:lnTo>
                    <a:pt x="4664" y="3122"/>
                  </a:lnTo>
                  <a:lnTo>
                    <a:pt x="4886" y="2987"/>
                  </a:lnTo>
                  <a:lnTo>
                    <a:pt x="5109" y="2857"/>
                  </a:lnTo>
                  <a:lnTo>
                    <a:pt x="5330" y="2734"/>
                  </a:lnTo>
                  <a:lnTo>
                    <a:pt x="5552" y="2614"/>
                  </a:lnTo>
                  <a:lnTo>
                    <a:pt x="5775" y="2501"/>
                  </a:lnTo>
                  <a:lnTo>
                    <a:pt x="5997" y="2392"/>
                  </a:lnTo>
                  <a:lnTo>
                    <a:pt x="6219" y="2287"/>
                  </a:lnTo>
                  <a:lnTo>
                    <a:pt x="6440" y="2188"/>
                  </a:lnTo>
                  <a:lnTo>
                    <a:pt x="6663" y="2092"/>
                  </a:lnTo>
                  <a:lnTo>
                    <a:pt x="6885" y="2001"/>
                  </a:lnTo>
                  <a:lnTo>
                    <a:pt x="7107" y="1914"/>
                  </a:lnTo>
                  <a:lnTo>
                    <a:pt x="7330" y="1831"/>
                  </a:lnTo>
                  <a:lnTo>
                    <a:pt x="7551" y="1752"/>
                  </a:lnTo>
                  <a:lnTo>
                    <a:pt x="7773" y="1676"/>
                  </a:lnTo>
                  <a:lnTo>
                    <a:pt x="7996" y="1604"/>
                  </a:lnTo>
                  <a:lnTo>
                    <a:pt x="8218" y="1535"/>
                  </a:lnTo>
                  <a:lnTo>
                    <a:pt x="8439" y="1468"/>
                  </a:lnTo>
                  <a:lnTo>
                    <a:pt x="8661" y="1405"/>
                  </a:lnTo>
                  <a:lnTo>
                    <a:pt x="8884" y="1344"/>
                  </a:lnTo>
                  <a:lnTo>
                    <a:pt x="9106" y="1287"/>
                  </a:lnTo>
                  <a:lnTo>
                    <a:pt x="9328" y="1231"/>
                  </a:lnTo>
                  <a:lnTo>
                    <a:pt x="9550" y="1178"/>
                  </a:lnTo>
                  <a:lnTo>
                    <a:pt x="9772" y="1127"/>
                  </a:lnTo>
                  <a:lnTo>
                    <a:pt x="9994" y="1079"/>
                  </a:lnTo>
                  <a:lnTo>
                    <a:pt x="10216" y="1032"/>
                  </a:lnTo>
                  <a:lnTo>
                    <a:pt x="10438" y="988"/>
                  </a:lnTo>
                  <a:lnTo>
                    <a:pt x="10659" y="945"/>
                  </a:lnTo>
                  <a:lnTo>
                    <a:pt x="10881" y="904"/>
                  </a:lnTo>
                  <a:lnTo>
                    <a:pt x="11104" y="864"/>
                  </a:lnTo>
                  <a:lnTo>
                    <a:pt x="11326" y="828"/>
                  </a:lnTo>
                  <a:lnTo>
                    <a:pt x="11548" y="791"/>
                  </a:lnTo>
                  <a:lnTo>
                    <a:pt x="11770" y="756"/>
                  </a:lnTo>
                  <a:lnTo>
                    <a:pt x="11992" y="723"/>
                  </a:lnTo>
                  <a:lnTo>
                    <a:pt x="12214" y="691"/>
                  </a:lnTo>
                  <a:lnTo>
                    <a:pt x="12436" y="661"/>
                  </a:lnTo>
                  <a:lnTo>
                    <a:pt x="12659" y="631"/>
                  </a:lnTo>
                  <a:lnTo>
                    <a:pt x="12880" y="602"/>
                  </a:lnTo>
                  <a:lnTo>
                    <a:pt x="13102" y="575"/>
                  </a:lnTo>
                  <a:lnTo>
                    <a:pt x="13325" y="549"/>
                  </a:lnTo>
                  <a:lnTo>
                    <a:pt x="13547" y="524"/>
                  </a:lnTo>
                  <a:lnTo>
                    <a:pt x="13768" y="500"/>
                  </a:lnTo>
                  <a:lnTo>
                    <a:pt x="13990" y="477"/>
                  </a:lnTo>
                  <a:lnTo>
                    <a:pt x="14213" y="454"/>
                  </a:lnTo>
                  <a:lnTo>
                    <a:pt x="14435" y="433"/>
                  </a:lnTo>
                  <a:lnTo>
                    <a:pt x="14657" y="412"/>
                  </a:lnTo>
                  <a:lnTo>
                    <a:pt x="14879" y="391"/>
                  </a:lnTo>
                  <a:lnTo>
                    <a:pt x="15101" y="372"/>
                  </a:lnTo>
                  <a:lnTo>
                    <a:pt x="15323" y="353"/>
                  </a:lnTo>
                  <a:lnTo>
                    <a:pt x="15546" y="335"/>
                  </a:lnTo>
                  <a:lnTo>
                    <a:pt x="15768" y="317"/>
                  </a:lnTo>
                  <a:lnTo>
                    <a:pt x="15989" y="301"/>
                  </a:lnTo>
                  <a:lnTo>
                    <a:pt x="16211" y="284"/>
                  </a:lnTo>
                  <a:lnTo>
                    <a:pt x="16434" y="268"/>
                  </a:lnTo>
                  <a:lnTo>
                    <a:pt x="16656" y="252"/>
                  </a:lnTo>
                  <a:lnTo>
                    <a:pt x="16878" y="238"/>
                  </a:lnTo>
                  <a:lnTo>
                    <a:pt x="17100" y="224"/>
                  </a:lnTo>
                  <a:lnTo>
                    <a:pt x="17322" y="210"/>
                  </a:lnTo>
                  <a:lnTo>
                    <a:pt x="17544" y="197"/>
                  </a:lnTo>
                  <a:lnTo>
                    <a:pt x="17766" y="183"/>
                  </a:lnTo>
                  <a:lnTo>
                    <a:pt x="17989" y="171"/>
                  </a:lnTo>
                  <a:lnTo>
                    <a:pt x="18210" y="159"/>
                  </a:lnTo>
                  <a:lnTo>
                    <a:pt x="18432" y="148"/>
                  </a:lnTo>
                  <a:lnTo>
                    <a:pt x="18655" y="136"/>
                  </a:lnTo>
                  <a:lnTo>
                    <a:pt x="18877" y="125"/>
                  </a:lnTo>
                  <a:lnTo>
                    <a:pt x="19098" y="114"/>
                  </a:lnTo>
                  <a:lnTo>
                    <a:pt x="19320" y="104"/>
                  </a:lnTo>
                  <a:lnTo>
                    <a:pt x="19543" y="93"/>
                  </a:lnTo>
                  <a:lnTo>
                    <a:pt x="19765" y="84"/>
                  </a:lnTo>
                  <a:lnTo>
                    <a:pt x="19987" y="74"/>
                  </a:lnTo>
                  <a:lnTo>
                    <a:pt x="20209" y="65"/>
                  </a:lnTo>
                  <a:lnTo>
                    <a:pt x="20431" y="56"/>
                  </a:lnTo>
                  <a:lnTo>
                    <a:pt x="20653" y="47"/>
                  </a:lnTo>
                  <a:lnTo>
                    <a:pt x="20876" y="39"/>
                  </a:lnTo>
                  <a:lnTo>
                    <a:pt x="21098" y="30"/>
                  </a:lnTo>
                  <a:lnTo>
                    <a:pt x="21319" y="23"/>
                  </a:lnTo>
                  <a:lnTo>
                    <a:pt x="21541" y="15"/>
                  </a:lnTo>
                  <a:lnTo>
                    <a:pt x="21764" y="7"/>
                  </a:lnTo>
                  <a:lnTo>
                    <a:pt x="21986" y="0"/>
                  </a:lnTo>
                </a:path>
              </a:pathLst>
            </a:custGeom>
            <a:noFill/>
            <a:ln w="38100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70" name="Freeform 70"/>
            <p:cNvSpPr>
              <a:spLocks/>
            </p:cNvSpPr>
            <p:nvPr/>
          </p:nvSpPr>
          <p:spPr bwMode="auto">
            <a:xfrm>
              <a:off x="3754" y="3151"/>
              <a:ext cx="1691" cy="719"/>
            </a:xfrm>
            <a:custGeom>
              <a:avLst/>
              <a:gdLst>
                <a:gd name="T0" fmla="*/ 0 w 21986"/>
                <a:gd name="T1" fmla="*/ 0 h 7192"/>
                <a:gd name="T2" fmla="*/ 445 w 21986"/>
                <a:gd name="T3" fmla="*/ 458 h 7192"/>
                <a:gd name="T4" fmla="*/ 889 w 21986"/>
                <a:gd name="T5" fmla="*/ 911 h 7192"/>
                <a:gd name="T6" fmla="*/ 1333 w 21986"/>
                <a:gd name="T7" fmla="*/ 1355 h 7192"/>
                <a:gd name="T8" fmla="*/ 1777 w 21986"/>
                <a:gd name="T9" fmla="*/ 1785 h 7192"/>
                <a:gd name="T10" fmla="*/ 2221 w 21986"/>
                <a:gd name="T11" fmla="*/ 2198 h 7192"/>
                <a:gd name="T12" fmla="*/ 2666 w 21986"/>
                <a:gd name="T13" fmla="*/ 2590 h 7192"/>
                <a:gd name="T14" fmla="*/ 3109 w 21986"/>
                <a:gd name="T15" fmla="*/ 2960 h 7192"/>
                <a:gd name="T16" fmla="*/ 3554 w 21986"/>
                <a:gd name="T17" fmla="*/ 3307 h 7192"/>
                <a:gd name="T18" fmla="*/ 3998 w 21986"/>
                <a:gd name="T19" fmla="*/ 3629 h 7192"/>
                <a:gd name="T20" fmla="*/ 4442 w 21986"/>
                <a:gd name="T21" fmla="*/ 3929 h 7192"/>
                <a:gd name="T22" fmla="*/ 4886 w 21986"/>
                <a:gd name="T23" fmla="*/ 4205 h 7192"/>
                <a:gd name="T24" fmla="*/ 5330 w 21986"/>
                <a:gd name="T25" fmla="*/ 4458 h 7192"/>
                <a:gd name="T26" fmla="*/ 5775 w 21986"/>
                <a:gd name="T27" fmla="*/ 4691 h 7192"/>
                <a:gd name="T28" fmla="*/ 6219 w 21986"/>
                <a:gd name="T29" fmla="*/ 4905 h 7192"/>
                <a:gd name="T30" fmla="*/ 6663 w 21986"/>
                <a:gd name="T31" fmla="*/ 5099 h 7192"/>
                <a:gd name="T32" fmla="*/ 7107 w 21986"/>
                <a:gd name="T33" fmla="*/ 5278 h 7192"/>
                <a:gd name="T34" fmla="*/ 7551 w 21986"/>
                <a:gd name="T35" fmla="*/ 5440 h 7192"/>
                <a:gd name="T36" fmla="*/ 7996 w 21986"/>
                <a:gd name="T37" fmla="*/ 5588 h 7192"/>
                <a:gd name="T38" fmla="*/ 8439 w 21986"/>
                <a:gd name="T39" fmla="*/ 5724 h 7192"/>
                <a:gd name="T40" fmla="*/ 8884 w 21986"/>
                <a:gd name="T41" fmla="*/ 5848 h 7192"/>
                <a:gd name="T42" fmla="*/ 9328 w 21986"/>
                <a:gd name="T43" fmla="*/ 5961 h 7192"/>
                <a:gd name="T44" fmla="*/ 9772 w 21986"/>
                <a:gd name="T45" fmla="*/ 6064 h 7192"/>
                <a:gd name="T46" fmla="*/ 10216 w 21986"/>
                <a:gd name="T47" fmla="*/ 6160 h 7192"/>
                <a:gd name="T48" fmla="*/ 10659 w 21986"/>
                <a:gd name="T49" fmla="*/ 6247 h 7192"/>
                <a:gd name="T50" fmla="*/ 11104 w 21986"/>
                <a:gd name="T51" fmla="*/ 6327 h 7192"/>
                <a:gd name="T52" fmla="*/ 11548 w 21986"/>
                <a:gd name="T53" fmla="*/ 6401 h 7192"/>
                <a:gd name="T54" fmla="*/ 11992 w 21986"/>
                <a:gd name="T55" fmla="*/ 6469 h 7192"/>
                <a:gd name="T56" fmla="*/ 12436 w 21986"/>
                <a:gd name="T57" fmla="*/ 6531 h 7192"/>
                <a:gd name="T58" fmla="*/ 12880 w 21986"/>
                <a:gd name="T59" fmla="*/ 6589 h 7192"/>
                <a:gd name="T60" fmla="*/ 13325 w 21986"/>
                <a:gd name="T61" fmla="*/ 6643 h 7192"/>
                <a:gd name="T62" fmla="*/ 13768 w 21986"/>
                <a:gd name="T63" fmla="*/ 6692 h 7192"/>
                <a:gd name="T64" fmla="*/ 14213 w 21986"/>
                <a:gd name="T65" fmla="*/ 6738 h 7192"/>
                <a:gd name="T66" fmla="*/ 14657 w 21986"/>
                <a:gd name="T67" fmla="*/ 6780 h 7192"/>
                <a:gd name="T68" fmla="*/ 15101 w 21986"/>
                <a:gd name="T69" fmla="*/ 6820 h 7192"/>
                <a:gd name="T70" fmla="*/ 15546 w 21986"/>
                <a:gd name="T71" fmla="*/ 6857 h 7192"/>
                <a:gd name="T72" fmla="*/ 15989 w 21986"/>
                <a:gd name="T73" fmla="*/ 6891 h 7192"/>
                <a:gd name="T74" fmla="*/ 16434 w 21986"/>
                <a:gd name="T75" fmla="*/ 6924 h 7192"/>
                <a:gd name="T76" fmla="*/ 16878 w 21986"/>
                <a:gd name="T77" fmla="*/ 6954 h 7192"/>
                <a:gd name="T78" fmla="*/ 17322 w 21986"/>
                <a:gd name="T79" fmla="*/ 6981 h 7192"/>
                <a:gd name="T80" fmla="*/ 17766 w 21986"/>
                <a:gd name="T81" fmla="*/ 7008 h 7192"/>
                <a:gd name="T82" fmla="*/ 18210 w 21986"/>
                <a:gd name="T83" fmla="*/ 7033 h 7192"/>
                <a:gd name="T84" fmla="*/ 18655 w 21986"/>
                <a:gd name="T85" fmla="*/ 7056 h 7192"/>
                <a:gd name="T86" fmla="*/ 19098 w 21986"/>
                <a:gd name="T87" fmla="*/ 7078 h 7192"/>
                <a:gd name="T88" fmla="*/ 19543 w 21986"/>
                <a:gd name="T89" fmla="*/ 7099 h 7192"/>
                <a:gd name="T90" fmla="*/ 19987 w 21986"/>
                <a:gd name="T91" fmla="*/ 7117 h 7192"/>
                <a:gd name="T92" fmla="*/ 20431 w 21986"/>
                <a:gd name="T93" fmla="*/ 7135 h 7192"/>
                <a:gd name="T94" fmla="*/ 20876 w 21986"/>
                <a:gd name="T95" fmla="*/ 7153 h 7192"/>
                <a:gd name="T96" fmla="*/ 21319 w 21986"/>
                <a:gd name="T97" fmla="*/ 7169 h 7192"/>
                <a:gd name="T98" fmla="*/ 21764 w 21986"/>
                <a:gd name="T99" fmla="*/ 7185 h 7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86" h="7192">
                  <a:moveTo>
                    <a:pt x="0" y="0"/>
                  </a:moveTo>
                  <a:lnTo>
                    <a:pt x="0" y="0"/>
                  </a:lnTo>
                  <a:lnTo>
                    <a:pt x="222" y="229"/>
                  </a:lnTo>
                  <a:lnTo>
                    <a:pt x="445" y="458"/>
                  </a:lnTo>
                  <a:lnTo>
                    <a:pt x="667" y="685"/>
                  </a:lnTo>
                  <a:lnTo>
                    <a:pt x="889" y="911"/>
                  </a:lnTo>
                  <a:lnTo>
                    <a:pt x="1110" y="1135"/>
                  </a:lnTo>
                  <a:lnTo>
                    <a:pt x="1333" y="1355"/>
                  </a:lnTo>
                  <a:lnTo>
                    <a:pt x="1555" y="1573"/>
                  </a:lnTo>
                  <a:lnTo>
                    <a:pt x="1777" y="1785"/>
                  </a:lnTo>
                  <a:lnTo>
                    <a:pt x="2000" y="1994"/>
                  </a:lnTo>
                  <a:lnTo>
                    <a:pt x="2221" y="2198"/>
                  </a:lnTo>
                  <a:lnTo>
                    <a:pt x="2443" y="2396"/>
                  </a:lnTo>
                  <a:lnTo>
                    <a:pt x="2666" y="2590"/>
                  </a:lnTo>
                  <a:lnTo>
                    <a:pt x="2888" y="2778"/>
                  </a:lnTo>
                  <a:lnTo>
                    <a:pt x="3109" y="2960"/>
                  </a:lnTo>
                  <a:lnTo>
                    <a:pt x="3331" y="3136"/>
                  </a:lnTo>
                  <a:lnTo>
                    <a:pt x="3554" y="3307"/>
                  </a:lnTo>
                  <a:lnTo>
                    <a:pt x="3776" y="3471"/>
                  </a:lnTo>
                  <a:lnTo>
                    <a:pt x="3998" y="3629"/>
                  </a:lnTo>
                  <a:lnTo>
                    <a:pt x="4220" y="3782"/>
                  </a:lnTo>
                  <a:lnTo>
                    <a:pt x="4442" y="3929"/>
                  </a:lnTo>
                  <a:lnTo>
                    <a:pt x="4664" y="4069"/>
                  </a:lnTo>
                  <a:lnTo>
                    <a:pt x="4886" y="4205"/>
                  </a:lnTo>
                  <a:lnTo>
                    <a:pt x="5109" y="4335"/>
                  </a:lnTo>
                  <a:lnTo>
                    <a:pt x="5330" y="4458"/>
                  </a:lnTo>
                  <a:lnTo>
                    <a:pt x="5552" y="4578"/>
                  </a:lnTo>
                  <a:lnTo>
                    <a:pt x="5775" y="4691"/>
                  </a:lnTo>
                  <a:lnTo>
                    <a:pt x="5997" y="4800"/>
                  </a:lnTo>
                  <a:lnTo>
                    <a:pt x="6219" y="4905"/>
                  </a:lnTo>
                  <a:lnTo>
                    <a:pt x="6440" y="5004"/>
                  </a:lnTo>
                  <a:lnTo>
                    <a:pt x="6663" y="5099"/>
                  </a:lnTo>
                  <a:lnTo>
                    <a:pt x="6885" y="5191"/>
                  </a:lnTo>
                  <a:lnTo>
                    <a:pt x="7107" y="5278"/>
                  </a:lnTo>
                  <a:lnTo>
                    <a:pt x="7330" y="5360"/>
                  </a:lnTo>
                  <a:lnTo>
                    <a:pt x="7551" y="5440"/>
                  </a:lnTo>
                  <a:lnTo>
                    <a:pt x="7773" y="5515"/>
                  </a:lnTo>
                  <a:lnTo>
                    <a:pt x="7996" y="5588"/>
                  </a:lnTo>
                  <a:lnTo>
                    <a:pt x="8218" y="5657"/>
                  </a:lnTo>
                  <a:lnTo>
                    <a:pt x="8439" y="5724"/>
                  </a:lnTo>
                  <a:lnTo>
                    <a:pt x="8661" y="5787"/>
                  </a:lnTo>
                  <a:lnTo>
                    <a:pt x="8884" y="5848"/>
                  </a:lnTo>
                  <a:lnTo>
                    <a:pt x="9106" y="5905"/>
                  </a:lnTo>
                  <a:lnTo>
                    <a:pt x="9328" y="5961"/>
                  </a:lnTo>
                  <a:lnTo>
                    <a:pt x="9550" y="6014"/>
                  </a:lnTo>
                  <a:lnTo>
                    <a:pt x="9772" y="6064"/>
                  </a:lnTo>
                  <a:lnTo>
                    <a:pt x="9994" y="6113"/>
                  </a:lnTo>
                  <a:lnTo>
                    <a:pt x="10216" y="6160"/>
                  </a:lnTo>
                  <a:lnTo>
                    <a:pt x="10438" y="6204"/>
                  </a:lnTo>
                  <a:lnTo>
                    <a:pt x="10659" y="6247"/>
                  </a:lnTo>
                  <a:lnTo>
                    <a:pt x="10881" y="6288"/>
                  </a:lnTo>
                  <a:lnTo>
                    <a:pt x="11104" y="6327"/>
                  </a:lnTo>
                  <a:lnTo>
                    <a:pt x="11326" y="6364"/>
                  </a:lnTo>
                  <a:lnTo>
                    <a:pt x="11548" y="6401"/>
                  </a:lnTo>
                  <a:lnTo>
                    <a:pt x="11770" y="6435"/>
                  </a:lnTo>
                  <a:lnTo>
                    <a:pt x="11992" y="6469"/>
                  </a:lnTo>
                  <a:lnTo>
                    <a:pt x="12214" y="6500"/>
                  </a:lnTo>
                  <a:lnTo>
                    <a:pt x="12436" y="6531"/>
                  </a:lnTo>
                  <a:lnTo>
                    <a:pt x="12659" y="6561"/>
                  </a:lnTo>
                  <a:lnTo>
                    <a:pt x="12880" y="6589"/>
                  </a:lnTo>
                  <a:lnTo>
                    <a:pt x="13102" y="6617"/>
                  </a:lnTo>
                  <a:lnTo>
                    <a:pt x="13325" y="6643"/>
                  </a:lnTo>
                  <a:lnTo>
                    <a:pt x="13547" y="6668"/>
                  </a:lnTo>
                  <a:lnTo>
                    <a:pt x="13768" y="6692"/>
                  </a:lnTo>
                  <a:lnTo>
                    <a:pt x="13990" y="6715"/>
                  </a:lnTo>
                  <a:lnTo>
                    <a:pt x="14213" y="6738"/>
                  </a:lnTo>
                  <a:lnTo>
                    <a:pt x="14435" y="6759"/>
                  </a:lnTo>
                  <a:lnTo>
                    <a:pt x="14657" y="6780"/>
                  </a:lnTo>
                  <a:lnTo>
                    <a:pt x="14879" y="6801"/>
                  </a:lnTo>
                  <a:lnTo>
                    <a:pt x="15101" y="6820"/>
                  </a:lnTo>
                  <a:lnTo>
                    <a:pt x="15323" y="6839"/>
                  </a:lnTo>
                  <a:lnTo>
                    <a:pt x="15546" y="6857"/>
                  </a:lnTo>
                  <a:lnTo>
                    <a:pt x="15768" y="6874"/>
                  </a:lnTo>
                  <a:lnTo>
                    <a:pt x="15989" y="6891"/>
                  </a:lnTo>
                  <a:lnTo>
                    <a:pt x="16211" y="6908"/>
                  </a:lnTo>
                  <a:lnTo>
                    <a:pt x="16434" y="6924"/>
                  </a:lnTo>
                  <a:lnTo>
                    <a:pt x="16656" y="6939"/>
                  </a:lnTo>
                  <a:lnTo>
                    <a:pt x="16878" y="6954"/>
                  </a:lnTo>
                  <a:lnTo>
                    <a:pt x="17100" y="6968"/>
                  </a:lnTo>
                  <a:lnTo>
                    <a:pt x="17322" y="6981"/>
                  </a:lnTo>
                  <a:lnTo>
                    <a:pt x="17544" y="6995"/>
                  </a:lnTo>
                  <a:lnTo>
                    <a:pt x="17766" y="7008"/>
                  </a:lnTo>
                  <a:lnTo>
                    <a:pt x="17989" y="7021"/>
                  </a:lnTo>
                  <a:lnTo>
                    <a:pt x="18210" y="7033"/>
                  </a:lnTo>
                  <a:lnTo>
                    <a:pt x="18432" y="7044"/>
                  </a:lnTo>
                  <a:lnTo>
                    <a:pt x="18655" y="7056"/>
                  </a:lnTo>
                  <a:lnTo>
                    <a:pt x="18877" y="7067"/>
                  </a:lnTo>
                  <a:lnTo>
                    <a:pt x="19098" y="7078"/>
                  </a:lnTo>
                  <a:lnTo>
                    <a:pt x="19320" y="7088"/>
                  </a:lnTo>
                  <a:lnTo>
                    <a:pt x="19543" y="7099"/>
                  </a:lnTo>
                  <a:lnTo>
                    <a:pt x="19765" y="7108"/>
                  </a:lnTo>
                  <a:lnTo>
                    <a:pt x="19987" y="7117"/>
                  </a:lnTo>
                  <a:lnTo>
                    <a:pt x="20209" y="7127"/>
                  </a:lnTo>
                  <a:lnTo>
                    <a:pt x="20431" y="7135"/>
                  </a:lnTo>
                  <a:lnTo>
                    <a:pt x="20653" y="7145"/>
                  </a:lnTo>
                  <a:lnTo>
                    <a:pt x="20876" y="7153"/>
                  </a:lnTo>
                  <a:lnTo>
                    <a:pt x="21098" y="7161"/>
                  </a:lnTo>
                  <a:lnTo>
                    <a:pt x="21319" y="7169"/>
                  </a:lnTo>
                  <a:lnTo>
                    <a:pt x="21541" y="7177"/>
                  </a:lnTo>
                  <a:lnTo>
                    <a:pt x="21764" y="7185"/>
                  </a:lnTo>
                  <a:lnTo>
                    <a:pt x="21986" y="7192"/>
                  </a:lnTo>
                </a:path>
              </a:pathLst>
            </a:custGeom>
            <a:noFill/>
            <a:ln w="38100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271" name="Text Box 71"/>
            <p:cNvSpPr txBox="1">
              <a:spLocks noChangeArrowheads="1"/>
            </p:cNvSpPr>
            <p:nvPr/>
          </p:nvSpPr>
          <p:spPr bwMode="auto">
            <a:xfrm>
              <a:off x="3315" y="292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J</a:t>
              </a:r>
              <a:endParaRPr lang="en-US" altLang="en-US" baseline="-25000"/>
            </a:p>
          </p:txBody>
        </p:sp>
        <p:sp>
          <p:nvSpPr>
            <p:cNvPr id="307272" name="Text Box 72"/>
            <p:cNvSpPr txBox="1">
              <a:spLocks noChangeArrowheads="1"/>
            </p:cNvSpPr>
            <p:nvPr/>
          </p:nvSpPr>
          <p:spPr bwMode="auto">
            <a:xfrm>
              <a:off x="4362" y="4031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l</a:t>
              </a:r>
              <a:r>
                <a:rPr lang="en-US" altLang="en-US"/>
                <a:t>/Q</a:t>
              </a:r>
              <a:endParaRPr lang="en-US" altLang="en-US" baseline="-25000"/>
            </a:p>
          </p:txBody>
        </p:sp>
      </p:grpSp>
      <p:sp>
        <p:nvSpPr>
          <p:cNvPr id="307273" name="Text Box 73"/>
          <p:cNvSpPr txBox="1">
            <a:spLocks noChangeArrowheads="1"/>
          </p:cNvSpPr>
          <p:nvPr/>
        </p:nvSpPr>
        <p:spPr bwMode="auto">
          <a:xfrm>
            <a:off x="8019456" y="3948907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3/2</a:t>
            </a:r>
          </a:p>
        </p:txBody>
      </p:sp>
      <p:sp>
        <p:nvSpPr>
          <p:cNvPr id="307274" name="Text Box 74"/>
          <p:cNvSpPr txBox="1">
            <a:spLocks noChangeArrowheads="1"/>
          </p:cNvSpPr>
          <p:nvPr/>
        </p:nvSpPr>
        <p:spPr bwMode="auto">
          <a:xfrm>
            <a:off x="7949607" y="5605463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-1/2</a:t>
            </a:r>
          </a:p>
        </p:txBody>
      </p:sp>
    </p:spTree>
    <p:extLst>
      <p:ext uri="{BB962C8B-B14F-4D97-AF65-F5344CB8AC3E}">
        <p14:creationId xmlns:p14="http://schemas.microsoft.com/office/powerpoint/2010/main" val="2186843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Magnetic moment</a:t>
            </a:r>
          </a:p>
        </p:txBody>
      </p:sp>
      <p:graphicFrame>
        <p:nvGraphicFramePr>
          <p:cNvPr id="308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820924"/>
              </p:ext>
            </p:extLst>
          </p:nvPr>
        </p:nvGraphicFramePr>
        <p:xfrm>
          <a:off x="408075" y="1432275"/>
          <a:ext cx="6761163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Equation" r:id="rId3" imgW="10591560" imgH="4520880" progId="Equation.3">
                  <p:embed/>
                </p:oleObj>
              </mc:Choice>
              <mc:Fallback>
                <p:oleObj name="Equation" r:id="rId3" imgW="10591560" imgH="452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075" y="1432275"/>
                        <a:ext cx="6761163" cy="288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28" name="AutoShape 4"/>
          <p:cNvSpPr>
            <a:spLocks noChangeArrowheads="1"/>
          </p:cNvSpPr>
          <p:nvPr/>
        </p:nvSpPr>
        <p:spPr bwMode="auto">
          <a:xfrm>
            <a:off x="2711538" y="2543725"/>
            <a:ext cx="333375" cy="415925"/>
          </a:xfrm>
          <a:prstGeom prst="downArrow">
            <a:avLst>
              <a:gd name="adj1" fmla="val 50000"/>
              <a:gd name="adj2" fmla="val 31190"/>
            </a:avLst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>
            <a:off x="5429663" y="6350463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30" name="Line 6"/>
          <p:cNvSpPr>
            <a:spLocks noChangeShapeType="1"/>
          </p:cNvSpPr>
          <p:nvPr/>
        </p:nvSpPr>
        <p:spPr bwMode="auto">
          <a:xfrm flipH="1">
            <a:off x="8401463" y="6350463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5312188" y="6309188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0</a:t>
            </a:r>
            <a:endParaRPr lang="en-US" altLang="en-US" baseline="-25000"/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>
            <a:off x="5429663" y="6148850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33" name="Line 9"/>
          <p:cNvSpPr>
            <a:spLocks noChangeShapeType="1"/>
          </p:cNvSpPr>
          <p:nvPr/>
        </p:nvSpPr>
        <p:spPr bwMode="auto">
          <a:xfrm flipH="1">
            <a:off x="8401463" y="6148850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34" name="Rectangle 10"/>
          <p:cNvSpPr>
            <a:spLocks noChangeArrowheads="1"/>
          </p:cNvSpPr>
          <p:nvPr/>
        </p:nvSpPr>
        <p:spPr bwMode="auto">
          <a:xfrm>
            <a:off x="5239163" y="6105988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0.2</a:t>
            </a:r>
            <a:endParaRPr lang="en-US" altLang="en-US" baseline="-25000"/>
          </a:p>
        </p:txBody>
      </p:sp>
      <p:sp>
        <p:nvSpPr>
          <p:cNvPr id="308235" name="Line 11"/>
          <p:cNvSpPr>
            <a:spLocks noChangeShapeType="1"/>
          </p:cNvSpPr>
          <p:nvPr/>
        </p:nvSpPr>
        <p:spPr bwMode="auto">
          <a:xfrm>
            <a:off x="5429663" y="5945650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H="1">
            <a:off x="8401463" y="5945650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37" name="Rectangle 13"/>
          <p:cNvSpPr>
            <a:spLocks noChangeArrowheads="1"/>
          </p:cNvSpPr>
          <p:nvPr/>
        </p:nvSpPr>
        <p:spPr bwMode="auto">
          <a:xfrm>
            <a:off x="5239163" y="5902788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0.4</a:t>
            </a:r>
            <a:endParaRPr lang="en-US" altLang="en-US" baseline="-25000"/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>
            <a:off x="5429663" y="5742450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39" name="Line 15"/>
          <p:cNvSpPr>
            <a:spLocks noChangeShapeType="1"/>
          </p:cNvSpPr>
          <p:nvPr/>
        </p:nvSpPr>
        <p:spPr bwMode="auto">
          <a:xfrm flipH="1">
            <a:off x="8401463" y="5742450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40" name="Rectangle 16"/>
          <p:cNvSpPr>
            <a:spLocks noChangeArrowheads="1"/>
          </p:cNvSpPr>
          <p:nvPr/>
        </p:nvSpPr>
        <p:spPr bwMode="auto">
          <a:xfrm>
            <a:off x="5239163" y="5701175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0.6</a:t>
            </a:r>
            <a:endParaRPr lang="en-US" altLang="en-US" baseline="-25000"/>
          </a:p>
        </p:txBody>
      </p:sp>
      <p:sp>
        <p:nvSpPr>
          <p:cNvPr id="308241" name="Line 17"/>
          <p:cNvSpPr>
            <a:spLocks noChangeShapeType="1"/>
          </p:cNvSpPr>
          <p:nvPr/>
        </p:nvSpPr>
        <p:spPr bwMode="auto">
          <a:xfrm>
            <a:off x="5429663" y="5540838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 flipH="1">
            <a:off x="8401463" y="5540838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43" name="Rectangle 19"/>
          <p:cNvSpPr>
            <a:spLocks noChangeArrowheads="1"/>
          </p:cNvSpPr>
          <p:nvPr/>
        </p:nvSpPr>
        <p:spPr bwMode="auto">
          <a:xfrm>
            <a:off x="5239163" y="5497975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0.8</a:t>
            </a:r>
            <a:endParaRPr lang="en-US" altLang="en-US" baseline="-25000"/>
          </a:p>
        </p:txBody>
      </p:sp>
      <p:sp>
        <p:nvSpPr>
          <p:cNvPr id="308244" name="Line 20"/>
          <p:cNvSpPr>
            <a:spLocks noChangeShapeType="1"/>
          </p:cNvSpPr>
          <p:nvPr/>
        </p:nvSpPr>
        <p:spPr bwMode="auto">
          <a:xfrm>
            <a:off x="5429663" y="5337638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45" name="Line 21"/>
          <p:cNvSpPr>
            <a:spLocks noChangeShapeType="1"/>
          </p:cNvSpPr>
          <p:nvPr/>
        </p:nvSpPr>
        <p:spPr bwMode="auto">
          <a:xfrm flipH="1">
            <a:off x="8401463" y="5337638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46" name="Rectangle 22"/>
          <p:cNvSpPr>
            <a:spLocks noChangeArrowheads="1"/>
          </p:cNvSpPr>
          <p:nvPr/>
        </p:nvSpPr>
        <p:spPr bwMode="auto">
          <a:xfrm>
            <a:off x="5312188" y="5294775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1</a:t>
            </a:r>
            <a:endParaRPr lang="en-US" altLang="en-US" baseline="-25000"/>
          </a:p>
        </p:txBody>
      </p:sp>
      <p:sp>
        <p:nvSpPr>
          <p:cNvPr id="308247" name="Line 23"/>
          <p:cNvSpPr>
            <a:spLocks noChangeShapeType="1"/>
          </p:cNvSpPr>
          <p:nvPr/>
        </p:nvSpPr>
        <p:spPr bwMode="auto">
          <a:xfrm>
            <a:off x="5429663" y="5134438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48" name="Line 24"/>
          <p:cNvSpPr>
            <a:spLocks noChangeShapeType="1"/>
          </p:cNvSpPr>
          <p:nvPr/>
        </p:nvSpPr>
        <p:spPr bwMode="auto">
          <a:xfrm flipH="1">
            <a:off x="8401463" y="5134438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49" name="Rectangle 25"/>
          <p:cNvSpPr>
            <a:spLocks noChangeArrowheads="1"/>
          </p:cNvSpPr>
          <p:nvPr/>
        </p:nvSpPr>
        <p:spPr bwMode="auto">
          <a:xfrm>
            <a:off x="5239163" y="5093163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1.2</a:t>
            </a:r>
            <a:endParaRPr lang="en-US" altLang="en-US" baseline="-25000"/>
          </a:p>
        </p:txBody>
      </p:sp>
      <p:sp>
        <p:nvSpPr>
          <p:cNvPr id="308250" name="Line 26"/>
          <p:cNvSpPr>
            <a:spLocks noChangeShapeType="1"/>
          </p:cNvSpPr>
          <p:nvPr/>
        </p:nvSpPr>
        <p:spPr bwMode="auto">
          <a:xfrm>
            <a:off x="5429663" y="4931238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51" name="Line 27"/>
          <p:cNvSpPr>
            <a:spLocks noChangeShapeType="1"/>
          </p:cNvSpPr>
          <p:nvPr/>
        </p:nvSpPr>
        <p:spPr bwMode="auto">
          <a:xfrm flipH="1">
            <a:off x="8401463" y="4931238"/>
            <a:ext cx="206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52" name="Rectangle 28"/>
          <p:cNvSpPr>
            <a:spLocks noChangeArrowheads="1"/>
          </p:cNvSpPr>
          <p:nvPr/>
        </p:nvSpPr>
        <p:spPr bwMode="auto">
          <a:xfrm>
            <a:off x="5239163" y="4889963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1.4</a:t>
            </a:r>
            <a:endParaRPr lang="en-US" altLang="en-US" baseline="-25000"/>
          </a:p>
        </p:txBody>
      </p:sp>
      <p:sp>
        <p:nvSpPr>
          <p:cNvPr id="308253" name="Line 29"/>
          <p:cNvSpPr>
            <a:spLocks noChangeShapeType="1"/>
          </p:cNvSpPr>
          <p:nvPr/>
        </p:nvSpPr>
        <p:spPr bwMode="auto">
          <a:xfrm>
            <a:off x="5429663" y="4729625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54" name="Line 30"/>
          <p:cNvSpPr>
            <a:spLocks noChangeShapeType="1"/>
          </p:cNvSpPr>
          <p:nvPr/>
        </p:nvSpPr>
        <p:spPr bwMode="auto">
          <a:xfrm flipH="1">
            <a:off x="8401463" y="4729625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55" name="Rectangle 31"/>
          <p:cNvSpPr>
            <a:spLocks noChangeArrowheads="1"/>
          </p:cNvSpPr>
          <p:nvPr/>
        </p:nvSpPr>
        <p:spPr bwMode="auto">
          <a:xfrm>
            <a:off x="5239163" y="4686763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1.6</a:t>
            </a:r>
            <a:endParaRPr lang="en-US" altLang="en-US" baseline="-25000"/>
          </a:p>
        </p:txBody>
      </p:sp>
      <p:sp>
        <p:nvSpPr>
          <p:cNvPr id="308256" name="Line 32"/>
          <p:cNvSpPr>
            <a:spLocks noChangeShapeType="1"/>
          </p:cNvSpPr>
          <p:nvPr/>
        </p:nvSpPr>
        <p:spPr bwMode="auto">
          <a:xfrm>
            <a:off x="5429663" y="4526425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57" name="Line 33"/>
          <p:cNvSpPr>
            <a:spLocks noChangeShapeType="1"/>
          </p:cNvSpPr>
          <p:nvPr/>
        </p:nvSpPr>
        <p:spPr bwMode="auto">
          <a:xfrm flipH="1">
            <a:off x="8401463" y="4526425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58" name="Rectangle 34"/>
          <p:cNvSpPr>
            <a:spLocks noChangeArrowheads="1"/>
          </p:cNvSpPr>
          <p:nvPr/>
        </p:nvSpPr>
        <p:spPr bwMode="auto">
          <a:xfrm>
            <a:off x="5239163" y="4483563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1.8</a:t>
            </a:r>
            <a:endParaRPr lang="en-US" altLang="en-US" baseline="-25000"/>
          </a:p>
        </p:txBody>
      </p:sp>
      <p:sp>
        <p:nvSpPr>
          <p:cNvPr id="308259" name="Line 35"/>
          <p:cNvSpPr>
            <a:spLocks noChangeShapeType="1"/>
          </p:cNvSpPr>
          <p:nvPr/>
        </p:nvSpPr>
        <p:spPr bwMode="auto">
          <a:xfrm>
            <a:off x="5429663" y="4323225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60" name="Line 36"/>
          <p:cNvSpPr>
            <a:spLocks noChangeShapeType="1"/>
          </p:cNvSpPr>
          <p:nvPr/>
        </p:nvSpPr>
        <p:spPr bwMode="auto">
          <a:xfrm flipH="1">
            <a:off x="8401463" y="4323225"/>
            <a:ext cx="206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61" name="Rectangle 37"/>
          <p:cNvSpPr>
            <a:spLocks noChangeArrowheads="1"/>
          </p:cNvSpPr>
          <p:nvPr/>
        </p:nvSpPr>
        <p:spPr bwMode="auto">
          <a:xfrm>
            <a:off x="5312188" y="4281950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2</a:t>
            </a:r>
            <a:endParaRPr lang="en-US" altLang="en-US" baseline="-25000"/>
          </a:p>
        </p:txBody>
      </p:sp>
      <p:sp>
        <p:nvSpPr>
          <p:cNvPr id="308262" name="Line 38"/>
          <p:cNvSpPr>
            <a:spLocks noChangeShapeType="1"/>
          </p:cNvSpPr>
          <p:nvPr/>
        </p:nvSpPr>
        <p:spPr bwMode="auto">
          <a:xfrm flipV="1">
            <a:off x="5429663" y="633141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63" name="Line 39"/>
          <p:cNvSpPr>
            <a:spLocks noChangeShapeType="1"/>
          </p:cNvSpPr>
          <p:nvPr/>
        </p:nvSpPr>
        <p:spPr bwMode="auto">
          <a:xfrm>
            <a:off x="5429663" y="432322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64" name="Rectangle 40"/>
          <p:cNvSpPr>
            <a:spLocks noChangeArrowheads="1"/>
          </p:cNvSpPr>
          <p:nvPr/>
        </p:nvSpPr>
        <p:spPr bwMode="auto">
          <a:xfrm>
            <a:off x="5407438" y="6401263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0</a:t>
            </a:r>
            <a:endParaRPr lang="en-US" altLang="en-US" baseline="-25000"/>
          </a:p>
        </p:txBody>
      </p:sp>
      <p:sp>
        <p:nvSpPr>
          <p:cNvPr id="308265" name="Line 41"/>
          <p:cNvSpPr>
            <a:spLocks noChangeShapeType="1"/>
          </p:cNvSpPr>
          <p:nvPr/>
        </p:nvSpPr>
        <p:spPr bwMode="auto">
          <a:xfrm flipV="1">
            <a:off x="5802725" y="6331413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66" name="Line 42"/>
          <p:cNvSpPr>
            <a:spLocks noChangeShapeType="1"/>
          </p:cNvSpPr>
          <p:nvPr/>
        </p:nvSpPr>
        <p:spPr bwMode="auto">
          <a:xfrm>
            <a:off x="5802725" y="432322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5748750" y="6401263"/>
            <a:ext cx="1063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0.5</a:t>
            </a:r>
            <a:endParaRPr lang="en-US" altLang="en-US" baseline="-25000"/>
          </a:p>
        </p:txBody>
      </p:sp>
      <p:sp>
        <p:nvSpPr>
          <p:cNvPr id="308268" name="Line 44"/>
          <p:cNvSpPr>
            <a:spLocks noChangeShapeType="1"/>
          </p:cNvSpPr>
          <p:nvPr/>
        </p:nvSpPr>
        <p:spPr bwMode="auto">
          <a:xfrm flipV="1">
            <a:off x="6177375" y="6331413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69" name="Line 45"/>
          <p:cNvSpPr>
            <a:spLocks noChangeShapeType="1"/>
          </p:cNvSpPr>
          <p:nvPr/>
        </p:nvSpPr>
        <p:spPr bwMode="auto">
          <a:xfrm>
            <a:off x="6177375" y="432322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155150" y="6401263"/>
            <a:ext cx="428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1</a:t>
            </a:r>
            <a:endParaRPr lang="en-US" altLang="en-US" baseline="-25000"/>
          </a:p>
        </p:txBody>
      </p:sp>
      <p:sp>
        <p:nvSpPr>
          <p:cNvPr id="308271" name="Line 47"/>
          <p:cNvSpPr>
            <a:spLocks noChangeShapeType="1"/>
          </p:cNvSpPr>
          <p:nvPr/>
        </p:nvSpPr>
        <p:spPr bwMode="auto">
          <a:xfrm flipV="1">
            <a:off x="6552025" y="6331413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72" name="Line 48"/>
          <p:cNvSpPr>
            <a:spLocks noChangeShapeType="1"/>
          </p:cNvSpPr>
          <p:nvPr/>
        </p:nvSpPr>
        <p:spPr bwMode="auto">
          <a:xfrm>
            <a:off x="6552025" y="432322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73" name="Rectangle 49"/>
          <p:cNvSpPr>
            <a:spLocks noChangeArrowheads="1"/>
          </p:cNvSpPr>
          <p:nvPr/>
        </p:nvSpPr>
        <p:spPr bwMode="auto">
          <a:xfrm>
            <a:off x="6498050" y="6401263"/>
            <a:ext cx="1063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1.5</a:t>
            </a:r>
            <a:endParaRPr lang="en-US" altLang="en-US" baseline="-25000"/>
          </a:p>
        </p:txBody>
      </p:sp>
      <p:sp>
        <p:nvSpPr>
          <p:cNvPr id="308274" name="Line 50"/>
          <p:cNvSpPr>
            <a:spLocks noChangeShapeType="1"/>
          </p:cNvSpPr>
          <p:nvPr/>
        </p:nvSpPr>
        <p:spPr bwMode="auto">
          <a:xfrm flipV="1">
            <a:off x="6925088" y="633141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75" name="Line 51"/>
          <p:cNvSpPr>
            <a:spLocks noChangeShapeType="1"/>
          </p:cNvSpPr>
          <p:nvPr/>
        </p:nvSpPr>
        <p:spPr bwMode="auto">
          <a:xfrm>
            <a:off x="6925088" y="432322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76" name="Rectangle 52"/>
          <p:cNvSpPr>
            <a:spLocks noChangeArrowheads="1"/>
          </p:cNvSpPr>
          <p:nvPr/>
        </p:nvSpPr>
        <p:spPr bwMode="auto">
          <a:xfrm>
            <a:off x="6902863" y="6401263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2</a:t>
            </a:r>
            <a:endParaRPr lang="en-US" altLang="en-US" baseline="-25000"/>
          </a:p>
        </p:txBody>
      </p:sp>
      <p:sp>
        <p:nvSpPr>
          <p:cNvPr id="308277" name="Line 53"/>
          <p:cNvSpPr>
            <a:spLocks noChangeShapeType="1"/>
          </p:cNvSpPr>
          <p:nvPr/>
        </p:nvSpPr>
        <p:spPr bwMode="auto">
          <a:xfrm flipV="1">
            <a:off x="7299738" y="633141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78" name="Line 54"/>
          <p:cNvSpPr>
            <a:spLocks noChangeShapeType="1"/>
          </p:cNvSpPr>
          <p:nvPr/>
        </p:nvSpPr>
        <p:spPr bwMode="auto">
          <a:xfrm>
            <a:off x="7299738" y="432322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79" name="Rectangle 55"/>
          <p:cNvSpPr>
            <a:spLocks noChangeArrowheads="1"/>
          </p:cNvSpPr>
          <p:nvPr/>
        </p:nvSpPr>
        <p:spPr bwMode="auto">
          <a:xfrm>
            <a:off x="7245763" y="6401263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2.5</a:t>
            </a:r>
            <a:endParaRPr lang="en-US" altLang="en-US" baseline="-25000"/>
          </a:p>
        </p:txBody>
      </p:sp>
      <p:sp>
        <p:nvSpPr>
          <p:cNvPr id="308280" name="Line 56"/>
          <p:cNvSpPr>
            <a:spLocks noChangeShapeType="1"/>
          </p:cNvSpPr>
          <p:nvPr/>
        </p:nvSpPr>
        <p:spPr bwMode="auto">
          <a:xfrm flipV="1">
            <a:off x="7674388" y="633141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81" name="Line 57"/>
          <p:cNvSpPr>
            <a:spLocks noChangeShapeType="1"/>
          </p:cNvSpPr>
          <p:nvPr/>
        </p:nvSpPr>
        <p:spPr bwMode="auto">
          <a:xfrm>
            <a:off x="7674388" y="432322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82" name="Rectangle 58"/>
          <p:cNvSpPr>
            <a:spLocks noChangeArrowheads="1"/>
          </p:cNvSpPr>
          <p:nvPr/>
        </p:nvSpPr>
        <p:spPr bwMode="auto">
          <a:xfrm>
            <a:off x="7652163" y="6401263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3</a:t>
            </a:r>
            <a:endParaRPr lang="en-US" altLang="en-US" baseline="-25000"/>
          </a:p>
        </p:txBody>
      </p:sp>
      <p:sp>
        <p:nvSpPr>
          <p:cNvPr id="308283" name="Line 59"/>
          <p:cNvSpPr>
            <a:spLocks noChangeShapeType="1"/>
          </p:cNvSpPr>
          <p:nvPr/>
        </p:nvSpPr>
        <p:spPr bwMode="auto">
          <a:xfrm flipV="1">
            <a:off x="8049038" y="633141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84" name="Line 60"/>
          <p:cNvSpPr>
            <a:spLocks noChangeShapeType="1"/>
          </p:cNvSpPr>
          <p:nvPr/>
        </p:nvSpPr>
        <p:spPr bwMode="auto">
          <a:xfrm>
            <a:off x="8049038" y="432322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85" name="Rectangle 61"/>
          <p:cNvSpPr>
            <a:spLocks noChangeArrowheads="1"/>
          </p:cNvSpPr>
          <p:nvPr/>
        </p:nvSpPr>
        <p:spPr bwMode="auto">
          <a:xfrm>
            <a:off x="7995063" y="6401263"/>
            <a:ext cx="1063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3.5</a:t>
            </a:r>
            <a:endParaRPr lang="en-US" altLang="en-US" baseline="-25000"/>
          </a:p>
        </p:txBody>
      </p:sp>
      <p:sp>
        <p:nvSpPr>
          <p:cNvPr id="308286" name="Line 62"/>
          <p:cNvSpPr>
            <a:spLocks noChangeShapeType="1"/>
          </p:cNvSpPr>
          <p:nvPr/>
        </p:nvSpPr>
        <p:spPr bwMode="auto">
          <a:xfrm flipV="1">
            <a:off x="8422100" y="6331413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87" name="Line 63"/>
          <p:cNvSpPr>
            <a:spLocks noChangeShapeType="1"/>
          </p:cNvSpPr>
          <p:nvPr/>
        </p:nvSpPr>
        <p:spPr bwMode="auto">
          <a:xfrm>
            <a:off x="8422100" y="432322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88" name="Rectangle 64"/>
          <p:cNvSpPr>
            <a:spLocks noChangeArrowheads="1"/>
          </p:cNvSpPr>
          <p:nvPr/>
        </p:nvSpPr>
        <p:spPr bwMode="auto">
          <a:xfrm>
            <a:off x="8399875" y="6401263"/>
            <a:ext cx="428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/>
              <a:t>4</a:t>
            </a:r>
            <a:endParaRPr lang="en-US" altLang="en-US" baseline="-25000"/>
          </a:p>
        </p:txBody>
      </p:sp>
      <p:sp>
        <p:nvSpPr>
          <p:cNvPr id="308289" name="Rectangle 65"/>
          <p:cNvSpPr>
            <a:spLocks noChangeArrowheads="1"/>
          </p:cNvSpPr>
          <p:nvPr/>
        </p:nvSpPr>
        <p:spPr bwMode="auto">
          <a:xfrm>
            <a:off x="5429663" y="4323225"/>
            <a:ext cx="2992437" cy="202723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90" name="Freeform 66"/>
          <p:cNvSpPr>
            <a:spLocks/>
          </p:cNvSpPr>
          <p:nvPr/>
        </p:nvSpPr>
        <p:spPr bwMode="auto">
          <a:xfrm>
            <a:off x="5429663" y="4375613"/>
            <a:ext cx="2992437" cy="962025"/>
          </a:xfrm>
          <a:custGeom>
            <a:avLst/>
            <a:gdLst>
              <a:gd name="T0" fmla="*/ 0 w 22627"/>
              <a:gd name="T1" fmla="*/ 7876 h 7876"/>
              <a:gd name="T2" fmla="*/ 457 w 22627"/>
              <a:gd name="T3" fmla="*/ 7373 h 7876"/>
              <a:gd name="T4" fmla="*/ 914 w 22627"/>
              <a:gd name="T5" fmla="*/ 6877 h 7876"/>
              <a:gd name="T6" fmla="*/ 1371 w 22627"/>
              <a:gd name="T7" fmla="*/ 6391 h 7876"/>
              <a:gd name="T8" fmla="*/ 1828 w 22627"/>
              <a:gd name="T9" fmla="*/ 5920 h 7876"/>
              <a:gd name="T10" fmla="*/ 2285 w 22627"/>
              <a:gd name="T11" fmla="*/ 5469 h 7876"/>
              <a:gd name="T12" fmla="*/ 2743 w 22627"/>
              <a:gd name="T13" fmla="*/ 5039 h 7876"/>
              <a:gd name="T14" fmla="*/ 3200 w 22627"/>
              <a:gd name="T15" fmla="*/ 4634 h 7876"/>
              <a:gd name="T16" fmla="*/ 3657 w 22627"/>
              <a:gd name="T17" fmla="*/ 4254 h 7876"/>
              <a:gd name="T18" fmla="*/ 4114 w 22627"/>
              <a:gd name="T19" fmla="*/ 3900 h 7876"/>
              <a:gd name="T20" fmla="*/ 4572 w 22627"/>
              <a:gd name="T21" fmla="*/ 3573 h 7876"/>
              <a:gd name="T22" fmla="*/ 5029 w 22627"/>
              <a:gd name="T23" fmla="*/ 3271 h 7876"/>
              <a:gd name="T24" fmla="*/ 5486 w 22627"/>
              <a:gd name="T25" fmla="*/ 2993 h 7876"/>
              <a:gd name="T26" fmla="*/ 5943 w 22627"/>
              <a:gd name="T27" fmla="*/ 2739 h 7876"/>
              <a:gd name="T28" fmla="*/ 6400 w 22627"/>
              <a:gd name="T29" fmla="*/ 2505 h 7876"/>
              <a:gd name="T30" fmla="*/ 6857 w 22627"/>
              <a:gd name="T31" fmla="*/ 2292 h 7876"/>
              <a:gd name="T32" fmla="*/ 7314 w 22627"/>
              <a:gd name="T33" fmla="*/ 2097 h 7876"/>
              <a:gd name="T34" fmla="*/ 7772 w 22627"/>
              <a:gd name="T35" fmla="*/ 1919 h 7876"/>
              <a:gd name="T36" fmla="*/ 8229 w 22627"/>
              <a:gd name="T37" fmla="*/ 1756 h 7876"/>
              <a:gd name="T38" fmla="*/ 8686 w 22627"/>
              <a:gd name="T39" fmla="*/ 1608 h 7876"/>
              <a:gd name="T40" fmla="*/ 9143 w 22627"/>
              <a:gd name="T41" fmla="*/ 1473 h 7876"/>
              <a:gd name="T42" fmla="*/ 9600 w 22627"/>
              <a:gd name="T43" fmla="*/ 1348 h 7876"/>
              <a:gd name="T44" fmla="*/ 10057 w 22627"/>
              <a:gd name="T45" fmla="*/ 1235 h 7876"/>
              <a:gd name="T46" fmla="*/ 10514 w 22627"/>
              <a:gd name="T47" fmla="*/ 1130 h 7876"/>
              <a:gd name="T48" fmla="*/ 10970 w 22627"/>
              <a:gd name="T49" fmla="*/ 1036 h 7876"/>
              <a:gd name="T50" fmla="*/ 11427 w 22627"/>
              <a:gd name="T51" fmla="*/ 948 h 7876"/>
              <a:gd name="T52" fmla="*/ 11884 w 22627"/>
              <a:gd name="T53" fmla="*/ 867 h 7876"/>
              <a:gd name="T54" fmla="*/ 12341 w 22627"/>
              <a:gd name="T55" fmla="*/ 793 h 7876"/>
              <a:gd name="T56" fmla="*/ 12798 w 22627"/>
              <a:gd name="T57" fmla="*/ 724 h 7876"/>
              <a:gd name="T58" fmla="*/ 13256 w 22627"/>
              <a:gd name="T59" fmla="*/ 660 h 7876"/>
              <a:gd name="T60" fmla="*/ 13714 w 22627"/>
              <a:gd name="T61" fmla="*/ 602 h 7876"/>
              <a:gd name="T62" fmla="*/ 14171 w 22627"/>
              <a:gd name="T63" fmla="*/ 547 h 7876"/>
              <a:gd name="T64" fmla="*/ 14628 w 22627"/>
              <a:gd name="T65" fmla="*/ 497 h 7876"/>
              <a:gd name="T66" fmla="*/ 15085 w 22627"/>
              <a:gd name="T67" fmla="*/ 450 h 7876"/>
              <a:gd name="T68" fmla="*/ 15542 w 22627"/>
              <a:gd name="T69" fmla="*/ 408 h 7876"/>
              <a:gd name="T70" fmla="*/ 15999 w 22627"/>
              <a:gd name="T71" fmla="*/ 367 h 7876"/>
              <a:gd name="T72" fmla="*/ 16456 w 22627"/>
              <a:gd name="T73" fmla="*/ 330 h 7876"/>
              <a:gd name="T74" fmla="*/ 16913 w 22627"/>
              <a:gd name="T75" fmla="*/ 294 h 7876"/>
              <a:gd name="T76" fmla="*/ 17370 w 22627"/>
              <a:gd name="T77" fmla="*/ 262 h 7876"/>
              <a:gd name="T78" fmla="*/ 17827 w 22627"/>
              <a:gd name="T79" fmla="*/ 230 h 7876"/>
              <a:gd name="T80" fmla="*/ 18285 w 22627"/>
              <a:gd name="T81" fmla="*/ 201 h 7876"/>
              <a:gd name="T82" fmla="*/ 18742 w 22627"/>
              <a:gd name="T83" fmla="*/ 175 h 7876"/>
              <a:gd name="T84" fmla="*/ 19199 w 22627"/>
              <a:gd name="T85" fmla="*/ 149 h 7876"/>
              <a:gd name="T86" fmla="*/ 19656 w 22627"/>
              <a:gd name="T87" fmla="*/ 125 h 7876"/>
              <a:gd name="T88" fmla="*/ 20113 w 22627"/>
              <a:gd name="T89" fmla="*/ 103 h 7876"/>
              <a:gd name="T90" fmla="*/ 20570 w 22627"/>
              <a:gd name="T91" fmla="*/ 82 h 7876"/>
              <a:gd name="T92" fmla="*/ 21027 w 22627"/>
              <a:gd name="T93" fmla="*/ 61 h 7876"/>
              <a:gd name="T94" fmla="*/ 21484 w 22627"/>
              <a:gd name="T95" fmla="*/ 43 h 7876"/>
              <a:gd name="T96" fmla="*/ 21941 w 22627"/>
              <a:gd name="T97" fmla="*/ 25 h 7876"/>
              <a:gd name="T98" fmla="*/ 22398 w 22627"/>
              <a:gd name="T99" fmla="*/ 8 h 7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627" h="7876">
                <a:moveTo>
                  <a:pt x="0" y="7876"/>
                </a:moveTo>
                <a:lnTo>
                  <a:pt x="0" y="7876"/>
                </a:lnTo>
                <a:lnTo>
                  <a:pt x="229" y="7625"/>
                </a:lnTo>
                <a:lnTo>
                  <a:pt x="457" y="7373"/>
                </a:lnTo>
                <a:lnTo>
                  <a:pt x="686" y="7124"/>
                </a:lnTo>
                <a:lnTo>
                  <a:pt x="914" y="6877"/>
                </a:lnTo>
                <a:lnTo>
                  <a:pt x="1143" y="6633"/>
                </a:lnTo>
                <a:lnTo>
                  <a:pt x="1371" y="6391"/>
                </a:lnTo>
                <a:lnTo>
                  <a:pt x="1600" y="6153"/>
                </a:lnTo>
                <a:lnTo>
                  <a:pt x="1828" y="5920"/>
                </a:lnTo>
                <a:lnTo>
                  <a:pt x="2057" y="5692"/>
                </a:lnTo>
                <a:lnTo>
                  <a:pt x="2285" y="5469"/>
                </a:lnTo>
                <a:lnTo>
                  <a:pt x="2514" y="5251"/>
                </a:lnTo>
                <a:lnTo>
                  <a:pt x="2743" y="5039"/>
                </a:lnTo>
                <a:lnTo>
                  <a:pt x="2972" y="4833"/>
                </a:lnTo>
                <a:lnTo>
                  <a:pt x="3200" y="4634"/>
                </a:lnTo>
                <a:lnTo>
                  <a:pt x="3429" y="4441"/>
                </a:lnTo>
                <a:lnTo>
                  <a:pt x="3657" y="4254"/>
                </a:lnTo>
                <a:lnTo>
                  <a:pt x="3886" y="4075"/>
                </a:lnTo>
                <a:lnTo>
                  <a:pt x="4114" y="3900"/>
                </a:lnTo>
                <a:lnTo>
                  <a:pt x="4343" y="3733"/>
                </a:lnTo>
                <a:lnTo>
                  <a:pt x="4572" y="3573"/>
                </a:lnTo>
                <a:lnTo>
                  <a:pt x="4800" y="3419"/>
                </a:lnTo>
                <a:lnTo>
                  <a:pt x="5029" y="3271"/>
                </a:lnTo>
                <a:lnTo>
                  <a:pt x="5257" y="3130"/>
                </a:lnTo>
                <a:lnTo>
                  <a:pt x="5486" y="2993"/>
                </a:lnTo>
                <a:lnTo>
                  <a:pt x="5714" y="2863"/>
                </a:lnTo>
                <a:lnTo>
                  <a:pt x="5943" y="2739"/>
                </a:lnTo>
                <a:lnTo>
                  <a:pt x="6171" y="2619"/>
                </a:lnTo>
                <a:lnTo>
                  <a:pt x="6400" y="2505"/>
                </a:lnTo>
                <a:lnTo>
                  <a:pt x="6628" y="2395"/>
                </a:lnTo>
                <a:lnTo>
                  <a:pt x="6857" y="2292"/>
                </a:lnTo>
                <a:lnTo>
                  <a:pt x="7085" y="2192"/>
                </a:lnTo>
                <a:lnTo>
                  <a:pt x="7314" y="2097"/>
                </a:lnTo>
                <a:lnTo>
                  <a:pt x="7542" y="2005"/>
                </a:lnTo>
                <a:lnTo>
                  <a:pt x="7772" y="1919"/>
                </a:lnTo>
                <a:lnTo>
                  <a:pt x="8000" y="1835"/>
                </a:lnTo>
                <a:lnTo>
                  <a:pt x="8229" y="1756"/>
                </a:lnTo>
                <a:lnTo>
                  <a:pt x="8457" y="1680"/>
                </a:lnTo>
                <a:lnTo>
                  <a:pt x="8686" y="1608"/>
                </a:lnTo>
                <a:lnTo>
                  <a:pt x="8914" y="1538"/>
                </a:lnTo>
                <a:lnTo>
                  <a:pt x="9143" y="1473"/>
                </a:lnTo>
                <a:lnTo>
                  <a:pt x="9372" y="1409"/>
                </a:lnTo>
                <a:lnTo>
                  <a:pt x="9600" y="1348"/>
                </a:lnTo>
                <a:lnTo>
                  <a:pt x="9829" y="1290"/>
                </a:lnTo>
                <a:lnTo>
                  <a:pt x="10057" y="1235"/>
                </a:lnTo>
                <a:lnTo>
                  <a:pt x="10286" y="1182"/>
                </a:lnTo>
                <a:lnTo>
                  <a:pt x="10514" y="1130"/>
                </a:lnTo>
                <a:lnTo>
                  <a:pt x="10743" y="1081"/>
                </a:lnTo>
                <a:lnTo>
                  <a:pt x="10970" y="1036"/>
                </a:lnTo>
                <a:lnTo>
                  <a:pt x="11199" y="991"/>
                </a:lnTo>
                <a:lnTo>
                  <a:pt x="11427" y="948"/>
                </a:lnTo>
                <a:lnTo>
                  <a:pt x="11656" y="906"/>
                </a:lnTo>
                <a:lnTo>
                  <a:pt x="11884" y="867"/>
                </a:lnTo>
                <a:lnTo>
                  <a:pt x="12113" y="829"/>
                </a:lnTo>
                <a:lnTo>
                  <a:pt x="12341" y="793"/>
                </a:lnTo>
                <a:lnTo>
                  <a:pt x="12570" y="757"/>
                </a:lnTo>
                <a:lnTo>
                  <a:pt x="12798" y="724"/>
                </a:lnTo>
                <a:lnTo>
                  <a:pt x="13028" y="691"/>
                </a:lnTo>
                <a:lnTo>
                  <a:pt x="13256" y="660"/>
                </a:lnTo>
                <a:lnTo>
                  <a:pt x="13485" y="631"/>
                </a:lnTo>
                <a:lnTo>
                  <a:pt x="13714" y="602"/>
                </a:lnTo>
                <a:lnTo>
                  <a:pt x="13942" y="575"/>
                </a:lnTo>
                <a:lnTo>
                  <a:pt x="14171" y="547"/>
                </a:lnTo>
                <a:lnTo>
                  <a:pt x="14399" y="522"/>
                </a:lnTo>
                <a:lnTo>
                  <a:pt x="14628" y="497"/>
                </a:lnTo>
                <a:lnTo>
                  <a:pt x="14856" y="473"/>
                </a:lnTo>
                <a:lnTo>
                  <a:pt x="15085" y="450"/>
                </a:lnTo>
                <a:lnTo>
                  <a:pt x="15313" y="429"/>
                </a:lnTo>
                <a:lnTo>
                  <a:pt x="15542" y="408"/>
                </a:lnTo>
                <a:lnTo>
                  <a:pt x="15770" y="387"/>
                </a:lnTo>
                <a:lnTo>
                  <a:pt x="15999" y="367"/>
                </a:lnTo>
                <a:lnTo>
                  <a:pt x="16227" y="348"/>
                </a:lnTo>
                <a:lnTo>
                  <a:pt x="16456" y="330"/>
                </a:lnTo>
                <a:lnTo>
                  <a:pt x="16684" y="312"/>
                </a:lnTo>
                <a:lnTo>
                  <a:pt x="16913" y="294"/>
                </a:lnTo>
                <a:lnTo>
                  <a:pt x="17141" y="277"/>
                </a:lnTo>
                <a:lnTo>
                  <a:pt x="17370" y="262"/>
                </a:lnTo>
                <a:lnTo>
                  <a:pt x="17598" y="246"/>
                </a:lnTo>
                <a:lnTo>
                  <a:pt x="17827" y="230"/>
                </a:lnTo>
                <a:lnTo>
                  <a:pt x="18055" y="216"/>
                </a:lnTo>
                <a:lnTo>
                  <a:pt x="18285" y="201"/>
                </a:lnTo>
                <a:lnTo>
                  <a:pt x="18514" y="188"/>
                </a:lnTo>
                <a:lnTo>
                  <a:pt x="18742" y="175"/>
                </a:lnTo>
                <a:lnTo>
                  <a:pt x="18971" y="162"/>
                </a:lnTo>
                <a:lnTo>
                  <a:pt x="19199" y="149"/>
                </a:lnTo>
                <a:lnTo>
                  <a:pt x="19428" y="138"/>
                </a:lnTo>
                <a:lnTo>
                  <a:pt x="19656" y="125"/>
                </a:lnTo>
                <a:lnTo>
                  <a:pt x="19885" y="114"/>
                </a:lnTo>
                <a:lnTo>
                  <a:pt x="20113" y="103"/>
                </a:lnTo>
                <a:lnTo>
                  <a:pt x="20342" y="93"/>
                </a:lnTo>
                <a:lnTo>
                  <a:pt x="20570" y="82"/>
                </a:lnTo>
                <a:lnTo>
                  <a:pt x="20799" y="72"/>
                </a:lnTo>
                <a:lnTo>
                  <a:pt x="21027" y="61"/>
                </a:lnTo>
                <a:lnTo>
                  <a:pt x="21256" y="52"/>
                </a:lnTo>
                <a:lnTo>
                  <a:pt x="21484" y="43"/>
                </a:lnTo>
                <a:lnTo>
                  <a:pt x="21713" y="34"/>
                </a:lnTo>
                <a:lnTo>
                  <a:pt x="21941" y="25"/>
                </a:lnTo>
                <a:lnTo>
                  <a:pt x="22170" y="17"/>
                </a:lnTo>
                <a:lnTo>
                  <a:pt x="22398" y="8"/>
                </a:lnTo>
                <a:lnTo>
                  <a:pt x="22627" y="0"/>
                </a:lnTo>
              </a:path>
            </a:pathLst>
          </a:custGeom>
          <a:noFill/>
          <a:ln w="38100" cmpd="sng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91" name="Freeform 67"/>
          <p:cNvSpPr>
            <a:spLocks/>
          </p:cNvSpPr>
          <p:nvPr/>
        </p:nvSpPr>
        <p:spPr bwMode="auto">
          <a:xfrm>
            <a:off x="5429663" y="5337638"/>
            <a:ext cx="2992437" cy="962025"/>
          </a:xfrm>
          <a:custGeom>
            <a:avLst/>
            <a:gdLst>
              <a:gd name="T0" fmla="*/ 0 w 22627"/>
              <a:gd name="T1" fmla="*/ 0 h 7875"/>
              <a:gd name="T2" fmla="*/ 457 w 22627"/>
              <a:gd name="T3" fmla="*/ 501 h 7875"/>
              <a:gd name="T4" fmla="*/ 914 w 22627"/>
              <a:gd name="T5" fmla="*/ 998 h 7875"/>
              <a:gd name="T6" fmla="*/ 1371 w 22627"/>
              <a:gd name="T7" fmla="*/ 1484 h 7875"/>
              <a:gd name="T8" fmla="*/ 1828 w 22627"/>
              <a:gd name="T9" fmla="*/ 1954 h 7875"/>
              <a:gd name="T10" fmla="*/ 2285 w 22627"/>
              <a:gd name="T11" fmla="*/ 2406 h 7875"/>
              <a:gd name="T12" fmla="*/ 2743 w 22627"/>
              <a:gd name="T13" fmla="*/ 2835 h 7875"/>
              <a:gd name="T14" fmla="*/ 3200 w 22627"/>
              <a:gd name="T15" fmla="*/ 3241 h 7875"/>
              <a:gd name="T16" fmla="*/ 3657 w 22627"/>
              <a:gd name="T17" fmla="*/ 3621 h 7875"/>
              <a:gd name="T18" fmla="*/ 4114 w 22627"/>
              <a:gd name="T19" fmla="*/ 3974 h 7875"/>
              <a:gd name="T20" fmla="*/ 4572 w 22627"/>
              <a:gd name="T21" fmla="*/ 4302 h 7875"/>
              <a:gd name="T22" fmla="*/ 5029 w 22627"/>
              <a:gd name="T23" fmla="*/ 4603 h 7875"/>
              <a:gd name="T24" fmla="*/ 5486 w 22627"/>
              <a:gd name="T25" fmla="*/ 4882 h 7875"/>
              <a:gd name="T26" fmla="*/ 5943 w 22627"/>
              <a:gd name="T27" fmla="*/ 5136 h 7875"/>
              <a:gd name="T28" fmla="*/ 6400 w 22627"/>
              <a:gd name="T29" fmla="*/ 5370 h 7875"/>
              <a:gd name="T30" fmla="*/ 6857 w 22627"/>
              <a:gd name="T31" fmla="*/ 5582 h 7875"/>
              <a:gd name="T32" fmla="*/ 7314 w 22627"/>
              <a:gd name="T33" fmla="*/ 5777 h 7875"/>
              <a:gd name="T34" fmla="*/ 7772 w 22627"/>
              <a:gd name="T35" fmla="*/ 5956 h 7875"/>
              <a:gd name="T36" fmla="*/ 8229 w 22627"/>
              <a:gd name="T37" fmla="*/ 6118 h 7875"/>
              <a:gd name="T38" fmla="*/ 8686 w 22627"/>
              <a:gd name="T39" fmla="*/ 6267 h 7875"/>
              <a:gd name="T40" fmla="*/ 9143 w 22627"/>
              <a:gd name="T41" fmla="*/ 6402 h 7875"/>
              <a:gd name="T42" fmla="*/ 9600 w 22627"/>
              <a:gd name="T43" fmla="*/ 6526 h 7875"/>
              <a:gd name="T44" fmla="*/ 10057 w 22627"/>
              <a:gd name="T45" fmla="*/ 6640 h 7875"/>
              <a:gd name="T46" fmla="*/ 10514 w 22627"/>
              <a:gd name="T47" fmla="*/ 6744 h 7875"/>
              <a:gd name="T48" fmla="*/ 10970 w 22627"/>
              <a:gd name="T49" fmla="*/ 6839 h 7875"/>
              <a:gd name="T50" fmla="*/ 11427 w 22627"/>
              <a:gd name="T51" fmla="*/ 6927 h 7875"/>
              <a:gd name="T52" fmla="*/ 11884 w 22627"/>
              <a:gd name="T53" fmla="*/ 7008 h 7875"/>
              <a:gd name="T54" fmla="*/ 12341 w 22627"/>
              <a:gd name="T55" fmla="*/ 7082 h 7875"/>
              <a:gd name="T56" fmla="*/ 12798 w 22627"/>
              <a:gd name="T57" fmla="*/ 7151 h 7875"/>
              <a:gd name="T58" fmla="*/ 13256 w 22627"/>
              <a:gd name="T59" fmla="*/ 7215 h 7875"/>
              <a:gd name="T60" fmla="*/ 13714 w 22627"/>
              <a:gd name="T61" fmla="*/ 7273 h 7875"/>
              <a:gd name="T62" fmla="*/ 14171 w 22627"/>
              <a:gd name="T63" fmla="*/ 7327 h 7875"/>
              <a:gd name="T64" fmla="*/ 14628 w 22627"/>
              <a:gd name="T65" fmla="*/ 7377 h 7875"/>
              <a:gd name="T66" fmla="*/ 15085 w 22627"/>
              <a:gd name="T67" fmla="*/ 7424 h 7875"/>
              <a:gd name="T68" fmla="*/ 15542 w 22627"/>
              <a:gd name="T69" fmla="*/ 7467 h 7875"/>
              <a:gd name="T70" fmla="*/ 15999 w 22627"/>
              <a:gd name="T71" fmla="*/ 7508 h 7875"/>
              <a:gd name="T72" fmla="*/ 16456 w 22627"/>
              <a:gd name="T73" fmla="*/ 7545 h 7875"/>
              <a:gd name="T74" fmla="*/ 16913 w 22627"/>
              <a:gd name="T75" fmla="*/ 7581 h 7875"/>
              <a:gd name="T76" fmla="*/ 17370 w 22627"/>
              <a:gd name="T77" fmla="*/ 7613 h 7875"/>
              <a:gd name="T78" fmla="*/ 17827 w 22627"/>
              <a:gd name="T79" fmla="*/ 7644 h 7875"/>
              <a:gd name="T80" fmla="*/ 18285 w 22627"/>
              <a:gd name="T81" fmla="*/ 7673 h 7875"/>
              <a:gd name="T82" fmla="*/ 18742 w 22627"/>
              <a:gd name="T83" fmla="*/ 7699 h 7875"/>
              <a:gd name="T84" fmla="*/ 19199 w 22627"/>
              <a:gd name="T85" fmla="*/ 7726 h 7875"/>
              <a:gd name="T86" fmla="*/ 19656 w 22627"/>
              <a:gd name="T87" fmla="*/ 7750 h 7875"/>
              <a:gd name="T88" fmla="*/ 20113 w 22627"/>
              <a:gd name="T89" fmla="*/ 7771 h 7875"/>
              <a:gd name="T90" fmla="*/ 20570 w 22627"/>
              <a:gd name="T91" fmla="*/ 7792 h 7875"/>
              <a:gd name="T92" fmla="*/ 21027 w 22627"/>
              <a:gd name="T93" fmla="*/ 7813 h 7875"/>
              <a:gd name="T94" fmla="*/ 21484 w 22627"/>
              <a:gd name="T95" fmla="*/ 7832 h 7875"/>
              <a:gd name="T96" fmla="*/ 21941 w 22627"/>
              <a:gd name="T97" fmla="*/ 7850 h 7875"/>
              <a:gd name="T98" fmla="*/ 22398 w 22627"/>
              <a:gd name="T99" fmla="*/ 7866 h 7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627" h="7875">
                <a:moveTo>
                  <a:pt x="0" y="0"/>
                </a:moveTo>
                <a:lnTo>
                  <a:pt x="0" y="0"/>
                </a:lnTo>
                <a:lnTo>
                  <a:pt x="229" y="251"/>
                </a:lnTo>
                <a:lnTo>
                  <a:pt x="457" y="501"/>
                </a:lnTo>
                <a:lnTo>
                  <a:pt x="686" y="751"/>
                </a:lnTo>
                <a:lnTo>
                  <a:pt x="914" y="998"/>
                </a:lnTo>
                <a:lnTo>
                  <a:pt x="1143" y="1242"/>
                </a:lnTo>
                <a:lnTo>
                  <a:pt x="1371" y="1484"/>
                </a:lnTo>
                <a:lnTo>
                  <a:pt x="1600" y="1722"/>
                </a:lnTo>
                <a:lnTo>
                  <a:pt x="1828" y="1954"/>
                </a:lnTo>
                <a:lnTo>
                  <a:pt x="2057" y="2183"/>
                </a:lnTo>
                <a:lnTo>
                  <a:pt x="2285" y="2406"/>
                </a:lnTo>
                <a:lnTo>
                  <a:pt x="2514" y="2624"/>
                </a:lnTo>
                <a:lnTo>
                  <a:pt x="2743" y="2835"/>
                </a:lnTo>
                <a:lnTo>
                  <a:pt x="2972" y="3042"/>
                </a:lnTo>
                <a:lnTo>
                  <a:pt x="3200" y="3241"/>
                </a:lnTo>
                <a:lnTo>
                  <a:pt x="3429" y="3434"/>
                </a:lnTo>
                <a:lnTo>
                  <a:pt x="3657" y="3621"/>
                </a:lnTo>
                <a:lnTo>
                  <a:pt x="3886" y="3800"/>
                </a:lnTo>
                <a:lnTo>
                  <a:pt x="4114" y="3974"/>
                </a:lnTo>
                <a:lnTo>
                  <a:pt x="4343" y="4141"/>
                </a:lnTo>
                <a:lnTo>
                  <a:pt x="4572" y="4302"/>
                </a:lnTo>
                <a:lnTo>
                  <a:pt x="4800" y="4456"/>
                </a:lnTo>
                <a:lnTo>
                  <a:pt x="5029" y="4603"/>
                </a:lnTo>
                <a:lnTo>
                  <a:pt x="5257" y="4745"/>
                </a:lnTo>
                <a:lnTo>
                  <a:pt x="5486" y="4882"/>
                </a:lnTo>
                <a:lnTo>
                  <a:pt x="5714" y="5012"/>
                </a:lnTo>
                <a:lnTo>
                  <a:pt x="5943" y="5136"/>
                </a:lnTo>
                <a:lnTo>
                  <a:pt x="6171" y="5256"/>
                </a:lnTo>
                <a:lnTo>
                  <a:pt x="6400" y="5370"/>
                </a:lnTo>
                <a:lnTo>
                  <a:pt x="6628" y="5479"/>
                </a:lnTo>
                <a:lnTo>
                  <a:pt x="6857" y="5582"/>
                </a:lnTo>
                <a:lnTo>
                  <a:pt x="7085" y="5683"/>
                </a:lnTo>
                <a:lnTo>
                  <a:pt x="7314" y="5777"/>
                </a:lnTo>
                <a:lnTo>
                  <a:pt x="7542" y="5869"/>
                </a:lnTo>
                <a:lnTo>
                  <a:pt x="7772" y="5956"/>
                </a:lnTo>
                <a:lnTo>
                  <a:pt x="8000" y="6039"/>
                </a:lnTo>
                <a:lnTo>
                  <a:pt x="8229" y="6118"/>
                </a:lnTo>
                <a:lnTo>
                  <a:pt x="8457" y="6195"/>
                </a:lnTo>
                <a:lnTo>
                  <a:pt x="8686" y="6267"/>
                </a:lnTo>
                <a:lnTo>
                  <a:pt x="8914" y="6336"/>
                </a:lnTo>
                <a:lnTo>
                  <a:pt x="9143" y="6402"/>
                </a:lnTo>
                <a:lnTo>
                  <a:pt x="9372" y="6466"/>
                </a:lnTo>
                <a:lnTo>
                  <a:pt x="9600" y="6526"/>
                </a:lnTo>
                <a:lnTo>
                  <a:pt x="9829" y="6585"/>
                </a:lnTo>
                <a:lnTo>
                  <a:pt x="10057" y="6640"/>
                </a:lnTo>
                <a:lnTo>
                  <a:pt x="10286" y="6693"/>
                </a:lnTo>
                <a:lnTo>
                  <a:pt x="10514" y="6744"/>
                </a:lnTo>
                <a:lnTo>
                  <a:pt x="10743" y="6793"/>
                </a:lnTo>
                <a:lnTo>
                  <a:pt x="10970" y="6839"/>
                </a:lnTo>
                <a:lnTo>
                  <a:pt x="11199" y="6884"/>
                </a:lnTo>
                <a:lnTo>
                  <a:pt x="11427" y="6927"/>
                </a:lnTo>
                <a:lnTo>
                  <a:pt x="11656" y="6968"/>
                </a:lnTo>
                <a:lnTo>
                  <a:pt x="11884" y="7008"/>
                </a:lnTo>
                <a:lnTo>
                  <a:pt x="12113" y="7046"/>
                </a:lnTo>
                <a:lnTo>
                  <a:pt x="12341" y="7082"/>
                </a:lnTo>
                <a:lnTo>
                  <a:pt x="12570" y="7118"/>
                </a:lnTo>
                <a:lnTo>
                  <a:pt x="12798" y="7151"/>
                </a:lnTo>
                <a:lnTo>
                  <a:pt x="13028" y="7183"/>
                </a:lnTo>
                <a:lnTo>
                  <a:pt x="13256" y="7215"/>
                </a:lnTo>
                <a:lnTo>
                  <a:pt x="13485" y="7244"/>
                </a:lnTo>
                <a:lnTo>
                  <a:pt x="13714" y="7273"/>
                </a:lnTo>
                <a:lnTo>
                  <a:pt x="13942" y="7300"/>
                </a:lnTo>
                <a:lnTo>
                  <a:pt x="14171" y="7327"/>
                </a:lnTo>
                <a:lnTo>
                  <a:pt x="14399" y="7352"/>
                </a:lnTo>
                <a:lnTo>
                  <a:pt x="14628" y="7377"/>
                </a:lnTo>
                <a:lnTo>
                  <a:pt x="14856" y="7401"/>
                </a:lnTo>
                <a:lnTo>
                  <a:pt x="15085" y="7424"/>
                </a:lnTo>
                <a:lnTo>
                  <a:pt x="15313" y="7446"/>
                </a:lnTo>
                <a:lnTo>
                  <a:pt x="15542" y="7467"/>
                </a:lnTo>
                <a:lnTo>
                  <a:pt x="15770" y="7488"/>
                </a:lnTo>
                <a:lnTo>
                  <a:pt x="15999" y="7508"/>
                </a:lnTo>
                <a:lnTo>
                  <a:pt x="16227" y="7526"/>
                </a:lnTo>
                <a:lnTo>
                  <a:pt x="16456" y="7545"/>
                </a:lnTo>
                <a:lnTo>
                  <a:pt x="16684" y="7563"/>
                </a:lnTo>
                <a:lnTo>
                  <a:pt x="16913" y="7581"/>
                </a:lnTo>
                <a:lnTo>
                  <a:pt x="17141" y="7597"/>
                </a:lnTo>
                <a:lnTo>
                  <a:pt x="17370" y="7613"/>
                </a:lnTo>
                <a:lnTo>
                  <a:pt x="17598" y="7629"/>
                </a:lnTo>
                <a:lnTo>
                  <a:pt x="17827" y="7644"/>
                </a:lnTo>
                <a:lnTo>
                  <a:pt x="18055" y="7659"/>
                </a:lnTo>
                <a:lnTo>
                  <a:pt x="18285" y="7673"/>
                </a:lnTo>
                <a:lnTo>
                  <a:pt x="18514" y="7687"/>
                </a:lnTo>
                <a:lnTo>
                  <a:pt x="18742" y="7699"/>
                </a:lnTo>
                <a:lnTo>
                  <a:pt x="18971" y="7713"/>
                </a:lnTo>
                <a:lnTo>
                  <a:pt x="19199" y="7726"/>
                </a:lnTo>
                <a:lnTo>
                  <a:pt x="19428" y="7737"/>
                </a:lnTo>
                <a:lnTo>
                  <a:pt x="19656" y="7750"/>
                </a:lnTo>
                <a:lnTo>
                  <a:pt x="19885" y="7761"/>
                </a:lnTo>
                <a:lnTo>
                  <a:pt x="20113" y="7771"/>
                </a:lnTo>
                <a:lnTo>
                  <a:pt x="20342" y="7782"/>
                </a:lnTo>
                <a:lnTo>
                  <a:pt x="20570" y="7792"/>
                </a:lnTo>
                <a:lnTo>
                  <a:pt x="20799" y="7803"/>
                </a:lnTo>
                <a:lnTo>
                  <a:pt x="21027" y="7813"/>
                </a:lnTo>
                <a:lnTo>
                  <a:pt x="21256" y="7823"/>
                </a:lnTo>
                <a:lnTo>
                  <a:pt x="21484" y="7832"/>
                </a:lnTo>
                <a:lnTo>
                  <a:pt x="21713" y="7840"/>
                </a:lnTo>
                <a:lnTo>
                  <a:pt x="21941" y="7850"/>
                </a:lnTo>
                <a:lnTo>
                  <a:pt x="22170" y="7858"/>
                </a:lnTo>
                <a:lnTo>
                  <a:pt x="22398" y="7866"/>
                </a:lnTo>
                <a:lnTo>
                  <a:pt x="22627" y="7875"/>
                </a:lnTo>
              </a:path>
            </a:pathLst>
          </a:custGeom>
          <a:noFill/>
          <a:ln w="38100" cmpd="sng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92" name="Text Box 68"/>
          <p:cNvSpPr txBox="1">
            <a:spLocks noChangeArrowheads="1"/>
          </p:cNvSpPr>
          <p:nvPr/>
        </p:nvSpPr>
        <p:spPr bwMode="auto">
          <a:xfrm>
            <a:off x="6577425" y="6410788"/>
            <a:ext cx="67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l</a:t>
            </a:r>
            <a:r>
              <a:rPr lang="en-US" altLang="en-US"/>
              <a:t>/Q</a:t>
            </a:r>
            <a:endParaRPr lang="en-US" altLang="en-US" baseline="-25000"/>
          </a:p>
        </p:txBody>
      </p:sp>
      <p:sp>
        <p:nvSpPr>
          <p:cNvPr id="308293" name="Text Box 69"/>
          <p:cNvSpPr txBox="1">
            <a:spLocks noChangeArrowheads="1"/>
          </p:cNvSpPr>
          <p:nvPr/>
        </p:nvSpPr>
        <p:spPr bwMode="auto">
          <a:xfrm>
            <a:off x="8442738" y="41597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308294" name="Text Box 70"/>
          <p:cNvSpPr txBox="1">
            <a:spLocks noChangeArrowheads="1"/>
          </p:cNvSpPr>
          <p:nvPr/>
        </p:nvSpPr>
        <p:spPr bwMode="auto">
          <a:xfrm>
            <a:off x="8385588" y="60583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</a:t>
            </a:r>
          </a:p>
        </p:txBody>
      </p:sp>
      <p:sp>
        <p:nvSpPr>
          <p:cNvPr id="308295" name="Text Box 71"/>
          <p:cNvSpPr txBox="1">
            <a:spLocks noChangeArrowheads="1"/>
          </p:cNvSpPr>
          <p:nvPr/>
        </p:nvSpPr>
        <p:spPr bwMode="auto">
          <a:xfrm>
            <a:off x="4310475" y="5067763"/>
            <a:ext cx="1001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m/ </a:t>
            </a:r>
            <a:r>
              <a:rPr lang="en-US" altLang="en-US">
                <a:latin typeface="Symbol" pitchFamily="18" charset="2"/>
              </a:rPr>
              <a:t>m</a:t>
            </a:r>
            <a:r>
              <a:rPr lang="en-US" altLang="en-US"/>
              <a:t> </a:t>
            </a:r>
            <a:r>
              <a:rPr lang="en-US" altLang="en-US" baseline="-2500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7807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Magnetism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45037" y="1136902"/>
            <a:ext cx="8796337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dirty="0"/>
              <a:t>Diamagnetism:</a:t>
            </a:r>
          </a:p>
          <a:p>
            <a:pPr algn="l"/>
            <a:r>
              <a:rPr lang="en-US" altLang="en-US" sz="2000" dirty="0"/>
              <a:t>	- No magnetic moments</a:t>
            </a:r>
          </a:p>
          <a:p>
            <a:pPr algn="l"/>
            <a:r>
              <a:rPr lang="en-US" altLang="en-US" sz="2000" dirty="0"/>
              <a:t>	- No magnetic interaction		 - Water</a:t>
            </a:r>
          </a:p>
          <a:p>
            <a:pPr algn="l"/>
            <a:r>
              <a:rPr lang="en-US" altLang="en-US" sz="2000" dirty="0"/>
              <a:t>	- Response due to induced currents	 - Ideal gases</a:t>
            </a:r>
          </a:p>
          <a:p>
            <a:pPr algn="l"/>
            <a:r>
              <a:rPr lang="en-US" altLang="en-US" sz="2000" dirty="0"/>
              <a:t>	- Magnetization </a:t>
            </a:r>
            <a:r>
              <a:rPr lang="en-US" altLang="en-US" sz="2000" u="sng" dirty="0"/>
              <a:t>opposite</a:t>
            </a:r>
            <a:r>
              <a:rPr lang="en-US" altLang="en-US" sz="2000" dirty="0"/>
              <a:t> to field 		 - Superconductors</a:t>
            </a:r>
          </a:p>
          <a:p>
            <a:pPr algn="l"/>
            <a:r>
              <a:rPr lang="en-US" altLang="en-US" sz="2000" dirty="0"/>
              <a:t>	</a:t>
            </a:r>
          </a:p>
          <a:p>
            <a:pPr algn="l"/>
            <a:r>
              <a:rPr lang="en-US" altLang="en-US" sz="2000" dirty="0" err="1"/>
              <a:t>Paramagnetism</a:t>
            </a:r>
            <a:r>
              <a:rPr lang="en-US" altLang="en-US" sz="2000" dirty="0"/>
              <a:t>:</a:t>
            </a:r>
          </a:p>
          <a:p>
            <a:pPr algn="l"/>
            <a:r>
              <a:rPr lang="en-US" altLang="en-US" sz="2000" dirty="0"/>
              <a:t>	- Magnetic moments (spin, orbit)</a:t>
            </a:r>
          </a:p>
          <a:p>
            <a:pPr algn="l"/>
            <a:r>
              <a:rPr lang="en-US" altLang="en-US" sz="2000" dirty="0"/>
              <a:t>	- Weak magnetic interactions		- Metals</a:t>
            </a:r>
          </a:p>
          <a:p>
            <a:pPr algn="l"/>
            <a:r>
              <a:rPr lang="en-US" altLang="en-US" sz="2000" dirty="0"/>
              <a:t>	- Response due to orientation		- ‘odd electron’ systems</a:t>
            </a:r>
          </a:p>
          <a:p>
            <a:pPr algn="l"/>
            <a:r>
              <a:rPr lang="en-US" altLang="en-US" sz="2000" dirty="0"/>
              <a:t>	- Magnetization in field direction		- O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biradicals</a:t>
            </a:r>
            <a:endParaRPr lang="en-US" altLang="en-US" sz="2000" dirty="0"/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/>
              <a:t>Ordered magnetism: </a:t>
            </a:r>
          </a:p>
          <a:p>
            <a:pPr algn="l"/>
            <a:r>
              <a:rPr lang="en-US" altLang="en-US" sz="2000" dirty="0"/>
              <a:t>	- Magnetic moments</a:t>
            </a:r>
          </a:p>
          <a:p>
            <a:pPr algn="l"/>
            <a:r>
              <a:rPr lang="en-US" altLang="en-US" sz="2000" dirty="0"/>
              <a:t>	- Strong magnetic interactions</a:t>
            </a:r>
          </a:p>
          <a:p>
            <a:pPr algn="l"/>
            <a:r>
              <a:rPr lang="en-US" altLang="en-US" sz="2000" dirty="0"/>
              <a:t>	- Response due to polarization 		- Fe, Ni, Co</a:t>
            </a:r>
          </a:p>
          <a:p>
            <a:pPr algn="l"/>
            <a:r>
              <a:rPr lang="en-US" altLang="en-US" sz="2000" dirty="0"/>
              <a:t>	- Ferro-, </a:t>
            </a:r>
            <a:r>
              <a:rPr lang="en-US" altLang="en-US" sz="2000" dirty="0" err="1"/>
              <a:t>antiferro</a:t>
            </a:r>
            <a:r>
              <a:rPr lang="en-US" altLang="en-US" sz="2000" dirty="0"/>
              <a:t>-, </a:t>
            </a:r>
            <a:r>
              <a:rPr lang="en-US" altLang="en-US" sz="2000" dirty="0" err="1"/>
              <a:t>ferrimagnetic</a:t>
            </a:r>
            <a:r>
              <a:rPr lang="en-US" altLang="en-US" sz="2000" dirty="0"/>
              <a:t>		- Cr, high-T</a:t>
            </a:r>
            <a:r>
              <a:rPr lang="en-US" altLang="en-US" sz="2000" baseline="-25000" dirty="0"/>
              <a:t>c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CuO</a:t>
            </a:r>
            <a:r>
              <a:rPr lang="en-US" altLang="en-US" sz="2000" dirty="0"/>
              <a:t> systems)</a:t>
            </a:r>
          </a:p>
        </p:txBody>
      </p:sp>
    </p:spTree>
    <p:extLst>
      <p:ext uri="{BB962C8B-B14F-4D97-AF65-F5344CB8AC3E}">
        <p14:creationId xmlns:p14="http://schemas.microsoft.com/office/powerpoint/2010/main" val="29078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2285999" y="2828836"/>
            <a:ext cx="59088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dirty="0" smtClean="0"/>
              <a:t>Non-ordered magnetism</a:t>
            </a:r>
          </a:p>
          <a:p>
            <a:pPr algn="l"/>
            <a:r>
              <a:rPr lang="en-US" altLang="en-US" dirty="0" smtClean="0"/>
              <a:t>     Magnetic moments</a:t>
            </a:r>
          </a:p>
          <a:p>
            <a:pPr algn="l"/>
            <a:r>
              <a:rPr lang="en-US" altLang="en-US" dirty="0"/>
              <a:t> </a:t>
            </a:r>
            <a:r>
              <a:rPr lang="en-US" altLang="en-US" dirty="0" smtClean="0"/>
              <a:t>    Crystal field effects</a:t>
            </a:r>
          </a:p>
          <a:p>
            <a:pPr algn="l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8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9900" y="242888"/>
            <a:ext cx="8202613" cy="1143000"/>
          </a:xfrm>
        </p:spPr>
        <p:txBody>
          <a:bodyPr/>
          <a:lstStyle/>
          <a:p>
            <a:r>
              <a:rPr lang="en-US" altLang="en-US"/>
              <a:t>Magnetization and susceptibility</a:t>
            </a:r>
          </a:p>
        </p:txBody>
      </p:sp>
      <p:grpSp>
        <p:nvGrpSpPr>
          <p:cNvPr id="271370" name="Group 1034"/>
          <p:cNvGrpSpPr>
            <a:grpSpLocks/>
          </p:cNvGrpSpPr>
          <p:nvPr/>
        </p:nvGrpSpPr>
        <p:grpSpPr bwMode="auto">
          <a:xfrm>
            <a:off x="284163" y="4062413"/>
            <a:ext cx="4273550" cy="723900"/>
            <a:chOff x="263" y="2864"/>
            <a:chExt cx="2692" cy="456"/>
          </a:xfrm>
        </p:grpSpPr>
        <p:sp>
          <p:nvSpPr>
            <p:cNvPr id="271364" name="Text Box 1028"/>
            <p:cNvSpPr txBox="1">
              <a:spLocks noChangeArrowheads="1"/>
            </p:cNvSpPr>
            <p:nvPr/>
          </p:nvSpPr>
          <p:spPr bwMode="auto">
            <a:xfrm>
              <a:off x="263" y="2945"/>
              <a:ext cx="21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Magnetic susceptibility:  </a:t>
              </a:r>
            </a:p>
          </p:txBody>
        </p:sp>
        <p:graphicFrame>
          <p:nvGraphicFramePr>
            <p:cNvPr id="271365" name="Object 1029"/>
            <p:cNvGraphicFramePr>
              <a:graphicFrameLocks noChangeAspect="1"/>
            </p:cNvGraphicFramePr>
            <p:nvPr/>
          </p:nvGraphicFramePr>
          <p:xfrm>
            <a:off x="2363" y="2864"/>
            <a:ext cx="592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82" name="Equation" r:id="rId3" imgW="939600" imgH="723600" progId="Equation.3">
                    <p:embed/>
                  </p:oleObj>
                </mc:Choice>
                <mc:Fallback>
                  <p:oleObj name="Equation" r:id="rId3" imgW="93960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3" y="2864"/>
                          <a:ext cx="592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1366" name="Text Box 1030"/>
          <p:cNvSpPr txBox="1">
            <a:spLocks noChangeArrowheads="1"/>
          </p:cNvSpPr>
          <p:nvPr/>
        </p:nvSpPr>
        <p:spPr bwMode="auto">
          <a:xfrm>
            <a:off x="319088" y="1728788"/>
            <a:ext cx="42640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Magnetization 	at T=0: </a:t>
            </a:r>
          </a:p>
          <a:p>
            <a:pPr algn="l"/>
            <a:r>
              <a:rPr lang="en-US" altLang="en-US"/>
              <a:t>			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			at finite T:</a:t>
            </a:r>
          </a:p>
        </p:txBody>
      </p:sp>
      <p:graphicFrame>
        <p:nvGraphicFramePr>
          <p:cNvPr id="271367" name="Object 1031"/>
          <p:cNvGraphicFramePr>
            <a:graphicFrameLocks noChangeAspect="1"/>
          </p:cNvGraphicFramePr>
          <p:nvPr/>
        </p:nvGraphicFramePr>
        <p:xfrm>
          <a:off x="4683125" y="1641475"/>
          <a:ext cx="1739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3" name="Equation" r:id="rId5" imgW="1739880" imgH="723600" progId="Equation.3">
                  <p:embed/>
                </p:oleObj>
              </mc:Choice>
              <mc:Fallback>
                <p:oleObj name="Equation" r:id="rId5" imgW="17398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5" y="1641475"/>
                        <a:ext cx="1739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8" name="Object 1032"/>
          <p:cNvGraphicFramePr>
            <a:graphicFrameLocks noChangeAspect="1"/>
          </p:cNvGraphicFramePr>
          <p:nvPr/>
        </p:nvGraphicFramePr>
        <p:xfrm>
          <a:off x="4813300" y="2395538"/>
          <a:ext cx="31750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4" name="Equation" r:id="rId7" imgW="3174840" imgH="1422360" progId="Equation.3">
                  <p:embed/>
                </p:oleObj>
              </mc:Choice>
              <mc:Fallback>
                <p:oleObj name="Equation" r:id="rId7" imgW="31748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2395538"/>
                        <a:ext cx="31750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1" name="Object 1035"/>
          <p:cNvGraphicFramePr>
            <a:graphicFrameLocks noChangeAspect="1"/>
          </p:cNvGraphicFramePr>
          <p:nvPr/>
        </p:nvGraphicFramePr>
        <p:xfrm>
          <a:off x="4056063" y="5162550"/>
          <a:ext cx="1435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5" name="Equation" r:id="rId9" imgW="1434960" imgH="888840" progId="Equation.3">
                  <p:embed/>
                </p:oleObj>
              </mc:Choice>
              <mc:Fallback>
                <p:oleObj name="Equation" r:id="rId9" imgW="14349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5162550"/>
                        <a:ext cx="14351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72" name="Text Box 1036"/>
          <p:cNvSpPr txBox="1">
            <a:spLocks noChangeArrowheads="1"/>
          </p:cNvSpPr>
          <p:nvPr/>
        </p:nvSpPr>
        <p:spPr bwMode="auto">
          <a:xfrm>
            <a:off x="280988" y="5427663"/>
            <a:ext cx="377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Only ground state (low T): </a:t>
            </a:r>
          </a:p>
        </p:txBody>
      </p:sp>
    </p:spTree>
    <p:extLst>
      <p:ext uri="{BB962C8B-B14F-4D97-AF65-F5344CB8AC3E}">
        <p14:creationId xmlns:p14="http://schemas.microsoft.com/office/powerpoint/2010/main" val="32021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Dia- &amp; paramagnetism</a:t>
            </a:r>
          </a:p>
        </p:txBody>
      </p:sp>
      <p:grpSp>
        <p:nvGrpSpPr>
          <p:cNvPr id="267297" name="Group 33"/>
          <p:cNvGrpSpPr>
            <a:grpSpLocks/>
          </p:cNvGrpSpPr>
          <p:nvPr/>
        </p:nvGrpSpPr>
        <p:grpSpPr bwMode="auto">
          <a:xfrm>
            <a:off x="1208088" y="2254250"/>
            <a:ext cx="4010025" cy="1392238"/>
            <a:chOff x="489" y="908"/>
            <a:chExt cx="2526" cy="877"/>
          </a:xfrm>
        </p:grpSpPr>
        <p:grpSp>
          <p:nvGrpSpPr>
            <p:cNvPr id="267292" name="Group 28"/>
            <p:cNvGrpSpPr>
              <a:grpSpLocks/>
            </p:cNvGrpSpPr>
            <p:nvPr/>
          </p:nvGrpSpPr>
          <p:grpSpPr bwMode="auto">
            <a:xfrm>
              <a:off x="489" y="908"/>
              <a:ext cx="1181" cy="874"/>
              <a:chOff x="489" y="931"/>
              <a:chExt cx="1181" cy="874"/>
            </a:xfrm>
          </p:grpSpPr>
          <p:grpSp>
            <p:nvGrpSpPr>
              <p:cNvPr id="267269" name="Group 5"/>
              <p:cNvGrpSpPr>
                <a:grpSpLocks/>
              </p:cNvGrpSpPr>
              <p:nvPr/>
            </p:nvGrpSpPr>
            <p:grpSpPr bwMode="auto">
              <a:xfrm>
                <a:off x="500" y="1178"/>
                <a:ext cx="948" cy="627"/>
                <a:chOff x="500" y="1178"/>
                <a:chExt cx="948" cy="627"/>
              </a:xfrm>
            </p:grpSpPr>
            <p:sp>
              <p:nvSpPr>
                <p:cNvPr id="267267" name="Line 3"/>
                <p:cNvSpPr>
                  <a:spLocks noChangeShapeType="1"/>
                </p:cNvSpPr>
                <p:nvPr/>
              </p:nvSpPr>
              <p:spPr bwMode="auto">
                <a:xfrm>
                  <a:off x="635" y="1178"/>
                  <a:ext cx="0" cy="627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267268" name="Line 4"/>
                <p:cNvSpPr>
                  <a:spLocks noChangeShapeType="1"/>
                </p:cNvSpPr>
                <p:nvPr/>
              </p:nvSpPr>
              <p:spPr bwMode="auto">
                <a:xfrm>
                  <a:off x="500" y="1618"/>
                  <a:ext cx="948" cy="0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267270" name="Text Box 6"/>
              <p:cNvSpPr txBox="1">
                <a:spLocks noChangeArrowheads="1"/>
              </p:cNvSpPr>
              <p:nvPr/>
            </p:nvSpPr>
            <p:spPr bwMode="auto">
              <a:xfrm>
                <a:off x="1415" y="1477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H</a:t>
                </a:r>
              </a:p>
            </p:txBody>
          </p:sp>
          <p:sp>
            <p:nvSpPr>
              <p:cNvPr id="267271" name="Text Box 7"/>
              <p:cNvSpPr txBox="1">
                <a:spLocks noChangeArrowheads="1"/>
              </p:cNvSpPr>
              <p:nvPr/>
            </p:nvSpPr>
            <p:spPr bwMode="auto">
              <a:xfrm>
                <a:off x="489" y="931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M</a:t>
                </a:r>
              </a:p>
            </p:txBody>
          </p:sp>
          <p:sp>
            <p:nvSpPr>
              <p:cNvPr id="267273" name="Line 9"/>
              <p:cNvSpPr>
                <a:spLocks noChangeShapeType="1"/>
              </p:cNvSpPr>
              <p:nvPr/>
            </p:nvSpPr>
            <p:spPr bwMode="auto">
              <a:xfrm>
                <a:off x="635" y="1618"/>
                <a:ext cx="763" cy="11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856" y="908"/>
              <a:ext cx="1159" cy="877"/>
              <a:chOff x="1856" y="908"/>
              <a:chExt cx="1159" cy="877"/>
            </a:xfrm>
          </p:grpSpPr>
          <p:sp>
            <p:nvSpPr>
              <p:cNvPr id="267276" name="Line 12"/>
              <p:cNvSpPr>
                <a:spLocks noChangeShapeType="1"/>
              </p:cNvSpPr>
              <p:nvPr/>
            </p:nvSpPr>
            <p:spPr bwMode="auto">
              <a:xfrm>
                <a:off x="1991" y="1158"/>
                <a:ext cx="0" cy="627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67277" name="Line 13"/>
              <p:cNvSpPr>
                <a:spLocks noChangeShapeType="1"/>
              </p:cNvSpPr>
              <p:nvPr/>
            </p:nvSpPr>
            <p:spPr bwMode="auto">
              <a:xfrm>
                <a:off x="1856" y="1598"/>
                <a:ext cx="948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67278" name="Text Box 14"/>
              <p:cNvSpPr txBox="1">
                <a:spLocks noChangeArrowheads="1"/>
              </p:cNvSpPr>
              <p:nvPr/>
            </p:nvSpPr>
            <p:spPr bwMode="auto">
              <a:xfrm>
                <a:off x="2782" y="1457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T</a:t>
                </a:r>
              </a:p>
            </p:txBody>
          </p:sp>
          <p:sp>
            <p:nvSpPr>
              <p:cNvPr id="267279" name="Text Box 15"/>
              <p:cNvSpPr txBox="1">
                <a:spLocks noChangeArrowheads="1"/>
              </p:cNvSpPr>
              <p:nvPr/>
            </p:nvSpPr>
            <p:spPr bwMode="auto">
              <a:xfrm>
                <a:off x="1873" y="90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Symbol" pitchFamily="18" charset="2"/>
                  </a:rPr>
                  <a:t>c</a:t>
                </a:r>
              </a:p>
            </p:txBody>
          </p:sp>
          <p:sp>
            <p:nvSpPr>
              <p:cNvPr id="267280" name="Line 16"/>
              <p:cNvSpPr>
                <a:spLocks noChangeShapeType="1"/>
              </p:cNvSpPr>
              <p:nvPr/>
            </p:nvSpPr>
            <p:spPr bwMode="auto">
              <a:xfrm>
                <a:off x="2023" y="1652"/>
                <a:ext cx="728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1208088" y="4270375"/>
            <a:ext cx="4275137" cy="1392238"/>
            <a:chOff x="761" y="2690"/>
            <a:chExt cx="2693" cy="877"/>
          </a:xfrm>
        </p:grpSpPr>
        <p:grpSp>
          <p:nvGrpSpPr>
            <p:cNvPr id="267294" name="Group 30"/>
            <p:cNvGrpSpPr>
              <a:grpSpLocks/>
            </p:cNvGrpSpPr>
            <p:nvPr/>
          </p:nvGrpSpPr>
          <p:grpSpPr bwMode="auto">
            <a:xfrm>
              <a:off x="761" y="2690"/>
              <a:ext cx="1181" cy="874"/>
              <a:chOff x="523" y="2201"/>
              <a:chExt cx="1181" cy="874"/>
            </a:xfrm>
          </p:grpSpPr>
          <p:grpSp>
            <p:nvGrpSpPr>
              <p:cNvPr id="267281" name="Group 17"/>
              <p:cNvGrpSpPr>
                <a:grpSpLocks/>
              </p:cNvGrpSpPr>
              <p:nvPr/>
            </p:nvGrpSpPr>
            <p:grpSpPr bwMode="auto">
              <a:xfrm>
                <a:off x="534" y="2448"/>
                <a:ext cx="948" cy="627"/>
                <a:chOff x="500" y="1178"/>
                <a:chExt cx="948" cy="627"/>
              </a:xfrm>
            </p:grpSpPr>
            <p:sp>
              <p:nvSpPr>
                <p:cNvPr id="267282" name="Line 18"/>
                <p:cNvSpPr>
                  <a:spLocks noChangeShapeType="1"/>
                </p:cNvSpPr>
                <p:nvPr/>
              </p:nvSpPr>
              <p:spPr bwMode="auto">
                <a:xfrm>
                  <a:off x="635" y="1178"/>
                  <a:ext cx="0" cy="627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267283" name="Line 19"/>
                <p:cNvSpPr>
                  <a:spLocks noChangeShapeType="1"/>
                </p:cNvSpPr>
                <p:nvPr/>
              </p:nvSpPr>
              <p:spPr bwMode="auto">
                <a:xfrm>
                  <a:off x="500" y="1618"/>
                  <a:ext cx="948" cy="0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267284" name="Text Box 20"/>
              <p:cNvSpPr txBox="1">
                <a:spLocks noChangeArrowheads="1"/>
              </p:cNvSpPr>
              <p:nvPr/>
            </p:nvSpPr>
            <p:spPr bwMode="auto">
              <a:xfrm>
                <a:off x="1449" y="2747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H</a:t>
                </a:r>
              </a:p>
            </p:txBody>
          </p:sp>
          <p:sp>
            <p:nvSpPr>
              <p:cNvPr id="267285" name="Text Box 21"/>
              <p:cNvSpPr txBox="1">
                <a:spLocks noChangeArrowheads="1"/>
              </p:cNvSpPr>
              <p:nvPr/>
            </p:nvSpPr>
            <p:spPr bwMode="auto">
              <a:xfrm>
                <a:off x="523" y="2201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M</a:t>
                </a:r>
              </a:p>
            </p:txBody>
          </p:sp>
          <p:sp>
            <p:nvSpPr>
              <p:cNvPr id="267286" name="Line 22"/>
              <p:cNvSpPr>
                <a:spLocks noChangeShapeType="1"/>
              </p:cNvSpPr>
              <p:nvPr/>
            </p:nvSpPr>
            <p:spPr bwMode="auto">
              <a:xfrm flipV="1">
                <a:off x="669" y="2599"/>
                <a:ext cx="763" cy="28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67301" name="Group 37"/>
            <p:cNvGrpSpPr>
              <a:grpSpLocks/>
            </p:cNvGrpSpPr>
            <p:nvPr/>
          </p:nvGrpSpPr>
          <p:grpSpPr bwMode="auto">
            <a:xfrm>
              <a:off x="2128" y="2690"/>
              <a:ext cx="1326" cy="877"/>
              <a:chOff x="2128" y="2690"/>
              <a:chExt cx="1326" cy="877"/>
            </a:xfrm>
          </p:grpSpPr>
          <p:sp>
            <p:nvSpPr>
              <p:cNvPr id="267287" name="Line 23"/>
              <p:cNvSpPr>
                <a:spLocks noChangeShapeType="1"/>
              </p:cNvSpPr>
              <p:nvPr/>
            </p:nvSpPr>
            <p:spPr bwMode="auto">
              <a:xfrm>
                <a:off x="2263" y="2940"/>
                <a:ext cx="0" cy="627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67288" name="Line 24"/>
              <p:cNvSpPr>
                <a:spLocks noChangeShapeType="1"/>
              </p:cNvSpPr>
              <p:nvPr/>
            </p:nvSpPr>
            <p:spPr bwMode="auto">
              <a:xfrm>
                <a:off x="2128" y="3380"/>
                <a:ext cx="948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67289" name="Text Box 25"/>
              <p:cNvSpPr txBox="1">
                <a:spLocks noChangeArrowheads="1"/>
              </p:cNvSpPr>
              <p:nvPr/>
            </p:nvSpPr>
            <p:spPr bwMode="auto">
              <a:xfrm>
                <a:off x="2955" y="3239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  1/T</a:t>
                </a:r>
              </a:p>
            </p:txBody>
          </p:sp>
          <p:sp>
            <p:nvSpPr>
              <p:cNvPr id="267290" name="Text Box 26"/>
              <p:cNvSpPr txBox="1">
                <a:spLocks noChangeArrowheads="1"/>
              </p:cNvSpPr>
              <p:nvPr/>
            </p:nvSpPr>
            <p:spPr bwMode="auto">
              <a:xfrm>
                <a:off x="2128" y="2690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Symbol" pitchFamily="18" charset="2"/>
                  </a:rPr>
                  <a:t>c</a:t>
                </a:r>
              </a:p>
            </p:txBody>
          </p:sp>
          <p:sp>
            <p:nvSpPr>
              <p:cNvPr id="267291" name="Line 27"/>
              <p:cNvSpPr>
                <a:spLocks noChangeShapeType="1"/>
              </p:cNvSpPr>
              <p:nvPr/>
            </p:nvSpPr>
            <p:spPr bwMode="auto">
              <a:xfrm flipV="1">
                <a:off x="2364" y="2948"/>
                <a:ext cx="525" cy="33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67298" name="Text Box 34"/>
          <p:cNvSpPr txBox="1">
            <a:spLocks noChangeArrowheads="1"/>
          </p:cNvSpPr>
          <p:nvPr/>
        </p:nvSpPr>
        <p:spPr bwMode="auto">
          <a:xfrm>
            <a:off x="5464175" y="2932113"/>
            <a:ext cx="3695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Diamagnetism</a:t>
            </a:r>
          </a:p>
          <a:p>
            <a:pPr algn="l"/>
            <a:r>
              <a:rPr lang="en-US" altLang="en-US"/>
              <a:t>Temperature independent</a:t>
            </a:r>
          </a:p>
        </p:txBody>
      </p:sp>
      <p:sp>
        <p:nvSpPr>
          <p:cNvPr id="267299" name="Text Box 35"/>
          <p:cNvSpPr txBox="1">
            <a:spLocks noChangeArrowheads="1"/>
          </p:cNvSpPr>
          <p:nvPr/>
        </p:nvSpPr>
        <p:spPr bwMode="auto">
          <a:xfrm>
            <a:off x="5545138" y="4895850"/>
            <a:ext cx="2389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Paramagnetism</a:t>
            </a:r>
          </a:p>
          <a:p>
            <a:pPr algn="l"/>
            <a:r>
              <a:rPr lang="en-US" altLang="en-US"/>
              <a:t>1/T dependence</a:t>
            </a:r>
          </a:p>
        </p:txBody>
      </p:sp>
      <p:sp>
        <p:nvSpPr>
          <p:cNvPr id="267300" name="Text Box 36"/>
          <p:cNvSpPr txBox="1">
            <a:spLocks noChangeArrowheads="1"/>
          </p:cNvSpPr>
          <p:nvPr/>
        </p:nvSpPr>
        <p:spPr bwMode="auto">
          <a:xfrm>
            <a:off x="2727325" y="1657350"/>
            <a:ext cx="100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M=</a:t>
            </a:r>
            <a:r>
              <a:rPr lang="en-US" altLang="en-US">
                <a:latin typeface="Symbol" pitchFamily="18" charset="2"/>
              </a:rPr>
              <a:t>c</a:t>
            </a:r>
            <a:r>
              <a:rPr lang="en-US" altLang="en-US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9037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QM treatment: orbit</a:t>
            </a: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401638" y="1689100"/>
            <a:ext cx="4794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Inclusion of the field in the motion:</a:t>
            </a:r>
          </a:p>
          <a:p>
            <a:pPr algn="l"/>
            <a:endParaRPr lang="en-US" altLang="en-US"/>
          </a:p>
        </p:txBody>
      </p:sp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5178425" y="1558925"/>
          <a:ext cx="1549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" name="Equation" r:id="rId4" imgW="1549080" imgH="723600" progId="Equation.3">
                  <p:embed/>
                </p:oleObj>
              </mc:Choice>
              <mc:Fallback>
                <p:oleObj name="Equation" r:id="rId4" imgW="15490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1558925"/>
                        <a:ext cx="1549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809625" y="2414588"/>
            <a:ext cx="238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Uniform H-field: </a:t>
            </a:r>
          </a:p>
        </p:txBody>
      </p:sp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3257550" y="2308225"/>
          <a:ext cx="1612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7" name="Equation" r:id="rId6" imgW="1612800" imgH="723600" progId="Equation.3">
                  <p:embed/>
                </p:oleObj>
              </mc:Choice>
              <mc:Fallback>
                <p:oleObj name="Equation" r:id="rId6" imgW="16128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2308225"/>
                        <a:ext cx="1612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5368925" y="247650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Gauge: </a:t>
            </a:r>
          </a:p>
        </p:txBody>
      </p:sp>
      <p:graphicFrame>
        <p:nvGraphicFramePr>
          <p:cNvPr id="268296" name="Object 8"/>
          <p:cNvGraphicFramePr>
            <a:graphicFrameLocks noChangeAspect="1"/>
          </p:cNvGraphicFramePr>
          <p:nvPr/>
        </p:nvGraphicFramePr>
        <p:xfrm>
          <a:off x="6335713" y="2490788"/>
          <a:ext cx="9874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8" name="Equation" r:id="rId8" imgW="609480" imgH="228600" progId="Equation.3">
                  <p:embed/>
                </p:oleObj>
              </mc:Choice>
              <mc:Fallback>
                <p:oleObj name="Equation" r:id="rId8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713" y="2490788"/>
                        <a:ext cx="9874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303" name="Object 15"/>
          <p:cNvGraphicFramePr>
            <a:graphicFrameLocks noChangeAspect="1"/>
          </p:cNvGraphicFramePr>
          <p:nvPr/>
        </p:nvGraphicFramePr>
        <p:xfrm>
          <a:off x="1146175" y="3435350"/>
          <a:ext cx="6810375" cy="304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9" name="Equation" r:id="rId10" imgW="5867280" imgH="2628720" progId="Equation.3">
                  <p:embed/>
                </p:oleObj>
              </mc:Choice>
              <mc:Fallback>
                <p:oleObj name="Equation" r:id="rId10" imgW="586728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3435350"/>
                        <a:ext cx="6810375" cy="304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656" y="6181542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H//z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60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QM treatment: spin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831850" y="1625600"/>
            <a:ext cx="3387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Inclusion spin moment: </a:t>
            </a:r>
          </a:p>
          <a:p>
            <a:pPr algn="l"/>
            <a:endParaRPr lang="en-US" altLang="en-US"/>
          </a:p>
        </p:txBody>
      </p:sp>
      <p:graphicFrame>
        <p:nvGraphicFramePr>
          <p:cNvPr id="270348" name="Object 12"/>
          <p:cNvGraphicFramePr>
            <a:graphicFrameLocks noChangeAspect="1"/>
          </p:cNvGraphicFramePr>
          <p:nvPr/>
        </p:nvGraphicFramePr>
        <p:xfrm>
          <a:off x="4208463" y="1614488"/>
          <a:ext cx="279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1" name="Equation" r:id="rId3" imgW="2793960" imgH="431640" progId="Equation.3">
                  <p:embed/>
                </p:oleObj>
              </mc:Choice>
              <mc:Fallback>
                <p:oleObj name="Equation" r:id="rId3" imgW="2793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1614488"/>
                        <a:ext cx="279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9" name="Object 13"/>
          <p:cNvGraphicFramePr>
            <a:graphicFrameLocks noChangeAspect="1"/>
          </p:cNvGraphicFramePr>
          <p:nvPr/>
        </p:nvGraphicFramePr>
        <p:xfrm>
          <a:off x="160338" y="2319338"/>
          <a:ext cx="872807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2" name="Equation" r:id="rId5" imgW="7518240" imgH="888840" progId="Equation.3">
                  <p:embed/>
                </p:oleObj>
              </mc:Choice>
              <mc:Fallback>
                <p:oleObj name="Equation" r:id="rId5" imgW="75182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319338"/>
                        <a:ext cx="872807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0" name="Object 14"/>
          <p:cNvGraphicFramePr>
            <a:graphicFrameLocks noChangeAspect="1"/>
          </p:cNvGraphicFramePr>
          <p:nvPr/>
        </p:nvGraphicFramePr>
        <p:xfrm>
          <a:off x="295275" y="3636963"/>
          <a:ext cx="844073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3" name="Equation" r:id="rId7" imgW="9956520" imgH="2628720" progId="Equation.3">
                  <p:embed/>
                </p:oleObj>
              </mc:Choice>
              <mc:Fallback>
                <p:oleObj name="Equation" r:id="rId7" imgW="995652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3636963"/>
                        <a:ext cx="844073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0359" name="Group 23"/>
          <p:cNvGrpSpPr>
            <a:grpSpLocks/>
          </p:cNvGrpSpPr>
          <p:nvPr/>
        </p:nvGrpSpPr>
        <p:grpSpPr bwMode="auto">
          <a:xfrm>
            <a:off x="1841500" y="5965825"/>
            <a:ext cx="1144588" cy="485775"/>
            <a:chOff x="1160" y="3669"/>
            <a:chExt cx="721" cy="306"/>
          </a:xfrm>
        </p:grpSpPr>
        <p:sp>
          <p:nvSpPr>
            <p:cNvPr id="270351" name="AutoShape 15"/>
            <p:cNvSpPr>
              <a:spLocks noChangeArrowheads="1"/>
            </p:cNvSpPr>
            <p:nvPr/>
          </p:nvSpPr>
          <p:spPr bwMode="auto">
            <a:xfrm flipV="1">
              <a:off x="1160" y="3669"/>
              <a:ext cx="170" cy="22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0354" name="Text Box 18"/>
            <p:cNvSpPr txBox="1">
              <a:spLocks noChangeArrowheads="1"/>
            </p:cNvSpPr>
            <p:nvPr/>
          </p:nvSpPr>
          <p:spPr bwMode="auto">
            <a:xfrm>
              <a:off x="1305" y="3687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rgbClr val="00FF00"/>
                  </a:solidFill>
                </a:rPr>
                <a:t>Curie</a:t>
              </a:r>
            </a:p>
          </p:txBody>
        </p:sp>
      </p:grpSp>
      <p:grpSp>
        <p:nvGrpSpPr>
          <p:cNvPr id="270358" name="Group 22"/>
          <p:cNvGrpSpPr>
            <a:grpSpLocks/>
          </p:cNvGrpSpPr>
          <p:nvPr/>
        </p:nvGrpSpPr>
        <p:grpSpPr bwMode="auto">
          <a:xfrm>
            <a:off x="4289425" y="5988050"/>
            <a:ext cx="1751013" cy="463550"/>
            <a:chOff x="2702" y="3804"/>
            <a:chExt cx="1103" cy="292"/>
          </a:xfrm>
        </p:grpSpPr>
        <p:sp>
          <p:nvSpPr>
            <p:cNvPr id="270352" name="AutoShape 16"/>
            <p:cNvSpPr>
              <a:spLocks noChangeArrowheads="1"/>
            </p:cNvSpPr>
            <p:nvPr/>
          </p:nvSpPr>
          <p:spPr bwMode="auto">
            <a:xfrm flipV="1">
              <a:off x="2702" y="3804"/>
              <a:ext cx="170" cy="22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0355" name="Text Box 19"/>
            <p:cNvSpPr txBox="1">
              <a:spLocks noChangeArrowheads="1"/>
            </p:cNvSpPr>
            <p:nvPr/>
          </p:nvSpPr>
          <p:spPr bwMode="auto">
            <a:xfrm>
              <a:off x="2856" y="3808"/>
              <a:ext cx="9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FF00"/>
                  </a:solidFill>
                </a:rPr>
                <a:t>Van vleck</a:t>
              </a:r>
            </a:p>
          </p:txBody>
        </p:sp>
      </p:grpSp>
      <p:grpSp>
        <p:nvGrpSpPr>
          <p:cNvPr id="270357" name="Group 21"/>
          <p:cNvGrpSpPr>
            <a:grpSpLocks/>
          </p:cNvGrpSpPr>
          <p:nvPr/>
        </p:nvGrpSpPr>
        <p:grpSpPr bwMode="auto">
          <a:xfrm>
            <a:off x="6575425" y="5961063"/>
            <a:ext cx="1693863" cy="490537"/>
            <a:chOff x="3939" y="3923"/>
            <a:chExt cx="1067" cy="309"/>
          </a:xfrm>
        </p:grpSpPr>
        <p:sp>
          <p:nvSpPr>
            <p:cNvPr id="270353" name="AutoShape 17"/>
            <p:cNvSpPr>
              <a:spLocks noChangeArrowheads="1"/>
            </p:cNvSpPr>
            <p:nvPr/>
          </p:nvSpPr>
          <p:spPr bwMode="auto">
            <a:xfrm flipV="1">
              <a:off x="3939" y="3923"/>
              <a:ext cx="170" cy="22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0356" name="Text Box 20"/>
            <p:cNvSpPr txBox="1">
              <a:spLocks noChangeArrowheads="1"/>
            </p:cNvSpPr>
            <p:nvPr/>
          </p:nvSpPr>
          <p:spPr bwMode="auto">
            <a:xfrm>
              <a:off x="4109" y="3944"/>
              <a:ext cx="8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rgbClr val="00FF00"/>
                  </a:solidFill>
                </a:rPr>
                <a:t>Langevin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22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793750" y="1023938"/>
            <a:ext cx="73469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/>
              <a:t>Everything is (dia)magnetic</a:t>
            </a:r>
          </a:p>
          <a:p>
            <a:pPr algn="l">
              <a:buFontTx/>
              <a:buChar char="•"/>
            </a:pPr>
            <a:endParaRPr lang="en-US" altLang="en-US"/>
          </a:p>
          <a:p>
            <a:pPr algn="l">
              <a:buFontTx/>
              <a:buChar char="•"/>
            </a:pPr>
            <a:r>
              <a:rPr lang="en-US" altLang="en-US"/>
              <a:t>Langevin diamagnetism: ‘shielding’ effect (Lenz law)</a:t>
            </a:r>
          </a:p>
          <a:p>
            <a:pPr algn="l">
              <a:buFontTx/>
              <a:buChar char="•"/>
            </a:pPr>
            <a:endParaRPr lang="en-US" altLang="en-US"/>
          </a:p>
          <a:p>
            <a:pPr algn="l">
              <a:buFontTx/>
              <a:buChar char="•"/>
            </a:pPr>
            <a:r>
              <a:rPr lang="en-US" altLang="en-US"/>
              <a:t>Meissner effect in superconductors </a:t>
            </a:r>
            <a:r>
              <a:rPr lang="en-US" altLang="en-US">
                <a:latin typeface="Symbol" pitchFamily="18" charset="2"/>
              </a:rPr>
              <a:t>c = -1</a:t>
            </a:r>
          </a:p>
          <a:p>
            <a:pPr algn="l">
              <a:buFontTx/>
              <a:buChar char="•"/>
            </a:pPr>
            <a:endParaRPr lang="en-US" altLang="en-US"/>
          </a:p>
          <a:p>
            <a:pPr algn="l">
              <a:buFontTx/>
              <a:buChar char="•"/>
            </a:pPr>
            <a:r>
              <a:rPr lang="en-US" altLang="en-US"/>
              <a:t>QM:  inclusion of field 	Orbit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				Spin </a:t>
            </a:r>
          </a:p>
        </p:txBody>
      </p:sp>
      <p:graphicFrame>
        <p:nvGraphicFramePr>
          <p:cNvPr id="288772" name="Object 4"/>
          <p:cNvGraphicFramePr>
            <a:graphicFrameLocks noChangeAspect="1"/>
          </p:cNvGraphicFramePr>
          <p:nvPr/>
        </p:nvGraphicFramePr>
        <p:xfrm>
          <a:off x="5381625" y="3059113"/>
          <a:ext cx="1549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Equation" r:id="rId3" imgW="1549080" imgH="723600" progId="Equation.3">
                  <p:embed/>
                </p:oleObj>
              </mc:Choice>
              <mc:Fallback>
                <p:oleObj name="Equation" r:id="rId3" imgW="15490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3059113"/>
                        <a:ext cx="1549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8773" name="Object 5"/>
          <p:cNvGraphicFramePr>
            <a:graphicFrameLocks noChangeAspect="1"/>
          </p:cNvGraphicFramePr>
          <p:nvPr/>
        </p:nvGraphicFramePr>
        <p:xfrm>
          <a:off x="5357813" y="3906838"/>
          <a:ext cx="279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Equation" r:id="rId5" imgW="2793960" imgH="431640" progId="Equation.3">
                  <p:embed/>
                </p:oleObj>
              </mc:Choice>
              <mc:Fallback>
                <p:oleObj name="Equation" r:id="rId5" imgW="2793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3906838"/>
                        <a:ext cx="279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8774" name="Object 6"/>
          <p:cNvGraphicFramePr>
            <a:graphicFrameLocks noChangeAspect="1"/>
          </p:cNvGraphicFramePr>
          <p:nvPr/>
        </p:nvGraphicFramePr>
        <p:xfrm>
          <a:off x="1763713" y="4657725"/>
          <a:ext cx="5965825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7" name="Equation" r:id="rId7" imgW="5626080" imgH="1371600" progId="Equation.3">
                  <p:embed/>
                </p:oleObj>
              </mc:Choice>
              <mc:Fallback>
                <p:oleObj name="Equation" r:id="rId7" imgW="56260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657725"/>
                        <a:ext cx="5965825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8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615</Words>
  <Application>Microsoft Office PowerPoint</Application>
  <PresentationFormat>On-screen Show (4:3)</PresentationFormat>
  <Paragraphs>292</Paragraphs>
  <Slides>27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Equation</vt:lpstr>
      <vt:lpstr>Condensed Matter Physics I</vt:lpstr>
      <vt:lpstr>Previously</vt:lpstr>
      <vt:lpstr>Magnetism</vt:lpstr>
      <vt:lpstr>Today</vt:lpstr>
      <vt:lpstr>Magnetization and susceptibility</vt:lpstr>
      <vt:lpstr>Dia- &amp; paramagnetism</vt:lpstr>
      <vt:lpstr>QM treatment: orbit</vt:lpstr>
      <vt:lpstr>QM treatment: spin</vt:lpstr>
      <vt:lpstr>PowerPoint Presentation</vt:lpstr>
      <vt:lpstr>Magnetism</vt:lpstr>
      <vt:lpstr>Langevin diamagnetism</vt:lpstr>
      <vt:lpstr>Paramagnetism</vt:lpstr>
      <vt:lpstr>Spin-Orbit interaction (qualitative)</vt:lpstr>
      <vt:lpstr>Partially filled shells</vt:lpstr>
      <vt:lpstr>Hund’s rules</vt:lpstr>
      <vt:lpstr>Rare earth elements</vt:lpstr>
      <vt:lpstr>Rare earth elements</vt:lpstr>
      <vt:lpstr>Spectroscopic splitting factor Level splitting in a field</vt:lpstr>
      <vt:lpstr>Spectroscopic splitting</vt:lpstr>
      <vt:lpstr>PowerPoint Presentation</vt:lpstr>
      <vt:lpstr>Crystal field splitting</vt:lpstr>
      <vt:lpstr>2D p states in a 2 fold potential</vt:lpstr>
      <vt:lpstr>PowerPoint Presentation</vt:lpstr>
      <vt:lpstr>With LS coupling</vt:lpstr>
      <vt:lpstr>PowerPoint Presentation</vt:lpstr>
      <vt:lpstr>Angular momentum</vt:lpstr>
      <vt:lpstr>Magnetic moment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144</cp:revision>
  <dcterms:created xsi:type="dcterms:W3CDTF">2001-11-29T08:55:22Z</dcterms:created>
  <dcterms:modified xsi:type="dcterms:W3CDTF">2015-01-13T12:12:29Z</dcterms:modified>
</cp:coreProperties>
</file>