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39" r:id="rId3"/>
    <p:sldId id="462" r:id="rId4"/>
    <p:sldId id="497" r:id="rId5"/>
    <p:sldId id="503" r:id="rId6"/>
    <p:sldId id="499" r:id="rId7"/>
    <p:sldId id="500" r:id="rId8"/>
    <p:sldId id="501" r:id="rId9"/>
    <p:sldId id="502" r:id="rId10"/>
    <p:sldId id="504" r:id="rId11"/>
    <p:sldId id="505" r:id="rId12"/>
    <p:sldId id="506" r:id="rId13"/>
    <p:sldId id="507" r:id="rId14"/>
    <p:sldId id="508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  <p:sldId id="517" r:id="rId24"/>
    <p:sldId id="518" r:id="rId25"/>
    <p:sldId id="519" r:id="rId26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2AB2"/>
    <a:srgbClr val="FFFFFF"/>
    <a:srgbClr val="FF0000"/>
    <a:srgbClr val="000000"/>
    <a:srgbClr val="01FF2B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119" d="100"/>
          <a:sy n="119" d="100"/>
        </p:scale>
        <p:origin x="-1404" y="-108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30.emf"/><Relationship Id="rId7" Type="http://schemas.openxmlformats.org/officeDocument/2006/relationships/image" Target="../media/image34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image" Target="../media/image3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kT&gt;&gt;Delta:  ratio #ground/#excited ~ Delta/2kT  =&gt; chi_vanvleck~ (Delta/2kT) * 2n&lt;gmu&lt;elem&gt;&gt;^2/Delta =n &lt;gmu&lt;elem&gt;&gt;^2 / kT</a:t>
            </a:r>
            <a:endParaRPr lang="en-AU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491" eaLnBrk="0" hangingPunct="0">
              <a:defRPr sz="2300">
                <a:solidFill>
                  <a:srgbClr val="FFFF00"/>
                </a:solidFill>
                <a:latin typeface="Arial" charset="0"/>
              </a:defRPr>
            </a:lvl1pPr>
            <a:lvl2pPr marL="714124" indent="-274663" defTabSz="912491" eaLnBrk="0" hangingPunct="0">
              <a:defRPr sz="2300">
                <a:solidFill>
                  <a:srgbClr val="FFFF00"/>
                </a:solidFill>
                <a:latin typeface="Arial" charset="0"/>
              </a:defRPr>
            </a:lvl2pPr>
            <a:lvl3pPr marL="1098652" indent="-219730" defTabSz="912491" eaLnBrk="0" hangingPunct="0">
              <a:defRPr sz="2300">
                <a:solidFill>
                  <a:srgbClr val="FFFF00"/>
                </a:solidFill>
                <a:latin typeface="Arial" charset="0"/>
              </a:defRPr>
            </a:lvl3pPr>
            <a:lvl4pPr marL="1538112" indent="-219730" defTabSz="912491" eaLnBrk="0" hangingPunct="0">
              <a:defRPr sz="2300">
                <a:solidFill>
                  <a:srgbClr val="FFFF00"/>
                </a:solidFill>
                <a:latin typeface="Arial" charset="0"/>
              </a:defRPr>
            </a:lvl4pPr>
            <a:lvl5pPr marL="1977573" indent="-219730" defTabSz="912491" eaLnBrk="0" hangingPunct="0">
              <a:defRPr sz="2300">
                <a:solidFill>
                  <a:srgbClr val="FFFF00"/>
                </a:solidFill>
                <a:latin typeface="Arial" charset="0"/>
              </a:defRPr>
            </a:lvl5pPr>
            <a:lvl6pPr marL="2417034" indent="-219730" algn="ctr" defTabSz="91249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FFFF00"/>
                </a:solidFill>
                <a:latin typeface="Arial" charset="0"/>
              </a:defRPr>
            </a:lvl6pPr>
            <a:lvl7pPr marL="2856494" indent="-219730" algn="ctr" defTabSz="91249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FFFF00"/>
                </a:solidFill>
                <a:latin typeface="Arial" charset="0"/>
              </a:defRPr>
            </a:lvl7pPr>
            <a:lvl8pPr marL="3295955" indent="-219730" algn="ctr" defTabSz="91249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FFFF00"/>
                </a:solidFill>
                <a:latin typeface="Arial" charset="0"/>
              </a:defRPr>
            </a:lvl8pPr>
            <a:lvl9pPr marL="3735415" indent="-219730" algn="ctr" defTabSz="912491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4A7316AA-5FDE-413C-8D39-2B3931C7FA96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4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emf"/><Relationship Id="rId5" Type="http://schemas.openxmlformats.org/officeDocument/2006/relationships/image" Target="../media/image20.e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5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e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4.e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e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7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1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II </a:t>
            </a:r>
            <a:r>
              <a:rPr lang="en-US" altLang="en-US" dirty="0" err="1"/>
              <a:t>Physikalisches</a:t>
            </a:r>
            <a:r>
              <a:rPr lang="en-US" altLang="en-US" dirty="0"/>
              <a:t> </a:t>
            </a:r>
            <a:r>
              <a:rPr lang="en-US" altLang="en-US" dirty="0" err="1"/>
              <a:t>Institut</a:t>
            </a:r>
            <a:r>
              <a:rPr lang="en-US" altLang="en-US" dirty="0"/>
              <a:t>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Curie Law: J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4488" y="1663700"/>
            <a:ext cx="776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More general: for G.S. with J:    2J+1 equi-spaced levels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581150" y="2243138"/>
          <a:ext cx="5967413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6" name="Equation" r:id="rId3" imgW="6895977" imgH="1790864" progId="Equation.3">
                  <p:embed/>
                </p:oleObj>
              </mc:Choice>
              <mc:Fallback>
                <p:oleObj name="Equation" r:id="rId3" imgW="6895977" imgH="179086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2243138"/>
                        <a:ext cx="5967413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1774825" y="4556125"/>
          <a:ext cx="641191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7" name="Equation" r:id="rId5" imgW="3991006" imgH="437986" progId="Equation.3">
                  <p:embed/>
                </p:oleObj>
              </mc:Choice>
              <mc:Fallback>
                <p:oleObj name="Equation" r:id="rId5" imgW="3991006" imgH="4379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556125"/>
                        <a:ext cx="6411913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854075" y="3867150"/>
            <a:ext cx="3590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With Brillouin function B</a:t>
            </a:r>
            <a:r>
              <a:rPr lang="en-US" altLang="en-US" baseline="-25000"/>
              <a:t>J</a:t>
            </a:r>
            <a:r>
              <a:rPr lang="en-US" alt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03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Curie Law: kT&gt;&gt;</a:t>
            </a:r>
            <a:r>
              <a:rPr lang="en-US" altLang="en-US" smtClean="0">
                <a:latin typeface="Symbol" pitchFamily="18" charset="2"/>
              </a:rPr>
              <a:t>m</a:t>
            </a:r>
            <a:r>
              <a:rPr lang="en-US" altLang="en-US" baseline="-25000" smtClean="0">
                <a:latin typeface="Arial Unicode MS" pitchFamily="34" charset="-128"/>
              </a:rPr>
              <a:t>B</a:t>
            </a:r>
            <a:r>
              <a:rPr lang="en-US" altLang="en-US" smtClean="0">
                <a:latin typeface="Arial Unicode MS" pitchFamily="34" charset="-128"/>
              </a:rPr>
              <a:t>H</a:t>
            </a:r>
            <a:endParaRPr lang="en-US" altLang="en-US" smtClean="0"/>
          </a:p>
        </p:txBody>
      </p:sp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1227138" y="1703388"/>
          <a:ext cx="6915150" cy="22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99" name="Equation" r:id="rId3" imgW="5771965" imgH="1828800" progId="Equation.3">
                  <p:embed/>
                </p:oleObj>
              </mc:Choice>
              <mc:Fallback>
                <p:oleObj name="Equation" r:id="rId3" imgW="5771965" imgH="182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1703388"/>
                        <a:ext cx="6915150" cy="220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046288" y="5314950"/>
            <a:ext cx="2565400" cy="4826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C: Curie constant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1974850" y="4479925"/>
            <a:ext cx="4243388" cy="4826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p: effective magneton number</a:t>
            </a:r>
          </a:p>
        </p:txBody>
      </p:sp>
    </p:spTree>
    <p:extLst>
      <p:ext uri="{BB962C8B-B14F-4D97-AF65-F5344CB8AC3E}">
        <p14:creationId xmlns:p14="http://schemas.microsoft.com/office/powerpoint/2010/main" val="9348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(C</a:t>
            </a:r>
            <a:r>
              <a:rPr lang="en-US" altLang="en-US" baseline="-25000" smtClean="0"/>
              <a:t>4</a:t>
            </a:r>
            <a:r>
              <a:rPr lang="en-US" altLang="en-US" smtClean="0"/>
              <a:t>H</a:t>
            </a:r>
            <a:r>
              <a:rPr lang="en-US" altLang="en-US" baseline="-25000" smtClean="0"/>
              <a:t>12</a:t>
            </a:r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)</a:t>
            </a:r>
            <a:r>
              <a:rPr lang="en-US" altLang="en-US" baseline="-25000" smtClean="0"/>
              <a:t>2</a:t>
            </a:r>
            <a:r>
              <a:rPr lang="en-US" altLang="en-US" smtClean="0"/>
              <a:t>Mn</a:t>
            </a:r>
            <a:r>
              <a:rPr lang="en-US" altLang="en-US" baseline="-25000" smtClean="0"/>
              <a:t>2</a:t>
            </a:r>
            <a:r>
              <a:rPr lang="en-US" altLang="en-US" smtClean="0"/>
              <a:t>Ga</a:t>
            </a:r>
            <a:r>
              <a:rPr lang="en-US" altLang="en-US" baseline="-25000" smtClean="0"/>
              <a:t>5</a:t>
            </a:r>
            <a:r>
              <a:rPr lang="en-US" altLang="en-US" smtClean="0"/>
              <a:t>(H</a:t>
            </a:r>
            <a:r>
              <a:rPr lang="en-US" altLang="en-US" baseline="-25000" smtClean="0"/>
              <a:t>2</a:t>
            </a:r>
            <a:r>
              <a:rPr lang="en-US" altLang="en-US" smtClean="0"/>
              <a:t>O)(PO</a:t>
            </a:r>
            <a:r>
              <a:rPr lang="en-US" altLang="en-US" baseline="-25000" smtClean="0"/>
              <a:t>4</a:t>
            </a:r>
            <a:r>
              <a:rPr lang="en-US" altLang="en-US" smtClean="0"/>
              <a:t>)</a:t>
            </a:r>
            <a:r>
              <a:rPr lang="en-US" altLang="en-US" baseline="-25000" smtClean="0"/>
              <a:t>8</a:t>
            </a:r>
            <a:endParaRPr lang="en-US" altLang="en-US" smtClean="0"/>
          </a:p>
        </p:txBody>
      </p:sp>
      <p:pic>
        <p:nvPicPr>
          <p:cNvPr id="10243" name="Picture 3" descr="C:\WINDOWS\Desktop\a908334ks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" t="29248" r="3523" b="8238"/>
          <a:stretch>
            <a:fillRect/>
          </a:stretch>
        </p:blipFill>
        <p:spPr bwMode="auto">
          <a:xfrm>
            <a:off x="1519238" y="1533525"/>
            <a:ext cx="5549900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397375" y="3536950"/>
            <a:ext cx="995363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2406650" y="4102100"/>
            <a:ext cx="538163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2460625" y="1897063"/>
            <a:ext cx="3389313" cy="3416300"/>
          </a:xfrm>
          <a:prstGeom prst="line">
            <a:avLst/>
          </a:prstGeom>
          <a:noFill/>
          <a:ln w="127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98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Curie law &amp; Xtal field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71600" y="1989138"/>
            <a:ext cx="6424613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10000"/>
              </a:lnSpc>
            </a:pPr>
            <a:r>
              <a:rPr lang="en-US" altLang="en-US"/>
              <a:t>Rare earth’s: 4f shell’s small (‘inner’ electrons)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altLang="en-US"/>
              <a:t>	=&gt; p experimental 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 </a:t>
            </a:r>
            <a:r>
              <a:rPr lang="en-US" altLang="en-US">
                <a:latin typeface="Arial Unicode MS" pitchFamily="34" charset="-128"/>
                <a:sym typeface="Symbol" pitchFamily="18" charset="2"/>
              </a:rPr>
              <a:t>p calculated 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altLang="en-US">
                <a:latin typeface="Arial Unicode MS" pitchFamily="34" charset="-128"/>
                <a:sym typeface="Symbol" pitchFamily="18" charset="2"/>
              </a:rPr>
              <a:t>	     	except for Eu</a:t>
            </a:r>
            <a:r>
              <a:rPr lang="en-US" altLang="en-US" baseline="30000">
                <a:latin typeface="Arial Unicode MS" pitchFamily="34" charset="-128"/>
                <a:sym typeface="Symbol" pitchFamily="18" charset="2"/>
              </a:rPr>
              <a:t>3+</a:t>
            </a:r>
            <a:r>
              <a:rPr lang="en-US" altLang="en-US">
                <a:latin typeface="Arial Unicode MS" pitchFamily="34" charset="-128"/>
                <a:sym typeface="Symbol" pitchFamily="18" charset="2"/>
              </a:rPr>
              <a:t> and Sm</a:t>
            </a:r>
            <a:r>
              <a:rPr lang="en-US" altLang="en-US" baseline="30000">
                <a:latin typeface="Arial Unicode MS" pitchFamily="34" charset="-128"/>
                <a:sym typeface="Symbol" pitchFamily="18" charset="2"/>
              </a:rPr>
              <a:t>3+ 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altLang="en-US" baseline="30000">
                <a:latin typeface="Arial Unicode MS" pitchFamily="34" charset="-128"/>
                <a:sym typeface="Symbol" pitchFamily="18" charset="2"/>
              </a:rPr>
              <a:t>		</a:t>
            </a:r>
            <a:r>
              <a:rPr lang="en-US" altLang="en-US">
                <a:latin typeface="Arial Unicode MS" pitchFamily="34" charset="-128"/>
                <a:sym typeface="Symbol" pitchFamily="18" charset="2"/>
              </a:rPr>
              <a:t>where low lying states mix in</a:t>
            </a:r>
            <a:endParaRPr lang="en-US" altLang="en-US" baseline="30000">
              <a:latin typeface="Arial Unicode MS" pitchFamily="34" charset="-128"/>
              <a:sym typeface="Symbol" pitchFamily="18" charset="2"/>
            </a:endParaRPr>
          </a:p>
          <a:p>
            <a:pPr algn="l" eaLnBrk="1" hangingPunct="1">
              <a:lnSpc>
                <a:spcPct val="110000"/>
              </a:lnSpc>
            </a:pPr>
            <a:endParaRPr lang="en-US" altLang="en-US"/>
          </a:p>
          <a:p>
            <a:pPr algn="l" eaLnBrk="1" hangingPunct="1">
              <a:lnSpc>
                <a:spcPct val="110000"/>
              </a:lnSpc>
            </a:pPr>
            <a:r>
              <a:rPr lang="en-US" altLang="en-US"/>
              <a:t>Iron group: 3d shell’s on the outside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altLang="en-US"/>
              <a:t>	=&gt; Crystal field important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altLang="en-US"/>
              <a:t>	     p experimental 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 </a:t>
            </a:r>
            <a:r>
              <a:rPr lang="en-US" altLang="en-US">
                <a:latin typeface="Arial Unicode MS" pitchFamily="34" charset="-128"/>
                <a:sym typeface="Symbol" pitchFamily="18" charset="2"/>
              </a:rPr>
              <a:t>p calculated </a:t>
            </a:r>
            <a:br>
              <a:rPr lang="en-US" altLang="en-US">
                <a:latin typeface="Arial Unicode MS" pitchFamily="34" charset="-128"/>
                <a:sym typeface="Symbol" pitchFamily="18" charset="2"/>
              </a:rPr>
            </a:br>
            <a:r>
              <a:rPr lang="en-US" altLang="en-US">
                <a:latin typeface="Arial Unicode MS" pitchFamily="34" charset="-128"/>
                <a:sym typeface="Symbol" pitchFamily="18" charset="2"/>
              </a:rPr>
              <a:t>	     			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altLang="en-US">
                <a:latin typeface="Arial Unicode MS" pitchFamily="34" charset="-128"/>
                <a:sym typeface="Symbol" pitchFamily="18" charset="2"/>
              </a:rPr>
              <a:t>		</a:t>
            </a:r>
          </a:p>
          <a:p>
            <a:pPr algn="l" eaLnBrk="1" hangingPunct="1">
              <a:lnSpc>
                <a:spcPct val="110000"/>
              </a:lnSpc>
            </a:pPr>
            <a:r>
              <a:rPr lang="en-US" altLang="en-US">
                <a:latin typeface="Arial Unicode MS" pitchFamily="34" charset="-128"/>
                <a:sym typeface="Symbol" pitchFamily="18" charset="2"/>
              </a:rPr>
              <a:t>			as if L</a:t>
            </a:r>
            <a:r>
              <a:rPr lang="en-US" altLang="en-US" baseline="-25000">
                <a:latin typeface="Arial Unicode MS" pitchFamily="34" charset="-128"/>
                <a:sym typeface="Symbol" pitchFamily="18" charset="2"/>
              </a:rPr>
              <a:t>z</a:t>
            </a:r>
            <a:r>
              <a:rPr lang="en-US" altLang="en-US">
                <a:latin typeface="Arial Unicode MS" pitchFamily="34" charset="-128"/>
                <a:sym typeface="Symbol" pitchFamily="18" charset="2"/>
              </a:rPr>
              <a:t>=0 (quenching)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148013" y="5438775"/>
          <a:ext cx="4940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3" name="Equation" r:id="rId3" imgW="4934012" imgH="457200" progId="Equation.3">
                  <p:embed/>
                </p:oleObj>
              </mc:Choice>
              <mc:Fallback>
                <p:oleObj name="Equation" r:id="rId3" imgW="4934012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5438775"/>
                        <a:ext cx="4940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813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32"/>
          <p:cNvSpPr txBox="1">
            <a:spLocks noChangeArrowheads="1"/>
          </p:cNvSpPr>
          <p:nvPr/>
        </p:nvSpPr>
        <p:spPr bwMode="auto">
          <a:xfrm>
            <a:off x="5576888" y="1430338"/>
            <a:ext cx="2506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Transition metals</a:t>
            </a:r>
          </a:p>
        </p:txBody>
      </p:sp>
      <p:sp>
        <p:nvSpPr>
          <p:cNvPr id="12291" name="Text Box 433"/>
          <p:cNvSpPr txBox="1">
            <a:spLocks noChangeArrowheads="1"/>
          </p:cNvSpPr>
          <p:nvPr/>
        </p:nvSpPr>
        <p:spPr bwMode="auto">
          <a:xfrm>
            <a:off x="1622425" y="1430338"/>
            <a:ext cx="184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Lanthanides</a:t>
            </a:r>
          </a:p>
        </p:txBody>
      </p:sp>
      <p:sp>
        <p:nvSpPr>
          <p:cNvPr id="12292" name="Rectangle 276"/>
          <p:cNvSpPr>
            <a:spLocks noChangeArrowheads="1"/>
          </p:cNvSpPr>
          <p:nvPr/>
        </p:nvSpPr>
        <p:spPr bwMode="auto">
          <a:xfrm>
            <a:off x="5970588" y="59166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0</a:t>
            </a:r>
          </a:p>
        </p:txBody>
      </p:sp>
      <p:sp>
        <p:nvSpPr>
          <p:cNvPr id="12293" name="Rectangle 277"/>
          <p:cNvSpPr>
            <a:spLocks noChangeArrowheads="1"/>
          </p:cNvSpPr>
          <p:nvPr/>
        </p:nvSpPr>
        <p:spPr bwMode="auto">
          <a:xfrm>
            <a:off x="6415088" y="59166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12294" name="Rectangle 278"/>
          <p:cNvSpPr>
            <a:spLocks noChangeArrowheads="1"/>
          </p:cNvSpPr>
          <p:nvPr/>
        </p:nvSpPr>
        <p:spPr bwMode="auto">
          <a:xfrm>
            <a:off x="6861175" y="59166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12295" name="Rectangle 279"/>
          <p:cNvSpPr>
            <a:spLocks noChangeArrowheads="1"/>
          </p:cNvSpPr>
          <p:nvPr/>
        </p:nvSpPr>
        <p:spPr bwMode="auto">
          <a:xfrm>
            <a:off x="7304088" y="59166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6</a:t>
            </a:r>
          </a:p>
        </p:txBody>
      </p:sp>
      <p:sp>
        <p:nvSpPr>
          <p:cNvPr id="12296" name="Rectangle 280"/>
          <p:cNvSpPr>
            <a:spLocks noChangeArrowheads="1"/>
          </p:cNvSpPr>
          <p:nvPr/>
        </p:nvSpPr>
        <p:spPr bwMode="auto">
          <a:xfrm>
            <a:off x="7750175" y="59166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8</a:t>
            </a:r>
          </a:p>
        </p:txBody>
      </p:sp>
      <p:sp>
        <p:nvSpPr>
          <p:cNvPr id="12297" name="Rectangle 281"/>
          <p:cNvSpPr>
            <a:spLocks noChangeArrowheads="1"/>
          </p:cNvSpPr>
          <p:nvPr/>
        </p:nvSpPr>
        <p:spPr bwMode="auto">
          <a:xfrm>
            <a:off x="8134350" y="591661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10</a:t>
            </a:r>
          </a:p>
        </p:txBody>
      </p:sp>
      <p:sp>
        <p:nvSpPr>
          <p:cNvPr id="12298" name="Rectangle 282"/>
          <p:cNvSpPr>
            <a:spLocks noChangeArrowheads="1"/>
          </p:cNvSpPr>
          <p:nvPr/>
        </p:nvSpPr>
        <p:spPr bwMode="auto">
          <a:xfrm>
            <a:off x="5803900" y="57404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0</a:t>
            </a:r>
          </a:p>
        </p:txBody>
      </p:sp>
      <p:sp>
        <p:nvSpPr>
          <p:cNvPr id="12299" name="Rectangle 284"/>
          <p:cNvSpPr>
            <a:spLocks noChangeArrowheads="1"/>
          </p:cNvSpPr>
          <p:nvPr/>
        </p:nvSpPr>
        <p:spPr bwMode="auto">
          <a:xfrm>
            <a:off x="5803900" y="51704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12300" name="Rectangle 286"/>
          <p:cNvSpPr>
            <a:spLocks noChangeArrowheads="1"/>
          </p:cNvSpPr>
          <p:nvPr/>
        </p:nvSpPr>
        <p:spPr bwMode="auto">
          <a:xfrm>
            <a:off x="5803900" y="45989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12301" name="Rectangle 288"/>
          <p:cNvSpPr>
            <a:spLocks noChangeArrowheads="1"/>
          </p:cNvSpPr>
          <p:nvPr/>
        </p:nvSpPr>
        <p:spPr bwMode="auto">
          <a:xfrm>
            <a:off x="5803900" y="40274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6</a:t>
            </a:r>
          </a:p>
        </p:txBody>
      </p:sp>
      <p:sp>
        <p:nvSpPr>
          <p:cNvPr id="12302" name="Rectangle 290"/>
          <p:cNvSpPr>
            <a:spLocks noChangeArrowheads="1"/>
          </p:cNvSpPr>
          <p:nvPr/>
        </p:nvSpPr>
        <p:spPr bwMode="auto">
          <a:xfrm>
            <a:off x="5803900" y="34559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8</a:t>
            </a:r>
          </a:p>
        </p:txBody>
      </p:sp>
      <p:sp>
        <p:nvSpPr>
          <p:cNvPr id="12303" name="Rectangle 292"/>
          <p:cNvSpPr>
            <a:spLocks noChangeArrowheads="1"/>
          </p:cNvSpPr>
          <p:nvPr/>
        </p:nvSpPr>
        <p:spPr bwMode="auto">
          <a:xfrm>
            <a:off x="5702300" y="2886075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10</a:t>
            </a:r>
          </a:p>
        </p:txBody>
      </p:sp>
      <p:sp>
        <p:nvSpPr>
          <p:cNvPr id="12304" name="Rectangle 294"/>
          <p:cNvSpPr>
            <a:spLocks noChangeArrowheads="1"/>
          </p:cNvSpPr>
          <p:nvPr/>
        </p:nvSpPr>
        <p:spPr bwMode="auto">
          <a:xfrm>
            <a:off x="5702300" y="2314575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12</a:t>
            </a:r>
          </a:p>
        </p:txBody>
      </p:sp>
      <p:sp>
        <p:nvSpPr>
          <p:cNvPr id="12305" name="Line 295"/>
          <p:cNvSpPr>
            <a:spLocks noChangeShapeType="1"/>
          </p:cNvSpPr>
          <p:nvPr/>
        </p:nvSpPr>
        <p:spPr bwMode="auto">
          <a:xfrm flipV="1">
            <a:off x="6057900" y="5821363"/>
            <a:ext cx="1588" cy="65087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306" name="Line 307"/>
          <p:cNvSpPr>
            <a:spLocks noChangeShapeType="1"/>
          </p:cNvSpPr>
          <p:nvPr/>
        </p:nvSpPr>
        <p:spPr bwMode="auto">
          <a:xfrm>
            <a:off x="5983288" y="5821363"/>
            <a:ext cx="74612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12307" name="Group 427"/>
          <p:cNvGrpSpPr>
            <a:grpSpLocks/>
          </p:cNvGrpSpPr>
          <p:nvPr/>
        </p:nvGrpSpPr>
        <p:grpSpPr bwMode="auto">
          <a:xfrm>
            <a:off x="5983288" y="2397125"/>
            <a:ext cx="2297112" cy="3489325"/>
            <a:chOff x="1186" y="865"/>
            <a:chExt cx="1447" cy="2549"/>
          </a:xfrm>
        </p:grpSpPr>
        <p:sp>
          <p:nvSpPr>
            <p:cNvPr id="12417" name="Line 296"/>
            <p:cNvSpPr>
              <a:spLocks noChangeShapeType="1"/>
            </p:cNvSpPr>
            <p:nvPr/>
          </p:nvSpPr>
          <p:spPr bwMode="auto">
            <a:xfrm flipV="1">
              <a:off x="1373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18" name="Line 297"/>
            <p:cNvSpPr>
              <a:spLocks noChangeShapeType="1"/>
            </p:cNvSpPr>
            <p:nvPr/>
          </p:nvSpPr>
          <p:spPr bwMode="auto">
            <a:xfrm flipV="1">
              <a:off x="1512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19" name="Line 298"/>
            <p:cNvSpPr>
              <a:spLocks noChangeShapeType="1"/>
            </p:cNvSpPr>
            <p:nvPr/>
          </p:nvSpPr>
          <p:spPr bwMode="auto">
            <a:xfrm flipV="1">
              <a:off x="1653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20" name="Line 299"/>
            <p:cNvSpPr>
              <a:spLocks noChangeShapeType="1"/>
            </p:cNvSpPr>
            <p:nvPr/>
          </p:nvSpPr>
          <p:spPr bwMode="auto">
            <a:xfrm flipV="1">
              <a:off x="1793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21" name="Line 300"/>
            <p:cNvSpPr>
              <a:spLocks noChangeShapeType="1"/>
            </p:cNvSpPr>
            <p:nvPr/>
          </p:nvSpPr>
          <p:spPr bwMode="auto">
            <a:xfrm flipV="1">
              <a:off x="1933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22" name="Line 301"/>
            <p:cNvSpPr>
              <a:spLocks noChangeShapeType="1"/>
            </p:cNvSpPr>
            <p:nvPr/>
          </p:nvSpPr>
          <p:spPr bwMode="auto">
            <a:xfrm flipV="1">
              <a:off x="2072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23" name="Line 302"/>
            <p:cNvSpPr>
              <a:spLocks noChangeShapeType="1"/>
            </p:cNvSpPr>
            <p:nvPr/>
          </p:nvSpPr>
          <p:spPr bwMode="auto">
            <a:xfrm flipV="1">
              <a:off x="2213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24" name="Line 303"/>
            <p:cNvSpPr>
              <a:spLocks noChangeShapeType="1"/>
            </p:cNvSpPr>
            <p:nvPr/>
          </p:nvSpPr>
          <p:spPr bwMode="auto">
            <a:xfrm flipV="1">
              <a:off x="2353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25" name="Line 304"/>
            <p:cNvSpPr>
              <a:spLocks noChangeShapeType="1"/>
            </p:cNvSpPr>
            <p:nvPr/>
          </p:nvSpPr>
          <p:spPr bwMode="auto">
            <a:xfrm flipV="1">
              <a:off x="2492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26" name="Line 305"/>
            <p:cNvSpPr>
              <a:spLocks noChangeShapeType="1"/>
            </p:cNvSpPr>
            <p:nvPr/>
          </p:nvSpPr>
          <p:spPr bwMode="auto">
            <a:xfrm flipV="1">
              <a:off x="2632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27" name="Line 306"/>
            <p:cNvSpPr>
              <a:spLocks noChangeShapeType="1"/>
            </p:cNvSpPr>
            <p:nvPr/>
          </p:nvSpPr>
          <p:spPr bwMode="auto">
            <a:xfrm>
              <a:off x="1233" y="3366"/>
              <a:ext cx="1399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28" name="Line 308"/>
            <p:cNvSpPr>
              <a:spLocks noChangeShapeType="1"/>
            </p:cNvSpPr>
            <p:nvPr/>
          </p:nvSpPr>
          <p:spPr bwMode="auto">
            <a:xfrm>
              <a:off x="1209" y="3262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29" name="Line 309"/>
            <p:cNvSpPr>
              <a:spLocks noChangeShapeType="1"/>
            </p:cNvSpPr>
            <p:nvPr/>
          </p:nvSpPr>
          <p:spPr bwMode="auto">
            <a:xfrm>
              <a:off x="1186" y="3158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30" name="Line 310"/>
            <p:cNvSpPr>
              <a:spLocks noChangeShapeType="1"/>
            </p:cNvSpPr>
            <p:nvPr/>
          </p:nvSpPr>
          <p:spPr bwMode="auto">
            <a:xfrm>
              <a:off x="1209" y="3054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31" name="Line 311"/>
            <p:cNvSpPr>
              <a:spLocks noChangeShapeType="1"/>
            </p:cNvSpPr>
            <p:nvPr/>
          </p:nvSpPr>
          <p:spPr bwMode="auto">
            <a:xfrm>
              <a:off x="1186" y="2949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32" name="Line 312"/>
            <p:cNvSpPr>
              <a:spLocks noChangeShapeType="1"/>
            </p:cNvSpPr>
            <p:nvPr/>
          </p:nvSpPr>
          <p:spPr bwMode="auto">
            <a:xfrm>
              <a:off x="1209" y="2845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33" name="Line 313"/>
            <p:cNvSpPr>
              <a:spLocks noChangeShapeType="1"/>
            </p:cNvSpPr>
            <p:nvPr/>
          </p:nvSpPr>
          <p:spPr bwMode="auto">
            <a:xfrm>
              <a:off x="1186" y="2741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34" name="Line 314"/>
            <p:cNvSpPr>
              <a:spLocks noChangeShapeType="1"/>
            </p:cNvSpPr>
            <p:nvPr/>
          </p:nvSpPr>
          <p:spPr bwMode="auto">
            <a:xfrm>
              <a:off x="1209" y="2637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35" name="Line 315"/>
            <p:cNvSpPr>
              <a:spLocks noChangeShapeType="1"/>
            </p:cNvSpPr>
            <p:nvPr/>
          </p:nvSpPr>
          <p:spPr bwMode="auto">
            <a:xfrm>
              <a:off x="1186" y="2533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36" name="Line 316"/>
            <p:cNvSpPr>
              <a:spLocks noChangeShapeType="1"/>
            </p:cNvSpPr>
            <p:nvPr/>
          </p:nvSpPr>
          <p:spPr bwMode="auto">
            <a:xfrm>
              <a:off x="1209" y="2428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37" name="Line 317"/>
            <p:cNvSpPr>
              <a:spLocks noChangeShapeType="1"/>
            </p:cNvSpPr>
            <p:nvPr/>
          </p:nvSpPr>
          <p:spPr bwMode="auto">
            <a:xfrm>
              <a:off x="1186" y="2324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38" name="Line 318"/>
            <p:cNvSpPr>
              <a:spLocks noChangeShapeType="1"/>
            </p:cNvSpPr>
            <p:nvPr/>
          </p:nvSpPr>
          <p:spPr bwMode="auto">
            <a:xfrm>
              <a:off x="1209" y="2220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39" name="Line 319"/>
            <p:cNvSpPr>
              <a:spLocks noChangeShapeType="1"/>
            </p:cNvSpPr>
            <p:nvPr/>
          </p:nvSpPr>
          <p:spPr bwMode="auto">
            <a:xfrm>
              <a:off x="1186" y="2116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40" name="Line 320"/>
            <p:cNvSpPr>
              <a:spLocks noChangeShapeType="1"/>
            </p:cNvSpPr>
            <p:nvPr/>
          </p:nvSpPr>
          <p:spPr bwMode="auto">
            <a:xfrm>
              <a:off x="1209" y="2011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41" name="Line 321"/>
            <p:cNvSpPr>
              <a:spLocks noChangeShapeType="1"/>
            </p:cNvSpPr>
            <p:nvPr/>
          </p:nvSpPr>
          <p:spPr bwMode="auto">
            <a:xfrm>
              <a:off x="1186" y="1907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42" name="Line 322"/>
            <p:cNvSpPr>
              <a:spLocks noChangeShapeType="1"/>
            </p:cNvSpPr>
            <p:nvPr/>
          </p:nvSpPr>
          <p:spPr bwMode="auto">
            <a:xfrm>
              <a:off x="1209" y="1803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43" name="Line 323"/>
            <p:cNvSpPr>
              <a:spLocks noChangeShapeType="1"/>
            </p:cNvSpPr>
            <p:nvPr/>
          </p:nvSpPr>
          <p:spPr bwMode="auto">
            <a:xfrm>
              <a:off x="1186" y="1699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44" name="Line 324"/>
            <p:cNvSpPr>
              <a:spLocks noChangeShapeType="1"/>
            </p:cNvSpPr>
            <p:nvPr/>
          </p:nvSpPr>
          <p:spPr bwMode="auto">
            <a:xfrm>
              <a:off x="1209" y="1594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45" name="Line 325"/>
            <p:cNvSpPr>
              <a:spLocks noChangeShapeType="1"/>
            </p:cNvSpPr>
            <p:nvPr/>
          </p:nvSpPr>
          <p:spPr bwMode="auto">
            <a:xfrm>
              <a:off x="1186" y="1490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46" name="Line 326"/>
            <p:cNvSpPr>
              <a:spLocks noChangeShapeType="1"/>
            </p:cNvSpPr>
            <p:nvPr/>
          </p:nvSpPr>
          <p:spPr bwMode="auto">
            <a:xfrm>
              <a:off x="1209" y="1386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47" name="Line 327"/>
            <p:cNvSpPr>
              <a:spLocks noChangeShapeType="1"/>
            </p:cNvSpPr>
            <p:nvPr/>
          </p:nvSpPr>
          <p:spPr bwMode="auto">
            <a:xfrm>
              <a:off x="1186" y="1282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48" name="Line 328"/>
            <p:cNvSpPr>
              <a:spLocks noChangeShapeType="1"/>
            </p:cNvSpPr>
            <p:nvPr/>
          </p:nvSpPr>
          <p:spPr bwMode="auto">
            <a:xfrm>
              <a:off x="1209" y="1177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49" name="Line 329"/>
            <p:cNvSpPr>
              <a:spLocks noChangeShapeType="1"/>
            </p:cNvSpPr>
            <p:nvPr/>
          </p:nvSpPr>
          <p:spPr bwMode="auto">
            <a:xfrm>
              <a:off x="1186" y="1073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50" name="Line 330"/>
            <p:cNvSpPr>
              <a:spLocks noChangeShapeType="1"/>
            </p:cNvSpPr>
            <p:nvPr/>
          </p:nvSpPr>
          <p:spPr bwMode="auto">
            <a:xfrm>
              <a:off x="1209" y="969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51" name="Line 331"/>
            <p:cNvSpPr>
              <a:spLocks noChangeShapeType="1"/>
            </p:cNvSpPr>
            <p:nvPr/>
          </p:nvSpPr>
          <p:spPr bwMode="auto">
            <a:xfrm>
              <a:off x="1186" y="865"/>
              <a:ext cx="47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52" name="Line 332"/>
            <p:cNvSpPr>
              <a:spLocks noChangeShapeType="1"/>
            </p:cNvSpPr>
            <p:nvPr/>
          </p:nvSpPr>
          <p:spPr bwMode="auto">
            <a:xfrm flipV="1">
              <a:off x="1233" y="865"/>
              <a:ext cx="1" cy="250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2308" name="Freeform 396"/>
          <p:cNvSpPr>
            <a:spLocks/>
          </p:cNvSpPr>
          <p:nvPr/>
        </p:nvSpPr>
        <p:spPr bwMode="auto">
          <a:xfrm>
            <a:off x="6057900" y="3910013"/>
            <a:ext cx="2220913" cy="1911350"/>
          </a:xfrm>
          <a:custGeom>
            <a:avLst/>
            <a:gdLst>
              <a:gd name="T0" fmla="*/ 0 w 1399"/>
              <a:gd name="T1" fmla="*/ 1911350 h 1396"/>
              <a:gd name="T2" fmla="*/ 222250 w 1399"/>
              <a:gd name="T3" fmla="*/ 1470480 h 1396"/>
              <a:gd name="T4" fmla="*/ 442913 w 1399"/>
              <a:gd name="T5" fmla="*/ 1447204 h 1396"/>
              <a:gd name="T6" fmla="*/ 666750 w 1399"/>
              <a:gd name="T7" fmla="*/ 1693653 h 1396"/>
              <a:gd name="T8" fmla="*/ 889000 w 1399"/>
              <a:gd name="T9" fmla="*/ 1911350 h 1396"/>
              <a:gd name="T10" fmla="*/ 1111250 w 1399"/>
              <a:gd name="T11" fmla="*/ 221804 h 1396"/>
              <a:gd name="T12" fmla="*/ 1331913 w 1399"/>
              <a:gd name="T13" fmla="*/ 0 h 1396"/>
              <a:gd name="T14" fmla="*/ 1555750 w 1399"/>
              <a:gd name="T15" fmla="*/ 20537 h 1396"/>
              <a:gd name="T16" fmla="*/ 1778000 w 1399"/>
              <a:gd name="T17" fmla="*/ 317646 h 1396"/>
              <a:gd name="T18" fmla="*/ 1998663 w 1399"/>
              <a:gd name="T19" fmla="*/ 899539 h 1396"/>
              <a:gd name="T20" fmla="*/ 2220913 w 1399"/>
              <a:gd name="T21" fmla="*/ 1911350 h 139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99" h="1396">
                <a:moveTo>
                  <a:pt x="0" y="1396"/>
                </a:moveTo>
                <a:lnTo>
                  <a:pt x="140" y="1074"/>
                </a:lnTo>
                <a:lnTo>
                  <a:pt x="279" y="1057"/>
                </a:lnTo>
                <a:lnTo>
                  <a:pt x="420" y="1237"/>
                </a:lnTo>
                <a:lnTo>
                  <a:pt x="560" y="1396"/>
                </a:lnTo>
                <a:lnTo>
                  <a:pt x="700" y="162"/>
                </a:lnTo>
                <a:lnTo>
                  <a:pt x="839" y="0"/>
                </a:lnTo>
                <a:lnTo>
                  <a:pt x="980" y="15"/>
                </a:lnTo>
                <a:lnTo>
                  <a:pt x="1120" y="232"/>
                </a:lnTo>
                <a:lnTo>
                  <a:pt x="1259" y="657"/>
                </a:lnTo>
                <a:lnTo>
                  <a:pt x="1399" y="1396"/>
                </a:lnTo>
              </a:path>
            </a:pathLst>
          </a:custGeom>
          <a:noFill/>
          <a:ln w="38100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309" name="Rectangle 423"/>
          <p:cNvSpPr>
            <a:spLocks noChangeArrowheads="1"/>
          </p:cNvSpPr>
          <p:nvPr/>
        </p:nvSpPr>
        <p:spPr bwMode="auto">
          <a:xfrm rot="-5400000">
            <a:off x="3463132" y="3844131"/>
            <a:ext cx="39830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Effective magneton number p</a:t>
            </a:r>
          </a:p>
        </p:txBody>
      </p:sp>
      <p:sp>
        <p:nvSpPr>
          <p:cNvPr id="12310" name="Rectangle 424"/>
          <p:cNvSpPr>
            <a:spLocks noChangeArrowheads="1"/>
          </p:cNvSpPr>
          <p:nvPr/>
        </p:nvSpPr>
        <p:spPr bwMode="auto">
          <a:xfrm>
            <a:off x="6477000" y="6448425"/>
            <a:ext cx="1400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d-shell filling</a:t>
            </a:r>
          </a:p>
        </p:txBody>
      </p:sp>
      <p:sp>
        <p:nvSpPr>
          <p:cNvPr id="12311" name="Text Box 437"/>
          <p:cNvSpPr txBox="1">
            <a:spLocks noChangeArrowheads="1"/>
          </p:cNvSpPr>
          <p:nvPr/>
        </p:nvSpPr>
        <p:spPr bwMode="auto">
          <a:xfrm>
            <a:off x="7494588" y="3327400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P(J)</a:t>
            </a:r>
          </a:p>
        </p:txBody>
      </p:sp>
      <p:grpSp>
        <p:nvGrpSpPr>
          <p:cNvPr id="313793" name="Group 449"/>
          <p:cNvGrpSpPr>
            <a:grpSpLocks/>
          </p:cNvGrpSpPr>
          <p:nvPr/>
        </p:nvGrpSpPr>
        <p:grpSpPr bwMode="auto">
          <a:xfrm>
            <a:off x="6057900" y="3327400"/>
            <a:ext cx="2220913" cy="2493963"/>
            <a:chOff x="3816" y="2096"/>
            <a:chExt cx="1399" cy="1571"/>
          </a:xfrm>
        </p:grpSpPr>
        <p:sp>
          <p:nvSpPr>
            <p:cNvPr id="12414" name="Freeform 397"/>
            <p:cNvSpPr>
              <a:spLocks/>
            </p:cNvSpPr>
            <p:nvPr/>
          </p:nvSpPr>
          <p:spPr bwMode="auto">
            <a:xfrm>
              <a:off x="3816" y="2603"/>
              <a:ext cx="1399" cy="1064"/>
            </a:xfrm>
            <a:custGeom>
              <a:avLst/>
              <a:gdLst>
                <a:gd name="T0" fmla="*/ 0 w 1399"/>
                <a:gd name="T1" fmla="*/ 1064 h 1234"/>
                <a:gd name="T2" fmla="*/ 140 w 1399"/>
                <a:gd name="T3" fmla="*/ 754 h 1234"/>
                <a:gd name="T4" fmla="*/ 279 w 1399"/>
                <a:gd name="T5" fmla="*/ 556 h 1234"/>
                <a:gd name="T6" fmla="*/ 420 w 1399"/>
                <a:gd name="T7" fmla="*/ 369 h 1234"/>
                <a:gd name="T8" fmla="*/ 560 w 1399"/>
                <a:gd name="T9" fmla="*/ 184 h 1234"/>
                <a:gd name="T10" fmla="*/ 700 w 1399"/>
                <a:gd name="T11" fmla="*/ 0 h 1234"/>
                <a:gd name="T12" fmla="*/ 839 w 1399"/>
                <a:gd name="T13" fmla="*/ 184 h 1234"/>
                <a:gd name="T14" fmla="*/ 980 w 1399"/>
                <a:gd name="T15" fmla="*/ 369 h 1234"/>
                <a:gd name="T16" fmla="*/ 1120 w 1399"/>
                <a:gd name="T17" fmla="*/ 556 h 1234"/>
                <a:gd name="T18" fmla="*/ 1259 w 1399"/>
                <a:gd name="T19" fmla="*/ 754 h 1234"/>
                <a:gd name="T20" fmla="*/ 1399 w 1399"/>
                <a:gd name="T21" fmla="*/ 1064 h 12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99" h="1234">
                  <a:moveTo>
                    <a:pt x="0" y="1234"/>
                  </a:moveTo>
                  <a:lnTo>
                    <a:pt x="140" y="874"/>
                  </a:lnTo>
                  <a:lnTo>
                    <a:pt x="279" y="645"/>
                  </a:lnTo>
                  <a:lnTo>
                    <a:pt x="420" y="428"/>
                  </a:lnTo>
                  <a:lnTo>
                    <a:pt x="560" y="213"/>
                  </a:lnTo>
                  <a:lnTo>
                    <a:pt x="700" y="0"/>
                  </a:lnTo>
                  <a:lnTo>
                    <a:pt x="839" y="213"/>
                  </a:lnTo>
                  <a:lnTo>
                    <a:pt x="980" y="428"/>
                  </a:lnTo>
                  <a:lnTo>
                    <a:pt x="1120" y="645"/>
                  </a:lnTo>
                  <a:lnTo>
                    <a:pt x="1259" y="874"/>
                  </a:lnTo>
                  <a:lnTo>
                    <a:pt x="1399" y="1234"/>
                  </a:lnTo>
                </a:path>
              </a:pathLst>
            </a:custGeom>
            <a:noFill/>
            <a:ln w="38100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15" name="Text Box 434"/>
            <p:cNvSpPr txBox="1">
              <a:spLocks noChangeArrowheads="1"/>
            </p:cNvSpPr>
            <p:nvPr/>
          </p:nvSpPr>
          <p:spPr bwMode="auto">
            <a:xfrm>
              <a:off x="3890" y="2096"/>
              <a:ext cx="7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P(J=S)</a:t>
              </a:r>
            </a:p>
          </p:txBody>
        </p:sp>
        <p:sp>
          <p:nvSpPr>
            <p:cNvPr id="12416" name="Line 438"/>
            <p:cNvSpPr>
              <a:spLocks noChangeShapeType="1"/>
            </p:cNvSpPr>
            <p:nvPr/>
          </p:nvSpPr>
          <p:spPr bwMode="auto">
            <a:xfrm>
              <a:off x="4133" y="2447"/>
              <a:ext cx="152" cy="40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2313" name="Line 439"/>
          <p:cNvSpPr>
            <a:spLocks noChangeShapeType="1"/>
          </p:cNvSpPr>
          <p:nvPr/>
        </p:nvSpPr>
        <p:spPr bwMode="auto">
          <a:xfrm flipH="1">
            <a:off x="7762875" y="3792538"/>
            <a:ext cx="161925" cy="2143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314" name="Rectangle 333"/>
          <p:cNvSpPr>
            <a:spLocks noChangeArrowheads="1"/>
          </p:cNvSpPr>
          <p:nvPr/>
        </p:nvSpPr>
        <p:spPr bwMode="auto">
          <a:xfrm>
            <a:off x="1639888" y="59182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0</a:t>
            </a:r>
          </a:p>
        </p:txBody>
      </p:sp>
      <p:sp>
        <p:nvSpPr>
          <p:cNvPr id="12315" name="Rectangle 334"/>
          <p:cNvSpPr>
            <a:spLocks noChangeArrowheads="1"/>
          </p:cNvSpPr>
          <p:nvPr/>
        </p:nvSpPr>
        <p:spPr bwMode="auto">
          <a:xfrm>
            <a:off x="1957388" y="59182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12316" name="Rectangle 335"/>
          <p:cNvSpPr>
            <a:spLocks noChangeArrowheads="1"/>
          </p:cNvSpPr>
          <p:nvPr/>
        </p:nvSpPr>
        <p:spPr bwMode="auto">
          <a:xfrm>
            <a:off x="2274888" y="59182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12317" name="Rectangle 336"/>
          <p:cNvSpPr>
            <a:spLocks noChangeArrowheads="1"/>
          </p:cNvSpPr>
          <p:nvPr/>
        </p:nvSpPr>
        <p:spPr bwMode="auto">
          <a:xfrm>
            <a:off x="2593975" y="59182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6</a:t>
            </a:r>
          </a:p>
        </p:txBody>
      </p:sp>
      <p:sp>
        <p:nvSpPr>
          <p:cNvPr id="12318" name="Rectangle 337"/>
          <p:cNvSpPr>
            <a:spLocks noChangeArrowheads="1"/>
          </p:cNvSpPr>
          <p:nvPr/>
        </p:nvSpPr>
        <p:spPr bwMode="auto">
          <a:xfrm>
            <a:off x="2908300" y="59182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8</a:t>
            </a:r>
          </a:p>
        </p:txBody>
      </p:sp>
      <p:sp>
        <p:nvSpPr>
          <p:cNvPr id="12319" name="Rectangle 338"/>
          <p:cNvSpPr>
            <a:spLocks noChangeArrowheads="1"/>
          </p:cNvSpPr>
          <p:nvPr/>
        </p:nvSpPr>
        <p:spPr bwMode="auto">
          <a:xfrm>
            <a:off x="3167063" y="5918200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10</a:t>
            </a:r>
          </a:p>
        </p:txBody>
      </p:sp>
      <p:sp>
        <p:nvSpPr>
          <p:cNvPr id="12320" name="Rectangle 339"/>
          <p:cNvSpPr>
            <a:spLocks noChangeArrowheads="1"/>
          </p:cNvSpPr>
          <p:nvPr/>
        </p:nvSpPr>
        <p:spPr bwMode="auto">
          <a:xfrm>
            <a:off x="3484563" y="5918200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12</a:t>
            </a:r>
          </a:p>
        </p:txBody>
      </p:sp>
      <p:sp>
        <p:nvSpPr>
          <p:cNvPr id="12321" name="Rectangle 340"/>
          <p:cNvSpPr>
            <a:spLocks noChangeArrowheads="1"/>
          </p:cNvSpPr>
          <p:nvPr/>
        </p:nvSpPr>
        <p:spPr bwMode="auto">
          <a:xfrm>
            <a:off x="3802063" y="5918200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14</a:t>
            </a:r>
          </a:p>
        </p:txBody>
      </p:sp>
      <p:sp>
        <p:nvSpPr>
          <p:cNvPr id="12322" name="Rectangle 341"/>
          <p:cNvSpPr>
            <a:spLocks noChangeArrowheads="1"/>
          </p:cNvSpPr>
          <p:nvPr/>
        </p:nvSpPr>
        <p:spPr bwMode="auto">
          <a:xfrm>
            <a:off x="1471613" y="57419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0</a:t>
            </a:r>
          </a:p>
        </p:txBody>
      </p:sp>
      <p:sp>
        <p:nvSpPr>
          <p:cNvPr id="12323" name="Rectangle 343"/>
          <p:cNvSpPr>
            <a:spLocks noChangeArrowheads="1"/>
          </p:cNvSpPr>
          <p:nvPr/>
        </p:nvSpPr>
        <p:spPr bwMode="auto">
          <a:xfrm>
            <a:off x="1471613" y="5172075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2</a:t>
            </a:r>
          </a:p>
        </p:txBody>
      </p:sp>
      <p:sp>
        <p:nvSpPr>
          <p:cNvPr id="12324" name="Rectangle 345"/>
          <p:cNvSpPr>
            <a:spLocks noChangeArrowheads="1"/>
          </p:cNvSpPr>
          <p:nvPr/>
        </p:nvSpPr>
        <p:spPr bwMode="auto">
          <a:xfrm>
            <a:off x="1471613" y="4600575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4</a:t>
            </a:r>
          </a:p>
        </p:txBody>
      </p:sp>
      <p:sp>
        <p:nvSpPr>
          <p:cNvPr id="12325" name="Rectangle 347"/>
          <p:cNvSpPr>
            <a:spLocks noChangeArrowheads="1"/>
          </p:cNvSpPr>
          <p:nvPr/>
        </p:nvSpPr>
        <p:spPr bwMode="auto">
          <a:xfrm>
            <a:off x="1471613" y="4029075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6</a:t>
            </a:r>
          </a:p>
        </p:txBody>
      </p:sp>
      <p:sp>
        <p:nvSpPr>
          <p:cNvPr id="12326" name="Rectangle 349"/>
          <p:cNvSpPr>
            <a:spLocks noChangeArrowheads="1"/>
          </p:cNvSpPr>
          <p:nvPr/>
        </p:nvSpPr>
        <p:spPr bwMode="auto">
          <a:xfrm>
            <a:off x="1471613" y="3457575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8</a:t>
            </a:r>
          </a:p>
        </p:txBody>
      </p:sp>
      <p:sp>
        <p:nvSpPr>
          <p:cNvPr id="12327" name="Rectangle 351"/>
          <p:cNvSpPr>
            <a:spLocks noChangeArrowheads="1"/>
          </p:cNvSpPr>
          <p:nvPr/>
        </p:nvSpPr>
        <p:spPr bwMode="auto">
          <a:xfrm>
            <a:off x="1371600" y="288766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10</a:t>
            </a:r>
          </a:p>
        </p:txBody>
      </p:sp>
      <p:sp>
        <p:nvSpPr>
          <p:cNvPr id="12328" name="Rectangle 353"/>
          <p:cNvSpPr>
            <a:spLocks noChangeArrowheads="1"/>
          </p:cNvSpPr>
          <p:nvPr/>
        </p:nvSpPr>
        <p:spPr bwMode="auto">
          <a:xfrm>
            <a:off x="1371600" y="231616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12</a:t>
            </a:r>
          </a:p>
        </p:txBody>
      </p:sp>
      <p:sp>
        <p:nvSpPr>
          <p:cNvPr id="12329" name="Line 354"/>
          <p:cNvSpPr>
            <a:spLocks noChangeShapeType="1"/>
          </p:cNvSpPr>
          <p:nvPr/>
        </p:nvSpPr>
        <p:spPr bwMode="auto">
          <a:xfrm flipV="1">
            <a:off x="1727200" y="5822950"/>
            <a:ext cx="1588" cy="65088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330" name="Line 355"/>
          <p:cNvSpPr>
            <a:spLocks noChangeShapeType="1"/>
          </p:cNvSpPr>
          <p:nvPr/>
        </p:nvSpPr>
        <p:spPr bwMode="auto">
          <a:xfrm flipV="1">
            <a:off x="1885950" y="5822950"/>
            <a:ext cx="1588" cy="3175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331" name="Line 370"/>
          <p:cNvSpPr>
            <a:spLocks noChangeShapeType="1"/>
          </p:cNvSpPr>
          <p:nvPr/>
        </p:nvSpPr>
        <p:spPr bwMode="auto">
          <a:xfrm>
            <a:off x="1651000" y="5822950"/>
            <a:ext cx="762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332" name="Line 371"/>
          <p:cNvSpPr>
            <a:spLocks noChangeShapeType="1"/>
          </p:cNvSpPr>
          <p:nvPr/>
        </p:nvSpPr>
        <p:spPr bwMode="auto">
          <a:xfrm>
            <a:off x="1689100" y="5680075"/>
            <a:ext cx="38100" cy="1588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12333" name="Group 428"/>
          <p:cNvGrpSpPr>
            <a:grpSpLocks/>
          </p:cNvGrpSpPr>
          <p:nvPr/>
        </p:nvGrpSpPr>
        <p:grpSpPr bwMode="auto">
          <a:xfrm>
            <a:off x="1651000" y="2398713"/>
            <a:ext cx="2298700" cy="3489325"/>
            <a:chOff x="3284" y="865"/>
            <a:chExt cx="1448" cy="2549"/>
          </a:xfrm>
        </p:grpSpPr>
        <p:sp>
          <p:nvSpPr>
            <p:cNvPr id="12376" name="Line 356"/>
            <p:cNvSpPr>
              <a:spLocks noChangeShapeType="1"/>
            </p:cNvSpPr>
            <p:nvPr/>
          </p:nvSpPr>
          <p:spPr bwMode="auto">
            <a:xfrm flipV="1">
              <a:off x="3532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77" name="Line 357"/>
            <p:cNvSpPr>
              <a:spLocks noChangeShapeType="1"/>
            </p:cNvSpPr>
            <p:nvPr/>
          </p:nvSpPr>
          <p:spPr bwMode="auto">
            <a:xfrm flipV="1">
              <a:off x="3632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78" name="Line 358"/>
            <p:cNvSpPr>
              <a:spLocks noChangeShapeType="1"/>
            </p:cNvSpPr>
            <p:nvPr/>
          </p:nvSpPr>
          <p:spPr bwMode="auto">
            <a:xfrm flipV="1">
              <a:off x="3732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79" name="Line 359"/>
            <p:cNvSpPr>
              <a:spLocks noChangeShapeType="1"/>
            </p:cNvSpPr>
            <p:nvPr/>
          </p:nvSpPr>
          <p:spPr bwMode="auto">
            <a:xfrm flipV="1">
              <a:off x="3832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80" name="Line 360"/>
            <p:cNvSpPr>
              <a:spLocks noChangeShapeType="1"/>
            </p:cNvSpPr>
            <p:nvPr/>
          </p:nvSpPr>
          <p:spPr bwMode="auto">
            <a:xfrm flipV="1">
              <a:off x="3932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81" name="Line 361"/>
            <p:cNvSpPr>
              <a:spLocks noChangeShapeType="1"/>
            </p:cNvSpPr>
            <p:nvPr/>
          </p:nvSpPr>
          <p:spPr bwMode="auto">
            <a:xfrm flipV="1">
              <a:off x="4032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82" name="Line 362"/>
            <p:cNvSpPr>
              <a:spLocks noChangeShapeType="1"/>
            </p:cNvSpPr>
            <p:nvPr/>
          </p:nvSpPr>
          <p:spPr bwMode="auto">
            <a:xfrm flipV="1">
              <a:off x="4131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83" name="Line 363"/>
            <p:cNvSpPr>
              <a:spLocks noChangeShapeType="1"/>
            </p:cNvSpPr>
            <p:nvPr/>
          </p:nvSpPr>
          <p:spPr bwMode="auto">
            <a:xfrm flipV="1">
              <a:off x="4231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84" name="Line 364"/>
            <p:cNvSpPr>
              <a:spLocks noChangeShapeType="1"/>
            </p:cNvSpPr>
            <p:nvPr/>
          </p:nvSpPr>
          <p:spPr bwMode="auto">
            <a:xfrm flipV="1">
              <a:off x="4331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85" name="Line 365"/>
            <p:cNvSpPr>
              <a:spLocks noChangeShapeType="1"/>
            </p:cNvSpPr>
            <p:nvPr/>
          </p:nvSpPr>
          <p:spPr bwMode="auto">
            <a:xfrm flipV="1">
              <a:off x="4431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86" name="Line 366"/>
            <p:cNvSpPr>
              <a:spLocks noChangeShapeType="1"/>
            </p:cNvSpPr>
            <p:nvPr/>
          </p:nvSpPr>
          <p:spPr bwMode="auto">
            <a:xfrm flipV="1">
              <a:off x="4531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87" name="Line 367"/>
            <p:cNvSpPr>
              <a:spLocks noChangeShapeType="1"/>
            </p:cNvSpPr>
            <p:nvPr/>
          </p:nvSpPr>
          <p:spPr bwMode="auto">
            <a:xfrm flipV="1">
              <a:off x="4631" y="3366"/>
              <a:ext cx="1" cy="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88" name="Line 368"/>
            <p:cNvSpPr>
              <a:spLocks noChangeShapeType="1"/>
            </p:cNvSpPr>
            <p:nvPr/>
          </p:nvSpPr>
          <p:spPr bwMode="auto">
            <a:xfrm flipV="1">
              <a:off x="4731" y="3366"/>
              <a:ext cx="1" cy="48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89" name="Line 369"/>
            <p:cNvSpPr>
              <a:spLocks noChangeShapeType="1"/>
            </p:cNvSpPr>
            <p:nvPr/>
          </p:nvSpPr>
          <p:spPr bwMode="auto">
            <a:xfrm>
              <a:off x="3332" y="3366"/>
              <a:ext cx="1399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90" name="Line 372"/>
            <p:cNvSpPr>
              <a:spLocks noChangeShapeType="1"/>
            </p:cNvSpPr>
            <p:nvPr/>
          </p:nvSpPr>
          <p:spPr bwMode="auto">
            <a:xfrm>
              <a:off x="3284" y="3158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91" name="Line 373"/>
            <p:cNvSpPr>
              <a:spLocks noChangeShapeType="1"/>
            </p:cNvSpPr>
            <p:nvPr/>
          </p:nvSpPr>
          <p:spPr bwMode="auto">
            <a:xfrm>
              <a:off x="3308" y="3054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92" name="Line 374"/>
            <p:cNvSpPr>
              <a:spLocks noChangeShapeType="1"/>
            </p:cNvSpPr>
            <p:nvPr/>
          </p:nvSpPr>
          <p:spPr bwMode="auto">
            <a:xfrm>
              <a:off x="3284" y="2949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93" name="Line 375"/>
            <p:cNvSpPr>
              <a:spLocks noChangeShapeType="1"/>
            </p:cNvSpPr>
            <p:nvPr/>
          </p:nvSpPr>
          <p:spPr bwMode="auto">
            <a:xfrm>
              <a:off x="3308" y="2845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94" name="Line 376"/>
            <p:cNvSpPr>
              <a:spLocks noChangeShapeType="1"/>
            </p:cNvSpPr>
            <p:nvPr/>
          </p:nvSpPr>
          <p:spPr bwMode="auto">
            <a:xfrm>
              <a:off x="3284" y="2741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95" name="Line 377"/>
            <p:cNvSpPr>
              <a:spLocks noChangeShapeType="1"/>
            </p:cNvSpPr>
            <p:nvPr/>
          </p:nvSpPr>
          <p:spPr bwMode="auto">
            <a:xfrm>
              <a:off x="3308" y="2637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96" name="Line 378"/>
            <p:cNvSpPr>
              <a:spLocks noChangeShapeType="1"/>
            </p:cNvSpPr>
            <p:nvPr/>
          </p:nvSpPr>
          <p:spPr bwMode="auto">
            <a:xfrm>
              <a:off x="3284" y="2533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97" name="Line 379"/>
            <p:cNvSpPr>
              <a:spLocks noChangeShapeType="1"/>
            </p:cNvSpPr>
            <p:nvPr/>
          </p:nvSpPr>
          <p:spPr bwMode="auto">
            <a:xfrm>
              <a:off x="3308" y="2428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98" name="Line 380"/>
            <p:cNvSpPr>
              <a:spLocks noChangeShapeType="1"/>
            </p:cNvSpPr>
            <p:nvPr/>
          </p:nvSpPr>
          <p:spPr bwMode="auto">
            <a:xfrm>
              <a:off x="3284" y="2324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99" name="Line 381"/>
            <p:cNvSpPr>
              <a:spLocks noChangeShapeType="1"/>
            </p:cNvSpPr>
            <p:nvPr/>
          </p:nvSpPr>
          <p:spPr bwMode="auto">
            <a:xfrm>
              <a:off x="3308" y="2220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00" name="Line 382"/>
            <p:cNvSpPr>
              <a:spLocks noChangeShapeType="1"/>
            </p:cNvSpPr>
            <p:nvPr/>
          </p:nvSpPr>
          <p:spPr bwMode="auto">
            <a:xfrm>
              <a:off x="3284" y="2116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01" name="Line 383"/>
            <p:cNvSpPr>
              <a:spLocks noChangeShapeType="1"/>
            </p:cNvSpPr>
            <p:nvPr/>
          </p:nvSpPr>
          <p:spPr bwMode="auto">
            <a:xfrm>
              <a:off x="3308" y="2011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02" name="Line 384"/>
            <p:cNvSpPr>
              <a:spLocks noChangeShapeType="1"/>
            </p:cNvSpPr>
            <p:nvPr/>
          </p:nvSpPr>
          <p:spPr bwMode="auto">
            <a:xfrm>
              <a:off x="3284" y="1907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03" name="Line 385"/>
            <p:cNvSpPr>
              <a:spLocks noChangeShapeType="1"/>
            </p:cNvSpPr>
            <p:nvPr/>
          </p:nvSpPr>
          <p:spPr bwMode="auto">
            <a:xfrm>
              <a:off x="3308" y="1803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04" name="Line 386"/>
            <p:cNvSpPr>
              <a:spLocks noChangeShapeType="1"/>
            </p:cNvSpPr>
            <p:nvPr/>
          </p:nvSpPr>
          <p:spPr bwMode="auto">
            <a:xfrm>
              <a:off x="3284" y="1699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05" name="Line 387"/>
            <p:cNvSpPr>
              <a:spLocks noChangeShapeType="1"/>
            </p:cNvSpPr>
            <p:nvPr/>
          </p:nvSpPr>
          <p:spPr bwMode="auto">
            <a:xfrm>
              <a:off x="3308" y="1594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06" name="Line 388"/>
            <p:cNvSpPr>
              <a:spLocks noChangeShapeType="1"/>
            </p:cNvSpPr>
            <p:nvPr/>
          </p:nvSpPr>
          <p:spPr bwMode="auto">
            <a:xfrm>
              <a:off x="3284" y="1490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07" name="Line 389"/>
            <p:cNvSpPr>
              <a:spLocks noChangeShapeType="1"/>
            </p:cNvSpPr>
            <p:nvPr/>
          </p:nvSpPr>
          <p:spPr bwMode="auto">
            <a:xfrm>
              <a:off x="3308" y="1386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08" name="Line 390"/>
            <p:cNvSpPr>
              <a:spLocks noChangeShapeType="1"/>
            </p:cNvSpPr>
            <p:nvPr/>
          </p:nvSpPr>
          <p:spPr bwMode="auto">
            <a:xfrm>
              <a:off x="3284" y="1282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09" name="Line 391"/>
            <p:cNvSpPr>
              <a:spLocks noChangeShapeType="1"/>
            </p:cNvSpPr>
            <p:nvPr/>
          </p:nvSpPr>
          <p:spPr bwMode="auto">
            <a:xfrm>
              <a:off x="3308" y="1177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10" name="Line 392"/>
            <p:cNvSpPr>
              <a:spLocks noChangeShapeType="1"/>
            </p:cNvSpPr>
            <p:nvPr/>
          </p:nvSpPr>
          <p:spPr bwMode="auto">
            <a:xfrm>
              <a:off x="3284" y="1073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11" name="Line 393"/>
            <p:cNvSpPr>
              <a:spLocks noChangeShapeType="1"/>
            </p:cNvSpPr>
            <p:nvPr/>
          </p:nvSpPr>
          <p:spPr bwMode="auto">
            <a:xfrm>
              <a:off x="3308" y="969"/>
              <a:ext cx="24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12" name="Line 394"/>
            <p:cNvSpPr>
              <a:spLocks noChangeShapeType="1"/>
            </p:cNvSpPr>
            <p:nvPr/>
          </p:nvSpPr>
          <p:spPr bwMode="auto">
            <a:xfrm>
              <a:off x="3284" y="865"/>
              <a:ext cx="48" cy="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413" name="Line 395"/>
            <p:cNvSpPr>
              <a:spLocks noChangeShapeType="1"/>
            </p:cNvSpPr>
            <p:nvPr/>
          </p:nvSpPr>
          <p:spPr bwMode="auto">
            <a:xfrm flipV="1">
              <a:off x="3332" y="865"/>
              <a:ext cx="1" cy="2501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2334" name="Freeform 410"/>
          <p:cNvSpPr>
            <a:spLocks/>
          </p:cNvSpPr>
          <p:nvPr/>
        </p:nvSpPr>
        <p:spPr bwMode="auto">
          <a:xfrm>
            <a:off x="1727200" y="2789238"/>
            <a:ext cx="2220913" cy="3033712"/>
          </a:xfrm>
          <a:custGeom>
            <a:avLst/>
            <a:gdLst>
              <a:gd name="T0" fmla="*/ 0 w 1399"/>
              <a:gd name="T1" fmla="*/ 3033712 h 2216"/>
              <a:gd name="T2" fmla="*/ 158750 w 1399"/>
              <a:gd name="T3" fmla="*/ 2309509 h 2216"/>
              <a:gd name="T4" fmla="*/ 317500 w 1399"/>
              <a:gd name="T5" fmla="*/ 2012435 h 2216"/>
              <a:gd name="T6" fmla="*/ 476250 w 1399"/>
              <a:gd name="T7" fmla="*/ 2001483 h 2216"/>
              <a:gd name="T8" fmla="*/ 635000 w 1399"/>
              <a:gd name="T9" fmla="*/ 2269808 h 2216"/>
              <a:gd name="T10" fmla="*/ 793750 w 1399"/>
              <a:gd name="T11" fmla="*/ 2794136 h 2216"/>
              <a:gd name="T12" fmla="*/ 952500 w 1399"/>
              <a:gd name="T13" fmla="*/ 3033712 h 2216"/>
              <a:gd name="T14" fmla="*/ 1111250 w 1399"/>
              <a:gd name="T15" fmla="*/ 768011 h 2216"/>
              <a:gd name="T16" fmla="*/ 1268413 w 1399"/>
              <a:gd name="T17" fmla="*/ 260111 h 2216"/>
              <a:gd name="T18" fmla="*/ 1427163 w 1399"/>
              <a:gd name="T19" fmla="*/ 0 h 2216"/>
              <a:gd name="T20" fmla="*/ 1585913 w 1399"/>
              <a:gd name="T21" fmla="*/ 9583 h 2216"/>
              <a:gd name="T22" fmla="*/ 1744663 w 1399"/>
              <a:gd name="T23" fmla="*/ 298443 h 2216"/>
              <a:gd name="T24" fmla="*/ 1903413 w 1399"/>
              <a:gd name="T25" fmla="*/ 874793 h 2216"/>
              <a:gd name="T26" fmla="*/ 2062163 w 1399"/>
              <a:gd name="T27" fmla="*/ 1738635 h 2216"/>
              <a:gd name="T28" fmla="*/ 2220913 w 1399"/>
              <a:gd name="T29" fmla="*/ 3033712 h 221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399" h="2216">
                <a:moveTo>
                  <a:pt x="0" y="2216"/>
                </a:moveTo>
                <a:lnTo>
                  <a:pt x="100" y="1687"/>
                </a:lnTo>
                <a:lnTo>
                  <a:pt x="200" y="1470"/>
                </a:lnTo>
                <a:lnTo>
                  <a:pt x="300" y="1462"/>
                </a:lnTo>
                <a:lnTo>
                  <a:pt x="400" y="1658"/>
                </a:lnTo>
                <a:lnTo>
                  <a:pt x="500" y="2041"/>
                </a:lnTo>
                <a:lnTo>
                  <a:pt x="600" y="2216"/>
                </a:lnTo>
                <a:lnTo>
                  <a:pt x="700" y="561"/>
                </a:lnTo>
                <a:lnTo>
                  <a:pt x="799" y="190"/>
                </a:lnTo>
                <a:lnTo>
                  <a:pt x="899" y="0"/>
                </a:lnTo>
                <a:lnTo>
                  <a:pt x="999" y="7"/>
                </a:lnTo>
                <a:lnTo>
                  <a:pt x="1099" y="218"/>
                </a:lnTo>
                <a:lnTo>
                  <a:pt x="1199" y="639"/>
                </a:lnTo>
                <a:lnTo>
                  <a:pt x="1299" y="1270"/>
                </a:lnTo>
                <a:lnTo>
                  <a:pt x="1399" y="2216"/>
                </a:lnTo>
              </a:path>
            </a:pathLst>
          </a:custGeom>
          <a:noFill/>
          <a:ln w="38100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12335" name="Group 445"/>
          <p:cNvGrpSpPr>
            <a:grpSpLocks/>
          </p:cNvGrpSpPr>
          <p:nvPr/>
        </p:nvGrpSpPr>
        <p:grpSpPr bwMode="auto">
          <a:xfrm>
            <a:off x="1825625" y="2746375"/>
            <a:ext cx="6291263" cy="2700338"/>
            <a:chOff x="1150" y="1730"/>
            <a:chExt cx="3963" cy="1701"/>
          </a:xfrm>
        </p:grpSpPr>
        <p:sp>
          <p:nvSpPr>
            <p:cNvPr id="12352" name="Oval 398"/>
            <p:cNvSpPr>
              <a:spLocks noChangeArrowheads="1"/>
            </p:cNvSpPr>
            <p:nvPr/>
          </p:nvSpPr>
          <p:spPr bwMode="auto">
            <a:xfrm>
              <a:off x="3919" y="3312"/>
              <a:ext cx="75" cy="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53" name="Oval 399"/>
            <p:cNvSpPr>
              <a:spLocks noChangeArrowheads="1"/>
            </p:cNvSpPr>
            <p:nvPr/>
          </p:nvSpPr>
          <p:spPr bwMode="auto">
            <a:xfrm>
              <a:off x="4058" y="3131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54" name="Oval 400"/>
            <p:cNvSpPr>
              <a:spLocks noChangeArrowheads="1"/>
            </p:cNvSpPr>
            <p:nvPr/>
          </p:nvSpPr>
          <p:spPr bwMode="auto">
            <a:xfrm>
              <a:off x="4198" y="2952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55" name="Oval 401"/>
            <p:cNvSpPr>
              <a:spLocks noChangeArrowheads="1"/>
            </p:cNvSpPr>
            <p:nvPr/>
          </p:nvSpPr>
          <p:spPr bwMode="auto">
            <a:xfrm>
              <a:off x="4198" y="2970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56" name="Oval 402"/>
            <p:cNvSpPr>
              <a:spLocks noChangeArrowheads="1"/>
            </p:cNvSpPr>
            <p:nvPr/>
          </p:nvSpPr>
          <p:spPr bwMode="auto">
            <a:xfrm>
              <a:off x="4198" y="2916"/>
              <a:ext cx="75" cy="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57" name="Oval 403"/>
            <p:cNvSpPr>
              <a:spLocks noChangeArrowheads="1"/>
            </p:cNvSpPr>
            <p:nvPr/>
          </p:nvSpPr>
          <p:spPr bwMode="auto">
            <a:xfrm>
              <a:off x="4338" y="2772"/>
              <a:ext cx="75" cy="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58" name="Oval 404"/>
            <p:cNvSpPr>
              <a:spLocks noChangeArrowheads="1"/>
            </p:cNvSpPr>
            <p:nvPr/>
          </p:nvSpPr>
          <p:spPr bwMode="auto">
            <a:xfrm>
              <a:off x="4338" y="2736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59" name="Oval 405"/>
            <p:cNvSpPr>
              <a:spLocks noChangeArrowheads="1"/>
            </p:cNvSpPr>
            <p:nvPr/>
          </p:nvSpPr>
          <p:spPr bwMode="auto">
            <a:xfrm>
              <a:off x="4479" y="2574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60" name="Oval 406"/>
            <p:cNvSpPr>
              <a:spLocks noChangeArrowheads="1"/>
            </p:cNvSpPr>
            <p:nvPr/>
          </p:nvSpPr>
          <p:spPr bwMode="auto">
            <a:xfrm>
              <a:off x="4618" y="2664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61" name="Oval 407"/>
            <p:cNvSpPr>
              <a:spLocks noChangeArrowheads="1"/>
            </p:cNvSpPr>
            <p:nvPr/>
          </p:nvSpPr>
          <p:spPr bwMode="auto">
            <a:xfrm>
              <a:off x="4758" y="2772"/>
              <a:ext cx="75" cy="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62" name="Oval 408"/>
            <p:cNvSpPr>
              <a:spLocks noChangeArrowheads="1"/>
            </p:cNvSpPr>
            <p:nvPr/>
          </p:nvSpPr>
          <p:spPr bwMode="auto">
            <a:xfrm>
              <a:off x="4899" y="3060"/>
              <a:ext cx="75" cy="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63" name="Oval 409"/>
            <p:cNvSpPr>
              <a:spLocks noChangeArrowheads="1"/>
            </p:cNvSpPr>
            <p:nvPr/>
          </p:nvSpPr>
          <p:spPr bwMode="auto">
            <a:xfrm>
              <a:off x="5038" y="3294"/>
              <a:ext cx="75" cy="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64" name="Oval 411"/>
            <p:cNvSpPr>
              <a:spLocks noChangeArrowheads="1"/>
            </p:cNvSpPr>
            <p:nvPr/>
          </p:nvSpPr>
          <p:spPr bwMode="auto">
            <a:xfrm>
              <a:off x="1150" y="3205"/>
              <a:ext cx="75" cy="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65" name="Oval 412"/>
            <p:cNvSpPr>
              <a:spLocks noChangeArrowheads="1"/>
            </p:cNvSpPr>
            <p:nvPr/>
          </p:nvSpPr>
          <p:spPr bwMode="auto">
            <a:xfrm>
              <a:off x="1250" y="3006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66" name="Oval 413"/>
            <p:cNvSpPr>
              <a:spLocks noChangeArrowheads="1"/>
            </p:cNvSpPr>
            <p:nvPr/>
          </p:nvSpPr>
          <p:spPr bwMode="auto">
            <a:xfrm>
              <a:off x="1350" y="3006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67" name="Oval 414"/>
            <p:cNvSpPr>
              <a:spLocks noChangeArrowheads="1"/>
            </p:cNvSpPr>
            <p:nvPr/>
          </p:nvSpPr>
          <p:spPr bwMode="auto">
            <a:xfrm>
              <a:off x="1550" y="3366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68" name="Oval 415"/>
            <p:cNvSpPr>
              <a:spLocks noChangeArrowheads="1"/>
            </p:cNvSpPr>
            <p:nvPr/>
          </p:nvSpPr>
          <p:spPr bwMode="auto">
            <a:xfrm>
              <a:off x="1650" y="3025"/>
              <a:ext cx="75" cy="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69" name="Oval 416"/>
            <p:cNvSpPr>
              <a:spLocks noChangeArrowheads="1"/>
            </p:cNvSpPr>
            <p:nvPr/>
          </p:nvSpPr>
          <p:spPr bwMode="auto">
            <a:xfrm>
              <a:off x="1750" y="2197"/>
              <a:ext cx="76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70" name="Oval 417"/>
            <p:cNvSpPr>
              <a:spLocks noChangeArrowheads="1"/>
            </p:cNvSpPr>
            <p:nvPr/>
          </p:nvSpPr>
          <p:spPr bwMode="auto">
            <a:xfrm>
              <a:off x="1849" y="1927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71" name="Oval 418"/>
            <p:cNvSpPr>
              <a:spLocks noChangeArrowheads="1"/>
            </p:cNvSpPr>
            <p:nvPr/>
          </p:nvSpPr>
          <p:spPr bwMode="auto">
            <a:xfrm>
              <a:off x="1949" y="1730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72" name="Oval 419"/>
            <p:cNvSpPr>
              <a:spLocks noChangeArrowheads="1"/>
            </p:cNvSpPr>
            <p:nvPr/>
          </p:nvSpPr>
          <p:spPr bwMode="auto">
            <a:xfrm>
              <a:off x="2049" y="1766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73" name="Oval 420"/>
            <p:cNvSpPr>
              <a:spLocks noChangeArrowheads="1"/>
            </p:cNvSpPr>
            <p:nvPr/>
          </p:nvSpPr>
          <p:spPr bwMode="auto">
            <a:xfrm>
              <a:off x="2149" y="1927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74" name="Oval 421"/>
            <p:cNvSpPr>
              <a:spLocks noChangeArrowheads="1"/>
            </p:cNvSpPr>
            <p:nvPr/>
          </p:nvSpPr>
          <p:spPr bwMode="auto">
            <a:xfrm>
              <a:off x="2249" y="2323"/>
              <a:ext cx="76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12375" name="Oval 422"/>
            <p:cNvSpPr>
              <a:spLocks noChangeArrowheads="1"/>
            </p:cNvSpPr>
            <p:nvPr/>
          </p:nvSpPr>
          <p:spPr bwMode="auto">
            <a:xfrm>
              <a:off x="2350" y="2827"/>
              <a:ext cx="75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</p:grpSp>
      <p:sp>
        <p:nvSpPr>
          <p:cNvPr id="12336" name="Rectangle 425"/>
          <p:cNvSpPr>
            <a:spLocks noChangeArrowheads="1"/>
          </p:cNvSpPr>
          <p:nvPr/>
        </p:nvSpPr>
        <p:spPr bwMode="auto">
          <a:xfrm rot="-5400000">
            <a:off x="-867568" y="3845719"/>
            <a:ext cx="39830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Effective magneton number p</a:t>
            </a:r>
          </a:p>
        </p:txBody>
      </p:sp>
      <p:sp>
        <p:nvSpPr>
          <p:cNvPr id="12337" name="Rectangle 426"/>
          <p:cNvSpPr>
            <a:spLocks noChangeArrowheads="1"/>
          </p:cNvSpPr>
          <p:nvPr/>
        </p:nvSpPr>
        <p:spPr bwMode="auto">
          <a:xfrm>
            <a:off x="2166938" y="6450013"/>
            <a:ext cx="1328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f-shell filling</a:t>
            </a:r>
          </a:p>
        </p:txBody>
      </p:sp>
      <p:sp>
        <p:nvSpPr>
          <p:cNvPr id="12338" name="Text Box 436"/>
          <p:cNvSpPr txBox="1">
            <a:spLocks noChangeArrowheads="1"/>
          </p:cNvSpPr>
          <p:nvPr/>
        </p:nvSpPr>
        <p:spPr bwMode="auto">
          <a:xfrm>
            <a:off x="3408363" y="2468563"/>
            <a:ext cx="74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P(J)</a:t>
            </a:r>
          </a:p>
        </p:txBody>
      </p:sp>
      <p:sp>
        <p:nvSpPr>
          <p:cNvPr id="12339" name="Line 440"/>
          <p:cNvSpPr>
            <a:spLocks noChangeShapeType="1"/>
          </p:cNvSpPr>
          <p:nvPr/>
        </p:nvSpPr>
        <p:spPr bwMode="auto">
          <a:xfrm flipH="1">
            <a:off x="3649663" y="2906713"/>
            <a:ext cx="161925" cy="2143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2340" name="Rectangle 44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Effective magneton numbers</a:t>
            </a:r>
          </a:p>
        </p:txBody>
      </p:sp>
      <p:sp>
        <p:nvSpPr>
          <p:cNvPr id="12341" name="Rectangle 457"/>
          <p:cNvSpPr>
            <a:spLocks noChangeArrowheads="1"/>
          </p:cNvSpPr>
          <p:nvPr/>
        </p:nvSpPr>
        <p:spPr bwMode="auto">
          <a:xfrm>
            <a:off x="1735138" y="5189538"/>
            <a:ext cx="484187" cy="2143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342" name="Text Box 446"/>
          <p:cNvSpPr txBox="1">
            <a:spLocks noChangeArrowheads="1"/>
          </p:cNvSpPr>
          <p:nvPr/>
        </p:nvSpPr>
        <p:spPr bwMode="auto">
          <a:xfrm>
            <a:off x="1646238" y="5137150"/>
            <a:ext cx="601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Ce</a:t>
            </a:r>
            <a:r>
              <a:rPr lang="en-US" altLang="en-US" sz="1600" baseline="30000"/>
              <a:t>3+</a:t>
            </a:r>
            <a:endParaRPr lang="en-US" altLang="en-US" sz="1600"/>
          </a:p>
        </p:txBody>
      </p:sp>
      <p:sp>
        <p:nvSpPr>
          <p:cNvPr id="12343" name="Text Box 447"/>
          <p:cNvSpPr txBox="1">
            <a:spLocks noChangeArrowheads="1"/>
          </p:cNvSpPr>
          <p:nvPr/>
        </p:nvSpPr>
        <p:spPr bwMode="auto">
          <a:xfrm>
            <a:off x="3825875" y="436086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Lu</a:t>
            </a:r>
            <a:r>
              <a:rPr lang="en-US" altLang="en-US" sz="1600" baseline="30000"/>
              <a:t>3+</a:t>
            </a:r>
            <a:endParaRPr lang="en-US" altLang="en-US" sz="1600"/>
          </a:p>
        </p:txBody>
      </p:sp>
      <p:sp>
        <p:nvSpPr>
          <p:cNvPr id="12344" name="Rectangle 455"/>
          <p:cNvSpPr>
            <a:spLocks noChangeArrowheads="1"/>
          </p:cNvSpPr>
          <p:nvPr/>
        </p:nvSpPr>
        <p:spPr bwMode="auto">
          <a:xfrm>
            <a:off x="2286000" y="5110163"/>
            <a:ext cx="484188" cy="2143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345" name="Text Box 448"/>
          <p:cNvSpPr txBox="1">
            <a:spLocks noChangeArrowheads="1"/>
          </p:cNvSpPr>
          <p:nvPr/>
        </p:nvSpPr>
        <p:spPr bwMode="auto">
          <a:xfrm>
            <a:off x="2187575" y="5048250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Sm</a:t>
            </a:r>
            <a:r>
              <a:rPr lang="en-US" altLang="en-US" sz="1600" baseline="30000"/>
              <a:t>3+</a:t>
            </a:r>
            <a:endParaRPr lang="en-US" altLang="en-US" sz="1600"/>
          </a:p>
        </p:txBody>
      </p:sp>
      <p:sp>
        <p:nvSpPr>
          <p:cNvPr id="12346" name="Text Box 450"/>
          <p:cNvSpPr txBox="1">
            <a:spLocks noChangeArrowheads="1"/>
          </p:cNvSpPr>
          <p:nvPr/>
        </p:nvSpPr>
        <p:spPr bwMode="auto">
          <a:xfrm>
            <a:off x="5983288" y="4941888"/>
            <a:ext cx="51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Ti</a:t>
            </a:r>
            <a:r>
              <a:rPr lang="en-US" altLang="en-US" sz="1600" baseline="30000"/>
              <a:t>3+</a:t>
            </a:r>
            <a:endParaRPr lang="en-US" altLang="en-US" sz="1600"/>
          </a:p>
        </p:txBody>
      </p:sp>
      <p:sp>
        <p:nvSpPr>
          <p:cNvPr id="12347" name="Text Box 451"/>
          <p:cNvSpPr txBox="1">
            <a:spLocks noChangeArrowheads="1"/>
          </p:cNvSpPr>
          <p:nvPr/>
        </p:nvSpPr>
        <p:spPr bwMode="auto">
          <a:xfrm>
            <a:off x="6877050" y="3757613"/>
            <a:ext cx="579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Fe</a:t>
            </a:r>
            <a:r>
              <a:rPr lang="en-US" altLang="en-US" sz="1600" baseline="30000"/>
              <a:t>3+</a:t>
            </a:r>
            <a:endParaRPr lang="en-US" altLang="en-US" sz="1600"/>
          </a:p>
        </p:txBody>
      </p:sp>
      <p:sp>
        <p:nvSpPr>
          <p:cNvPr id="12348" name="Text Box 452"/>
          <p:cNvSpPr txBox="1">
            <a:spLocks noChangeArrowheads="1"/>
          </p:cNvSpPr>
          <p:nvPr/>
        </p:nvSpPr>
        <p:spPr bwMode="auto">
          <a:xfrm>
            <a:off x="8097838" y="5087938"/>
            <a:ext cx="601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Cu</a:t>
            </a:r>
            <a:r>
              <a:rPr lang="en-US" altLang="en-US" sz="1600" baseline="30000"/>
              <a:t>2+</a:t>
            </a:r>
            <a:endParaRPr lang="en-US" altLang="en-US" sz="1600"/>
          </a:p>
        </p:txBody>
      </p:sp>
      <p:sp>
        <p:nvSpPr>
          <p:cNvPr id="12349" name="Rectangle 454"/>
          <p:cNvSpPr>
            <a:spLocks noChangeArrowheads="1"/>
          </p:cNvSpPr>
          <p:nvPr/>
        </p:nvSpPr>
        <p:spPr bwMode="auto">
          <a:xfrm>
            <a:off x="2462213" y="4518025"/>
            <a:ext cx="484187" cy="214313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350" name="Text Box 453"/>
          <p:cNvSpPr txBox="1">
            <a:spLocks noChangeArrowheads="1"/>
          </p:cNvSpPr>
          <p:nvPr/>
        </p:nvSpPr>
        <p:spPr bwMode="auto">
          <a:xfrm>
            <a:off x="2378075" y="4456113"/>
            <a:ext cx="590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Eu</a:t>
            </a:r>
            <a:r>
              <a:rPr lang="en-US" altLang="en-US" sz="1600" baseline="30000"/>
              <a:t>3+</a:t>
            </a:r>
            <a:endParaRPr lang="en-US" altLang="en-US" sz="1600"/>
          </a:p>
        </p:txBody>
      </p:sp>
      <p:sp>
        <p:nvSpPr>
          <p:cNvPr id="12351" name="Text Box 456"/>
          <p:cNvSpPr txBox="1">
            <a:spLocks noChangeArrowheads="1"/>
          </p:cNvSpPr>
          <p:nvPr/>
        </p:nvSpPr>
        <p:spPr bwMode="auto">
          <a:xfrm>
            <a:off x="2187575" y="5048250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/>
              <a:t>Sm</a:t>
            </a:r>
            <a:r>
              <a:rPr lang="en-US" altLang="en-US" sz="1600" baseline="30000"/>
              <a:t>3+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188987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2544763" y="1157288"/>
            <a:ext cx="2233612" cy="92075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van Vleck paramagnetism</a:t>
            </a:r>
          </a:p>
        </p:txBody>
      </p:sp>
      <p:graphicFrame>
        <p:nvGraphicFramePr>
          <p:cNvPr id="13316" name="Object 3"/>
          <p:cNvGraphicFramePr>
            <a:graphicFrameLocks noChangeAspect="1"/>
          </p:cNvGraphicFramePr>
          <p:nvPr/>
        </p:nvGraphicFramePr>
        <p:xfrm>
          <a:off x="344488" y="1177925"/>
          <a:ext cx="730726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1" name="Equation" r:id="rId4" imgW="8867806" imgH="1057275" progId="Equation.3">
                  <p:embed/>
                </p:oleObj>
              </mc:Choice>
              <mc:Fallback>
                <p:oleObj name="Equation" r:id="rId4" imgW="8867806" imgH="105727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177925"/>
                        <a:ext cx="7307262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062038" y="2246313"/>
            <a:ext cx="6723062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44488" y="2333625"/>
            <a:ext cx="37798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Non-magnetic groundstate</a:t>
            </a:r>
          </a:p>
          <a:p>
            <a:pPr algn="l" eaLnBrk="1" hangingPunct="1"/>
            <a:r>
              <a:rPr lang="en-US" altLang="en-US"/>
              <a:t>   </a:t>
            </a:r>
            <a:endParaRPr lang="en-US" altLang="en-US">
              <a:latin typeface="Arial Unicode MS" pitchFamily="34" charset="-128"/>
            </a:endParaRPr>
          </a:p>
        </p:txBody>
      </p:sp>
      <p:graphicFrame>
        <p:nvGraphicFramePr>
          <p:cNvPr id="13319" name="Object 53"/>
          <p:cNvGraphicFramePr>
            <a:graphicFrameLocks noChangeAspect="1"/>
          </p:cNvGraphicFramePr>
          <p:nvPr/>
        </p:nvGraphicFramePr>
        <p:xfrm>
          <a:off x="836613" y="2855913"/>
          <a:ext cx="80994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2" name="Equation" r:id="rId6" imgW="8629588" imgH="1095211" progId="Equation.3">
                  <p:embed/>
                </p:oleObj>
              </mc:Choice>
              <mc:Fallback>
                <p:oleObj name="Equation" r:id="rId6" imgW="8629588" imgH="109521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855913"/>
                        <a:ext cx="809942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54"/>
          <p:cNvGraphicFramePr>
            <a:graphicFrameLocks noChangeAspect="1"/>
          </p:cNvGraphicFramePr>
          <p:nvPr/>
        </p:nvGraphicFramePr>
        <p:xfrm>
          <a:off x="4130675" y="2376488"/>
          <a:ext cx="3460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3" name="Equation" r:id="rId8" imgW="362012" imgH="400050" progId="Equation.3">
                  <p:embed/>
                </p:oleObj>
              </mc:Choice>
              <mc:Fallback>
                <p:oleObj name="Equation" r:id="rId8" imgW="362012" imgH="40005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2376488"/>
                        <a:ext cx="3460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55"/>
          <p:cNvSpPr txBox="1">
            <a:spLocks noChangeArrowheads="1"/>
          </p:cNvSpPr>
          <p:nvPr/>
        </p:nvSpPr>
        <p:spPr bwMode="auto">
          <a:xfrm>
            <a:off x="436563" y="4140200"/>
            <a:ext cx="50784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Only one excited state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>
                <a:latin typeface="Arial Unicode MS" pitchFamily="34" charset="-128"/>
              </a:rPr>
              <a:t> above GS, </a:t>
            </a:r>
          </a:p>
          <a:p>
            <a:pPr algn="l" eaLnBrk="1" hangingPunct="1"/>
            <a:endParaRPr lang="en-US" altLang="en-US">
              <a:latin typeface="Arial Unicode MS" pitchFamily="34" charset="-128"/>
            </a:endParaRPr>
          </a:p>
          <a:p>
            <a:pPr algn="l" eaLnBrk="1" hangingPunct="1"/>
            <a:r>
              <a:rPr lang="en-US" altLang="en-US">
                <a:latin typeface="Arial Unicode MS" pitchFamily="34" charset="-128"/>
              </a:rPr>
              <a:t>kT&lt;&lt; </a:t>
            </a:r>
            <a:r>
              <a:rPr lang="en-US" altLang="en-US">
                <a:latin typeface="Symbol" pitchFamily="18" charset="2"/>
              </a:rPr>
              <a:t>D</a:t>
            </a:r>
          </a:p>
        </p:txBody>
      </p:sp>
      <p:graphicFrame>
        <p:nvGraphicFramePr>
          <p:cNvPr id="13322" name="Object 56"/>
          <p:cNvGraphicFramePr>
            <a:graphicFrameLocks noChangeAspect="1"/>
          </p:cNvGraphicFramePr>
          <p:nvPr/>
        </p:nvGraphicFramePr>
        <p:xfrm>
          <a:off x="1982788" y="4618038"/>
          <a:ext cx="334803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4" name="Equation" r:id="rId10" imgW="3562412" imgH="895186" progId="Equation.3">
                  <p:embed/>
                </p:oleObj>
              </mc:Choice>
              <mc:Fallback>
                <p:oleObj name="Equation" r:id="rId10" imgW="3562412" imgH="895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4618038"/>
                        <a:ext cx="3348037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 Box 57"/>
          <p:cNvSpPr txBox="1">
            <a:spLocks noChangeArrowheads="1"/>
          </p:cNvSpPr>
          <p:nvPr/>
        </p:nvSpPr>
        <p:spPr bwMode="auto">
          <a:xfrm>
            <a:off x="6092825" y="5091113"/>
            <a:ext cx="3051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Competition between</a:t>
            </a:r>
          </a:p>
          <a:p>
            <a:pPr algn="l" eaLnBrk="1" hangingPunct="1"/>
            <a:r>
              <a:rPr lang="en-US" altLang="en-US"/>
              <a:t>van Vleck and </a:t>
            </a:r>
          </a:p>
          <a:p>
            <a:pPr algn="l" eaLnBrk="1" hangingPunct="1"/>
            <a:r>
              <a:rPr lang="en-US" altLang="en-US"/>
              <a:t>Langevin</a:t>
            </a:r>
          </a:p>
        </p:txBody>
      </p:sp>
      <p:sp>
        <p:nvSpPr>
          <p:cNvPr id="13324" name="Rectangle 58"/>
          <p:cNvSpPr>
            <a:spLocks noChangeArrowheads="1"/>
          </p:cNvSpPr>
          <p:nvPr/>
        </p:nvSpPr>
        <p:spPr bwMode="auto">
          <a:xfrm>
            <a:off x="436563" y="5997575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Arial Unicode MS" pitchFamily="34" charset="-128"/>
              </a:rPr>
              <a:t>kT&gt;&gt; </a:t>
            </a:r>
            <a:r>
              <a:rPr lang="en-US" altLang="en-US">
                <a:latin typeface="Symbol" pitchFamily="18" charset="2"/>
              </a:rPr>
              <a:t>D:</a:t>
            </a:r>
          </a:p>
        </p:txBody>
      </p:sp>
      <p:graphicFrame>
        <p:nvGraphicFramePr>
          <p:cNvPr id="13325" name="Object 59"/>
          <p:cNvGraphicFramePr>
            <a:graphicFrameLocks noChangeAspect="1"/>
          </p:cNvGraphicFramePr>
          <p:nvPr/>
        </p:nvGraphicFramePr>
        <p:xfrm>
          <a:off x="1982788" y="5718175"/>
          <a:ext cx="31940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Equation" r:id="rId12" imgW="3390777" imgH="895186" progId="Equation.3">
                  <p:embed/>
                </p:oleObj>
              </mc:Choice>
              <mc:Fallback>
                <p:oleObj name="Equation" r:id="rId12" imgW="3390777" imgH="895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5718175"/>
                        <a:ext cx="319405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97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Conduction electrons:</a:t>
            </a:r>
            <a:br>
              <a:rPr lang="en-US" altLang="en-US" smtClean="0"/>
            </a:br>
            <a:r>
              <a:rPr lang="en-US" altLang="en-US" smtClean="0"/>
              <a:t>Pauli paramagnetism</a:t>
            </a:r>
          </a:p>
        </p:txBody>
      </p:sp>
      <p:grpSp>
        <p:nvGrpSpPr>
          <p:cNvPr id="14339" name="Group 57"/>
          <p:cNvGrpSpPr>
            <a:grpSpLocks/>
          </p:cNvGrpSpPr>
          <p:nvPr/>
        </p:nvGrpSpPr>
        <p:grpSpPr bwMode="auto">
          <a:xfrm>
            <a:off x="561975" y="1971675"/>
            <a:ext cx="7975600" cy="874713"/>
            <a:chOff x="236" y="885"/>
            <a:chExt cx="5024" cy="551"/>
          </a:xfrm>
        </p:grpSpPr>
        <p:sp>
          <p:nvSpPr>
            <p:cNvPr id="14353" name="Text Box 52"/>
            <p:cNvSpPr txBox="1">
              <a:spLocks noChangeArrowheads="1"/>
            </p:cNvSpPr>
            <p:nvPr/>
          </p:nvSpPr>
          <p:spPr bwMode="auto">
            <a:xfrm>
              <a:off x="236" y="1016"/>
              <a:ext cx="9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 b="1" u="sng"/>
                <a:t>No field</a:t>
              </a:r>
              <a:r>
                <a:rPr lang="en-US" altLang="en-US"/>
                <a:t>: </a:t>
              </a:r>
            </a:p>
          </p:txBody>
        </p:sp>
        <p:graphicFrame>
          <p:nvGraphicFramePr>
            <p:cNvPr id="14354" name="Object 53"/>
            <p:cNvGraphicFramePr>
              <a:graphicFrameLocks noChangeAspect="1"/>
            </p:cNvGraphicFramePr>
            <p:nvPr/>
          </p:nvGraphicFramePr>
          <p:xfrm>
            <a:off x="1125" y="936"/>
            <a:ext cx="615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3" name="Equation" r:id="rId3" imgW="1209829" imgH="876464" progId="Equation.3">
                    <p:embed/>
                  </p:oleObj>
                </mc:Choice>
                <mc:Fallback>
                  <p:oleObj name="Equation" r:id="rId3" imgW="1209829" imgH="8764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5" y="936"/>
                          <a:ext cx="615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5" name="Object 54"/>
            <p:cNvGraphicFramePr>
              <a:graphicFrameLocks noChangeAspect="1"/>
            </p:cNvGraphicFramePr>
            <p:nvPr/>
          </p:nvGraphicFramePr>
          <p:xfrm>
            <a:off x="2035" y="936"/>
            <a:ext cx="1288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4" name="Equation" r:id="rId5" imgW="2542959" imgH="876464" progId="Equation.3">
                    <p:embed/>
                  </p:oleObj>
                </mc:Choice>
                <mc:Fallback>
                  <p:oleObj name="Equation" r:id="rId5" imgW="2542959" imgH="8764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5" y="936"/>
                          <a:ext cx="1288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6" name="Object 55"/>
            <p:cNvGraphicFramePr>
              <a:graphicFrameLocks noChangeAspect="1"/>
            </p:cNvGraphicFramePr>
            <p:nvPr/>
          </p:nvGraphicFramePr>
          <p:xfrm>
            <a:off x="3619" y="885"/>
            <a:ext cx="1641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75" name="Equation" r:id="rId7" imgW="3238377" imgH="1085850" progId="Equation.3">
                    <p:embed/>
                  </p:oleObj>
                </mc:Choice>
                <mc:Fallback>
                  <p:oleObj name="Equation" r:id="rId7" imgW="3238377" imgH="10858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9" y="885"/>
                          <a:ext cx="1641" cy="5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40" name="Group 61"/>
          <p:cNvGrpSpPr>
            <a:grpSpLocks/>
          </p:cNvGrpSpPr>
          <p:nvPr/>
        </p:nvGrpSpPr>
        <p:grpSpPr bwMode="auto">
          <a:xfrm>
            <a:off x="3216275" y="3125788"/>
            <a:ext cx="2520950" cy="2995612"/>
            <a:chOff x="2399" y="1969"/>
            <a:chExt cx="1588" cy="1887"/>
          </a:xfrm>
        </p:grpSpPr>
        <p:grpSp>
          <p:nvGrpSpPr>
            <p:cNvPr id="14341" name="Group 51"/>
            <p:cNvGrpSpPr>
              <a:grpSpLocks/>
            </p:cNvGrpSpPr>
            <p:nvPr/>
          </p:nvGrpSpPr>
          <p:grpSpPr bwMode="auto">
            <a:xfrm>
              <a:off x="2399" y="1969"/>
              <a:ext cx="1588" cy="1887"/>
              <a:chOff x="1602" y="1460"/>
              <a:chExt cx="1588" cy="1887"/>
            </a:xfrm>
          </p:grpSpPr>
          <p:sp>
            <p:nvSpPr>
              <p:cNvPr id="14345" name="Freeform 50"/>
              <p:cNvSpPr>
                <a:spLocks/>
              </p:cNvSpPr>
              <p:nvPr/>
            </p:nvSpPr>
            <p:spPr bwMode="auto">
              <a:xfrm>
                <a:off x="2076" y="1960"/>
                <a:ext cx="648" cy="864"/>
              </a:xfrm>
              <a:custGeom>
                <a:avLst/>
                <a:gdLst>
                  <a:gd name="T0" fmla="*/ 0 w 648"/>
                  <a:gd name="T1" fmla="*/ 864 h 864"/>
                  <a:gd name="T2" fmla="*/ 0 w 648"/>
                  <a:gd name="T3" fmla="*/ 0 h 864"/>
                  <a:gd name="T4" fmla="*/ 648 w 648"/>
                  <a:gd name="T5" fmla="*/ 0 h 864"/>
                  <a:gd name="T6" fmla="*/ 600 w 648"/>
                  <a:gd name="T7" fmla="*/ 152 h 864"/>
                  <a:gd name="T8" fmla="*/ 512 w 648"/>
                  <a:gd name="T9" fmla="*/ 336 h 864"/>
                  <a:gd name="T10" fmla="*/ 448 w 648"/>
                  <a:gd name="T11" fmla="*/ 464 h 864"/>
                  <a:gd name="T12" fmla="*/ 360 w 648"/>
                  <a:gd name="T13" fmla="*/ 616 h 864"/>
                  <a:gd name="T14" fmla="*/ 304 w 648"/>
                  <a:gd name="T15" fmla="*/ 688 h 864"/>
                  <a:gd name="T16" fmla="*/ 272 w 648"/>
                  <a:gd name="T17" fmla="*/ 728 h 864"/>
                  <a:gd name="T18" fmla="*/ 192 w 648"/>
                  <a:gd name="T19" fmla="*/ 792 h 864"/>
                  <a:gd name="T20" fmla="*/ 136 w 648"/>
                  <a:gd name="T21" fmla="*/ 832 h 864"/>
                  <a:gd name="T22" fmla="*/ 64 w 648"/>
                  <a:gd name="T23" fmla="*/ 856 h 864"/>
                  <a:gd name="T24" fmla="*/ 0 w 648"/>
                  <a:gd name="T25" fmla="*/ 864 h 86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48" h="864">
                    <a:moveTo>
                      <a:pt x="0" y="864"/>
                    </a:moveTo>
                    <a:lnTo>
                      <a:pt x="0" y="0"/>
                    </a:lnTo>
                    <a:lnTo>
                      <a:pt x="648" y="0"/>
                    </a:lnTo>
                    <a:lnTo>
                      <a:pt x="600" y="152"/>
                    </a:lnTo>
                    <a:lnTo>
                      <a:pt x="512" y="336"/>
                    </a:lnTo>
                    <a:lnTo>
                      <a:pt x="448" y="464"/>
                    </a:lnTo>
                    <a:lnTo>
                      <a:pt x="360" y="616"/>
                    </a:lnTo>
                    <a:lnTo>
                      <a:pt x="304" y="688"/>
                    </a:lnTo>
                    <a:lnTo>
                      <a:pt x="272" y="728"/>
                    </a:lnTo>
                    <a:lnTo>
                      <a:pt x="192" y="792"/>
                    </a:lnTo>
                    <a:lnTo>
                      <a:pt x="136" y="832"/>
                    </a:lnTo>
                    <a:lnTo>
                      <a:pt x="64" y="856"/>
                    </a:lnTo>
                    <a:lnTo>
                      <a:pt x="0" y="864"/>
                    </a:lnTo>
                    <a:close/>
                  </a:path>
                </a:pathLst>
              </a:custGeom>
              <a:solidFill>
                <a:srgbClr val="00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346" name="Freeform 41"/>
              <p:cNvSpPr>
                <a:spLocks/>
              </p:cNvSpPr>
              <p:nvPr/>
            </p:nvSpPr>
            <p:spPr bwMode="auto">
              <a:xfrm>
                <a:off x="2075" y="1699"/>
                <a:ext cx="752" cy="1131"/>
              </a:xfrm>
              <a:custGeom>
                <a:avLst/>
                <a:gdLst>
                  <a:gd name="T0" fmla="*/ 0 w 10306"/>
                  <a:gd name="T1" fmla="*/ 1131 h 16237"/>
                  <a:gd name="T2" fmla="*/ 15 w 10306"/>
                  <a:gd name="T3" fmla="*/ 1131 h 16237"/>
                  <a:gd name="T4" fmla="*/ 30 w 10306"/>
                  <a:gd name="T5" fmla="*/ 1129 h 16237"/>
                  <a:gd name="T6" fmla="*/ 46 w 10306"/>
                  <a:gd name="T7" fmla="*/ 1127 h 16237"/>
                  <a:gd name="T8" fmla="*/ 61 w 10306"/>
                  <a:gd name="T9" fmla="*/ 1124 h 16237"/>
                  <a:gd name="T10" fmla="*/ 76 w 10306"/>
                  <a:gd name="T11" fmla="*/ 1120 h 16237"/>
                  <a:gd name="T12" fmla="*/ 91 w 10306"/>
                  <a:gd name="T13" fmla="*/ 1114 h 16237"/>
                  <a:gd name="T14" fmla="*/ 106 w 10306"/>
                  <a:gd name="T15" fmla="*/ 1108 h 16237"/>
                  <a:gd name="T16" fmla="*/ 122 w 10306"/>
                  <a:gd name="T17" fmla="*/ 1101 h 16237"/>
                  <a:gd name="T18" fmla="*/ 137 w 10306"/>
                  <a:gd name="T19" fmla="*/ 1094 h 16237"/>
                  <a:gd name="T20" fmla="*/ 152 w 10306"/>
                  <a:gd name="T21" fmla="*/ 1085 h 16237"/>
                  <a:gd name="T22" fmla="*/ 167 w 10306"/>
                  <a:gd name="T23" fmla="*/ 1075 h 16237"/>
                  <a:gd name="T24" fmla="*/ 182 w 10306"/>
                  <a:gd name="T25" fmla="*/ 1064 h 16237"/>
                  <a:gd name="T26" fmla="*/ 198 w 10306"/>
                  <a:gd name="T27" fmla="*/ 1053 h 16237"/>
                  <a:gd name="T28" fmla="*/ 213 w 10306"/>
                  <a:gd name="T29" fmla="*/ 1041 h 16237"/>
                  <a:gd name="T30" fmla="*/ 228 w 10306"/>
                  <a:gd name="T31" fmla="*/ 1027 h 16237"/>
                  <a:gd name="T32" fmla="*/ 243 w 10306"/>
                  <a:gd name="T33" fmla="*/ 1013 h 16237"/>
                  <a:gd name="T34" fmla="*/ 258 w 10306"/>
                  <a:gd name="T35" fmla="*/ 998 h 16237"/>
                  <a:gd name="T36" fmla="*/ 273 w 10306"/>
                  <a:gd name="T37" fmla="*/ 981 h 16237"/>
                  <a:gd name="T38" fmla="*/ 289 w 10306"/>
                  <a:gd name="T39" fmla="*/ 964 h 16237"/>
                  <a:gd name="T40" fmla="*/ 304 w 10306"/>
                  <a:gd name="T41" fmla="*/ 946 h 16237"/>
                  <a:gd name="T42" fmla="*/ 319 w 10306"/>
                  <a:gd name="T43" fmla="*/ 927 h 16237"/>
                  <a:gd name="T44" fmla="*/ 334 w 10306"/>
                  <a:gd name="T45" fmla="*/ 908 h 16237"/>
                  <a:gd name="T46" fmla="*/ 349 w 10306"/>
                  <a:gd name="T47" fmla="*/ 887 h 16237"/>
                  <a:gd name="T48" fmla="*/ 365 w 10306"/>
                  <a:gd name="T49" fmla="*/ 865 h 16237"/>
                  <a:gd name="T50" fmla="*/ 380 w 10306"/>
                  <a:gd name="T51" fmla="*/ 842 h 16237"/>
                  <a:gd name="T52" fmla="*/ 395 w 10306"/>
                  <a:gd name="T53" fmla="*/ 819 h 16237"/>
                  <a:gd name="T54" fmla="*/ 410 w 10306"/>
                  <a:gd name="T55" fmla="*/ 794 h 16237"/>
                  <a:gd name="T56" fmla="*/ 425 w 10306"/>
                  <a:gd name="T57" fmla="*/ 769 h 16237"/>
                  <a:gd name="T58" fmla="*/ 441 w 10306"/>
                  <a:gd name="T59" fmla="*/ 743 h 16237"/>
                  <a:gd name="T60" fmla="*/ 456 w 10306"/>
                  <a:gd name="T61" fmla="*/ 716 h 16237"/>
                  <a:gd name="T62" fmla="*/ 471 w 10306"/>
                  <a:gd name="T63" fmla="*/ 687 h 16237"/>
                  <a:gd name="T64" fmla="*/ 486 w 10306"/>
                  <a:gd name="T65" fmla="*/ 658 h 16237"/>
                  <a:gd name="T66" fmla="*/ 501 w 10306"/>
                  <a:gd name="T67" fmla="*/ 628 h 16237"/>
                  <a:gd name="T68" fmla="*/ 517 w 10306"/>
                  <a:gd name="T69" fmla="*/ 597 h 16237"/>
                  <a:gd name="T70" fmla="*/ 532 w 10306"/>
                  <a:gd name="T71" fmla="*/ 566 h 16237"/>
                  <a:gd name="T72" fmla="*/ 547 w 10306"/>
                  <a:gd name="T73" fmla="*/ 533 h 16237"/>
                  <a:gd name="T74" fmla="*/ 562 w 10306"/>
                  <a:gd name="T75" fmla="*/ 499 h 16237"/>
                  <a:gd name="T76" fmla="*/ 577 w 10306"/>
                  <a:gd name="T77" fmla="*/ 465 h 16237"/>
                  <a:gd name="T78" fmla="*/ 592 w 10306"/>
                  <a:gd name="T79" fmla="*/ 429 h 16237"/>
                  <a:gd name="T80" fmla="*/ 608 w 10306"/>
                  <a:gd name="T81" fmla="*/ 392 h 16237"/>
                  <a:gd name="T82" fmla="*/ 623 w 10306"/>
                  <a:gd name="T83" fmla="*/ 355 h 16237"/>
                  <a:gd name="T84" fmla="*/ 638 w 10306"/>
                  <a:gd name="T85" fmla="*/ 317 h 16237"/>
                  <a:gd name="T86" fmla="*/ 653 w 10306"/>
                  <a:gd name="T87" fmla="*/ 278 h 16237"/>
                  <a:gd name="T88" fmla="*/ 668 w 10306"/>
                  <a:gd name="T89" fmla="*/ 237 h 16237"/>
                  <a:gd name="T90" fmla="*/ 684 w 10306"/>
                  <a:gd name="T91" fmla="*/ 196 h 16237"/>
                  <a:gd name="T92" fmla="*/ 699 w 10306"/>
                  <a:gd name="T93" fmla="*/ 154 h 16237"/>
                  <a:gd name="T94" fmla="*/ 714 w 10306"/>
                  <a:gd name="T95" fmla="*/ 111 h 16237"/>
                  <a:gd name="T96" fmla="*/ 729 w 10306"/>
                  <a:gd name="T97" fmla="*/ 67 h 16237"/>
                  <a:gd name="T98" fmla="*/ 744 w 10306"/>
                  <a:gd name="T99" fmla="*/ 23 h 1623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0306" h="16237">
                    <a:moveTo>
                      <a:pt x="0" y="16237"/>
                    </a:moveTo>
                    <a:lnTo>
                      <a:pt x="0" y="16237"/>
                    </a:lnTo>
                    <a:lnTo>
                      <a:pt x="104" y="16235"/>
                    </a:lnTo>
                    <a:lnTo>
                      <a:pt x="209" y="16231"/>
                    </a:lnTo>
                    <a:lnTo>
                      <a:pt x="313" y="16222"/>
                    </a:lnTo>
                    <a:lnTo>
                      <a:pt x="417" y="16211"/>
                    </a:lnTo>
                    <a:lnTo>
                      <a:pt x="521" y="16195"/>
                    </a:lnTo>
                    <a:lnTo>
                      <a:pt x="625" y="16178"/>
                    </a:lnTo>
                    <a:lnTo>
                      <a:pt x="729" y="16156"/>
                    </a:lnTo>
                    <a:lnTo>
                      <a:pt x="834" y="16131"/>
                    </a:lnTo>
                    <a:lnTo>
                      <a:pt x="937" y="16103"/>
                    </a:lnTo>
                    <a:lnTo>
                      <a:pt x="1041" y="16072"/>
                    </a:lnTo>
                    <a:lnTo>
                      <a:pt x="1145" y="16036"/>
                    </a:lnTo>
                    <a:lnTo>
                      <a:pt x="1250" y="15999"/>
                    </a:lnTo>
                    <a:lnTo>
                      <a:pt x="1354" y="15957"/>
                    </a:lnTo>
                    <a:lnTo>
                      <a:pt x="1457" y="15913"/>
                    </a:lnTo>
                    <a:lnTo>
                      <a:pt x="1562" y="15865"/>
                    </a:lnTo>
                    <a:lnTo>
                      <a:pt x="1666" y="15813"/>
                    </a:lnTo>
                    <a:lnTo>
                      <a:pt x="1770" y="15759"/>
                    </a:lnTo>
                    <a:lnTo>
                      <a:pt x="1875" y="15701"/>
                    </a:lnTo>
                    <a:lnTo>
                      <a:pt x="1978" y="15639"/>
                    </a:lnTo>
                    <a:lnTo>
                      <a:pt x="2082" y="15574"/>
                    </a:lnTo>
                    <a:lnTo>
                      <a:pt x="2187" y="15507"/>
                    </a:lnTo>
                    <a:lnTo>
                      <a:pt x="2291" y="15435"/>
                    </a:lnTo>
                    <a:lnTo>
                      <a:pt x="2394" y="15361"/>
                    </a:lnTo>
                    <a:lnTo>
                      <a:pt x="2499" y="15282"/>
                    </a:lnTo>
                    <a:lnTo>
                      <a:pt x="2603" y="15202"/>
                    </a:lnTo>
                    <a:lnTo>
                      <a:pt x="2707" y="15117"/>
                    </a:lnTo>
                    <a:lnTo>
                      <a:pt x="2811" y="15030"/>
                    </a:lnTo>
                    <a:lnTo>
                      <a:pt x="2915" y="14939"/>
                    </a:lnTo>
                    <a:lnTo>
                      <a:pt x="3019" y="14844"/>
                    </a:lnTo>
                    <a:lnTo>
                      <a:pt x="3123" y="14746"/>
                    </a:lnTo>
                    <a:lnTo>
                      <a:pt x="3228" y="14645"/>
                    </a:lnTo>
                    <a:lnTo>
                      <a:pt x="3331" y="14541"/>
                    </a:lnTo>
                    <a:lnTo>
                      <a:pt x="3435" y="14433"/>
                    </a:lnTo>
                    <a:lnTo>
                      <a:pt x="3540" y="14322"/>
                    </a:lnTo>
                    <a:lnTo>
                      <a:pt x="3644" y="14207"/>
                    </a:lnTo>
                    <a:lnTo>
                      <a:pt x="3748" y="14090"/>
                    </a:lnTo>
                    <a:lnTo>
                      <a:pt x="3852" y="13969"/>
                    </a:lnTo>
                    <a:lnTo>
                      <a:pt x="3956" y="13844"/>
                    </a:lnTo>
                    <a:lnTo>
                      <a:pt x="4060" y="13717"/>
                    </a:lnTo>
                    <a:lnTo>
                      <a:pt x="4165" y="13586"/>
                    </a:lnTo>
                    <a:lnTo>
                      <a:pt x="4269" y="13453"/>
                    </a:lnTo>
                    <a:lnTo>
                      <a:pt x="4372" y="13315"/>
                    </a:lnTo>
                    <a:lnTo>
                      <a:pt x="4476" y="13174"/>
                    </a:lnTo>
                    <a:lnTo>
                      <a:pt x="4581" y="13029"/>
                    </a:lnTo>
                    <a:lnTo>
                      <a:pt x="4685" y="12882"/>
                    </a:lnTo>
                    <a:lnTo>
                      <a:pt x="4788" y="12731"/>
                    </a:lnTo>
                    <a:lnTo>
                      <a:pt x="4893" y="12577"/>
                    </a:lnTo>
                    <a:lnTo>
                      <a:pt x="4997" y="12420"/>
                    </a:lnTo>
                    <a:lnTo>
                      <a:pt x="5101" y="12259"/>
                    </a:lnTo>
                    <a:lnTo>
                      <a:pt x="5206" y="12095"/>
                    </a:lnTo>
                    <a:lnTo>
                      <a:pt x="5309" y="11928"/>
                    </a:lnTo>
                    <a:lnTo>
                      <a:pt x="5413" y="11757"/>
                    </a:lnTo>
                    <a:lnTo>
                      <a:pt x="5518" y="11583"/>
                    </a:lnTo>
                    <a:lnTo>
                      <a:pt x="5622" y="11405"/>
                    </a:lnTo>
                    <a:lnTo>
                      <a:pt x="5725" y="11225"/>
                    </a:lnTo>
                    <a:lnTo>
                      <a:pt x="5830" y="11041"/>
                    </a:lnTo>
                    <a:lnTo>
                      <a:pt x="5934" y="10855"/>
                    </a:lnTo>
                    <a:lnTo>
                      <a:pt x="6038" y="10664"/>
                    </a:lnTo>
                    <a:lnTo>
                      <a:pt x="6142" y="10470"/>
                    </a:lnTo>
                    <a:lnTo>
                      <a:pt x="6246" y="10272"/>
                    </a:lnTo>
                    <a:lnTo>
                      <a:pt x="6350" y="10072"/>
                    </a:lnTo>
                    <a:lnTo>
                      <a:pt x="6454" y="9868"/>
                    </a:lnTo>
                    <a:lnTo>
                      <a:pt x="6559" y="9661"/>
                    </a:lnTo>
                    <a:lnTo>
                      <a:pt x="6663" y="9451"/>
                    </a:lnTo>
                    <a:lnTo>
                      <a:pt x="6766" y="9237"/>
                    </a:lnTo>
                    <a:lnTo>
                      <a:pt x="6871" y="9020"/>
                    </a:lnTo>
                    <a:lnTo>
                      <a:pt x="6975" y="8799"/>
                    </a:lnTo>
                    <a:lnTo>
                      <a:pt x="7079" y="8576"/>
                    </a:lnTo>
                    <a:lnTo>
                      <a:pt x="7184" y="8351"/>
                    </a:lnTo>
                    <a:lnTo>
                      <a:pt x="7287" y="8120"/>
                    </a:lnTo>
                    <a:lnTo>
                      <a:pt x="7391" y="7886"/>
                    </a:lnTo>
                    <a:lnTo>
                      <a:pt x="7496" y="7650"/>
                    </a:lnTo>
                    <a:lnTo>
                      <a:pt x="7600" y="7409"/>
                    </a:lnTo>
                    <a:lnTo>
                      <a:pt x="7703" y="7165"/>
                    </a:lnTo>
                    <a:lnTo>
                      <a:pt x="7807" y="6918"/>
                    </a:lnTo>
                    <a:lnTo>
                      <a:pt x="7912" y="6669"/>
                    </a:lnTo>
                    <a:lnTo>
                      <a:pt x="8016" y="6415"/>
                    </a:lnTo>
                    <a:lnTo>
                      <a:pt x="8119" y="6159"/>
                    </a:lnTo>
                    <a:lnTo>
                      <a:pt x="8224" y="5898"/>
                    </a:lnTo>
                    <a:lnTo>
                      <a:pt x="8328" y="5634"/>
                    </a:lnTo>
                    <a:lnTo>
                      <a:pt x="8432" y="5368"/>
                    </a:lnTo>
                    <a:lnTo>
                      <a:pt x="8537" y="5098"/>
                    </a:lnTo>
                    <a:lnTo>
                      <a:pt x="8640" y="4824"/>
                    </a:lnTo>
                    <a:lnTo>
                      <a:pt x="8744" y="4548"/>
                    </a:lnTo>
                    <a:lnTo>
                      <a:pt x="8849" y="4267"/>
                    </a:lnTo>
                    <a:lnTo>
                      <a:pt x="8953" y="3984"/>
                    </a:lnTo>
                    <a:lnTo>
                      <a:pt x="9057" y="3697"/>
                    </a:lnTo>
                    <a:lnTo>
                      <a:pt x="9161" y="3408"/>
                    </a:lnTo>
                    <a:lnTo>
                      <a:pt x="9265" y="3115"/>
                    </a:lnTo>
                    <a:lnTo>
                      <a:pt x="9369" y="2818"/>
                    </a:lnTo>
                    <a:lnTo>
                      <a:pt x="9473" y="2518"/>
                    </a:lnTo>
                    <a:lnTo>
                      <a:pt x="9578" y="2215"/>
                    </a:lnTo>
                    <a:lnTo>
                      <a:pt x="9681" y="1908"/>
                    </a:lnTo>
                    <a:lnTo>
                      <a:pt x="9785" y="1598"/>
                    </a:lnTo>
                    <a:lnTo>
                      <a:pt x="9890" y="1285"/>
                    </a:lnTo>
                    <a:lnTo>
                      <a:pt x="9994" y="969"/>
                    </a:lnTo>
                    <a:lnTo>
                      <a:pt x="10097" y="650"/>
                    </a:lnTo>
                    <a:lnTo>
                      <a:pt x="10202" y="326"/>
                    </a:lnTo>
                    <a:lnTo>
                      <a:pt x="10306" y="0"/>
                    </a:ln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4347" name="Line 42"/>
              <p:cNvSpPr>
                <a:spLocks noChangeShapeType="1"/>
              </p:cNvSpPr>
              <p:nvPr/>
            </p:nvSpPr>
            <p:spPr bwMode="auto">
              <a:xfrm>
                <a:off x="2075" y="1738"/>
                <a:ext cx="0" cy="1609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348" name="Line 43"/>
              <p:cNvSpPr>
                <a:spLocks noChangeShapeType="1"/>
              </p:cNvSpPr>
              <p:nvPr/>
            </p:nvSpPr>
            <p:spPr bwMode="auto">
              <a:xfrm>
                <a:off x="2075" y="3033"/>
                <a:ext cx="610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349" name="Text Box 46"/>
              <p:cNvSpPr txBox="1">
                <a:spLocks noChangeArrowheads="1"/>
              </p:cNvSpPr>
              <p:nvPr/>
            </p:nvSpPr>
            <p:spPr bwMode="auto">
              <a:xfrm>
                <a:off x="2658" y="2888"/>
                <a:ext cx="5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DOS</a:t>
                </a:r>
              </a:p>
            </p:txBody>
          </p:sp>
          <p:sp>
            <p:nvSpPr>
              <p:cNvPr id="14350" name="Text Box 47"/>
              <p:cNvSpPr txBox="1">
                <a:spLocks noChangeArrowheads="1"/>
              </p:cNvSpPr>
              <p:nvPr/>
            </p:nvSpPr>
            <p:spPr bwMode="auto">
              <a:xfrm>
                <a:off x="1951" y="146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E</a:t>
                </a:r>
              </a:p>
            </p:txBody>
          </p:sp>
          <p:sp>
            <p:nvSpPr>
              <p:cNvPr id="14351" name="Line 48"/>
              <p:cNvSpPr>
                <a:spLocks noChangeShapeType="1"/>
              </p:cNvSpPr>
              <p:nvPr/>
            </p:nvSpPr>
            <p:spPr bwMode="auto">
              <a:xfrm>
                <a:off x="1906" y="1957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352" name="Text Box 49"/>
              <p:cNvSpPr txBox="1">
                <a:spLocks noChangeArrowheads="1"/>
              </p:cNvSpPr>
              <p:nvPr/>
            </p:nvSpPr>
            <p:spPr bwMode="auto">
              <a:xfrm>
                <a:off x="1602" y="1815"/>
                <a:ext cx="32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/>
                  <a:t>E</a:t>
                </a:r>
                <a:r>
                  <a:rPr lang="en-US" altLang="en-US" baseline="-25000"/>
                  <a:t>F</a:t>
                </a:r>
                <a:endParaRPr lang="en-US" altLang="en-US"/>
              </a:p>
            </p:txBody>
          </p:sp>
        </p:grpSp>
        <p:grpSp>
          <p:nvGrpSpPr>
            <p:cNvPr id="14342" name="Group 58"/>
            <p:cNvGrpSpPr>
              <a:grpSpLocks/>
            </p:cNvGrpSpPr>
            <p:nvPr/>
          </p:nvGrpSpPr>
          <p:grpSpPr bwMode="auto">
            <a:xfrm>
              <a:off x="2989" y="2585"/>
              <a:ext cx="186" cy="356"/>
              <a:chOff x="2626" y="2652"/>
              <a:chExt cx="440" cy="356"/>
            </a:xfrm>
          </p:grpSpPr>
          <p:sp>
            <p:nvSpPr>
              <p:cNvPr id="14343" name="Line 59"/>
              <p:cNvSpPr>
                <a:spLocks noChangeShapeType="1"/>
              </p:cNvSpPr>
              <p:nvPr/>
            </p:nvSpPr>
            <p:spPr bwMode="auto">
              <a:xfrm flipV="1">
                <a:off x="2626" y="2652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4344" name="Line 60"/>
              <p:cNvSpPr>
                <a:spLocks noChangeShapeType="1"/>
              </p:cNvSpPr>
              <p:nvPr/>
            </p:nvSpPr>
            <p:spPr bwMode="auto">
              <a:xfrm>
                <a:off x="3066" y="2652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2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6"/>
          <p:cNvSpPr>
            <a:spLocks noChangeArrowheads="1"/>
          </p:cNvSpPr>
          <p:nvPr/>
        </p:nvSpPr>
        <p:spPr bwMode="auto">
          <a:xfrm>
            <a:off x="698500" y="1708150"/>
            <a:ext cx="1184275" cy="617538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Pauli paramagnetism</a:t>
            </a:r>
          </a:p>
        </p:txBody>
      </p:sp>
      <p:graphicFrame>
        <p:nvGraphicFramePr>
          <p:cNvPr id="15364" name="Object 14"/>
          <p:cNvGraphicFramePr>
            <a:graphicFrameLocks noChangeAspect="1"/>
          </p:cNvGraphicFramePr>
          <p:nvPr/>
        </p:nvGraphicFramePr>
        <p:xfrm>
          <a:off x="1987550" y="1676400"/>
          <a:ext cx="207486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2" name="Equation" r:id="rId3" imgW="2581429" imgH="876464" progId="Equation.3">
                  <p:embed/>
                </p:oleObj>
              </mc:Choice>
              <mc:Fallback>
                <p:oleObj name="Equation" r:id="rId3" imgW="2581429" imgH="87646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1676400"/>
                        <a:ext cx="207486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5" name="Group 24"/>
          <p:cNvGrpSpPr>
            <a:grpSpLocks/>
          </p:cNvGrpSpPr>
          <p:nvPr/>
        </p:nvGrpSpPr>
        <p:grpSpPr bwMode="auto">
          <a:xfrm>
            <a:off x="822325" y="1776413"/>
            <a:ext cx="1058863" cy="457200"/>
            <a:chOff x="518" y="1119"/>
            <a:chExt cx="667" cy="288"/>
          </a:xfrm>
        </p:grpSpPr>
        <p:sp>
          <p:nvSpPr>
            <p:cNvPr id="15390" name="Text Box 13"/>
            <p:cNvSpPr txBox="1">
              <a:spLocks noChangeArrowheads="1"/>
            </p:cNvSpPr>
            <p:nvPr/>
          </p:nvSpPr>
          <p:spPr bwMode="auto">
            <a:xfrm>
              <a:off x="963" y="1119"/>
              <a:ext cx="2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/>
                <a:t>: </a:t>
              </a:r>
            </a:p>
          </p:txBody>
        </p:sp>
        <p:graphicFrame>
          <p:nvGraphicFramePr>
            <p:cNvPr id="15391" name="Object 23"/>
            <p:cNvGraphicFramePr>
              <a:graphicFrameLocks noChangeAspect="1"/>
            </p:cNvGraphicFramePr>
            <p:nvPr/>
          </p:nvGraphicFramePr>
          <p:xfrm>
            <a:off x="518" y="1187"/>
            <a:ext cx="45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03" name="Equation" r:id="rId5" imgW="714159" imgH="285750" progId="Equation.3">
                    <p:embed/>
                  </p:oleObj>
                </mc:Choice>
                <mc:Fallback>
                  <p:oleObj name="Equation" r:id="rId5" imgW="714159" imgH="28575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" y="1187"/>
                          <a:ext cx="456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66" name="Freeform 31"/>
          <p:cNvSpPr>
            <a:spLocks/>
          </p:cNvSpPr>
          <p:nvPr/>
        </p:nvSpPr>
        <p:spPr bwMode="auto">
          <a:xfrm>
            <a:off x="2281238" y="3670300"/>
            <a:ext cx="920750" cy="1076325"/>
          </a:xfrm>
          <a:custGeom>
            <a:avLst/>
            <a:gdLst>
              <a:gd name="T0" fmla="*/ 0 w 648"/>
              <a:gd name="T1" fmla="*/ 1076325 h 864"/>
              <a:gd name="T2" fmla="*/ 0 w 648"/>
              <a:gd name="T3" fmla="*/ 0 h 864"/>
              <a:gd name="T4" fmla="*/ 920750 w 648"/>
              <a:gd name="T5" fmla="*/ 0 h 864"/>
              <a:gd name="T6" fmla="*/ 852546 w 648"/>
              <a:gd name="T7" fmla="*/ 189353 h 864"/>
              <a:gd name="T8" fmla="*/ 727506 w 648"/>
              <a:gd name="T9" fmla="*/ 418571 h 864"/>
              <a:gd name="T10" fmla="*/ 636568 w 648"/>
              <a:gd name="T11" fmla="*/ 578026 h 864"/>
              <a:gd name="T12" fmla="*/ 511528 w 648"/>
              <a:gd name="T13" fmla="*/ 767380 h 864"/>
              <a:gd name="T14" fmla="*/ 431957 w 648"/>
              <a:gd name="T15" fmla="*/ 857074 h 864"/>
              <a:gd name="T16" fmla="*/ 386488 w 648"/>
              <a:gd name="T17" fmla="*/ 906903 h 864"/>
              <a:gd name="T18" fmla="*/ 272815 w 648"/>
              <a:gd name="T19" fmla="*/ 986631 h 864"/>
              <a:gd name="T20" fmla="*/ 193244 w 648"/>
              <a:gd name="T21" fmla="*/ 1036461 h 864"/>
              <a:gd name="T22" fmla="*/ 90938 w 648"/>
              <a:gd name="T23" fmla="*/ 1066359 h 864"/>
              <a:gd name="T24" fmla="*/ 0 w 648"/>
              <a:gd name="T25" fmla="*/ 1076325 h 8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48" h="864">
                <a:moveTo>
                  <a:pt x="0" y="864"/>
                </a:moveTo>
                <a:lnTo>
                  <a:pt x="0" y="0"/>
                </a:lnTo>
                <a:lnTo>
                  <a:pt x="648" y="0"/>
                </a:lnTo>
                <a:lnTo>
                  <a:pt x="600" y="152"/>
                </a:lnTo>
                <a:lnTo>
                  <a:pt x="512" y="336"/>
                </a:lnTo>
                <a:lnTo>
                  <a:pt x="448" y="464"/>
                </a:lnTo>
                <a:lnTo>
                  <a:pt x="360" y="616"/>
                </a:lnTo>
                <a:lnTo>
                  <a:pt x="304" y="688"/>
                </a:lnTo>
                <a:lnTo>
                  <a:pt x="272" y="728"/>
                </a:lnTo>
                <a:lnTo>
                  <a:pt x="192" y="792"/>
                </a:lnTo>
                <a:lnTo>
                  <a:pt x="136" y="832"/>
                </a:lnTo>
                <a:lnTo>
                  <a:pt x="64" y="856"/>
                </a:lnTo>
                <a:lnTo>
                  <a:pt x="0" y="864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367" name="Freeform 32"/>
          <p:cNvSpPr>
            <a:spLocks/>
          </p:cNvSpPr>
          <p:nvPr/>
        </p:nvSpPr>
        <p:spPr bwMode="auto">
          <a:xfrm>
            <a:off x="2279650" y="2960688"/>
            <a:ext cx="1193800" cy="1795462"/>
          </a:xfrm>
          <a:custGeom>
            <a:avLst/>
            <a:gdLst>
              <a:gd name="T0" fmla="*/ 0 w 10306"/>
              <a:gd name="T1" fmla="*/ 1795462 h 16237"/>
              <a:gd name="T2" fmla="*/ 24210 w 10306"/>
              <a:gd name="T3" fmla="*/ 1794799 h 16237"/>
              <a:gd name="T4" fmla="*/ 48303 w 10306"/>
              <a:gd name="T5" fmla="*/ 1792587 h 16237"/>
              <a:gd name="T6" fmla="*/ 72397 w 10306"/>
              <a:gd name="T7" fmla="*/ 1788938 h 16237"/>
              <a:gd name="T8" fmla="*/ 96607 w 10306"/>
              <a:gd name="T9" fmla="*/ 1783741 h 16237"/>
              <a:gd name="T10" fmla="*/ 120585 w 10306"/>
              <a:gd name="T11" fmla="*/ 1777217 h 16237"/>
              <a:gd name="T12" fmla="*/ 144794 w 10306"/>
              <a:gd name="T13" fmla="*/ 1769144 h 16237"/>
              <a:gd name="T14" fmla="*/ 168772 w 10306"/>
              <a:gd name="T15" fmla="*/ 1759635 h 16237"/>
              <a:gd name="T16" fmla="*/ 192982 w 10306"/>
              <a:gd name="T17" fmla="*/ 1748577 h 16237"/>
              <a:gd name="T18" fmla="*/ 217191 w 10306"/>
              <a:gd name="T19" fmla="*/ 1736192 h 16237"/>
              <a:gd name="T20" fmla="*/ 241169 w 10306"/>
              <a:gd name="T21" fmla="*/ 1722148 h 16237"/>
              <a:gd name="T22" fmla="*/ 265379 w 10306"/>
              <a:gd name="T23" fmla="*/ 1706778 h 16237"/>
              <a:gd name="T24" fmla="*/ 289473 w 10306"/>
              <a:gd name="T25" fmla="*/ 1689860 h 16237"/>
              <a:gd name="T26" fmla="*/ 313567 w 10306"/>
              <a:gd name="T27" fmla="*/ 1671614 h 16237"/>
              <a:gd name="T28" fmla="*/ 337660 w 10306"/>
              <a:gd name="T29" fmla="*/ 1651931 h 16237"/>
              <a:gd name="T30" fmla="*/ 361754 w 10306"/>
              <a:gd name="T31" fmla="*/ 1630590 h 16237"/>
              <a:gd name="T32" fmla="*/ 385848 w 10306"/>
              <a:gd name="T33" fmla="*/ 1607921 h 16237"/>
              <a:gd name="T34" fmla="*/ 410057 w 10306"/>
              <a:gd name="T35" fmla="*/ 1583704 h 16237"/>
              <a:gd name="T36" fmla="*/ 434151 w 10306"/>
              <a:gd name="T37" fmla="*/ 1558050 h 16237"/>
              <a:gd name="T38" fmla="*/ 458245 w 10306"/>
              <a:gd name="T39" fmla="*/ 1530848 h 16237"/>
              <a:gd name="T40" fmla="*/ 482455 w 10306"/>
              <a:gd name="T41" fmla="*/ 1502319 h 16237"/>
              <a:gd name="T42" fmla="*/ 506433 w 10306"/>
              <a:gd name="T43" fmla="*/ 1472352 h 16237"/>
              <a:gd name="T44" fmla="*/ 530642 w 10306"/>
              <a:gd name="T45" fmla="*/ 1440726 h 16237"/>
              <a:gd name="T46" fmla="*/ 554620 w 10306"/>
              <a:gd name="T47" fmla="*/ 1407774 h 16237"/>
              <a:gd name="T48" fmla="*/ 578830 w 10306"/>
              <a:gd name="T49" fmla="*/ 1373384 h 16237"/>
              <a:gd name="T50" fmla="*/ 603039 w 10306"/>
              <a:gd name="T51" fmla="*/ 1337446 h 16237"/>
              <a:gd name="T52" fmla="*/ 627017 w 10306"/>
              <a:gd name="T53" fmla="*/ 1300071 h 16237"/>
              <a:gd name="T54" fmla="*/ 651227 w 10306"/>
              <a:gd name="T55" fmla="*/ 1261147 h 16237"/>
              <a:gd name="T56" fmla="*/ 675321 w 10306"/>
              <a:gd name="T57" fmla="*/ 1220896 h 16237"/>
              <a:gd name="T58" fmla="*/ 699414 w 10306"/>
              <a:gd name="T59" fmla="*/ 1179208 h 16237"/>
              <a:gd name="T60" fmla="*/ 723508 w 10306"/>
              <a:gd name="T61" fmla="*/ 1135862 h 16237"/>
              <a:gd name="T62" fmla="*/ 747602 w 10306"/>
              <a:gd name="T63" fmla="*/ 1091188 h 16237"/>
              <a:gd name="T64" fmla="*/ 771812 w 10306"/>
              <a:gd name="T65" fmla="*/ 1045077 h 16237"/>
              <a:gd name="T66" fmla="*/ 795905 w 10306"/>
              <a:gd name="T67" fmla="*/ 997417 h 16237"/>
              <a:gd name="T68" fmla="*/ 819999 w 10306"/>
              <a:gd name="T69" fmla="*/ 948321 h 16237"/>
              <a:gd name="T70" fmla="*/ 844093 w 10306"/>
              <a:gd name="T71" fmla="*/ 897897 h 16237"/>
              <a:gd name="T72" fmla="*/ 868302 w 10306"/>
              <a:gd name="T73" fmla="*/ 845925 h 16237"/>
              <a:gd name="T74" fmla="*/ 892280 w 10306"/>
              <a:gd name="T75" fmla="*/ 792294 h 16237"/>
              <a:gd name="T76" fmla="*/ 916490 w 10306"/>
              <a:gd name="T77" fmla="*/ 737448 h 16237"/>
              <a:gd name="T78" fmla="*/ 940468 w 10306"/>
              <a:gd name="T79" fmla="*/ 681053 h 16237"/>
              <a:gd name="T80" fmla="*/ 964678 w 10306"/>
              <a:gd name="T81" fmla="*/ 622999 h 16237"/>
              <a:gd name="T82" fmla="*/ 988887 w 10306"/>
              <a:gd name="T83" fmla="*/ 563729 h 16237"/>
              <a:gd name="T84" fmla="*/ 1012865 w 10306"/>
              <a:gd name="T85" fmla="*/ 502911 h 16237"/>
              <a:gd name="T86" fmla="*/ 1037075 w 10306"/>
              <a:gd name="T87" fmla="*/ 440544 h 16237"/>
              <a:gd name="T88" fmla="*/ 1061168 w 10306"/>
              <a:gd name="T89" fmla="*/ 376851 h 16237"/>
              <a:gd name="T90" fmla="*/ 1085262 w 10306"/>
              <a:gd name="T91" fmla="*/ 311610 h 16237"/>
              <a:gd name="T92" fmla="*/ 1109472 w 10306"/>
              <a:gd name="T93" fmla="*/ 244931 h 16237"/>
              <a:gd name="T94" fmla="*/ 1133450 w 10306"/>
              <a:gd name="T95" fmla="*/ 176704 h 16237"/>
              <a:gd name="T96" fmla="*/ 1157659 w 10306"/>
              <a:gd name="T97" fmla="*/ 107151 h 16237"/>
              <a:gd name="T98" fmla="*/ 1181753 w 10306"/>
              <a:gd name="T99" fmla="*/ 36049 h 1623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0306" h="16237">
                <a:moveTo>
                  <a:pt x="0" y="16237"/>
                </a:moveTo>
                <a:lnTo>
                  <a:pt x="0" y="16237"/>
                </a:lnTo>
                <a:lnTo>
                  <a:pt x="104" y="16235"/>
                </a:lnTo>
                <a:lnTo>
                  <a:pt x="209" y="16231"/>
                </a:lnTo>
                <a:lnTo>
                  <a:pt x="313" y="16222"/>
                </a:lnTo>
                <a:lnTo>
                  <a:pt x="417" y="16211"/>
                </a:lnTo>
                <a:lnTo>
                  <a:pt x="521" y="16195"/>
                </a:lnTo>
                <a:lnTo>
                  <a:pt x="625" y="16178"/>
                </a:lnTo>
                <a:lnTo>
                  <a:pt x="729" y="16156"/>
                </a:lnTo>
                <a:lnTo>
                  <a:pt x="834" y="16131"/>
                </a:lnTo>
                <a:lnTo>
                  <a:pt x="937" y="16103"/>
                </a:lnTo>
                <a:lnTo>
                  <a:pt x="1041" y="16072"/>
                </a:lnTo>
                <a:lnTo>
                  <a:pt x="1145" y="16036"/>
                </a:lnTo>
                <a:lnTo>
                  <a:pt x="1250" y="15999"/>
                </a:lnTo>
                <a:lnTo>
                  <a:pt x="1354" y="15957"/>
                </a:lnTo>
                <a:lnTo>
                  <a:pt x="1457" y="15913"/>
                </a:lnTo>
                <a:lnTo>
                  <a:pt x="1562" y="15865"/>
                </a:lnTo>
                <a:lnTo>
                  <a:pt x="1666" y="15813"/>
                </a:lnTo>
                <a:lnTo>
                  <a:pt x="1770" y="15759"/>
                </a:lnTo>
                <a:lnTo>
                  <a:pt x="1875" y="15701"/>
                </a:lnTo>
                <a:lnTo>
                  <a:pt x="1978" y="15639"/>
                </a:lnTo>
                <a:lnTo>
                  <a:pt x="2082" y="15574"/>
                </a:lnTo>
                <a:lnTo>
                  <a:pt x="2187" y="15507"/>
                </a:lnTo>
                <a:lnTo>
                  <a:pt x="2291" y="15435"/>
                </a:lnTo>
                <a:lnTo>
                  <a:pt x="2394" y="15361"/>
                </a:lnTo>
                <a:lnTo>
                  <a:pt x="2499" y="15282"/>
                </a:lnTo>
                <a:lnTo>
                  <a:pt x="2603" y="15202"/>
                </a:lnTo>
                <a:lnTo>
                  <a:pt x="2707" y="15117"/>
                </a:lnTo>
                <a:lnTo>
                  <a:pt x="2811" y="15030"/>
                </a:lnTo>
                <a:lnTo>
                  <a:pt x="2915" y="14939"/>
                </a:lnTo>
                <a:lnTo>
                  <a:pt x="3019" y="14844"/>
                </a:lnTo>
                <a:lnTo>
                  <a:pt x="3123" y="14746"/>
                </a:lnTo>
                <a:lnTo>
                  <a:pt x="3228" y="14645"/>
                </a:lnTo>
                <a:lnTo>
                  <a:pt x="3331" y="14541"/>
                </a:lnTo>
                <a:lnTo>
                  <a:pt x="3435" y="14433"/>
                </a:lnTo>
                <a:lnTo>
                  <a:pt x="3540" y="14322"/>
                </a:lnTo>
                <a:lnTo>
                  <a:pt x="3644" y="14207"/>
                </a:lnTo>
                <a:lnTo>
                  <a:pt x="3748" y="14090"/>
                </a:lnTo>
                <a:lnTo>
                  <a:pt x="3852" y="13969"/>
                </a:lnTo>
                <a:lnTo>
                  <a:pt x="3956" y="13844"/>
                </a:lnTo>
                <a:lnTo>
                  <a:pt x="4060" y="13717"/>
                </a:lnTo>
                <a:lnTo>
                  <a:pt x="4165" y="13586"/>
                </a:lnTo>
                <a:lnTo>
                  <a:pt x="4269" y="13453"/>
                </a:lnTo>
                <a:lnTo>
                  <a:pt x="4372" y="13315"/>
                </a:lnTo>
                <a:lnTo>
                  <a:pt x="4476" y="13174"/>
                </a:lnTo>
                <a:lnTo>
                  <a:pt x="4581" y="13029"/>
                </a:lnTo>
                <a:lnTo>
                  <a:pt x="4685" y="12882"/>
                </a:lnTo>
                <a:lnTo>
                  <a:pt x="4788" y="12731"/>
                </a:lnTo>
                <a:lnTo>
                  <a:pt x="4893" y="12577"/>
                </a:lnTo>
                <a:lnTo>
                  <a:pt x="4997" y="12420"/>
                </a:lnTo>
                <a:lnTo>
                  <a:pt x="5101" y="12259"/>
                </a:lnTo>
                <a:lnTo>
                  <a:pt x="5206" y="12095"/>
                </a:lnTo>
                <a:lnTo>
                  <a:pt x="5309" y="11928"/>
                </a:lnTo>
                <a:lnTo>
                  <a:pt x="5413" y="11757"/>
                </a:lnTo>
                <a:lnTo>
                  <a:pt x="5518" y="11583"/>
                </a:lnTo>
                <a:lnTo>
                  <a:pt x="5622" y="11405"/>
                </a:lnTo>
                <a:lnTo>
                  <a:pt x="5725" y="11225"/>
                </a:lnTo>
                <a:lnTo>
                  <a:pt x="5830" y="11041"/>
                </a:lnTo>
                <a:lnTo>
                  <a:pt x="5934" y="10855"/>
                </a:lnTo>
                <a:lnTo>
                  <a:pt x="6038" y="10664"/>
                </a:lnTo>
                <a:lnTo>
                  <a:pt x="6142" y="10470"/>
                </a:lnTo>
                <a:lnTo>
                  <a:pt x="6246" y="10272"/>
                </a:lnTo>
                <a:lnTo>
                  <a:pt x="6350" y="10072"/>
                </a:lnTo>
                <a:lnTo>
                  <a:pt x="6454" y="9868"/>
                </a:lnTo>
                <a:lnTo>
                  <a:pt x="6559" y="9661"/>
                </a:lnTo>
                <a:lnTo>
                  <a:pt x="6663" y="9451"/>
                </a:lnTo>
                <a:lnTo>
                  <a:pt x="6766" y="9237"/>
                </a:lnTo>
                <a:lnTo>
                  <a:pt x="6871" y="9020"/>
                </a:lnTo>
                <a:lnTo>
                  <a:pt x="6975" y="8799"/>
                </a:lnTo>
                <a:lnTo>
                  <a:pt x="7079" y="8576"/>
                </a:lnTo>
                <a:lnTo>
                  <a:pt x="7184" y="8351"/>
                </a:lnTo>
                <a:lnTo>
                  <a:pt x="7287" y="8120"/>
                </a:lnTo>
                <a:lnTo>
                  <a:pt x="7391" y="7886"/>
                </a:lnTo>
                <a:lnTo>
                  <a:pt x="7496" y="7650"/>
                </a:lnTo>
                <a:lnTo>
                  <a:pt x="7600" y="7409"/>
                </a:lnTo>
                <a:lnTo>
                  <a:pt x="7703" y="7165"/>
                </a:lnTo>
                <a:lnTo>
                  <a:pt x="7807" y="6918"/>
                </a:lnTo>
                <a:lnTo>
                  <a:pt x="7912" y="6669"/>
                </a:lnTo>
                <a:lnTo>
                  <a:pt x="8016" y="6415"/>
                </a:lnTo>
                <a:lnTo>
                  <a:pt x="8119" y="6159"/>
                </a:lnTo>
                <a:lnTo>
                  <a:pt x="8224" y="5898"/>
                </a:lnTo>
                <a:lnTo>
                  <a:pt x="8328" y="5634"/>
                </a:lnTo>
                <a:lnTo>
                  <a:pt x="8432" y="5368"/>
                </a:lnTo>
                <a:lnTo>
                  <a:pt x="8537" y="5098"/>
                </a:lnTo>
                <a:lnTo>
                  <a:pt x="8640" y="4824"/>
                </a:lnTo>
                <a:lnTo>
                  <a:pt x="8744" y="4548"/>
                </a:lnTo>
                <a:lnTo>
                  <a:pt x="8849" y="4267"/>
                </a:lnTo>
                <a:lnTo>
                  <a:pt x="8953" y="3984"/>
                </a:lnTo>
                <a:lnTo>
                  <a:pt x="9057" y="3697"/>
                </a:lnTo>
                <a:lnTo>
                  <a:pt x="9161" y="3408"/>
                </a:lnTo>
                <a:lnTo>
                  <a:pt x="9265" y="3115"/>
                </a:lnTo>
                <a:lnTo>
                  <a:pt x="9369" y="2818"/>
                </a:lnTo>
                <a:lnTo>
                  <a:pt x="9473" y="2518"/>
                </a:lnTo>
                <a:lnTo>
                  <a:pt x="9578" y="2215"/>
                </a:lnTo>
                <a:lnTo>
                  <a:pt x="9681" y="1908"/>
                </a:lnTo>
                <a:lnTo>
                  <a:pt x="9785" y="1598"/>
                </a:lnTo>
                <a:lnTo>
                  <a:pt x="9890" y="1285"/>
                </a:lnTo>
                <a:lnTo>
                  <a:pt x="9994" y="969"/>
                </a:lnTo>
                <a:lnTo>
                  <a:pt x="10097" y="650"/>
                </a:lnTo>
                <a:lnTo>
                  <a:pt x="10202" y="326"/>
                </a:lnTo>
                <a:lnTo>
                  <a:pt x="10306" y="0"/>
                </a:lnTo>
              </a:path>
            </a:pathLst>
          </a:custGeom>
          <a:noFill/>
          <a:ln w="38100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68" name="Freeform 26"/>
          <p:cNvSpPr>
            <a:spLocks/>
          </p:cNvSpPr>
          <p:nvPr/>
        </p:nvSpPr>
        <p:spPr bwMode="auto">
          <a:xfrm flipH="1">
            <a:off x="1108075" y="3681413"/>
            <a:ext cx="1163638" cy="1720850"/>
          </a:xfrm>
          <a:custGeom>
            <a:avLst/>
            <a:gdLst>
              <a:gd name="T0" fmla="*/ 0 w 648"/>
              <a:gd name="T1" fmla="*/ 1720850 h 864"/>
              <a:gd name="T2" fmla="*/ 0 w 648"/>
              <a:gd name="T3" fmla="*/ 0 h 864"/>
              <a:gd name="T4" fmla="*/ 1163638 w 648"/>
              <a:gd name="T5" fmla="*/ 0 h 864"/>
              <a:gd name="T6" fmla="*/ 1077443 w 648"/>
              <a:gd name="T7" fmla="*/ 302742 h 864"/>
              <a:gd name="T8" fmla="*/ 919418 w 648"/>
              <a:gd name="T9" fmla="*/ 669219 h 864"/>
              <a:gd name="T10" fmla="*/ 804490 w 648"/>
              <a:gd name="T11" fmla="*/ 924160 h 864"/>
              <a:gd name="T12" fmla="*/ 646466 w 648"/>
              <a:gd name="T13" fmla="*/ 1226902 h 864"/>
              <a:gd name="T14" fmla="*/ 545904 w 648"/>
              <a:gd name="T15" fmla="*/ 1370306 h 864"/>
              <a:gd name="T16" fmla="*/ 488441 w 648"/>
              <a:gd name="T17" fmla="*/ 1449975 h 864"/>
              <a:gd name="T18" fmla="*/ 344782 w 648"/>
              <a:gd name="T19" fmla="*/ 1577446 h 864"/>
              <a:gd name="T20" fmla="*/ 244220 w 648"/>
              <a:gd name="T21" fmla="*/ 1657115 h 864"/>
              <a:gd name="T22" fmla="*/ 114927 w 648"/>
              <a:gd name="T23" fmla="*/ 1704916 h 864"/>
              <a:gd name="T24" fmla="*/ 0 w 648"/>
              <a:gd name="T25" fmla="*/ 1720850 h 86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48" h="864">
                <a:moveTo>
                  <a:pt x="0" y="864"/>
                </a:moveTo>
                <a:lnTo>
                  <a:pt x="0" y="0"/>
                </a:lnTo>
                <a:lnTo>
                  <a:pt x="648" y="0"/>
                </a:lnTo>
                <a:lnTo>
                  <a:pt x="600" y="152"/>
                </a:lnTo>
                <a:lnTo>
                  <a:pt x="512" y="336"/>
                </a:lnTo>
                <a:lnTo>
                  <a:pt x="448" y="464"/>
                </a:lnTo>
                <a:lnTo>
                  <a:pt x="360" y="616"/>
                </a:lnTo>
                <a:lnTo>
                  <a:pt x="304" y="688"/>
                </a:lnTo>
                <a:lnTo>
                  <a:pt x="272" y="728"/>
                </a:lnTo>
                <a:lnTo>
                  <a:pt x="192" y="792"/>
                </a:lnTo>
                <a:lnTo>
                  <a:pt x="136" y="832"/>
                </a:lnTo>
                <a:lnTo>
                  <a:pt x="64" y="856"/>
                </a:lnTo>
                <a:lnTo>
                  <a:pt x="0" y="864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369" name="Freeform 27"/>
          <p:cNvSpPr>
            <a:spLocks/>
          </p:cNvSpPr>
          <p:nvPr/>
        </p:nvSpPr>
        <p:spPr bwMode="auto">
          <a:xfrm flipH="1">
            <a:off x="1079500" y="3616325"/>
            <a:ext cx="1193800" cy="1795463"/>
          </a:xfrm>
          <a:custGeom>
            <a:avLst/>
            <a:gdLst>
              <a:gd name="T0" fmla="*/ 0 w 10306"/>
              <a:gd name="T1" fmla="*/ 1795463 h 16237"/>
              <a:gd name="T2" fmla="*/ 24210 w 10306"/>
              <a:gd name="T3" fmla="*/ 1794800 h 16237"/>
              <a:gd name="T4" fmla="*/ 48303 w 10306"/>
              <a:gd name="T5" fmla="*/ 1792588 h 16237"/>
              <a:gd name="T6" fmla="*/ 72397 w 10306"/>
              <a:gd name="T7" fmla="*/ 1788939 h 16237"/>
              <a:gd name="T8" fmla="*/ 96607 w 10306"/>
              <a:gd name="T9" fmla="*/ 1783742 h 16237"/>
              <a:gd name="T10" fmla="*/ 120585 w 10306"/>
              <a:gd name="T11" fmla="*/ 1777218 h 16237"/>
              <a:gd name="T12" fmla="*/ 144794 w 10306"/>
              <a:gd name="T13" fmla="*/ 1769145 h 16237"/>
              <a:gd name="T14" fmla="*/ 168772 w 10306"/>
              <a:gd name="T15" fmla="*/ 1759636 h 16237"/>
              <a:gd name="T16" fmla="*/ 192982 w 10306"/>
              <a:gd name="T17" fmla="*/ 1748578 h 16237"/>
              <a:gd name="T18" fmla="*/ 217191 w 10306"/>
              <a:gd name="T19" fmla="*/ 1736193 h 16237"/>
              <a:gd name="T20" fmla="*/ 241169 w 10306"/>
              <a:gd name="T21" fmla="*/ 1722149 h 16237"/>
              <a:gd name="T22" fmla="*/ 265379 w 10306"/>
              <a:gd name="T23" fmla="*/ 1706779 h 16237"/>
              <a:gd name="T24" fmla="*/ 289473 w 10306"/>
              <a:gd name="T25" fmla="*/ 1689861 h 16237"/>
              <a:gd name="T26" fmla="*/ 313567 w 10306"/>
              <a:gd name="T27" fmla="*/ 1671615 h 16237"/>
              <a:gd name="T28" fmla="*/ 337660 w 10306"/>
              <a:gd name="T29" fmla="*/ 1651932 h 16237"/>
              <a:gd name="T30" fmla="*/ 361754 w 10306"/>
              <a:gd name="T31" fmla="*/ 1630590 h 16237"/>
              <a:gd name="T32" fmla="*/ 385848 w 10306"/>
              <a:gd name="T33" fmla="*/ 1607922 h 16237"/>
              <a:gd name="T34" fmla="*/ 410057 w 10306"/>
              <a:gd name="T35" fmla="*/ 1583705 h 16237"/>
              <a:gd name="T36" fmla="*/ 434151 w 10306"/>
              <a:gd name="T37" fmla="*/ 1558051 h 16237"/>
              <a:gd name="T38" fmla="*/ 458245 w 10306"/>
              <a:gd name="T39" fmla="*/ 1530849 h 16237"/>
              <a:gd name="T40" fmla="*/ 482455 w 10306"/>
              <a:gd name="T41" fmla="*/ 1502319 h 16237"/>
              <a:gd name="T42" fmla="*/ 506433 w 10306"/>
              <a:gd name="T43" fmla="*/ 1472353 h 16237"/>
              <a:gd name="T44" fmla="*/ 530642 w 10306"/>
              <a:gd name="T45" fmla="*/ 1440727 h 16237"/>
              <a:gd name="T46" fmla="*/ 554620 w 10306"/>
              <a:gd name="T47" fmla="*/ 1407775 h 16237"/>
              <a:gd name="T48" fmla="*/ 578830 w 10306"/>
              <a:gd name="T49" fmla="*/ 1373385 h 16237"/>
              <a:gd name="T50" fmla="*/ 603039 w 10306"/>
              <a:gd name="T51" fmla="*/ 1337447 h 16237"/>
              <a:gd name="T52" fmla="*/ 627017 w 10306"/>
              <a:gd name="T53" fmla="*/ 1300071 h 16237"/>
              <a:gd name="T54" fmla="*/ 651227 w 10306"/>
              <a:gd name="T55" fmla="*/ 1261148 h 16237"/>
              <a:gd name="T56" fmla="*/ 675321 w 10306"/>
              <a:gd name="T57" fmla="*/ 1220897 h 16237"/>
              <a:gd name="T58" fmla="*/ 699414 w 10306"/>
              <a:gd name="T59" fmla="*/ 1179209 h 16237"/>
              <a:gd name="T60" fmla="*/ 723508 w 10306"/>
              <a:gd name="T61" fmla="*/ 1135862 h 16237"/>
              <a:gd name="T62" fmla="*/ 747602 w 10306"/>
              <a:gd name="T63" fmla="*/ 1091189 h 16237"/>
              <a:gd name="T64" fmla="*/ 771812 w 10306"/>
              <a:gd name="T65" fmla="*/ 1045077 h 16237"/>
              <a:gd name="T66" fmla="*/ 795905 w 10306"/>
              <a:gd name="T67" fmla="*/ 997418 h 16237"/>
              <a:gd name="T68" fmla="*/ 819999 w 10306"/>
              <a:gd name="T69" fmla="*/ 948321 h 16237"/>
              <a:gd name="T70" fmla="*/ 844093 w 10306"/>
              <a:gd name="T71" fmla="*/ 897897 h 16237"/>
              <a:gd name="T72" fmla="*/ 868302 w 10306"/>
              <a:gd name="T73" fmla="*/ 845925 h 16237"/>
              <a:gd name="T74" fmla="*/ 892280 w 10306"/>
              <a:gd name="T75" fmla="*/ 792295 h 16237"/>
              <a:gd name="T76" fmla="*/ 916490 w 10306"/>
              <a:gd name="T77" fmla="*/ 737448 h 16237"/>
              <a:gd name="T78" fmla="*/ 940468 w 10306"/>
              <a:gd name="T79" fmla="*/ 681053 h 16237"/>
              <a:gd name="T80" fmla="*/ 964678 w 10306"/>
              <a:gd name="T81" fmla="*/ 622999 h 16237"/>
              <a:gd name="T82" fmla="*/ 988887 w 10306"/>
              <a:gd name="T83" fmla="*/ 563729 h 16237"/>
              <a:gd name="T84" fmla="*/ 1012865 w 10306"/>
              <a:gd name="T85" fmla="*/ 502911 h 16237"/>
              <a:gd name="T86" fmla="*/ 1037075 w 10306"/>
              <a:gd name="T87" fmla="*/ 440545 h 16237"/>
              <a:gd name="T88" fmla="*/ 1061168 w 10306"/>
              <a:gd name="T89" fmla="*/ 376852 h 16237"/>
              <a:gd name="T90" fmla="*/ 1085262 w 10306"/>
              <a:gd name="T91" fmla="*/ 311610 h 16237"/>
              <a:gd name="T92" fmla="*/ 1109472 w 10306"/>
              <a:gd name="T93" fmla="*/ 244931 h 16237"/>
              <a:gd name="T94" fmla="*/ 1133450 w 10306"/>
              <a:gd name="T95" fmla="*/ 176704 h 16237"/>
              <a:gd name="T96" fmla="*/ 1157659 w 10306"/>
              <a:gd name="T97" fmla="*/ 107151 h 16237"/>
              <a:gd name="T98" fmla="*/ 1181753 w 10306"/>
              <a:gd name="T99" fmla="*/ 36049 h 1623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0306" h="16237">
                <a:moveTo>
                  <a:pt x="0" y="16237"/>
                </a:moveTo>
                <a:lnTo>
                  <a:pt x="0" y="16237"/>
                </a:lnTo>
                <a:lnTo>
                  <a:pt x="104" y="16235"/>
                </a:lnTo>
                <a:lnTo>
                  <a:pt x="209" y="16231"/>
                </a:lnTo>
                <a:lnTo>
                  <a:pt x="313" y="16222"/>
                </a:lnTo>
                <a:lnTo>
                  <a:pt x="417" y="16211"/>
                </a:lnTo>
                <a:lnTo>
                  <a:pt x="521" y="16195"/>
                </a:lnTo>
                <a:lnTo>
                  <a:pt x="625" y="16178"/>
                </a:lnTo>
                <a:lnTo>
                  <a:pt x="729" y="16156"/>
                </a:lnTo>
                <a:lnTo>
                  <a:pt x="834" y="16131"/>
                </a:lnTo>
                <a:lnTo>
                  <a:pt x="937" y="16103"/>
                </a:lnTo>
                <a:lnTo>
                  <a:pt x="1041" y="16072"/>
                </a:lnTo>
                <a:lnTo>
                  <a:pt x="1145" y="16036"/>
                </a:lnTo>
                <a:lnTo>
                  <a:pt x="1250" y="15999"/>
                </a:lnTo>
                <a:lnTo>
                  <a:pt x="1354" y="15957"/>
                </a:lnTo>
                <a:lnTo>
                  <a:pt x="1457" y="15913"/>
                </a:lnTo>
                <a:lnTo>
                  <a:pt x="1562" y="15865"/>
                </a:lnTo>
                <a:lnTo>
                  <a:pt x="1666" y="15813"/>
                </a:lnTo>
                <a:lnTo>
                  <a:pt x="1770" y="15759"/>
                </a:lnTo>
                <a:lnTo>
                  <a:pt x="1875" y="15701"/>
                </a:lnTo>
                <a:lnTo>
                  <a:pt x="1978" y="15639"/>
                </a:lnTo>
                <a:lnTo>
                  <a:pt x="2082" y="15574"/>
                </a:lnTo>
                <a:lnTo>
                  <a:pt x="2187" y="15507"/>
                </a:lnTo>
                <a:lnTo>
                  <a:pt x="2291" y="15435"/>
                </a:lnTo>
                <a:lnTo>
                  <a:pt x="2394" y="15361"/>
                </a:lnTo>
                <a:lnTo>
                  <a:pt x="2499" y="15282"/>
                </a:lnTo>
                <a:lnTo>
                  <a:pt x="2603" y="15202"/>
                </a:lnTo>
                <a:lnTo>
                  <a:pt x="2707" y="15117"/>
                </a:lnTo>
                <a:lnTo>
                  <a:pt x="2811" y="15030"/>
                </a:lnTo>
                <a:lnTo>
                  <a:pt x="2915" y="14939"/>
                </a:lnTo>
                <a:lnTo>
                  <a:pt x="3019" y="14844"/>
                </a:lnTo>
                <a:lnTo>
                  <a:pt x="3123" y="14746"/>
                </a:lnTo>
                <a:lnTo>
                  <a:pt x="3228" y="14645"/>
                </a:lnTo>
                <a:lnTo>
                  <a:pt x="3331" y="14541"/>
                </a:lnTo>
                <a:lnTo>
                  <a:pt x="3435" y="14433"/>
                </a:lnTo>
                <a:lnTo>
                  <a:pt x="3540" y="14322"/>
                </a:lnTo>
                <a:lnTo>
                  <a:pt x="3644" y="14207"/>
                </a:lnTo>
                <a:lnTo>
                  <a:pt x="3748" y="14090"/>
                </a:lnTo>
                <a:lnTo>
                  <a:pt x="3852" y="13969"/>
                </a:lnTo>
                <a:lnTo>
                  <a:pt x="3956" y="13844"/>
                </a:lnTo>
                <a:lnTo>
                  <a:pt x="4060" y="13717"/>
                </a:lnTo>
                <a:lnTo>
                  <a:pt x="4165" y="13586"/>
                </a:lnTo>
                <a:lnTo>
                  <a:pt x="4269" y="13453"/>
                </a:lnTo>
                <a:lnTo>
                  <a:pt x="4372" y="13315"/>
                </a:lnTo>
                <a:lnTo>
                  <a:pt x="4476" y="13174"/>
                </a:lnTo>
                <a:lnTo>
                  <a:pt x="4581" y="13029"/>
                </a:lnTo>
                <a:lnTo>
                  <a:pt x="4685" y="12882"/>
                </a:lnTo>
                <a:lnTo>
                  <a:pt x="4788" y="12731"/>
                </a:lnTo>
                <a:lnTo>
                  <a:pt x="4893" y="12577"/>
                </a:lnTo>
                <a:lnTo>
                  <a:pt x="4997" y="12420"/>
                </a:lnTo>
                <a:lnTo>
                  <a:pt x="5101" y="12259"/>
                </a:lnTo>
                <a:lnTo>
                  <a:pt x="5206" y="12095"/>
                </a:lnTo>
                <a:lnTo>
                  <a:pt x="5309" y="11928"/>
                </a:lnTo>
                <a:lnTo>
                  <a:pt x="5413" y="11757"/>
                </a:lnTo>
                <a:lnTo>
                  <a:pt x="5518" y="11583"/>
                </a:lnTo>
                <a:lnTo>
                  <a:pt x="5622" y="11405"/>
                </a:lnTo>
                <a:lnTo>
                  <a:pt x="5725" y="11225"/>
                </a:lnTo>
                <a:lnTo>
                  <a:pt x="5830" y="11041"/>
                </a:lnTo>
                <a:lnTo>
                  <a:pt x="5934" y="10855"/>
                </a:lnTo>
                <a:lnTo>
                  <a:pt x="6038" y="10664"/>
                </a:lnTo>
                <a:lnTo>
                  <a:pt x="6142" y="10470"/>
                </a:lnTo>
                <a:lnTo>
                  <a:pt x="6246" y="10272"/>
                </a:lnTo>
                <a:lnTo>
                  <a:pt x="6350" y="10072"/>
                </a:lnTo>
                <a:lnTo>
                  <a:pt x="6454" y="9868"/>
                </a:lnTo>
                <a:lnTo>
                  <a:pt x="6559" y="9661"/>
                </a:lnTo>
                <a:lnTo>
                  <a:pt x="6663" y="9451"/>
                </a:lnTo>
                <a:lnTo>
                  <a:pt x="6766" y="9237"/>
                </a:lnTo>
                <a:lnTo>
                  <a:pt x="6871" y="9020"/>
                </a:lnTo>
                <a:lnTo>
                  <a:pt x="6975" y="8799"/>
                </a:lnTo>
                <a:lnTo>
                  <a:pt x="7079" y="8576"/>
                </a:lnTo>
                <a:lnTo>
                  <a:pt x="7184" y="8351"/>
                </a:lnTo>
                <a:lnTo>
                  <a:pt x="7287" y="8120"/>
                </a:lnTo>
                <a:lnTo>
                  <a:pt x="7391" y="7886"/>
                </a:lnTo>
                <a:lnTo>
                  <a:pt x="7496" y="7650"/>
                </a:lnTo>
                <a:lnTo>
                  <a:pt x="7600" y="7409"/>
                </a:lnTo>
                <a:lnTo>
                  <a:pt x="7703" y="7165"/>
                </a:lnTo>
                <a:lnTo>
                  <a:pt x="7807" y="6918"/>
                </a:lnTo>
                <a:lnTo>
                  <a:pt x="7912" y="6669"/>
                </a:lnTo>
                <a:lnTo>
                  <a:pt x="8016" y="6415"/>
                </a:lnTo>
                <a:lnTo>
                  <a:pt x="8119" y="6159"/>
                </a:lnTo>
                <a:lnTo>
                  <a:pt x="8224" y="5898"/>
                </a:lnTo>
                <a:lnTo>
                  <a:pt x="8328" y="5634"/>
                </a:lnTo>
                <a:lnTo>
                  <a:pt x="8432" y="5368"/>
                </a:lnTo>
                <a:lnTo>
                  <a:pt x="8537" y="5098"/>
                </a:lnTo>
                <a:lnTo>
                  <a:pt x="8640" y="4824"/>
                </a:lnTo>
                <a:lnTo>
                  <a:pt x="8744" y="4548"/>
                </a:lnTo>
                <a:lnTo>
                  <a:pt x="8849" y="4267"/>
                </a:lnTo>
                <a:lnTo>
                  <a:pt x="8953" y="3984"/>
                </a:lnTo>
                <a:lnTo>
                  <a:pt x="9057" y="3697"/>
                </a:lnTo>
                <a:lnTo>
                  <a:pt x="9161" y="3408"/>
                </a:lnTo>
                <a:lnTo>
                  <a:pt x="9265" y="3115"/>
                </a:lnTo>
                <a:lnTo>
                  <a:pt x="9369" y="2818"/>
                </a:lnTo>
                <a:lnTo>
                  <a:pt x="9473" y="2518"/>
                </a:lnTo>
                <a:lnTo>
                  <a:pt x="9578" y="2215"/>
                </a:lnTo>
                <a:lnTo>
                  <a:pt x="9681" y="1908"/>
                </a:lnTo>
                <a:lnTo>
                  <a:pt x="9785" y="1598"/>
                </a:lnTo>
                <a:lnTo>
                  <a:pt x="9890" y="1285"/>
                </a:lnTo>
                <a:lnTo>
                  <a:pt x="9994" y="969"/>
                </a:lnTo>
                <a:lnTo>
                  <a:pt x="10097" y="650"/>
                </a:lnTo>
                <a:lnTo>
                  <a:pt x="10202" y="326"/>
                </a:lnTo>
                <a:lnTo>
                  <a:pt x="10306" y="0"/>
                </a:lnTo>
              </a:path>
            </a:pathLst>
          </a:custGeom>
          <a:noFill/>
          <a:ln w="38100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70" name="Line 6"/>
          <p:cNvSpPr>
            <a:spLocks noChangeShapeType="1"/>
          </p:cNvSpPr>
          <p:nvPr/>
        </p:nvSpPr>
        <p:spPr bwMode="auto">
          <a:xfrm>
            <a:off x="2273300" y="3322638"/>
            <a:ext cx="0" cy="25542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371" name="Line 7"/>
          <p:cNvSpPr>
            <a:spLocks noChangeShapeType="1"/>
          </p:cNvSpPr>
          <p:nvPr/>
        </p:nvSpPr>
        <p:spPr bwMode="auto">
          <a:xfrm>
            <a:off x="1277938" y="5083175"/>
            <a:ext cx="196373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372" name="Text Box 8"/>
          <p:cNvSpPr txBox="1">
            <a:spLocks noChangeArrowheads="1"/>
          </p:cNvSpPr>
          <p:nvPr/>
        </p:nvSpPr>
        <p:spPr bwMode="auto">
          <a:xfrm>
            <a:off x="3225800" y="4840288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DOS</a:t>
            </a:r>
          </a:p>
        </p:txBody>
      </p:sp>
      <p:sp>
        <p:nvSpPr>
          <p:cNvPr id="15373" name="Text Box 9"/>
          <p:cNvSpPr txBox="1">
            <a:spLocks noChangeArrowheads="1"/>
          </p:cNvSpPr>
          <p:nvPr/>
        </p:nvSpPr>
        <p:spPr bwMode="auto">
          <a:xfrm>
            <a:off x="2076450" y="28813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15374" name="Line 10"/>
          <p:cNvSpPr>
            <a:spLocks noChangeShapeType="1"/>
          </p:cNvSpPr>
          <p:nvPr/>
        </p:nvSpPr>
        <p:spPr bwMode="auto">
          <a:xfrm>
            <a:off x="955675" y="3670300"/>
            <a:ext cx="2878138" cy="0"/>
          </a:xfrm>
          <a:prstGeom prst="line">
            <a:avLst/>
          </a:prstGeom>
          <a:noFill/>
          <a:ln w="9525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5375" name="Text Box 11"/>
          <p:cNvSpPr txBox="1">
            <a:spLocks noChangeArrowheads="1"/>
          </p:cNvSpPr>
          <p:nvPr/>
        </p:nvSpPr>
        <p:spPr bwMode="auto">
          <a:xfrm>
            <a:off x="3862388" y="3390900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  <a:r>
              <a:rPr lang="en-US" altLang="en-US" baseline="-25000"/>
              <a:t>F</a:t>
            </a:r>
            <a:endParaRPr lang="en-US" altLang="en-US"/>
          </a:p>
        </p:txBody>
      </p:sp>
      <p:grpSp>
        <p:nvGrpSpPr>
          <p:cNvPr id="15376" name="Group 29"/>
          <p:cNvGrpSpPr>
            <a:grpSpLocks/>
          </p:cNvGrpSpPr>
          <p:nvPr/>
        </p:nvGrpSpPr>
        <p:grpSpPr bwMode="auto">
          <a:xfrm>
            <a:off x="1868488" y="3860800"/>
            <a:ext cx="698500" cy="565150"/>
            <a:chOff x="2626" y="2652"/>
            <a:chExt cx="440" cy="356"/>
          </a:xfrm>
        </p:grpSpPr>
        <p:sp>
          <p:nvSpPr>
            <p:cNvPr id="15388" name="Line 21"/>
            <p:cNvSpPr>
              <a:spLocks noChangeShapeType="1"/>
            </p:cNvSpPr>
            <p:nvPr/>
          </p:nvSpPr>
          <p:spPr bwMode="auto">
            <a:xfrm flipV="1">
              <a:off x="2626" y="2652"/>
              <a:ext cx="0" cy="3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5389" name="Line 22"/>
            <p:cNvSpPr>
              <a:spLocks noChangeShapeType="1"/>
            </p:cNvSpPr>
            <p:nvPr/>
          </p:nvSpPr>
          <p:spPr bwMode="auto">
            <a:xfrm>
              <a:off x="3066" y="2652"/>
              <a:ext cx="0" cy="3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5377" name="Line 42"/>
          <p:cNvSpPr>
            <a:spLocks noChangeShapeType="1"/>
          </p:cNvSpPr>
          <p:nvPr/>
        </p:nvSpPr>
        <p:spPr bwMode="auto">
          <a:xfrm>
            <a:off x="2379663" y="4799013"/>
            <a:ext cx="0" cy="61912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aphicFrame>
        <p:nvGraphicFramePr>
          <p:cNvPr id="15378" name="Object 44"/>
          <p:cNvGraphicFramePr>
            <a:graphicFrameLocks noChangeAspect="1"/>
          </p:cNvGraphicFramePr>
          <p:nvPr/>
        </p:nvGraphicFramePr>
        <p:xfrm>
          <a:off x="2466975" y="4959350"/>
          <a:ext cx="596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Equation" r:id="rId7" imgW="742765" imgH="362114" progId="Equation.3">
                  <p:embed/>
                </p:oleObj>
              </mc:Choice>
              <mc:Fallback>
                <p:oleObj name="Equation" r:id="rId7" imgW="742765" imgH="3621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4959350"/>
                        <a:ext cx="596900" cy="292100"/>
                      </a:xfrm>
                      <a:prstGeom prst="rect">
                        <a:avLst/>
                      </a:prstGeom>
                      <a:solidFill>
                        <a:srgbClr val="0000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46"/>
          <p:cNvGraphicFramePr>
            <a:graphicFrameLocks noChangeAspect="1"/>
          </p:cNvGraphicFramePr>
          <p:nvPr/>
        </p:nvGraphicFramePr>
        <p:xfrm>
          <a:off x="5080000" y="1373188"/>
          <a:ext cx="3209925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5" name="Equation" r:id="rId9" imgW="4286435" imgH="2019464" progId="Equation.3">
                  <p:embed/>
                </p:oleObj>
              </mc:Choice>
              <mc:Fallback>
                <p:oleObj name="Equation" r:id="rId9" imgW="4286435" imgH="201946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1373188"/>
                        <a:ext cx="3209925" cy="151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47"/>
          <p:cNvGraphicFramePr>
            <a:graphicFrameLocks noChangeAspect="1"/>
          </p:cNvGraphicFramePr>
          <p:nvPr/>
        </p:nvGraphicFramePr>
        <p:xfrm>
          <a:off x="5075238" y="3062288"/>
          <a:ext cx="32210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6" name="Equation" r:id="rId11" imgW="4295806" imgH="952336" progId="Equation.3">
                  <p:embed/>
                </p:oleObj>
              </mc:Choice>
              <mc:Fallback>
                <p:oleObj name="Equation" r:id="rId11" imgW="4295806" imgH="9523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3062288"/>
                        <a:ext cx="322103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1" name="Line 48"/>
          <p:cNvSpPr>
            <a:spLocks noChangeShapeType="1"/>
          </p:cNvSpPr>
          <p:nvPr/>
        </p:nvSpPr>
        <p:spPr bwMode="auto">
          <a:xfrm>
            <a:off x="4451350" y="1801813"/>
            <a:ext cx="0" cy="43307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aphicFrame>
        <p:nvGraphicFramePr>
          <p:cNvPr id="15382" name="Object 49"/>
          <p:cNvGraphicFramePr>
            <a:graphicFrameLocks noChangeAspect="1"/>
          </p:cNvGraphicFramePr>
          <p:nvPr/>
        </p:nvGraphicFramePr>
        <p:xfrm>
          <a:off x="6011863" y="3911600"/>
          <a:ext cx="2827337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7" name="Equation" r:id="rId13" imgW="3562412" imgH="1390814" progId="Equation.3">
                  <p:embed/>
                </p:oleObj>
              </mc:Choice>
              <mc:Fallback>
                <p:oleObj name="Equation" r:id="rId13" imgW="3562412" imgH="1390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911600"/>
                        <a:ext cx="2827337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bject 50"/>
          <p:cNvGraphicFramePr>
            <a:graphicFrameLocks noChangeAspect="1"/>
          </p:cNvGraphicFramePr>
          <p:nvPr/>
        </p:nvGraphicFramePr>
        <p:xfrm>
          <a:off x="6731000" y="4970463"/>
          <a:ext cx="13493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8" name="Equation" r:id="rId15" imgW="1695635" imgH="895186" progId="Equation.3">
                  <p:embed/>
                </p:oleObj>
              </mc:Choice>
              <mc:Fallback>
                <p:oleObj name="Equation" r:id="rId15" imgW="1695635" imgH="895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4970463"/>
                        <a:ext cx="134937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4" name="Object 51"/>
          <p:cNvGraphicFramePr>
            <a:graphicFrameLocks noChangeAspect="1"/>
          </p:cNvGraphicFramePr>
          <p:nvPr/>
        </p:nvGraphicFramePr>
        <p:xfrm>
          <a:off x="7416800" y="5684838"/>
          <a:ext cx="13081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9" name="Equation" r:id="rId17" imgW="1238435" imgH="895186" progId="Equation.3">
                  <p:embed/>
                </p:oleObj>
              </mc:Choice>
              <mc:Fallback>
                <p:oleObj name="Equation" r:id="rId17" imgW="1238435" imgH="8951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5684838"/>
                        <a:ext cx="1308100" cy="946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5" name="Text Box 52"/>
          <p:cNvSpPr txBox="1">
            <a:spLocks noChangeArrowheads="1"/>
          </p:cNvSpPr>
          <p:nvPr/>
        </p:nvSpPr>
        <p:spPr bwMode="auto">
          <a:xfrm>
            <a:off x="4614863" y="5078413"/>
            <a:ext cx="1982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Landau (dia):</a:t>
            </a:r>
          </a:p>
        </p:txBody>
      </p:sp>
      <p:sp>
        <p:nvSpPr>
          <p:cNvPr id="15386" name="AutoShape 53"/>
          <p:cNvSpPr>
            <a:spLocks noChangeArrowheads="1"/>
          </p:cNvSpPr>
          <p:nvPr/>
        </p:nvSpPr>
        <p:spPr bwMode="auto">
          <a:xfrm>
            <a:off x="6332538" y="5997575"/>
            <a:ext cx="860425" cy="403225"/>
          </a:xfrm>
          <a:custGeom>
            <a:avLst/>
            <a:gdLst>
              <a:gd name="T0" fmla="*/ 645319 w 21600"/>
              <a:gd name="T1" fmla="*/ 0 h 21600"/>
              <a:gd name="T2" fmla="*/ 0 w 21600"/>
              <a:gd name="T3" fmla="*/ 201612 h 21600"/>
              <a:gd name="T4" fmla="*/ 645319 w 21600"/>
              <a:gd name="T5" fmla="*/ 403225 h 21600"/>
              <a:gd name="T6" fmla="*/ 860425 w 21600"/>
              <a:gd name="T7" fmla="*/ 20161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5387" name="Text Box 55"/>
          <p:cNvSpPr txBox="1">
            <a:spLocks noChangeArrowheads="1"/>
          </p:cNvSpPr>
          <p:nvPr/>
        </p:nvSpPr>
        <p:spPr bwMode="auto">
          <a:xfrm>
            <a:off x="4954588" y="3803650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Pauli:</a:t>
            </a:r>
          </a:p>
        </p:txBody>
      </p:sp>
    </p:spTree>
    <p:extLst>
      <p:ext uri="{BB962C8B-B14F-4D97-AF65-F5344CB8AC3E}">
        <p14:creationId xmlns:p14="http://schemas.microsoft.com/office/powerpoint/2010/main" val="1237297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 para/diamagnetism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95825" y="5338763"/>
            <a:ext cx="4130675" cy="1106487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Langevin (or Larmor) </a:t>
            </a:r>
          </a:p>
          <a:p>
            <a:pPr eaLnBrk="1" hangingPunct="1"/>
            <a:r>
              <a:rPr lang="en-US" altLang="en-US">
                <a:solidFill>
                  <a:srgbClr val="00FF00"/>
                </a:solidFill>
              </a:rPr>
              <a:t>diamagnetism</a:t>
            </a:r>
          </a:p>
          <a:p>
            <a:pPr eaLnBrk="1" hangingPunct="1"/>
            <a:r>
              <a:rPr lang="en-US" altLang="en-US" sz="1800">
                <a:solidFill>
                  <a:srgbClr val="00FF00"/>
                </a:solidFill>
              </a:rPr>
              <a:t>Superconductors, No moment systems</a:t>
            </a:r>
          </a:p>
        </p:txBody>
      </p:sp>
      <p:sp>
        <p:nvSpPr>
          <p:cNvPr id="16388" name="Freeform 48"/>
          <p:cNvSpPr>
            <a:spLocks/>
          </p:cNvSpPr>
          <p:nvPr/>
        </p:nvSpPr>
        <p:spPr bwMode="auto">
          <a:xfrm>
            <a:off x="1009650" y="4684713"/>
            <a:ext cx="2822575" cy="1587"/>
          </a:xfrm>
          <a:custGeom>
            <a:avLst/>
            <a:gdLst>
              <a:gd name="T0" fmla="*/ 0 w 10670"/>
              <a:gd name="T1" fmla="*/ 0 h 1587"/>
              <a:gd name="T2" fmla="*/ 56875 w 10670"/>
              <a:gd name="T3" fmla="*/ 0 h 1587"/>
              <a:gd name="T4" fmla="*/ 114014 w 10670"/>
              <a:gd name="T5" fmla="*/ 0 h 1587"/>
              <a:gd name="T6" fmla="*/ 170889 w 10670"/>
              <a:gd name="T7" fmla="*/ 0 h 1587"/>
              <a:gd name="T8" fmla="*/ 227764 w 10670"/>
              <a:gd name="T9" fmla="*/ 0 h 1587"/>
              <a:gd name="T10" fmla="*/ 284903 w 10670"/>
              <a:gd name="T11" fmla="*/ 0 h 1587"/>
              <a:gd name="T12" fmla="*/ 342307 w 10670"/>
              <a:gd name="T13" fmla="*/ 0 h 1587"/>
              <a:gd name="T14" fmla="*/ 399181 w 10670"/>
              <a:gd name="T15" fmla="*/ 0 h 1587"/>
              <a:gd name="T16" fmla="*/ 456056 w 10670"/>
              <a:gd name="T17" fmla="*/ 0 h 1587"/>
              <a:gd name="T18" fmla="*/ 513195 w 10670"/>
              <a:gd name="T19" fmla="*/ 0 h 1587"/>
              <a:gd name="T20" fmla="*/ 570070 w 10670"/>
              <a:gd name="T21" fmla="*/ 0 h 1587"/>
              <a:gd name="T22" fmla="*/ 627209 w 10670"/>
              <a:gd name="T23" fmla="*/ 0 h 1587"/>
              <a:gd name="T24" fmla="*/ 684084 w 10670"/>
              <a:gd name="T25" fmla="*/ 0 h 1587"/>
              <a:gd name="T26" fmla="*/ 741224 w 10670"/>
              <a:gd name="T27" fmla="*/ 0 h 1587"/>
              <a:gd name="T28" fmla="*/ 798098 w 10670"/>
              <a:gd name="T29" fmla="*/ 0 h 1587"/>
              <a:gd name="T30" fmla="*/ 855238 w 10670"/>
              <a:gd name="T31" fmla="*/ 0 h 1587"/>
              <a:gd name="T32" fmla="*/ 912112 w 10670"/>
              <a:gd name="T33" fmla="*/ 0 h 1587"/>
              <a:gd name="T34" fmla="*/ 969516 w 10670"/>
              <a:gd name="T35" fmla="*/ 0 h 1587"/>
              <a:gd name="T36" fmla="*/ 1026391 w 10670"/>
              <a:gd name="T37" fmla="*/ 0 h 1587"/>
              <a:gd name="T38" fmla="*/ 1083530 w 10670"/>
              <a:gd name="T39" fmla="*/ 0 h 1587"/>
              <a:gd name="T40" fmla="*/ 1140405 w 10670"/>
              <a:gd name="T41" fmla="*/ 0 h 1587"/>
              <a:gd name="T42" fmla="*/ 1197544 w 10670"/>
              <a:gd name="T43" fmla="*/ 0 h 1587"/>
              <a:gd name="T44" fmla="*/ 1254419 w 10670"/>
              <a:gd name="T45" fmla="*/ 0 h 1587"/>
              <a:gd name="T46" fmla="*/ 1311294 w 10670"/>
              <a:gd name="T47" fmla="*/ 0 h 1587"/>
              <a:gd name="T48" fmla="*/ 1368433 w 10670"/>
              <a:gd name="T49" fmla="*/ 0 h 1587"/>
              <a:gd name="T50" fmla="*/ 1425308 w 10670"/>
              <a:gd name="T51" fmla="*/ 0 h 1587"/>
              <a:gd name="T52" fmla="*/ 1482447 w 10670"/>
              <a:gd name="T53" fmla="*/ 0 h 1587"/>
              <a:gd name="T54" fmla="*/ 1539322 w 10670"/>
              <a:gd name="T55" fmla="*/ 0 h 1587"/>
              <a:gd name="T56" fmla="*/ 1596726 w 10670"/>
              <a:gd name="T57" fmla="*/ 0 h 1587"/>
              <a:gd name="T58" fmla="*/ 1653600 w 10670"/>
              <a:gd name="T59" fmla="*/ 0 h 1587"/>
              <a:gd name="T60" fmla="*/ 1710740 w 10670"/>
              <a:gd name="T61" fmla="*/ 0 h 1587"/>
              <a:gd name="T62" fmla="*/ 1767614 w 10670"/>
              <a:gd name="T63" fmla="*/ 0 h 1587"/>
              <a:gd name="T64" fmla="*/ 1824754 w 10670"/>
              <a:gd name="T65" fmla="*/ 0 h 1587"/>
              <a:gd name="T66" fmla="*/ 1881628 w 10670"/>
              <a:gd name="T67" fmla="*/ 0 h 1587"/>
              <a:gd name="T68" fmla="*/ 1938768 w 10670"/>
              <a:gd name="T69" fmla="*/ 0 h 1587"/>
              <a:gd name="T70" fmla="*/ 1995643 w 10670"/>
              <a:gd name="T71" fmla="*/ 0 h 1587"/>
              <a:gd name="T72" fmla="*/ 2052782 w 10670"/>
              <a:gd name="T73" fmla="*/ 0 h 1587"/>
              <a:gd name="T74" fmla="*/ 2109657 w 10670"/>
              <a:gd name="T75" fmla="*/ 0 h 1587"/>
              <a:gd name="T76" fmla="*/ 2166796 w 10670"/>
              <a:gd name="T77" fmla="*/ 0 h 1587"/>
              <a:gd name="T78" fmla="*/ 2223935 w 10670"/>
              <a:gd name="T79" fmla="*/ 0 h 1587"/>
              <a:gd name="T80" fmla="*/ 2281074 w 10670"/>
              <a:gd name="T81" fmla="*/ 0 h 1587"/>
              <a:gd name="T82" fmla="*/ 2337949 w 10670"/>
              <a:gd name="T83" fmla="*/ 0 h 1587"/>
              <a:gd name="T84" fmla="*/ 2394824 w 10670"/>
              <a:gd name="T85" fmla="*/ 0 h 1587"/>
              <a:gd name="T86" fmla="*/ 2451963 w 10670"/>
              <a:gd name="T87" fmla="*/ 0 h 1587"/>
              <a:gd name="T88" fmla="*/ 2508838 w 10670"/>
              <a:gd name="T89" fmla="*/ 0 h 1587"/>
              <a:gd name="T90" fmla="*/ 2565977 w 10670"/>
              <a:gd name="T91" fmla="*/ 0 h 1587"/>
              <a:gd name="T92" fmla="*/ 2622852 w 10670"/>
              <a:gd name="T93" fmla="*/ 0 h 1587"/>
              <a:gd name="T94" fmla="*/ 2679991 w 10670"/>
              <a:gd name="T95" fmla="*/ 0 h 1587"/>
              <a:gd name="T96" fmla="*/ 2736866 w 10670"/>
              <a:gd name="T97" fmla="*/ 0 h 1587"/>
              <a:gd name="T98" fmla="*/ 2794005 w 10670"/>
              <a:gd name="T99" fmla="*/ 0 h 158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0670" h="1587">
                <a:moveTo>
                  <a:pt x="0" y="0"/>
                </a:moveTo>
                <a:lnTo>
                  <a:pt x="0" y="0"/>
                </a:lnTo>
                <a:lnTo>
                  <a:pt x="108" y="0"/>
                </a:lnTo>
                <a:lnTo>
                  <a:pt x="215" y="0"/>
                </a:lnTo>
                <a:lnTo>
                  <a:pt x="323" y="0"/>
                </a:lnTo>
                <a:lnTo>
                  <a:pt x="431" y="0"/>
                </a:lnTo>
                <a:lnTo>
                  <a:pt x="539" y="0"/>
                </a:lnTo>
                <a:lnTo>
                  <a:pt x="646" y="0"/>
                </a:lnTo>
                <a:lnTo>
                  <a:pt x="754" y="0"/>
                </a:lnTo>
                <a:lnTo>
                  <a:pt x="861" y="0"/>
                </a:lnTo>
                <a:lnTo>
                  <a:pt x="970" y="0"/>
                </a:lnTo>
                <a:lnTo>
                  <a:pt x="1077" y="0"/>
                </a:lnTo>
                <a:lnTo>
                  <a:pt x="1185" y="0"/>
                </a:lnTo>
                <a:lnTo>
                  <a:pt x="1294" y="0"/>
                </a:lnTo>
                <a:lnTo>
                  <a:pt x="1401" y="0"/>
                </a:lnTo>
                <a:lnTo>
                  <a:pt x="1509" y="0"/>
                </a:lnTo>
                <a:lnTo>
                  <a:pt x="1616" y="0"/>
                </a:lnTo>
                <a:lnTo>
                  <a:pt x="1724" y="0"/>
                </a:lnTo>
                <a:lnTo>
                  <a:pt x="1832" y="0"/>
                </a:lnTo>
                <a:lnTo>
                  <a:pt x="1940" y="0"/>
                </a:lnTo>
                <a:lnTo>
                  <a:pt x="2047" y="0"/>
                </a:lnTo>
                <a:lnTo>
                  <a:pt x="2155" y="0"/>
                </a:lnTo>
                <a:lnTo>
                  <a:pt x="2263" y="0"/>
                </a:lnTo>
                <a:lnTo>
                  <a:pt x="2371" y="0"/>
                </a:lnTo>
                <a:lnTo>
                  <a:pt x="2479" y="0"/>
                </a:lnTo>
                <a:lnTo>
                  <a:pt x="2586" y="0"/>
                </a:lnTo>
                <a:lnTo>
                  <a:pt x="2695" y="0"/>
                </a:lnTo>
                <a:lnTo>
                  <a:pt x="2802" y="0"/>
                </a:lnTo>
                <a:lnTo>
                  <a:pt x="2910" y="0"/>
                </a:lnTo>
                <a:lnTo>
                  <a:pt x="3017" y="0"/>
                </a:lnTo>
                <a:lnTo>
                  <a:pt x="3125" y="0"/>
                </a:lnTo>
                <a:lnTo>
                  <a:pt x="3233" y="0"/>
                </a:lnTo>
                <a:lnTo>
                  <a:pt x="3341" y="0"/>
                </a:lnTo>
                <a:lnTo>
                  <a:pt x="3448" y="0"/>
                </a:lnTo>
                <a:lnTo>
                  <a:pt x="3556" y="0"/>
                </a:lnTo>
                <a:lnTo>
                  <a:pt x="3665" y="0"/>
                </a:lnTo>
                <a:lnTo>
                  <a:pt x="3772" y="0"/>
                </a:lnTo>
                <a:lnTo>
                  <a:pt x="3880" y="0"/>
                </a:lnTo>
                <a:lnTo>
                  <a:pt x="3987" y="0"/>
                </a:lnTo>
                <a:lnTo>
                  <a:pt x="4096" y="0"/>
                </a:lnTo>
                <a:lnTo>
                  <a:pt x="4203" y="0"/>
                </a:lnTo>
                <a:lnTo>
                  <a:pt x="4311" y="0"/>
                </a:lnTo>
                <a:lnTo>
                  <a:pt x="4418" y="0"/>
                </a:lnTo>
                <a:lnTo>
                  <a:pt x="4527" y="0"/>
                </a:lnTo>
                <a:lnTo>
                  <a:pt x="4634" y="0"/>
                </a:lnTo>
                <a:lnTo>
                  <a:pt x="4742" y="0"/>
                </a:lnTo>
                <a:lnTo>
                  <a:pt x="4850" y="0"/>
                </a:lnTo>
                <a:lnTo>
                  <a:pt x="4957" y="0"/>
                </a:lnTo>
                <a:lnTo>
                  <a:pt x="5066" y="0"/>
                </a:lnTo>
                <a:lnTo>
                  <a:pt x="5173" y="0"/>
                </a:lnTo>
                <a:lnTo>
                  <a:pt x="5281" y="0"/>
                </a:lnTo>
                <a:lnTo>
                  <a:pt x="5388" y="0"/>
                </a:lnTo>
                <a:lnTo>
                  <a:pt x="5497" y="0"/>
                </a:lnTo>
                <a:lnTo>
                  <a:pt x="5604" y="0"/>
                </a:lnTo>
                <a:lnTo>
                  <a:pt x="5712" y="0"/>
                </a:lnTo>
                <a:lnTo>
                  <a:pt x="5819" y="0"/>
                </a:lnTo>
                <a:lnTo>
                  <a:pt x="5928" y="0"/>
                </a:lnTo>
                <a:lnTo>
                  <a:pt x="6036" y="0"/>
                </a:lnTo>
                <a:lnTo>
                  <a:pt x="6143" y="0"/>
                </a:lnTo>
                <a:lnTo>
                  <a:pt x="6251" y="0"/>
                </a:lnTo>
                <a:lnTo>
                  <a:pt x="6359" y="0"/>
                </a:lnTo>
                <a:lnTo>
                  <a:pt x="6467" y="0"/>
                </a:lnTo>
                <a:lnTo>
                  <a:pt x="6574" y="0"/>
                </a:lnTo>
                <a:lnTo>
                  <a:pt x="6682" y="0"/>
                </a:lnTo>
                <a:lnTo>
                  <a:pt x="6789" y="0"/>
                </a:lnTo>
                <a:lnTo>
                  <a:pt x="6898" y="0"/>
                </a:lnTo>
                <a:lnTo>
                  <a:pt x="7005" y="0"/>
                </a:lnTo>
                <a:lnTo>
                  <a:pt x="7113" y="0"/>
                </a:lnTo>
                <a:lnTo>
                  <a:pt x="7222" y="0"/>
                </a:lnTo>
                <a:lnTo>
                  <a:pt x="7329" y="0"/>
                </a:lnTo>
                <a:lnTo>
                  <a:pt x="7437" y="0"/>
                </a:lnTo>
                <a:lnTo>
                  <a:pt x="7544" y="0"/>
                </a:lnTo>
                <a:lnTo>
                  <a:pt x="7652" y="0"/>
                </a:lnTo>
                <a:lnTo>
                  <a:pt x="7760" y="0"/>
                </a:lnTo>
                <a:lnTo>
                  <a:pt x="7868" y="0"/>
                </a:lnTo>
                <a:lnTo>
                  <a:pt x="7975" y="0"/>
                </a:lnTo>
                <a:lnTo>
                  <a:pt x="8083" y="0"/>
                </a:lnTo>
                <a:lnTo>
                  <a:pt x="8191" y="0"/>
                </a:lnTo>
                <a:lnTo>
                  <a:pt x="8299" y="0"/>
                </a:lnTo>
                <a:lnTo>
                  <a:pt x="8407" y="0"/>
                </a:lnTo>
                <a:lnTo>
                  <a:pt x="8514" y="0"/>
                </a:lnTo>
                <a:lnTo>
                  <a:pt x="8623" y="0"/>
                </a:lnTo>
                <a:lnTo>
                  <a:pt x="8730" y="0"/>
                </a:lnTo>
                <a:lnTo>
                  <a:pt x="8838" y="0"/>
                </a:lnTo>
                <a:lnTo>
                  <a:pt x="8945" y="0"/>
                </a:lnTo>
                <a:lnTo>
                  <a:pt x="9053" y="0"/>
                </a:lnTo>
                <a:lnTo>
                  <a:pt x="9161" y="0"/>
                </a:lnTo>
                <a:lnTo>
                  <a:pt x="9269" y="0"/>
                </a:lnTo>
                <a:lnTo>
                  <a:pt x="9376" y="0"/>
                </a:lnTo>
                <a:lnTo>
                  <a:pt x="9484" y="0"/>
                </a:lnTo>
                <a:lnTo>
                  <a:pt x="9593" y="0"/>
                </a:lnTo>
                <a:lnTo>
                  <a:pt x="9700" y="0"/>
                </a:lnTo>
                <a:lnTo>
                  <a:pt x="9808" y="0"/>
                </a:lnTo>
                <a:lnTo>
                  <a:pt x="9915" y="0"/>
                </a:lnTo>
                <a:lnTo>
                  <a:pt x="10024" y="0"/>
                </a:lnTo>
                <a:lnTo>
                  <a:pt x="10131" y="0"/>
                </a:lnTo>
                <a:lnTo>
                  <a:pt x="10239" y="0"/>
                </a:lnTo>
                <a:lnTo>
                  <a:pt x="10346" y="0"/>
                </a:lnTo>
                <a:lnTo>
                  <a:pt x="10455" y="0"/>
                </a:lnTo>
                <a:lnTo>
                  <a:pt x="10562" y="0"/>
                </a:lnTo>
                <a:lnTo>
                  <a:pt x="10670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89" name="Freeform 49"/>
          <p:cNvSpPr>
            <a:spLocks/>
          </p:cNvSpPr>
          <p:nvPr/>
        </p:nvSpPr>
        <p:spPr bwMode="auto">
          <a:xfrm flipV="1">
            <a:off x="1009650" y="4821238"/>
            <a:ext cx="3360738" cy="42862"/>
          </a:xfrm>
          <a:custGeom>
            <a:avLst/>
            <a:gdLst>
              <a:gd name="T0" fmla="*/ 0 w 10670"/>
              <a:gd name="T1" fmla="*/ 0 h 42862"/>
              <a:gd name="T2" fmla="*/ 67719 w 10670"/>
              <a:gd name="T3" fmla="*/ 0 h 42862"/>
              <a:gd name="T4" fmla="*/ 135752 w 10670"/>
              <a:gd name="T5" fmla="*/ 0 h 42862"/>
              <a:gd name="T6" fmla="*/ 203471 w 10670"/>
              <a:gd name="T7" fmla="*/ 0 h 42862"/>
              <a:gd name="T8" fmla="*/ 271190 w 10670"/>
              <a:gd name="T9" fmla="*/ 0 h 42862"/>
              <a:gd name="T10" fmla="*/ 339224 w 10670"/>
              <a:gd name="T11" fmla="*/ 0 h 42862"/>
              <a:gd name="T12" fmla="*/ 407572 w 10670"/>
              <a:gd name="T13" fmla="*/ 0 h 42862"/>
              <a:gd name="T14" fmla="*/ 475291 w 10670"/>
              <a:gd name="T15" fmla="*/ 0 h 42862"/>
              <a:gd name="T16" fmla="*/ 543010 w 10670"/>
              <a:gd name="T17" fmla="*/ 0 h 42862"/>
              <a:gd name="T18" fmla="*/ 611043 w 10670"/>
              <a:gd name="T19" fmla="*/ 0 h 42862"/>
              <a:gd name="T20" fmla="*/ 678762 w 10670"/>
              <a:gd name="T21" fmla="*/ 0 h 42862"/>
              <a:gd name="T22" fmla="*/ 746796 w 10670"/>
              <a:gd name="T23" fmla="*/ 0 h 42862"/>
              <a:gd name="T24" fmla="*/ 814514 w 10670"/>
              <a:gd name="T25" fmla="*/ 0 h 42862"/>
              <a:gd name="T26" fmla="*/ 882548 w 10670"/>
              <a:gd name="T27" fmla="*/ 0 h 42862"/>
              <a:gd name="T28" fmla="*/ 950267 w 10670"/>
              <a:gd name="T29" fmla="*/ 0 h 42862"/>
              <a:gd name="T30" fmla="*/ 1018300 w 10670"/>
              <a:gd name="T31" fmla="*/ 0 h 42862"/>
              <a:gd name="T32" fmla="*/ 1086019 w 10670"/>
              <a:gd name="T33" fmla="*/ 0 h 42862"/>
              <a:gd name="T34" fmla="*/ 1154368 w 10670"/>
              <a:gd name="T35" fmla="*/ 0 h 42862"/>
              <a:gd name="T36" fmla="*/ 1222087 w 10670"/>
              <a:gd name="T37" fmla="*/ 0 h 42862"/>
              <a:gd name="T38" fmla="*/ 1290120 w 10670"/>
              <a:gd name="T39" fmla="*/ 0 h 42862"/>
              <a:gd name="T40" fmla="*/ 1357839 w 10670"/>
              <a:gd name="T41" fmla="*/ 0 h 42862"/>
              <a:gd name="T42" fmla="*/ 1425873 w 10670"/>
              <a:gd name="T43" fmla="*/ 0 h 42862"/>
              <a:gd name="T44" fmla="*/ 1493591 w 10670"/>
              <a:gd name="T45" fmla="*/ 0 h 42862"/>
              <a:gd name="T46" fmla="*/ 1561310 w 10670"/>
              <a:gd name="T47" fmla="*/ 0 h 42862"/>
              <a:gd name="T48" fmla="*/ 1629344 w 10670"/>
              <a:gd name="T49" fmla="*/ 0 h 42862"/>
              <a:gd name="T50" fmla="*/ 1697062 w 10670"/>
              <a:gd name="T51" fmla="*/ 0 h 42862"/>
              <a:gd name="T52" fmla="*/ 1765096 w 10670"/>
              <a:gd name="T53" fmla="*/ 0 h 42862"/>
              <a:gd name="T54" fmla="*/ 1832815 w 10670"/>
              <a:gd name="T55" fmla="*/ 0 h 42862"/>
              <a:gd name="T56" fmla="*/ 1901164 w 10670"/>
              <a:gd name="T57" fmla="*/ 0 h 42862"/>
              <a:gd name="T58" fmla="*/ 1968882 w 10670"/>
              <a:gd name="T59" fmla="*/ 0 h 42862"/>
              <a:gd name="T60" fmla="*/ 2036916 w 10670"/>
              <a:gd name="T61" fmla="*/ 0 h 42862"/>
              <a:gd name="T62" fmla="*/ 2104635 w 10670"/>
              <a:gd name="T63" fmla="*/ 0 h 42862"/>
              <a:gd name="T64" fmla="*/ 2172668 w 10670"/>
              <a:gd name="T65" fmla="*/ 0 h 42862"/>
              <a:gd name="T66" fmla="*/ 2240387 w 10670"/>
              <a:gd name="T67" fmla="*/ 0 h 42862"/>
              <a:gd name="T68" fmla="*/ 2308421 w 10670"/>
              <a:gd name="T69" fmla="*/ 0 h 42862"/>
              <a:gd name="T70" fmla="*/ 2376139 w 10670"/>
              <a:gd name="T71" fmla="*/ 0 h 42862"/>
              <a:gd name="T72" fmla="*/ 2444173 w 10670"/>
              <a:gd name="T73" fmla="*/ 0 h 42862"/>
              <a:gd name="T74" fmla="*/ 2511892 w 10670"/>
              <a:gd name="T75" fmla="*/ 0 h 42862"/>
              <a:gd name="T76" fmla="*/ 2579925 w 10670"/>
              <a:gd name="T77" fmla="*/ 0 h 42862"/>
              <a:gd name="T78" fmla="*/ 2647959 w 10670"/>
              <a:gd name="T79" fmla="*/ 0 h 42862"/>
              <a:gd name="T80" fmla="*/ 2715993 w 10670"/>
              <a:gd name="T81" fmla="*/ 0 h 42862"/>
              <a:gd name="T82" fmla="*/ 2783712 w 10670"/>
              <a:gd name="T83" fmla="*/ 0 h 42862"/>
              <a:gd name="T84" fmla="*/ 2851430 w 10670"/>
              <a:gd name="T85" fmla="*/ 0 h 42862"/>
              <a:gd name="T86" fmla="*/ 2919464 w 10670"/>
              <a:gd name="T87" fmla="*/ 0 h 42862"/>
              <a:gd name="T88" fmla="*/ 2987183 w 10670"/>
              <a:gd name="T89" fmla="*/ 0 h 42862"/>
              <a:gd name="T90" fmla="*/ 3055216 w 10670"/>
              <a:gd name="T91" fmla="*/ 0 h 42862"/>
              <a:gd name="T92" fmla="*/ 3122935 w 10670"/>
              <a:gd name="T93" fmla="*/ 0 h 42862"/>
              <a:gd name="T94" fmla="*/ 3190969 w 10670"/>
              <a:gd name="T95" fmla="*/ 0 h 42862"/>
              <a:gd name="T96" fmla="*/ 3258687 w 10670"/>
              <a:gd name="T97" fmla="*/ 0 h 42862"/>
              <a:gd name="T98" fmla="*/ 3326721 w 10670"/>
              <a:gd name="T99" fmla="*/ 0 h 4286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0670" h="42862">
                <a:moveTo>
                  <a:pt x="0" y="0"/>
                </a:moveTo>
                <a:lnTo>
                  <a:pt x="0" y="0"/>
                </a:lnTo>
                <a:lnTo>
                  <a:pt x="108" y="0"/>
                </a:lnTo>
                <a:lnTo>
                  <a:pt x="215" y="0"/>
                </a:lnTo>
                <a:lnTo>
                  <a:pt x="323" y="0"/>
                </a:lnTo>
                <a:lnTo>
                  <a:pt x="431" y="0"/>
                </a:lnTo>
                <a:lnTo>
                  <a:pt x="539" y="0"/>
                </a:lnTo>
                <a:lnTo>
                  <a:pt x="646" y="0"/>
                </a:lnTo>
                <a:lnTo>
                  <a:pt x="754" y="0"/>
                </a:lnTo>
                <a:lnTo>
                  <a:pt x="861" y="0"/>
                </a:lnTo>
                <a:lnTo>
                  <a:pt x="970" y="0"/>
                </a:lnTo>
                <a:lnTo>
                  <a:pt x="1077" y="0"/>
                </a:lnTo>
                <a:lnTo>
                  <a:pt x="1185" y="0"/>
                </a:lnTo>
                <a:lnTo>
                  <a:pt x="1294" y="0"/>
                </a:lnTo>
                <a:lnTo>
                  <a:pt x="1401" y="0"/>
                </a:lnTo>
                <a:lnTo>
                  <a:pt x="1509" y="0"/>
                </a:lnTo>
                <a:lnTo>
                  <a:pt x="1616" y="0"/>
                </a:lnTo>
                <a:lnTo>
                  <a:pt x="1724" y="0"/>
                </a:lnTo>
                <a:lnTo>
                  <a:pt x="1832" y="0"/>
                </a:lnTo>
                <a:lnTo>
                  <a:pt x="1940" y="0"/>
                </a:lnTo>
                <a:lnTo>
                  <a:pt x="2047" y="0"/>
                </a:lnTo>
                <a:lnTo>
                  <a:pt x="2155" y="0"/>
                </a:lnTo>
                <a:lnTo>
                  <a:pt x="2263" y="0"/>
                </a:lnTo>
                <a:lnTo>
                  <a:pt x="2371" y="0"/>
                </a:lnTo>
                <a:lnTo>
                  <a:pt x="2479" y="0"/>
                </a:lnTo>
                <a:lnTo>
                  <a:pt x="2586" y="0"/>
                </a:lnTo>
                <a:lnTo>
                  <a:pt x="2695" y="0"/>
                </a:lnTo>
                <a:lnTo>
                  <a:pt x="2802" y="0"/>
                </a:lnTo>
                <a:lnTo>
                  <a:pt x="2910" y="0"/>
                </a:lnTo>
                <a:lnTo>
                  <a:pt x="3017" y="0"/>
                </a:lnTo>
                <a:lnTo>
                  <a:pt x="3125" y="0"/>
                </a:lnTo>
                <a:lnTo>
                  <a:pt x="3233" y="0"/>
                </a:lnTo>
                <a:lnTo>
                  <a:pt x="3341" y="0"/>
                </a:lnTo>
                <a:lnTo>
                  <a:pt x="3448" y="0"/>
                </a:lnTo>
                <a:lnTo>
                  <a:pt x="3556" y="0"/>
                </a:lnTo>
                <a:lnTo>
                  <a:pt x="3665" y="0"/>
                </a:lnTo>
                <a:lnTo>
                  <a:pt x="3772" y="0"/>
                </a:lnTo>
                <a:lnTo>
                  <a:pt x="3880" y="0"/>
                </a:lnTo>
                <a:lnTo>
                  <a:pt x="3987" y="0"/>
                </a:lnTo>
                <a:lnTo>
                  <a:pt x="4096" y="0"/>
                </a:lnTo>
                <a:lnTo>
                  <a:pt x="4203" y="0"/>
                </a:lnTo>
                <a:lnTo>
                  <a:pt x="4311" y="0"/>
                </a:lnTo>
                <a:lnTo>
                  <a:pt x="4418" y="0"/>
                </a:lnTo>
                <a:lnTo>
                  <a:pt x="4527" y="0"/>
                </a:lnTo>
                <a:lnTo>
                  <a:pt x="4634" y="0"/>
                </a:lnTo>
                <a:lnTo>
                  <a:pt x="4742" y="0"/>
                </a:lnTo>
                <a:lnTo>
                  <a:pt x="4850" y="0"/>
                </a:lnTo>
                <a:lnTo>
                  <a:pt x="4957" y="0"/>
                </a:lnTo>
                <a:lnTo>
                  <a:pt x="5066" y="0"/>
                </a:lnTo>
                <a:lnTo>
                  <a:pt x="5173" y="0"/>
                </a:lnTo>
                <a:lnTo>
                  <a:pt x="5281" y="0"/>
                </a:lnTo>
                <a:lnTo>
                  <a:pt x="5388" y="0"/>
                </a:lnTo>
                <a:lnTo>
                  <a:pt x="5497" y="0"/>
                </a:lnTo>
                <a:lnTo>
                  <a:pt x="5604" y="0"/>
                </a:lnTo>
                <a:lnTo>
                  <a:pt x="5712" y="0"/>
                </a:lnTo>
                <a:lnTo>
                  <a:pt x="5819" y="0"/>
                </a:lnTo>
                <a:lnTo>
                  <a:pt x="5928" y="0"/>
                </a:lnTo>
                <a:lnTo>
                  <a:pt x="6036" y="0"/>
                </a:lnTo>
                <a:lnTo>
                  <a:pt x="6143" y="0"/>
                </a:lnTo>
                <a:lnTo>
                  <a:pt x="6251" y="0"/>
                </a:lnTo>
                <a:lnTo>
                  <a:pt x="6359" y="0"/>
                </a:lnTo>
                <a:lnTo>
                  <a:pt x="6467" y="0"/>
                </a:lnTo>
                <a:lnTo>
                  <a:pt x="6574" y="0"/>
                </a:lnTo>
                <a:lnTo>
                  <a:pt x="6682" y="0"/>
                </a:lnTo>
                <a:lnTo>
                  <a:pt x="6789" y="0"/>
                </a:lnTo>
                <a:lnTo>
                  <a:pt x="6898" y="0"/>
                </a:lnTo>
                <a:lnTo>
                  <a:pt x="7005" y="0"/>
                </a:lnTo>
                <a:lnTo>
                  <a:pt x="7113" y="0"/>
                </a:lnTo>
                <a:lnTo>
                  <a:pt x="7222" y="0"/>
                </a:lnTo>
                <a:lnTo>
                  <a:pt x="7329" y="0"/>
                </a:lnTo>
                <a:lnTo>
                  <a:pt x="7437" y="0"/>
                </a:lnTo>
                <a:lnTo>
                  <a:pt x="7544" y="0"/>
                </a:lnTo>
                <a:lnTo>
                  <a:pt x="7652" y="0"/>
                </a:lnTo>
                <a:lnTo>
                  <a:pt x="7760" y="0"/>
                </a:lnTo>
                <a:lnTo>
                  <a:pt x="7868" y="0"/>
                </a:lnTo>
                <a:lnTo>
                  <a:pt x="7975" y="0"/>
                </a:lnTo>
                <a:lnTo>
                  <a:pt x="8083" y="0"/>
                </a:lnTo>
                <a:lnTo>
                  <a:pt x="8191" y="0"/>
                </a:lnTo>
                <a:lnTo>
                  <a:pt x="8299" y="0"/>
                </a:lnTo>
                <a:lnTo>
                  <a:pt x="8407" y="0"/>
                </a:lnTo>
                <a:lnTo>
                  <a:pt x="8514" y="0"/>
                </a:lnTo>
                <a:lnTo>
                  <a:pt x="8623" y="0"/>
                </a:lnTo>
                <a:lnTo>
                  <a:pt x="8730" y="0"/>
                </a:lnTo>
                <a:lnTo>
                  <a:pt x="8838" y="0"/>
                </a:lnTo>
                <a:lnTo>
                  <a:pt x="8945" y="0"/>
                </a:lnTo>
                <a:lnTo>
                  <a:pt x="9053" y="0"/>
                </a:lnTo>
                <a:lnTo>
                  <a:pt x="9161" y="0"/>
                </a:lnTo>
                <a:lnTo>
                  <a:pt x="9269" y="0"/>
                </a:lnTo>
                <a:lnTo>
                  <a:pt x="9376" y="0"/>
                </a:lnTo>
                <a:lnTo>
                  <a:pt x="9484" y="0"/>
                </a:lnTo>
                <a:lnTo>
                  <a:pt x="9593" y="0"/>
                </a:lnTo>
                <a:lnTo>
                  <a:pt x="9700" y="0"/>
                </a:lnTo>
                <a:lnTo>
                  <a:pt x="9808" y="0"/>
                </a:lnTo>
                <a:lnTo>
                  <a:pt x="9915" y="0"/>
                </a:lnTo>
                <a:lnTo>
                  <a:pt x="10024" y="0"/>
                </a:lnTo>
                <a:lnTo>
                  <a:pt x="10131" y="0"/>
                </a:lnTo>
                <a:lnTo>
                  <a:pt x="10239" y="0"/>
                </a:lnTo>
                <a:lnTo>
                  <a:pt x="10346" y="0"/>
                </a:lnTo>
                <a:lnTo>
                  <a:pt x="10455" y="0"/>
                </a:lnTo>
                <a:lnTo>
                  <a:pt x="10562" y="0"/>
                </a:lnTo>
                <a:lnTo>
                  <a:pt x="10670" y="0"/>
                </a:lnTo>
              </a:path>
            </a:pathLst>
          </a:custGeom>
          <a:noFill/>
          <a:ln w="38100" cap="flat" cmpd="sng">
            <a:solidFill>
              <a:srgbClr val="FF669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0" name="Freeform 50"/>
          <p:cNvSpPr>
            <a:spLocks/>
          </p:cNvSpPr>
          <p:nvPr/>
        </p:nvSpPr>
        <p:spPr bwMode="auto">
          <a:xfrm>
            <a:off x="1009650" y="5357813"/>
            <a:ext cx="2822575" cy="1587"/>
          </a:xfrm>
          <a:custGeom>
            <a:avLst/>
            <a:gdLst>
              <a:gd name="T0" fmla="*/ 0 w 10670"/>
              <a:gd name="T1" fmla="*/ 0 h 1587"/>
              <a:gd name="T2" fmla="*/ 56875 w 10670"/>
              <a:gd name="T3" fmla="*/ 0 h 1587"/>
              <a:gd name="T4" fmla="*/ 114014 w 10670"/>
              <a:gd name="T5" fmla="*/ 0 h 1587"/>
              <a:gd name="T6" fmla="*/ 170889 w 10670"/>
              <a:gd name="T7" fmla="*/ 0 h 1587"/>
              <a:gd name="T8" fmla="*/ 227764 w 10670"/>
              <a:gd name="T9" fmla="*/ 0 h 1587"/>
              <a:gd name="T10" fmla="*/ 284903 w 10670"/>
              <a:gd name="T11" fmla="*/ 0 h 1587"/>
              <a:gd name="T12" fmla="*/ 342307 w 10670"/>
              <a:gd name="T13" fmla="*/ 0 h 1587"/>
              <a:gd name="T14" fmla="*/ 399181 w 10670"/>
              <a:gd name="T15" fmla="*/ 0 h 1587"/>
              <a:gd name="T16" fmla="*/ 456056 w 10670"/>
              <a:gd name="T17" fmla="*/ 0 h 1587"/>
              <a:gd name="T18" fmla="*/ 513195 w 10670"/>
              <a:gd name="T19" fmla="*/ 0 h 1587"/>
              <a:gd name="T20" fmla="*/ 570070 w 10670"/>
              <a:gd name="T21" fmla="*/ 0 h 1587"/>
              <a:gd name="T22" fmla="*/ 627209 w 10670"/>
              <a:gd name="T23" fmla="*/ 0 h 1587"/>
              <a:gd name="T24" fmla="*/ 684084 w 10670"/>
              <a:gd name="T25" fmla="*/ 0 h 1587"/>
              <a:gd name="T26" fmla="*/ 741224 w 10670"/>
              <a:gd name="T27" fmla="*/ 0 h 1587"/>
              <a:gd name="T28" fmla="*/ 798098 w 10670"/>
              <a:gd name="T29" fmla="*/ 0 h 1587"/>
              <a:gd name="T30" fmla="*/ 855238 w 10670"/>
              <a:gd name="T31" fmla="*/ 0 h 1587"/>
              <a:gd name="T32" fmla="*/ 912112 w 10670"/>
              <a:gd name="T33" fmla="*/ 0 h 1587"/>
              <a:gd name="T34" fmla="*/ 969516 w 10670"/>
              <a:gd name="T35" fmla="*/ 0 h 1587"/>
              <a:gd name="T36" fmla="*/ 1026391 w 10670"/>
              <a:gd name="T37" fmla="*/ 0 h 1587"/>
              <a:gd name="T38" fmla="*/ 1083530 w 10670"/>
              <a:gd name="T39" fmla="*/ 0 h 1587"/>
              <a:gd name="T40" fmla="*/ 1140405 w 10670"/>
              <a:gd name="T41" fmla="*/ 0 h 1587"/>
              <a:gd name="T42" fmla="*/ 1197544 w 10670"/>
              <a:gd name="T43" fmla="*/ 0 h 1587"/>
              <a:gd name="T44" fmla="*/ 1254419 w 10670"/>
              <a:gd name="T45" fmla="*/ 0 h 1587"/>
              <a:gd name="T46" fmla="*/ 1311294 w 10670"/>
              <a:gd name="T47" fmla="*/ 0 h 1587"/>
              <a:gd name="T48" fmla="*/ 1368433 w 10670"/>
              <a:gd name="T49" fmla="*/ 0 h 1587"/>
              <a:gd name="T50" fmla="*/ 1425308 w 10670"/>
              <a:gd name="T51" fmla="*/ 0 h 1587"/>
              <a:gd name="T52" fmla="*/ 1482447 w 10670"/>
              <a:gd name="T53" fmla="*/ 0 h 1587"/>
              <a:gd name="T54" fmla="*/ 1539322 w 10670"/>
              <a:gd name="T55" fmla="*/ 0 h 1587"/>
              <a:gd name="T56" fmla="*/ 1596726 w 10670"/>
              <a:gd name="T57" fmla="*/ 0 h 1587"/>
              <a:gd name="T58" fmla="*/ 1653600 w 10670"/>
              <a:gd name="T59" fmla="*/ 0 h 1587"/>
              <a:gd name="T60" fmla="*/ 1710740 w 10670"/>
              <a:gd name="T61" fmla="*/ 0 h 1587"/>
              <a:gd name="T62" fmla="*/ 1767614 w 10670"/>
              <a:gd name="T63" fmla="*/ 0 h 1587"/>
              <a:gd name="T64" fmla="*/ 1824754 w 10670"/>
              <a:gd name="T65" fmla="*/ 0 h 1587"/>
              <a:gd name="T66" fmla="*/ 1881628 w 10670"/>
              <a:gd name="T67" fmla="*/ 0 h 1587"/>
              <a:gd name="T68" fmla="*/ 1938768 w 10670"/>
              <a:gd name="T69" fmla="*/ 0 h 1587"/>
              <a:gd name="T70" fmla="*/ 1995643 w 10670"/>
              <a:gd name="T71" fmla="*/ 0 h 1587"/>
              <a:gd name="T72" fmla="*/ 2052782 w 10670"/>
              <a:gd name="T73" fmla="*/ 0 h 1587"/>
              <a:gd name="T74" fmla="*/ 2109657 w 10670"/>
              <a:gd name="T75" fmla="*/ 0 h 1587"/>
              <a:gd name="T76" fmla="*/ 2166796 w 10670"/>
              <a:gd name="T77" fmla="*/ 0 h 1587"/>
              <a:gd name="T78" fmla="*/ 2223935 w 10670"/>
              <a:gd name="T79" fmla="*/ 0 h 1587"/>
              <a:gd name="T80" fmla="*/ 2281074 w 10670"/>
              <a:gd name="T81" fmla="*/ 0 h 1587"/>
              <a:gd name="T82" fmla="*/ 2337949 w 10670"/>
              <a:gd name="T83" fmla="*/ 0 h 1587"/>
              <a:gd name="T84" fmla="*/ 2394824 w 10670"/>
              <a:gd name="T85" fmla="*/ 0 h 1587"/>
              <a:gd name="T86" fmla="*/ 2451963 w 10670"/>
              <a:gd name="T87" fmla="*/ 0 h 1587"/>
              <a:gd name="T88" fmla="*/ 2508838 w 10670"/>
              <a:gd name="T89" fmla="*/ 0 h 1587"/>
              <a:gd name="T90" fmla="*/ 2565977 w 10670"/>
              <a:gd name="T91" fmla="*/ 0 h 1587"/>
              <a:gd name="T92" fmla="*/ 2622852 w 10670"/>
              <a:gd name="T93" fmla="*/ 0 h 1587"/>
              <a:gd name="T94" fmla="*/ 2679991 w 10670"/>
              <a:gd name="T95" fmla="*/ 0 h 1587"/>
              <a:gd name="T96" fmla="*/ 2736866 w 10670"/>
              <a:gd name="T97" fmla="*/ 0 h 1587"/>
              <a:gd name="T98" fmla="*/ 2794005 w 10670"/>
              <a:gd name="T99" fmla="*/ 0 h 158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0670" h="1587">
                <a:moveTo>
                  <a:pt x="0" y="0"/>
                </a:moveTo>
                <a:lnTo>
                  <a:pt x="0" y="0"/>
                </a:lnTo>
                <a:lnTo>
                  <a:pt x="108" y="0"/>
                </a:lnTo>
                <a:lnTo>
                  <a:pt x="215" y="0"/>
                </a:lnTo>
                <a:lnTo>
                  <a:pt x="323" y="0"/>
                </a:lnTo>
                <a:lnTo>
                  <a:pt x="431" y="0"/>
                </a:lnTo>
                <a:lnTo>
                  <a:pt x="539" y="0"/>
                </a:lnTo>
                <a:lnTo>
                  <a:pt x="646" y="0"/>
                </a:lnTo>
                <a:lnTo>
                  <a:pt x="754" y="0"/>
                </a:lnTo>
                <a:lnTo>
                  <a:pt x="861" y="0"/>
                </a:lnTo>
                <a:lnTo>
                  <a:pt x="970" y="0"/>
                </a:lnTo>
                <a:lnTo>
                  <a:pt x="1077" y="0"/>
                </a:lnTo>
                <a:lnTo>
                  <a:pt x="1185" y="0"/>
                </a:lnTo>
                <a:lnTo>
                  <a:pt x="1294" y="0"/>
                </a:lnTo>
                <a:lnTo>
                  <a:pt x="1401" y="0"/>
                </a:lnTo>
                <a:lnTo>
                  <a:pt x="1509" y="0"/>
                </a:lnTo>
                <a:lnTo>
                  <a:pt x="1616" y="0"/>
                </a:lnTo>
                <a:lnTo>
                  <a:pt x="1724" y="0"/>
                </a:lnTo>
                <a:lnTo>
                  <a:pt x="1832" y="0"/>
                </a:lnTo>
                <a:lnTo>
                  <a:pt x="1940" y="0"/>
                </a:lnTo>
                <a:lnTo>
                  <a:pt x="2047" y="0"/>
                </a:lnTo>
                <a:lnTo>
                  <a:pt x="2155" y="0"/>
                </a:lnTo>
                <a:lnTo>
                  <a:pt x="2263" y="0"/>
                </a:lnTo>
                <a:lnTo>
                  <a:pt x="2371" y="0"/>
                </a:lnTo>
                <a:lnTo>
                  <a:pt x="2479" y="0"/>
                </a:lnTo>
                <a:lnTo>
                  <a:pt x="2586" y="0"/>
                </a:lnTo>
                <a:lnTo>
                  <a:pt x="2695" y="0"/>
                </a:lnTo>
                <a:lnTo>
                  <a:pt x="2802" y="0"/>
                </a:lnTo>
                <a:lnTo>
                  <a:pt x="2910" y="0"/>
                </a:lnTo>
                <a:lnTo>
                  <a:pt x="3017" y="0"/>
                </a:lnTo>
                <a:lnTo>
                  <a:pt x="3125" y="0"/>
                </a:lnTo>
                <a:lnTo>
                  <a:pt x="3233" y="0"/>
                </a:lnTo>
                <a:lnTo>
                  <a:pt x="3341" y="0"/>
                </a:lnTo>
                <a:lnTo>
                  <a:pt x="3448" y="0"/>
                </a:lnTo>
                <a:lnTo>
                  <a:pt x="3556" y="0"/>
                </a:lnTo>
                <a:lnTo>
                  <a:pt x="3665" y="0"/>
                </a:lnTo>
                <a:lnTo>
                  <a:pt x="3772" y="0"/>
                </a:lnTo>
                <a:lnTo>
                  <a:pt x="3880" y="0"/>
                </a:lnTo>
                <a:lnTo>
                  <a:pt x="3987" y="0"/>
                </a:lnTo>
                <a:lnTo>
                  <a:pt x="4096" y="0"/>
                </a:lnTo>
                <a:lnTo>
                  <a:pt x="4203" y="0"/>
                </a:lnTo>
                <a:lnTo>
                  <a:pt x="4311" y="0"/>
                </a:lnTo>
                <a:lnTo>
                  <a:pt x="4418" y="0"/>
                </a:lnTo>
                <a:lnTo>
                  <a:pt x="4527" y="0"/>
                </a:lnTo>
                <a:lnTo>
                  <a:pt x="4634" y="0"/>
                </a:lnTo>
                <a:lnTo>
                  <a:pt x="4742" y="0"/>
                </a:lnTo>
                <a:lnTo>
                  <a:pt x="4850" y="0"/>
                </a:lnTo>
                <a:lnTo>
                  <a:pt x="4957" y="0"/>
                </a:lnTo>
                <a:lnTo>
                  <a:pt x="5066" y="0"/>
                </a:lnTo>
                <a:lnTo>
                  <a:pt x="5173" y="0"/>
                </a:lnTo>
                <a:lnTo>
                  <a:pt x="5281" y="0"/>
                </a:lnTo>
                <a:lnTo>
                  <a:pt x="5388" y="0"/>
                </a:lnTo>
                <a:lnTo>
                  <a:pt x="5497" y="0"/>
                </a:lnTo>
                <a:lnTo>
                  <a:pt x="5604" y="0"/>
                </a:lnTo>
                <a:lnTo>
                  <a:pt x="5712" y="0"/>
                </a:lnTo>
                <a:lnTo>
                  <a:pt x="5819" y="0"/>
                </a:lnTo>
                <a:lnTo>
                  <a:pt x="5928" y="0"/>
                </a:lnTo>
                <a:lnTo>
                  <a:pt x="6036" y="0"/>
                </a:lnTo>
                <a:lnTo>
                  <a:pt x="6143" y="0"/>
                </a:lnTo>
                <a:lnTo>
                  <a:pt x="6251" y="0"/>
                </a:lnTo>
                <a:lnTo>
                  <a:pt x="6359" y="0"/>
                </a:lnTo>
                <a:lnTo>
                  <a:pt x="6467" y="0"/>
                </a:lnTo>
                <a:lnTo>
                  <a:pt x="6574" y="0"/>
                </a:lnTo>
                <a:lnTo>
                  <a:pt x="6682" y="0"/>
                </a:lnTo>
                <a:lnTo>
                  <a:pt x="6789" y="0"/>
                </a:lnTo>
                <a:lnTo>
                  <a:pt x="6898" y="0"/>
                </a:lnTo>
                <a:lnTo>
                  <a:pt x="7005" y="0"/>
                </a:lnTo>
                <a:lnTo>
                  <a:pt x="7113" y="0"/>
                </a:lnTo>
                <a:lnTo>
                  <a:pt x="7222" y="0"/>
                </a:lnTo>
                <a:lnTo>
                  <a:pt x="7329" y="0"/>
                </a:lnTo>
                <a:lnTo>
                  <a:pt x="7437" y="0"/>
                </a:lnTo>
                <a:lnTo>
                  <a:pt x="7544" y="0"/>
                </a:lnTo>
                <a:lnTo>
                  <a:pt x="7652" y="0"/>
                </a:lnTo>
                <a:lnTo>
                  <a:pt x="7760" y="0"/>
                </a:lnTo>
                <a:lnTo>
                  <a:pt x="7868" y="0"/>
                </a:lnTo>
                <a:lnTo>
                  <a:pt x="7975" y="0"/>
                </a:lnTo>
                <a:lnTo>
                  <a:pt x="8083" y="0"/>
                </a:lnTo>
                <a:lnTo>
                  <a:pt x="8191" y="0"/>
                </a:lnTo>
                <a:lnTo>
                  <a:pt x="8299" y="0"/>
                </a:lnTo>
                <a:lnTo>
                  <a:pt x="8407" y="0"/>
                </a:lnTo>
                <a:lnTo>
                  <a:pt x="8514" y="0"/>
                </a:lnTo>
                <a:lnTo>
                  <a:pt x="8623" y="0"/>
                </a:lnTo>
                <a:lnTo>
                  <a:pt x="8730" y="0"/>
                </a:lnTo>
                <a:lnTo>
                  <a:pt x="8838" y="0"/>
                </a:lnTo>
                <a:lnTo>
                  <a:pt x="8945" y="0"/>
                </a:lnTo>
                <a:lnTo>
                  <a:pt x="9053" y="0"/>
                </a:lnTo>
                <a:lnTo>
                  <a:pt x="9161" y="0"/>
                </a:lnTo>
                <a:lnTo>
                  <a:pt x="9269" y="0"/>
                </a:lnTo>
                <a:lnTo>
                  <a:pt x="9376" y="0"/>
                </a:lnTo>
                <a:lnTo>
                  <a:pt x="9484" y="0"/>
                </a:lnTo>
                <a:lnTo>
                  <a:pt x="9593" y="0"/>
                </a:lnTo>
                <a:lnTo>
                  <a:pt x="9700" y="0"/>
                </a:lnTo>
                <a:lnTo>
                  <a:pt x="9808" y="0"/>
                </a:lnTo>
                <a:lnTo>
                  <a:pt x="9915" y="0"/>
                </a:lnTo>
                <a:lnTo>
                  <a:pt x="10024" y="0"/>
                </a:lnTo>
                <a:lnTo>
                  <a:pt x="10131" y="0"/>
                </a:lnTo>
                <a:lnTo>
                  <a:pt x="10239" y="0"/>
                </a:lnTo>
                <a:lnTo>
                  <a:pt x="10346" y="0"/>
                </a:lnTo>
                <a:lnTo>
                  <a:pt x="10455" y="0"/>
                </a:lnTo>
                <a:lnTo>
                  <a:pt x="10562" y="0"/>
                </a:lnTo>
                <a:lnTo>
                  <a:pt x="10670" y="0"/>
                </a:lnTo>
              </a:path>
            </a:pathLst>
          </a:custGeom>
          <a:noFill/>
          <a:ln w="38100" cap="flat" cmpd="sng">
            <a:solidFill>
              <a:srgbClr val="00FF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1" name="Freeform 51"/>
          <p:cNvSpPr>
            <a:spLocks/>
          </p:cNvSpPr>
          <p:nvPr/>
        </p:nvSpPr>
        <p:spPr bwMode="auto">
          <a:xfrm>
            <a:off x="1619250" y="1527175"/>
            <a:ext cx="2232025" cy="2797175"/>
          </a:xfrm>
          <a:custGeom>
            <a:avLst/>
            <a:gdLst>
              <a:gd name="T0" fmla="*/ 0 w 1406"/>
              <a:gd name="T1" fmla="*/ 0 h 1762"/>
              <a:gd name="T2" fmla="*/ 53975 w 1406"/>
              <a:gd name="T3" fmla="*/ 350838 h 1762"/>
              <a:gd name="T4" fmla="*/ 161925 w 1406"/>
              <a:gd name="T5" fmla="*/ 727075 h 1762"/>
              <a:gd name="T6" fmla="*/ 296863 w 1406"/>
              <a:gd name="T7" fmla="*/ 1184275 h 1762"/>
              <a:gd name="T8" fmla="*/ 430213 w 1406"/>
              <a:gd name="T9" fmla="*/ 1479550 h 1762"/>
              <a:gd name="T10" fmla="*/ 673100 w 1406"/>
              <a:gd name="T11" fmla="*/ 1909763 h 1762"/>
              <a:gd name="T12" fmla="*/ 968375 w 1406"/>
              <a:gd name="T13" fmla="*/ 2206625 h 1762"/>
              <a:gd name="T14" fmla="*/ 1344613 w 1406"/>
              <a:gd name="T15" fmla="*/ 2474913 h 1762"/>
              <a:gd name="T16" fmla="*/ 1828800 w 1406"/>
              <a:gd name="T17" fmla="*/ 2689225 h 1762"/>
              <a:gd name="T18" fmla="*/ 2232025 w 1406"/>
              <a:gd name="T19" fmla="*/ 2797175 h 17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06" h="1762">
                <a:moveTo>
                  <a:pt x="0" y="0"/>
                </a:moveTo>
                <a:cubicBezTo>
                  <a:pt x="8" y="72"/>
                  <a:pt x="17" y="145"/>
                  <a:pt x="34" y="221"/>
                </a:cubicBezTo>
                <a:cubicBezTo>
                  <a:pt x="51" y="297"/>
                  <a:pt x="77" y="371"/>
                  <a:pt x="102" y="458"/>
                </a:cubicBezTo>
                <a:cubicBezTo>
                  <a:pt x="127" y="545"/>
                  <a:pt x="159" y="667"/>
                  <a:pt x="187" y="746"/>
                </a:cubicBezTo>
                <a:cubicBezTo>
                  <a:pt x="215" y="825"/>
                  <a:pt x="232" y="856"/>
                  <a:pt x="271" y="932"/>
                </a:cubicBezTo>
                <a:cubicBezTo>
                  <a:pt x="310" y="1008"/>
                  <a:pt x="368" y="1127"/>
                  <a:pt x="424" y="1203"/>
                </a:cubicBezTo>
                <a:cubicBezTo>
                  <a:pt x="480" y="1279"/>
                  <a:pt x="539" y="1331"/>
                  <a:pt x="610" y="1390"/>
                </a:cubicBezTo>
                <a:cubicBezTo>
                  <a:pt x="681" y="1449"/>
                  <a:pt x="757" y="1508"/>
                  <a:pt x="847" y="1559"/>
                </a:cubicBezTo>
                <a:cubicBezTo>
                  <a:pt x="937" y="1610"/>
                  <a:pt x="1059" y="1660"/>
                  <a:pt x="1152" y="1694"/>
                </a:cubicBezTo>
                <a:cubicBezTo>
                  <a:pt x="1245" y="1728"/>
                  <a:pt x="1325" y="1745"/>
                  <a:pt x="1406" y="1762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pSp>
        <p:nvGrpSpPr>
          <p:cNvPr id="16392" name="Group 55"/>
          <p:cNvGrpSpPr>
            <a:grpSpLocks/>
          </p:cNvGrpSpPr>
          <p:nvPr/>
        </p:nvGrpSpPr>
        <p:grpSpPr bwMode="auto">
          <a:xfrm>
            <a:off x="1000125" y="1473200"/>
            <a:ext cx="3443288" cy="4249738"/>
            <a:chOff x="872" y="1016"/>
            <a:chExt cx="2169" cy="2677"/>
          </a:xfrm>
        </p:grpSpPr>
        <p:sp>
          <p:nvSpPr>
            <p:cNvPr id="16402" name="Line 53"/>
            <p:cNvSpPr>
              <a:spLocks noChangeShapeType="1"/>
            </p:cNvSpPr>
            <p:nvPr/>
          </p:nvSpPr>
          <p:spPr bwMode="auto">
            <a:xfrm>
              <a:off x="872" y="1016"/>
              <a:ext cx="0" cy="2677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6403" name="Line 54"/>
            <p:cNvSpPr>
              <a:spLocks noChangeShapeType="1"/>
            </p:cNvSpPr>
            <p:nvPr/>
          </p:nvSpPr>
          <p:spPr bwMode="auto">
            <a:xfrm>
              <a:off x="872" y="3253"/>
              <a:ext cx="216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6393" name="Text Box 57"/>
          <p:cNvSpPr txBox="1">
            <a:spLocks noChangeArrowheads="1"/>
          </p:cNvSpPr>
          <p:nvPr/>
        </p:nvSpPr>
        <p:spPr bwMode="auto">
          <a:xfrm>
            <a:off x="6194425" y="4170363"/>
            <a:ext cx="2339975" cy="741362"/>
          </a:xfrm>
          <a:prstGeom prst="rect">
            <a:avLst/>
          </a:prstGeom>
          <a:noFill/>
          <a:ln w="9525">
            <a:solidFill>
              <a:srgbClr val="FF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6699"/>
                </a:solidFill>
              </a:rPr>
              <a:t>Pauli + Landau</a:t>
            </a:r>
          </a:p>
          <a:p>
            <a:pPr eaLnBrk="1" hangingPunct="1"/>
            <a:r>
              <a:rPr lang="en-US" altLang="en-US" sz="1800">
                <a:solidFill>
                  <a:srgbClr val="FF6699"/>
                </a:solidFill>
              </a:rPr>
              <a:t>Conduction electrons</a:t>
            </a:r>
          </a:p>
        </p:txBody>
      </p:sp>
      <p:sp>
        <p:nvSpPr>
          <p:cNvPr id="16394" name="Text Box 58"/>
          <p:cNvSpPr txBox="1">
            <a:spLocks noChangeArrowheads="1"/>
          </p:cNvSpPr>
          <p:nvPr/>
        </p:nvSpPr>
        <p:spPr bwMode="auto">
          <a:xfrm>
            <a:off x="5761038" y="3152775"/>
            <a:ext cx="1616075" cy="7413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van Vleck</a:t>
            </a:r>
          </a:p>
          <a:p>
            <a:pPr eaLnBrk="1" hangingPunct="1"/>
            <a:r>
              <a:rPr lang="en-US" altLang="en-US" sz="1800">
                <a:solidFill>
                  <a:schemeClr val="accent1"/>
                </a:solidFill>
              </a:rPr>
              <a:t>Excited states</a:t>
            </a:r>
          </a:p>
        </p:txBody>
      </p:sp>
      <p:sp>
        <p:nvSpPr>
          <p:cNvPr id="16395" name="Text Box 59"/>
          <p:cNvSpPr txBox="1">
            <a:spLocks noChangeArrowheads="1"/>
          </p:cNvSpPr>
          <p:nvPr/>
        </p:nvSpPr>
        <p:spPr bwMode="auto">
          <a:xfrm>
            <a:off x="3808413" y="2155825"/>
            <a:ext cx="2454275" cy="7413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Curie C/T</a:t>
            </a:r>
          </a:p>
          <a:p>
            <a:pPr eaLnBrk="1" hangingPunct="1"/>
            <a:r>
              <a:rPr lang="en-US" altLang="en-US" sz="1800"/>
              <a:t>Magnetic ground state</a:t>
            </a:r>
          </a:p>
        </p:txBody>
      </p:sp>
      <p:sp>
        <p:nvSpPr>
          <p:cNvPr id="16396" name="Text Box 60"/>
          <p:cNvSpPr txBox="1">
            <a:spLocks noChangeArrowheads="1"/>
          </p:cNvSpPr>
          <p:nvPr/>
        </p:nvSpPr>
        <p:spPr bwMode="auto">
          <a:xfrm>
            <a:off x="531813" y="1239838"/>
            <a:ext cx="463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Symbol" pitchFamily="18" charset="2"/>
              </a:rPr>
              <a:t>c</a:t>
            </a:r>
          </a:p>
        </p:txBody>
      </p:sp>
      <p:sp>
        <p:nvSpPr>
          <p:cNvPr id="16397" name="Text Box 61"/>
          <p:cNvSpPr txBox="1">
            <a:spLocks noChangeArrowheads="1"/>
          </p:cNvSpPr>
          <p:nvPr/>
        </p:nvSpPr>
        <p:spPr bwMode="auto">
          <a:xfrm>
            <a:off x="4086225" y="495935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6398" name="Line 62"/>
          <p:cNvSpPr>
            <a:spLocks noChangeShapeType="1"/>
          </p:cNvSpPr>
          <p:nvPr/>
        </p:nvSpPr>
        <p:spPr bwMode="auto">
          <a:xfrm flipH="1" flipV="1">
            <a:off x="3876675" y="5384800"/>
            <a:ext cx="781050" cy="48418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6399" name="Line 64"/>
          <p:cNvSpPr>
            <a:spLocks noChangeShapeType="1"/>
          </p:cNvSpPr>
          <p:nvPr/>
        </p:nvSpPr>
        <p:spPr bwMode="auto">
          <a:xfrm flipH="1">
            <a:off x="4470400" y="4551363"/>
            <a:ext cx="1720850" cy="295275"/>
          </a:xfrm>
          <a:prstGeom prst="line">
            <a:avLst/>
          </a:prstGeom>
          <a:noFill/>
          <a:ln w="28575">
            <a:solidFill>
              <a:srgbClr val="FF66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6400" name="Line 65"/>
          <p:cNvSpPr>
            <a:spLocks noChangeShapeType="1"/>
          </p:cNvSpPr>
          <p:nvPr/>
        </p:nvSpPr>
        <p:spPr bwMode="auto">
          <a:xfrm flipH="1">
            <a:off x="3878263" y="3502025"/>
            <a:ext cx="1884362" cy="11287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6401" name="Line 66"/>
          <p:cNvSpPr>
            <a:spLocks noChangeShapeType="1"/>
          </p:cNvSpPr>
          <p:nvPr/>
        </p:nvSpPr>
        <p:spPr bwMode="auto">
          <a:xfrm flipH="1">
            <a:off x="2559050" y="2506663"/>
            <a:ext cx="1238250" cy="8874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849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Magnetism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93688" y="1179513"/>
            <a:ext cx="8443912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Diamagnetism: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	- No magnetic moments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	- No magnetic interaction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	- Response due to induced currents	 - Ideal gases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	- Magnetization </a:t>
            </a:r>
            <a:r>
              <a:rPr lang="en-US" altLang="en-US" sz="2000" u="sng">
                <a:solidFill>
                  <a:schemeClr val="accent2"/>
                </a:solidFill>
              </a:rPr>
              <a:t>opposite</a:t>
            </a:r>
            <a:r>
              <a:rPr lang="en-US" altLang="en-US" sz="2000">
                <a:solidFill>
                  <a:schemeClr val="accent2"/>
                </a:solidFill>
              </a:rPr>
              <a:t> to field 		 - Superconductors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	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Paramagnetism: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	- Magnetic moments (spin, orbit)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	- Weak magnetic interactions		- Metals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	- Response due to orientation		- ‘odd electron’ systems</a:t>
            </a:r>
          </a:p>
          <a:p>
            <a:pPr algn="l" eaLnBrk="1" hangingPunct="1"/>
            <a:r>
              <a:rPr lang="en-US" altLang="en-US" sz="2000">
                <a:solidFill>
                  <a:schemeClr val="accent2"/>
                </a:solidFill>
              </a:rPr>
              <a:t>	- Magnetization in field direction		- O</a:t>
            </a:r>
            <a:r>
              <a:rPr lang="en-US" altLang="en-US" sz="2000" baseline="-25000">
                <a:solidFill>
                  <a:schemeClr val="accent2"/>
                </a:solidFill>
              </a:rPr>
              <a:t>2</a:t>
            </a:r>
            <a:r>
              <a:rPr lang="en-US" altLang="en-US" sz="2000">
                <a:solidFill>
                  <a:schemeClr val="accent2"/>
                </a:solidFill>
              </a:rPr>
              <a:t>, biradicals</a:t>
            </a:r>
          </a:p>
          <a:p>
            <a:pPr algn="l"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algn="l" eaLnBrk="1" hangingPunct="1"/>
            <a:r>
              <a:rPr lang="en-US" altLang="en-US" sz="2000"/>
              <a:t>Ordered magnetism: </a:t>
            </a:r>
          </a:p>
          <a:p>
            <a:pPr algn="l" eaLnBrk="1" hangingPunct="1"/>
            <a:r>
              <a:rPr lang="en-US" altLang="en-US" sz="2000"/>
              <a:t>	- Magnetic moments</a:t>
            </a:r>
          </a:p>
          <a:p>
            <a:pPr algn="l" eaLnBrk="1" hangingPunct="1"/>
            <a:r>
              <a:rPr lang="en-US" altLang="en-US" sz="2000"/>
              <a:t>	- </a:t>
            </a:r>
            <a:r>
              <a:rPr lang="en-US" altLang="en-US" sz="2000" u="sng"/>
              <a:t>Strong magnetic interactions</a:t>
            </a:r>
          </a:p>
          <a:p>
            <a:pPr algn="l" eaLnBrk="1" hangingPunct="1"/>
            <a:r>
              <a:rPr lang="en-US" altLang="en-US" sz="2000"/>
              <a:t>	- Response due to polarization 		- Fe, Ni, Co, Gd, Dy</a:t>
            </a:r>
          </a:p>
          <a:p>
            <a:pPr algn="l" eaLnBrk="1" hangingPunct="1"/>
            <a:r>
              <a:rPr lang="en-US" altLang="en-US" sz="2000"/>
              <a:t>	- Ferro-, antiferro-, ferrimagnetic		- CoO, FeO,</a:t>
            </a:r>
          </a:p>
          <a:p>
            <a:pPr algn="l" eaLnBrk="1" hangingPunct="1"/>
            <a:r>
              <a:rPr lang="en-US" altLang="en-US" sz="2000"/>
              <a:t>						   high-T</a:t>
            </a:r>
            <a:r>
              <a:rPr lang="en-US" altLang="en-US" sz="2000" baseline="-25000"/>
              <a:t>c</a:t>
            </a:r>
            <a:r>
              <a:rPr lang="en-US" altLang="en-US" sz="2000"/>
              <a:t> (CuO systems)</a:t>
            </a:r>
          </a:p>
        </p:txBody>
      </p:sp>
    </p:spTree>
    <p:extLst>
      <p:ext uri="{BB962C8B-B14F-4D97-AF65-F5344CB8AC3E}">
        <p14:creationId xmlns:p14="http://schemas.microsoft.com/office/powerpoint/2010/main" val="24768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Last time</a:t>
            </a:r>
            <a:endParaRPr lang="en-US" altLang="en-US" dirty="0"/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1254989" y="2017170"/>
            <a:ext cx="446147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 err="1" smtClean="0"/>
              <a:t>Langevin</a:t>
            </a:r>
            <a:r>
              <a:rPr lang="en-US" altLang="en-US" dirty="0" smtClean="0"/>
              <a:t> diamagnetism</a:t>
            </a:r>
          </a:p>
          <a:p>
            <a:pPr algn="l"/>
            <a:r>
              <a:rPr lang="en-US" altLang="en-US" dirty="0" smtClean="0"/>
              <a:t>Moments</a:t>
            </a:r>
            <a:endParaRPr lang="en-US" altLang="en-US" dirty="0" smtClean="0"/>
          </a:p>
          <a:p>
            <a:pPr algn="l"/>
            <a:r>
              <a:rPr lang="en-US" altLang="en-US" dirty="0"/>
              <a:t> </a:t>
            </a:r>
            <a:r>
              <a:rPr lang="en-US" altLang="en-US" dirty="0" smtClean="0"/>
              <a:t>- </a:t>
            </a:r>
            <a:r>
              <a:rPr lang="en-US" altLang="en-US" dirty="0" smtClean="0"/>
              <a:t>Free ions</a:t>
            </a:r>
          </a:p>
          <a:p>
            <a:pPr algn="l"/>
            <a:r>
              <a:rPr lang="en-US" altLang="en-US" dirty="0"/>
              <a:t> </a:t>
            </a:r>
            <a:r>
              <a:rPr lang="en-US" altLang="en-US" dirty="0" smtClean="0"/>
              <a:t>- LS </a:t>
            </a:r>
            <a:r>
              <a:rPr lang="en-US" altLang="en-US" dirty="0" err="1" smtClean="0"/>
              <a:t>couping</a:t>
            </a:r>
            <a:endParaRPr lang="en-US" altLang="en-US" dirty="0" smtClean="0"/>
          </a:p>
          <a:p>
            <a:pPr algn="l"/>
            <a:r>
              <a:rPr lang="en-US" altLang="en-US" dirty="0" smtClean="0"/>
              <a:t> - </a:t>
            </a:r>
            <a:r>
              <a:rPr lang="en-US" altLang="en-US" dirty="0" err="1" smtClean="0"/>
              <a:t>Hund’s</a:t>
            </a:r>
            <a:r>
              <a:rPr lang="en-US" altLang="en-US" dirty="0" smtClean="0"/>
              <a:t> rules</a:t>
            </a:r>
          </a:p>
          <a:p>
            <a:pPr algn="l"/>
            <a:r>
              <a:rPr lang="en-US" altLang="en-US" dirty="0"/>
              <a:t> </a:t>
            </a:r>
            <a:r>
              <a:rPr lang="en-US" altLang="en-US" dirty="0" smtClean="0"/>
              <a:t>- Spectroscopic splitting factor </a:t>
            </a:r>
            <a:endParaRPr lang="en-US" altLang="en-US" dirty="0" smtClean="0"/>
          </a:p>
          <a:p>
            <a:pPr algn="l"/>
            <a:r>
              <a:rPr lang="en-US" altLang="en-US" dirty="0"/>
              <a:t> </a:t>
            </a:r>
            <a:r>
              <a:rPr lang="en-US" altLang="en-US" dirty="0" smtClean="0"/>
              <a:t>- </a:t>
            </a:r>
            <a:r>
              <a:rPr lang="en-US" altLang="en-US" dirty="0" smtClean="0"/>
              <a:t>Crystal field effects</a:t>
            </a:r>
          </a:p>
          <a:p>
            <a:pPr algn="l"/>
            <a:endParaRPr lang="en-US" altLang="en-US" dirty="0"/>
          </a:p>
        </p:txBody>
      </p:sp>
      <p:pic>
        <p:nvPicPr>
          <p:cNvPr id="77826" name="Picture 2" descr="http://www.intechopen.com/source/html/18055/media/image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25"/>
          <a:stretch/>
        </p:blipFill>
        <p:spPr bwMode="auto">
          <a:xfrm>
            <a:off x="6095524" y="2672216"/>
            <a:ext cx="273007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4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Ordered Magnetism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60413" y="1622425"/>
            <a:ext cx="7724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if there is a strong interaction between moments ?</a:t>
            </a:r>
          </a:p>
          <a:p>
            <a:pPr eaLnBrk="1" hangingPunct="1"/>
            <a:endParaRPr lang="en-US" altLang="en-US"/>
          </a:p>
        </p:txBody>
      </p:sp>
      <p:grpSp>
        <p:nvGrpSpPr>
          <p:cNvPr id="18436" name="Group 45"/>
          <p:cNvGrpSpPr>
            <a:grpSpLocks/>
          </p:cNvGrpSpPr>
          <p:nvPr/>
        </p:nvGrpSpPr>
        <p:grpSpPr bwMode="auto">
          <a:xfrm>
            <a:off x="1895475" y="2997200"/>
            <a:ext cx="5621338" cy="3038475"/>
            <a:chOff x="635" y="1618"/>
            <a:chExt cx="3541" cy="1914"/>
          </a:xfrm>
        </p:grpSpPr>
        <p:grpSp>
          <p:nvGrpSpPr>
            <p:cNvPr id="18438" name="Group 16"/>
            <p:cNvGrpSpPr>
              <a:grpSpLocks/>
            </p:cNvGrpSpPr>
            <p:nvPr/>
          </p:nvGrpSpPr>
          <p:grpSpPr bwMode="auto">
            <a:xfrm>
              <a:off x="635" y="1618"/>
              <a:ext cx="1383" cy="356"/>
              <a:chOff x="669" y="1618"/>
              <a:chExt cx="1383" cy="356"/>
            </a:xfrm>
          </p:grpSpPr>
          <p:sp>
            <p:nvSpPr>
              <p:cNvPr id="18465" name="Line 5"/>
              <p:cNvSpPr>
                <a:spLocks noChangeShapeType="1"/>
              </p:cNvSpPr>
              <p:nvPr/>
            </p:nvSpPr>
            <p:spPr bwMode="auto">
              <a:xfrm flipV="1">
                <a:off x="669" y="1618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66" name="Line 6"/>
              <p:cNvSpPr>
                <a:spLocks noChangeShapeType="1"/>
              </p:cNvSpPr>
              <p:nvPr/>
            </p:nvSpPr>
            <p:spPr bwMode="auto">
              <a:xfrm flipV="1">
                <a:off x="1283" y="1618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67" name="Line 8"/>
              <p:cNvSpPr>
                <a:spLocks noChangeShapeType="1"/>
              </p:cNvSpPr>
              <p:nvPr/>
            </p:nvSpPr>
            <p:spPr bwMode="auto">
              <a:xfrm flipV="1">
                <a:off x="822" y="1618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68" name="Line 9"/>
              <p:cNvSpPr>
                <a:spLocks noChangeShapeType="1"/>
              </p:cNvSpPr>
              <p:nvPr/>
            </p:nvSpPr>
            <p:spPr bwMode="auto">
              <a:xfrm flipV="1">
                <a:off x="1437" y="1618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69" name="Line 10"/>
              <p:cNvSpPr>
                <a:spLocks noChangeShapeType="1"/>
              </p:cNvSpPr>
              <p:nvPr/>
            </p:nvSpPr>
            <p:spPr bwMode="auto">
              <a:xfrm flipV="1">
                <a:off x="976" y="1618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70" name="Line 11"/>
              <p:cNvSpPr>
                <a:spLocks noChangeShapeType="1"/>
              </p:cNvSpPr>
              <p:nvPr/>
            </p:nvSpPr>
            <p:spPr bwMode="auto">
              <a:xfrm flipV="1">
                <a:off x="1591" y="1618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71" name="Line 12"/>
              <p:cNvSpPr>
                <a:spLocks noChangeShapeType="1"/>
              </p:cNvSpPr>
              <p:nvPr/>
            </p:nvSpPr>
            <p:spPr bwMode="auto">
              <a:xfrm flipV="1">
                <a:off x="1130" y="1618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72" name="Line 13"/>
              <p:cNvSpPr>
                <a:spLocks noChangeShapeType="1"/>
              </p:cNvSpPr>
              <p:nvPr/>
            </p:nvSpPr>
            <p:spPr bwMode="auto">
              <a:xfrm flipV="1">
                <a:off x="1744" y="1618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73" name="Line 14"/>
              <p:cNvSpPr>
                <a:spLocks noChangeShapeType="1"/>
              </p:cNvSpPr>
              <p:nvPr/>
            </p:nvSpPr>
            <p:spPr bwMode="auto">
              <a:xfrm flipV="1">
                <a:off x="1898" y="1618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74" name="Line 15"/>
              <p:cNvSpPr>
                <a:spLocks noChangeShapeType="1"/>
              </p:cNvSpPr>
              <p:nvPr/>
            </p:nvSpPr>
            <p:spPr bwMode="auto">
              <a:xfrm flipV="1">
                <a:off x="2052" y="1618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18439" name="Group 28"/>
            <p:cNvGrpSpPr>
              <a:grpSpLocks/>
            </p:cNvGrpSpPr>
            <p:nvPr/>
          </p:nvGrpSpPr>
          <p:grpSpPr bwMode="auto">
            <a:xfrm>
              <a:off x="635" y="2397"/>
              <a:ext cx="1383" cy="356"/>
              <a:chOff x="652" y="2397"/>
              <a:chExt cx="1383" cy="356"/>
            </a:xfrm>
          </p:grpSpPr>
          <p:sp>
            <p:nvSpPr>
              <p:cNvPr id="18455" name="Line 18"/>
              <p:cNvSpPr>
                <a:spLocks noChangeShapeType="1"/>
              </p:cNvSpPr>
              <p:nvPr/>
            </p:nvSpPr>
            <p:spPr bwMode="auto">
              <a:xfrm flipV="1">
                <a:off x="652" y="2397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56" name="Line 19"/>
              <p:cNvSpPr>
                <a:spLocks noChangeShapeType="1"/>
              </p:cNvSpPr>
              <p:nvPr/>
            </p:nvSpPr>
            <p:spPr bwMode="auto">
              <a:xfrm flipV="1">
                <a:off x="1266" y="2397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57" name="Line 20"/>
              <p:cNvSpPr>
                <a:spLocks noChangeShapeType="1"/>
              </p:cNvSpPr>
              <p:nvPr/>
            </p:nvSpPr>
            <p:spPr bwMode="auto">
              <a:xfrm>
                <a:off x="805" y="2397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58" name="Line 21"/>
              <p:cNvSpPr>
                <a:spLocks noChangeShapeType="1"/>
              </p:cNvSpPr>
              <p:nvPr/>
            </p:nvSpPr>
            <p:spPr bwMode="auto">
              <a:xfrm>
                <a:off x="1420" y="2397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59" name="Line 22"/>
              <p:cNvSpPr>
                <a:spLocks noChangeShapeType="1"/>
              </p:cNvSpPr>
              <p:nvPr/>
            </p:nvSpPr>
            <p:spPr bwMode="auto">
              <a:xfrm flipV="1">
                <a:off x="959" y="2397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60" name="Line 23"/>
              <p:cNvSpPr>
                <a:spLocks noChangeShapeType="1"/>
              </p:cNvSpPr>
              <p:nvPr/>
            </p:nvSpPr>
            <p:spPr bwMode="auto">
              <a:xfrm flipV="1">
                <a:off x="1574" y="2397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61" name="Line 24"/>
              <p:cNvSpPr>
                <a:spLocks noChangeShapeType="1"/>
              </p:cNvSpPr>
              <p:nvPr/>
            </p:nvSpPr>
            <p:spPr bwMode="auto">
              <a:xfrm>
                <a:off x="1113" y="2397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62" name="Line 25"/>
              <p:cNvSpPr>
                <a:spLocks noChangeShapeType="1"/>
              </p:cNvSpPr>
              <p:nvPr/>
            </p:nvSpPr>
            <p:spPr bwMode="auto">
              <a:xfrm>
                <a:off x="1727" y="2397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63" name="Line 26"/>
              <p:cNvSpPr>
                <a:spLocks noChangeShapeType="1"/>
              </p:cNvSpPr>
              <p:nvPr/>
            </p:nvSpPr>
            <p:spPr bwMode="auto">
              <a:xfrm flipV="1">
                <a:off x="1881" y="2397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64" name="Line 27"/>
              <p:cNvSpPr>
                <a:spLocks noChangeShapeType="1"/>
              </p:cNvSpPr>
              <p:nvPr/>
            </p:nvSpPr>
            <p:spPr bwMode="auto">
              <a:xfrm>
                <a:off x="2035" y="2397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18440" name="Group 41"/>
            <p:cNvGrpSpPr>
              <a:grpSpLocks/>
            </p:cNvGrpSpPr>
            <p:nvPr/>
          </p:nvGrpSpPr>
          <p:grpSpPr bwMode="auto">
            <a:xfrm>
              <a:off x="635" y="3176"/>
              <a:ext cx="1383" cy="356"/>
              <a:chOff x="635" y="3176"/>
              <a:chExt cx="1383" cy="356"/>
            </a:xfrm>
          </p:grpSpPr>
          <p:sp>
            <p:nvSpPr>
              <p:cNvPr id="18444" name="Line 30"/>
              <p:cNvSpPr>
                <a:spLocks noChangeShapeType="1"/>
              </p:cNvSpPr>
              <p:nvPr/>
            </p:nvSpPr>
            <p:spPr bwMode="auto">
              <a:xfrm flipV="1">
                <a:off x="635" y="3176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45" name="Line 31"/>
              <p:cNvSpPr>
                <a:spLocks noChangeShapeType="1"/>
              </p:cNvSpPr>
              <p:nvPr/>
            </p:nvSpPr>
            <p:spPr bwMode="auto">
              <a:xfrm flipV="1">
                <a:off x="1249" y="3176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46" name="Line 34"/>
              <p:cNvSpPr>
                <a:spLocks noChangeShapeType="1"/>
              </p:cNvSpPr>
              <p:nvPr/>
            </p:nvSpPr>
            <p:spPr bwMode="auto">
              <a:xfrm flipV="1">
                <a:off x="942" y="3176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47" name="Line 35"/>
              <p:cNvSpPr>
                <a:spLocks noChangeShapeType="1"/>
              </p:cNvSpPr>
              <p:nvPr/>
            </p:nvSpPr>
            <p:spPr bwMode="auto">
              <a:xfrm flipV="1">
                <a:off x="1557" y="3176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448" name="Line 38"/>
              <p:cNvSpPr>
                <a:spLocks noChangeShapeType="1"/>
              </p:cNvSpPr>
              <p:nvPr/>
            </p:nvSpPr>
            <p:spPr bwMode="auto">
              <a:xfrm flipV="1">
                <a:off x="1864" y="3176"/>
                <a:ext cx="0" cy="35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grpSp>
            <p:nvGrpSpPr>
              <p:cNvPr id="18449" name="Group 40"/>
              <p:cNvGrpSpPr>
                <a:grpSpLocks/>
              </p:cNvGrpSpPr>
              <p:nvPr/>
            </p:nvGrpSpPr>
            <p:grpSpPr bwMode="auto">
              <a:xfrm>
                <a:off x="788" y="3256"/>
                <a:ext cx="1230" cy="254"/>
                <a:chOff x="788" y="3176"/>
                <a:chExt cx="1230" cy="356"/>
              </a:xfrm>
            </p:grpSpPr>
            <p:sp>
              <p:nvSpPr>
                <p:cNvPr id="18450" name="Line 32"/>
                <p:cNvSpPr>
                  <a:spLocks noChangeShapeType="1"/>
                </p:cNvSpPr>
                <p:nvPr/>
              </p:nvSpPr>
              <p:spPr bwMode="auto">
                <a:xfrm>
                  <a:off x="788" y="3176"/>
                  <a:ext cx="0" cy="356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18451" name="Line 33"/>
                <p:cNvSpPr>
                  <a:spLocks noChangeShapeType="1"/>
                </p:cNvSpPr>
                <p:nvPr/>
              </p:nvSpPr>
              <p:spPr bwMode="auto">
                <a:xfrm>
                  <a:off x="1403" y="3176"/>
                  <a:ext cx="0" cy="356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18452" name="Line 36"/>
                <p:cNvSpPr>
                  <a:spLocks noChangeShapeType="1"/>
                </p:cNvSpPr>
                <p:nvPr/>
              </p:nvSpPr>
              <p:spPr bwMode="auto">
                <a:xfrm>
                  <a:off x="1096" y="3176"/>
                  <a:ext cx="0" cy="356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18453" name="Line 37"/>
                <p:cNvSpPr>
                  <a:spLocks noChangeShapeType="1"/>
                </p:cNvSpPr>
                <p:nvPr/>
              </p:nvSpPr>
              <p:spPr bwMode="auto">
                <a:xfrm>
                  <a:off x="1710" y="3176"/>
                  <a:ext cx="0" cy="356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18454" name="Line 39"/>
                <p:cNvSpPr>
                  <a:spLocks noChangeShapeType="1"/>
                </p:cNvSpPr>
                <p:nvPr/>
              </p:nvSpPr>
              <p:spPr bwMode="auto">
                <a:xfrm>
                  <a:off x="2018" y="3176"/>
                  <a:ext cx="0" cy="356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en-AU"/>
                </a:p>
              </p:txBody>
            </p:sp>
          </p:grpSp>
        </p:grpSp>
        <p:sp>
          <p:nvSpPr>
            <p:cNvPr id="18441" name="Text Box 42"/>
            <p:cNvSpPr txBox="1">
              <a:spLocks noChangeArrowheads="1"/>
            </p:cNvSpPr>
            <p:nvPr/>
          </p:nvSpPr>
          <p:spPr bwMode="auto">
            <a:xfrm>
              <a:off x="2394" y="1652"/>
              <a:ext cx="15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/>
                <a:t>Ferromagnetism</a:t>
              </a:r>
            </a:p>
          </p:txBody>
        </p:sp>
        <p:sp>
          <p:nvSpPr>
            <p:cNvPr id="18442" name="Text Box 43"/>
            <p:cNvSpPr txBox="1">
              <a:spLocks noChangeArrowheads="1"/>
            </p:cNvSpPr>
            <p:nvPr/>
          </p:nvSpPr>
          <p:spPr bwMode="auto">
            <a:xfrm>
              <a:off x="2394" y="2431"/>
              <a:ext cx="17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/>
                <a:t>Antiferromagnetism</a:t>
              </a:r>
            </a:p>
          </p:txBody>
        </p:sp>
        <p:sp>
          <p:nvSpPr>
            <p:cNvPr id="18443" name="Text Box 44"/>
            <p:cNvSpPr txBox="1">
              <a:spLocks noChangeArrowheads="1"/>
            </p:cNvSpPr>
            <p:nvPr/>
          </p:nvSpPr>
          <p:spPr bwMode="auto">
            <a:xfrm>
              <a:off x="2394" y="3210"/>
              <a:ext cx="14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/>
                <a:t>Ferrimagnetism</a:t>
              </a:r>
            </a:p>
          </p:txBody>
        </p:sp>
      </p:grpSp>
      <p:graphicFrame>
        <p:nvGraphicFramePr>
          <p:cNvPr id="18437" name="Object 47"/>
          <p:cNvGraphicFramePr>
            <a:graphicFrameLocks noChangeAspect="1"/>
          </p:cNvGraphicFramePr>
          <p:nvPr/>
        </p:nvGraphicFramePr>
        <p:xfrm>
          <a:off x="3036888" y="2217738"/>
          <a:ext cx="2573337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9" name="Equation" r:id="rId3" imgW="2419165" imgH="476414" progId="Equation.3">
                  <p:embed/>
                </p:oleObj>
              </mc:Choice>
              <mc:Fallback>
                <p:oleObj name="Equation" r:id="rId3" imgW="2419165" imgH="4764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2217738"/>
                        <a:ext cx="2573337" cy="5095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41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Ferromagnetic order</a:t>
            </a:r>
          </a:p>
        </p:txBody>
      </p:sp>
      <p:grpSp>
        <p:nvGrpSpPr>
          <p:cNvPr id="19459" name="Group 41"/>
          <p:cNvGrpSpPr>
            <a:grpSpLocks/>
          </p:cNvGrpSpPr>
          <p:nvPr/>
        </p:nvGrpSpPr>
        <p:grpSpPr bwMode="auto">
          <a:xfrm>
            <a:off x="7678738" y="495300"/>
            <a:ext cx="974725" cy="565150"/>
            <a:chOff x="889" y="1498"/>
            <a:chExt cx="614" cy="356"/>
          </a:xfrm>
        </p:grpSpPr>
        <p:sp>
          <p:nvSpPr>
            <p:cNvPr id="19481" name="Line 5"/>
            <p:cNvSpPr>
              <a:spLocks noChangeShapeType="1"/>
            </p:cNvSpPr>
            <p:nvPr/>
          </p:nvSpPr>
          <p:spPr bwMode="auto">
            <a:xfrm flipV="1">
              <a:off x="889" y="1498"/>
              <a:ext cx="0" cy="3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82" name="Line 6"/>
            <p:cNvSpPr>
              <a:spLocks noChangeShapeType="1"/>
            </p:cNvSpPr>
            <p:nvPr/>
          </p:nvSpPr>
          <p:spPr bwMode="auto">
            <a:xfrm flipV="1">
              <a:off x="1503" y="1498"/>
              <a:ext cx="0" cy="3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83" name="Line 7"/>
            <p:cNvSpPr>
              <a:spLocks noChangeShapeType="1"/>
            </p:cNvSpPr>
            <p:nvPr/>
          </p:nvSpPr>
          <p:spPr bwMode="auto">
            <a:xfrm flipV="1">
              <a:off x="1042" y="1498"/>
              <a:ext cx="0" cy="3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84" name="Line 9"/>
            <p:cNvSpPr>
              <a:spLocks noChangeShapeType="1"/>
            </p:cNvSpPr>
            <p:nvPr/>
          </p:nvSpPr>
          <p:spPr bwMode="auto">
            <a:xfrm flipV="1">
              <a:off x="1196" y="1498"/>
              <a:ext cx="0" cy="3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85" name="Line 11"/>
            <p:cNvSpPr>
              <a:spLocks noChangeShapeType="1"/>
            </p:cNvSpPr>
            <p:nvPr/>
          </p:nvSpPr>
          <p:spPr bwMode="auto">
            <a:xfrm flipV="1">
              <a:off x="1350" y="1498"/>
              <a:ext cx="0" cy="3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grpSp>
        <p:nvGrpSpPr>
          <p:cNvPr id="19460" name="Group 80"/>
          <p:cNvGrpSpPr>
            <a:grpSpLocks/>
          </p:cNvGrpSpPr>
          <p:nvPr/>
        </p:nvGrpSpPr>
        <p:grpSpPr bwMode="auto">
          <a:xfrm>
            <a:off x="550863" y="1920875"/>
            <a:ext cx="2195512" cy="565150"/>
            <a:chOff x="1194" y="1888"/>
            <a:chExt cx="1383" cy="356"/>
          </a:xfrm>
        </p:grpSpPr>
        <p:sp>
          <p:nvSpPr>
            <p:cNvPr id="19471" name="Line 44"/>
            <p:cNvSpPr>
              <a:spLocks noChangeShapeType="1"/>
            </p:cNvSpPr>
            <p:nvPr/>
          </p:nvSpPr>
          <p:spPr bwMode="auto">
            <a:xfrm flipV="1">
              <a:off x="1194" y="1888"/>
              <a:ext cx="0" cy="35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72" name="Line 45"/>
            <p:cNvSpPr>
              <a:spLocks noChangeShapeType="1"/>
            </p:cNvSpPr>
            <p:nvPr/>
          </p:nvSpPr>
          <p:spPr bwMode="auto">
            <a:xfrm flipV="1">
              <a:off x="1808" y="1888"/>
              <a:ext cx="0" cy="35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73" name="Line 46"/>
            <p:cNvSpPr>
              <a:spLocks noChangeShapeType="1"/>
            </p:cNvSpPr>
            <p:nvPr/>
          </p:nvSpPr>
          <p:spPr bwMode="auto">
            <a:xfrm flipV="1">
              <a:off x="1347" y="1888"/>
              <a:ext cx="0" cy="35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74" name="Line 47"/>
            <p:cNvSpPr>
              <a:spLocks noChangeShapeType="1"/>
            </p:cNvSpPr>
            <p:nvPr/>
          </p:nvSpPr>
          <p:spPr bwMode="auto">
            <a:xfrm flipV="1">
              <a:off x="1962" y="1888"/>
              <a:ext cx="0" cy="35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75" name="Line 48"/>
            <p:cNvSpPr>
              <a:spLocks noChangeShapeType="1"/>
            </p:cNvSpPr>
            <p:nvPr/>
          </p:nvSpPr>
          <p:spPr bwMode="auto">
            <a:xfrm flipV="1">
              <a:off x="1501" y="1888"/>
              <a:ext cx="0" cy="35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76" name="Line 49"/>
            <p:cNvSpPr>
              <a:spLocks noChangeShapeType="1"/>
            </p:cNvSpPr>
            <p:nvPr/>
          </p:nvSpPr>
          <p:spPr bwMode="auto">
            <a:xfrm flipV="1">
              <a:off x="2116" y="1888"/>
              <a:ext cx="0" cy="35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77" name="Line 50"/>
            <p:cNvSpPr>
              <a:spLocks noChangeShapeType="1"/>
            </p:cNvSpPr>
            <p:nvPr/>
          </p:nvSpPr>
          <p:spPr bwMode="auto">
            <a:xfrm flipV="1">
              <a:off x="1655" y="1888"/>
              <a:ext cx="0" cy="35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78" name="Line 51"/>
            <p:cNvSpPr>
              <a:spLocks noChangeShapeType="1"/>
            </p:cNvSpPr>
            <p:nvPr/>
          </p:nvSpPr>
          <p:spPr bwMode="auto">
            <a:xfrm flipV="1">
              <a:off x="2269" y="1888"/>
              <a:ext cx="0" cy="35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79" name="Line 52"/>
            <p:cNvSpPr>
              <a:spLocks noChangeShapeType="1"/>
            </p:cNvSpPr>
            <p:nvPr/>
          </p:nvSpPr>
          <p:spPr bwMode="auto">
            <a:xfrm flipV="1">
              <a:off x="2423" y="1888"/>
              <a:ext cx="0" cy="35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9480" name="Line 53"/>
            <p:cNvSpPr>
              <a:spLocks noChangeShapeType="1"/>
            </p:cNvSpPr>
            <p:nvPr/>
          </p:nvSpPr>
          <p:spPr bwMode="auto">
            <a:xfrm flipV="1">
              <a:off x="2577" y="1888"/>
              <a:ext cx="0" cy="35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9461" name="Text Box 81"/>
          <p:cNvSpPr txBox="1">
            <a:spLocks noChangeArrowheads="1"/>
          </p:cNvSpPr>
          <p:nvPr/>
        </p:nvSpPr>
        <p:spPr bwMode="auto">
          <a:xfrm>
            <a:off x="898525" y="4302125"/>
            <a:ext cx="6724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b="1" u="sng">
                <a:solidFill>
                  <a:srgbClr val="00FF00"/>
                </a:solidFill>
              </a:rPr>
              <a:t>Mean field approximation</a:t>
            </a:r>
            <a:r>
              <a:rPr lang="en-US" altLang="en-US">
                <a:solidFill>
                  <a:srgbClr val="00FF00"/>
                </a:solidFill>
              </a:rPr>
              <a:t>:</a:t>
            </a:r>
          </a:p>
          <a:p>
            <a:pPr algn="l" eaLnBrk="1" hangingPunct="1"/>
            <a:r>
              <a:rPr lang="en-US" altLang="en-US"/>
              <a:t>	Each moment experiences an additional </a:t>
            </a:r>
          </a:p>
          <a:p>
            <a:pPr algn="l" eaLnBrk="1" hangingPunct="1"/>
            <a:r>
              <a:rPr lang="en-US" altLang="en-US"/>
              <a:t>          “field” proportional to the magnetization </a:t>
            </a:r>
          </a:p>
          <a:p>
            <a:pPr algn="l" eaLnBrk="1" hangingPunct="1"/>
            <a:r>
              <a:rPr lang="en-US" altLang="en-US"/>
              <a:t>	due to the presence of all other moments.</a:t>
            </a:r>
          </a:p>
        </p:txBody>
      </p:sp>
      <p:graphicFrame>
        <p:nvGraphicFramePr>
          <p:cNvPr id="19462" name="Object 82"/>
          <p:cNvGraphicFramePr>
            <a:graphicFrameLocks noChangeAspect="1"/>
          </p:cNvGraphicFramePr>
          <p:nvPr/>
        </p:nvGraphicFramePr>
        <p:xfrm>
          <a:off x="3968750" y="6057900"/>
          <a:ext cx="1308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3" name="Equation" r:id="rId3" imgW="1295647" imgH="362114" progId="Equation.3">
                  <p:embed/>
                </p:oleObj>
              </mc:Choice>
              <mc:Fallback>
                <p:oleObj name="Equation" r:id="rId3" imgW="1295647" imgH="3621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6057900"/>
                        <a:ext cx="1308100" cy="368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83"/>
          <p:cNvSpPr>
            <a:spLocks noChangeArrowheads="1"/>
          </p:cNvSpPr>
          <p:nvPr/>
        </p:nvSpPr>
        <p:spPr bwMode="auto">
          <a:xfrm>
            <a:off x="4235450" y="1560513"/>
            <a:ext cx="3497263" cy="20970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9464" name="Freeform 84"/>
          <p:cNvSpPr>
            <a:spLocks/>
          </p:cNvSpPr>
          <p:nvPr/>
        </p:nvSpPr>
        <p:spPr bwMode="auto">
          <a:xfrm>
            <a:off x="4235450" y="2012950"/>
            <a:ext cx="1695450" cy="1644650"/>
          </a:xfrm>
          <a:custGeom>
            <a:avLst/>
            <a:gdLst>
              <a:gd name="T0" fmla="*/ 0 w 1068"/>
              <a:gd name="T1" fmla="*/ 4763 h 1036"/>
              <a:gd name="T2" fmla="*/ 349250 w 1068"/>
              <a:gd name="T3" fmla="*/ 4763 h 1036"/>
              <a:gd name="T4" fmla="*/ 592138 w 1068"/>
              <a:gd name="T5" fmla="*/ 31750 h 1036"/>
              <a:gd name="T6" fmla="*/ 860425 w 1068"/>
              <a:gd name="T7" fmla="*/ 111125 h 1036"/>
              <a:gd name="T8" fmla="*/ 1184275 w 1068"/>
              <a:gd name="T9" fmla="*/ 354013 h 1036"/>
              <a:gd name="T10" fmla="*/ 1398588 w 1068"/>
              <a:gd name="T11" fmla="*/ 649288 h 1036"/>
              <a:gd name="T12" fmla="*/ 1533525 w 1068"/>
              <a:gd name="T13" fmla="*/ 971550 h 1036"/>
              <a:gd name="T14" fmla="*/ 1641475 w 1068"/>
              <a:gd name="T15" fmla="*/ 1322388 h 1036"/>
              <a:gd name="T16" fmla="*/ 1695450 w 1068"/>
              <a:gd name="T17" fmla="*/ 1644650 h 10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68" h="1036">
                <a:moveTo>
                  <a:pt x="0" y="3"/>
                </a:moveTo>
                <a:cubicBezTo>
                  <a:pt x="79" y="1"/>
                  <a:pt x="158" y="0"/>
                  <a:pt x="220" y="3"/>
                </a:cubicBezTo>
                <a:cubicBezTo>
                  <a:pt x="282" y="6"/>
                  <a:pt x="319" y="9"/>
                  <a:pt x="373" y="20"/>
                </a:cubicBezTo>
                <a:cubicBezTo>
                  <a:pt x="427" y="31"/>
                  <a:pt x="480" y="36"/>
                  <a:pt x="542" y="70"/>
                </a:cubicBezTo>
                <a:cubicBezTo>
                  <a:pt x="604" y="104"/>
                  <a:pt x="690" y="167"/>
                  <a:pt x="746" y="223"/>
                </a:cubicBezTo>
                <a:cubicBezTo>
                  <a:pt x="802" y="279"/>
                  <a:pt x="844" y="344"/>
                  <a:pt x="881" y="409"/>
                </a:cubicBezTo>
                <a:cubicBezTo>
                  <a:pt x="918" y="474"/>
                  <a:pt x="941" y="541"/>
                  <a:pt x="966" y="612"/>
                </a:cubicBezTo>
                <a:cubicBezTo>
                  <a:pt x="991" y="683"/>
                  <a:pt x="1017" y="762"/>
                  <a:pt x="1034" y="833"/>
                </a:cubicBezTo>
                <a:cubicBezTo>
                  <a:pt x="1051" y="904"/>
                  <a:pt x="1059" y="970"/>
                  <a:pt x="1068" y="1036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9465" name="Text Box 85"/>
          <p:cNvSpPr txBox="1">
            <a:spLocks noChangeArrowheads="1"/>
          </p:cNvSpPr>
          <p:nvPr/>
        </p:nvSpPr>
        <p:spPr bwMode="auto">
          <a:xfrm>
            <a:off x="3694113" y="130016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</a:p>
        </p:txBody>
      </p:sp>
      <p:sp>
        <p:nvSpPr>
          <p:cNvPr id="19466" name="Text Box 86"/>
          <p:cNvSpPr txBox="1">
            <a:spLocks noChangeArrowheads="1"/>
          </p:cNvSpPr>
          <p:nvPr/>
        </p:nvSpPr>
        <p:spPr bwMode="auto">
          <a:xfrm>
            <a:off x="7196138" y="3692525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</a:t>
            </a:r>
          </a:p>
        </p:txBody>
      </p:sp>
      <p:sp>
        <p:nvSpPr>
          <p:cNvPr id="19467" name="Text Box 87"/>
          <p:cNvSpPr txBox="1">
            <a:spLocks noChangeArrowheads="1"/>
          </p:cNvSpPr>
          <p:nvPr/>
        </p:nvSpPr>
        <p:spPr bwMode="auto">
          <a:xfrm>
            <a:off x="5692775" y="369252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</a:t>
            </a:r>
            <a:r>
              <a:rPr lang="en-US" altLang="en-US" baseline="-25000"/>
              <a:t>c</a:t>
            </a:r>
            <a:endParaRPr lang="en-US" altLang="en-US"/>
          </a:p>
        </p:txBody>
      </p:sp>
      <p:sp>
        <p:nvSpPr>
          <p:cNvPr id="19468" name="Text Box 88"/>
          <p:cNvSpPr txBox="1">
            <a:spLocks noChangeArrowheads="1"/>
          </p:cNvSpPr>
          <p:nvPr/>
        </p:nvSpPr>
        <p:spPr bwMode="auto">
          <a:xfrm>
            <a:off x="3451225" y="1811338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sat</a:t>
            </a:r>
            <a:endParaRPr lang="en-US" altLang="en-US"/>
          </a:p>
        </p:txBody>
      </p:sp>
      <p:sp>
        <p:nvSpPr>
          <p:cNvPr id="19469" name="Text Box 89"/>
          <p:cNvSpPr txBox="1">
            <a:spLocks noChangeArrowheads="1"/>
          </p:cNvSpPr>
          <p:nvPr/>
        </p:nvSpPr>
        <p:spPr bwMode="auto">
          <a:xfrm>
            <a:off x="4287838" y="2603500"/>
            <a:ext cx="1303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Ordered</a:t>
            </a:r>
          </a:p>
        </p:txBody>
      </p:sp>
      <p:sp>
        <p:nvSpPr>
          <p:cNvPr id="19470" name="Text Box 90"/>
          <p:cNvSpPr txBox="1">
            <a:spLocks noChangeArrowheads="1"/>
          </p:cNvSpPr>
          <p:nvPr/>
        </p:nvSpPr>
        <p:spPr bwMode="auto">
          <a:xfrm>
            <a:off x="6351588" y="238760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Para</a:t>
            </a:r>
          </a:p>
        </p:txBody>
      </p:sp>
    </p:spTree>
    <p:extLst>
      <p:ext uri="{BB962C8B-B14F-4D97-AF65-F5344CB8AC3E}">
        <p14:creationId xmlns:p14="http://schemas.microsoft.com/office/powerpoint/2010/main" val="3475219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Mean field approach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92150" y="1809750"/>
            <a:ext cx="484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u="sng"/>
              <a:t>T &gt; T</a:t>
            </a:r>
            <a:r>
              <a:rPr lang="en-US" altLang="en-US" u="sng" baseline="-25000"/>
              <a:t>c </a:t>
            </a:r>
            <a:r>
              <a:rPr lang="en-US" altLang="en-US" u="sng"/>
              <a:t>: No ordering, paramagnetic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833563" y="2527300"/>
          <a:ext cx="55880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9" name="Equation" r:id="rId3" imgW="5581588" imgH="1314450" progId="Equation.3">
                  <p:embed/>
                </p:oleObj>
              </mc:Choice>
              <mc:Fallback>
                <p:oleObj name="Equation" r:id="rId3" imgW="5581588" imgH="131445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2527300"/>
                        <a:ext cx="55880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5" name="Group 15"/>
          <p:cNvGrpSpPr>
            <a:grpSpLocks/>
          </p:cNvGrpSpPr>
          <p:nvPr/>
        </p:nvGrpSpPr>
        <p:grpSpPr bwMode="auto">
          <a:xfrm>
            <a:off x="1098550" y="4143375"/>
            <a:ext cx="2792413" cy="2497138"/>
            <a:chOff x="812" y="2559"/>
            <a:chExt cx="1759" cy="1573"/>
          </a:xfrm>
        </p:grpSpPr>
        <p:sp>
          <p:nvSpPr>
            <p:cNvPr id="20490" name="Freeform 5"/>
            <p:cNvSpPr>
              <a:spLocks/>
            </p:cNvSpPr>
            <p:nvPr/>
          </p:nvSpPr>
          <p:spPr bwMode="auto">
            <a:xfrm>
              <a:off x="1670" y="2633"/>
              <a:ext cx="729" cy="882"/>
            </a:xfrm>
            <a:custGeom>
              <a:avLst/>
              <a:gdLst>
                <a:gd name="T0" fmla="*/ 0 w 1406"/>
                <a:gd name="T1" fmla="*/ 0 h 1762"/>
                <a:gd name="T2" fmla="*/ 18 w 1406"/>
                <a:gd name="T3" fmla="*/ 111 h 1762"/>
                <a:gd name="T4" fmla="*/ 53 w 1406"/>
                <a:gd name="T5" fmla="*/ 229 h 1762"/>
                <a:gd name="T6" fmla="*/ 97 w 1406"/>
                <a:gd name="T7" fmla="*/ 373 h 1762"/>
                <a:gd name="T8" fmla="*/ 141 w 1406"/>
                <a:gd name="T9" fmla="*/ 467 h 1762"/>
                <a:gd name="T10" fmla="*/ 220 w 1406"/>
                <a:gd name="T11" fmla="*/ 602 h 1762"/>
                <a:gd name="T12" fmla="*/ 316 w 1406"/>
                <a:gd name="T13" fmla="*/ 696 h 1762"/>
                <a:gd name="T14" fmla="*/ 439 w 1406"/>
                <a:gd name="T15" fmla="*/ 780 h 1762"/>
                <a:gd name="T16" fmla="*/ 597 w 1406"/>
                <a:gd name="T17" fmla="*/ 848 h 1762"/>
                <a:gd name="T18" fmla="*/ 729 w 1406"/>
                <a:gd name="T19" fmla="*/ 882 h 17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06" h="1762">
                  <a:moveTo>
                    <a:pt x="0" y="0"/>
                  </a:moveTo>
                  <a:cubicBezTo>
                    <a:pt x="8" y="72"/>
                    <a:pt x="17" y="145"/>
                    <a:pt x="34" y="221"/>
                  </a:cubicBezTo>
                  <a:cubicBezTo>
                    <a:pt x="51" y="297"/>
                    <a:pt x="77" y="371"/>
                    <a:pt x="102" y="458"/>
                  </a:cubicBezTo>
                  <a:cubicBezTo>
                    <a:pt x="127" y="545"/>
                    <a:pt x="159" y="667"/>
                    <a:pt x="187" y="746"/>
                  </a:cubicBezTo>
                  <a:cubicBezTo>
                    <a:pt x="215" y="825"/>
                    <a:pt x="232" y="856"/>
                    <a:pt x="271" y="932"/>
                  </a:cubicBezTo>
                  <a:cubicBezTo>
                    <a:pt x="310" y="1008"/>
                    <a:pt x="368" y="1127"/>
                    <a:pt x="424" y="1203"/>
                  </a:cubicBezTo>
                  <a:cubicBezTo>
                    <a:pt x="480" y="1279"/>
                    <a:pt x="539" y="1331"/>
                    <a:pt x="610" y="1390"/>
                  </a:cubicBezTo>
                  <a:cubicBezTo>
                    <a:pt x="681" y="1449"/>
                    <a:pt x="757" y="1508"/>
                    <a:pt x="847" y="1559"/>
                  </a:cubicBezTo>
                  <a:cubicBezTo>
                    <a:pt x="937" y="1610"/>
                    <a:pt x="1059" y="1660"/>
                    <a:pt x="1152" y="1694"/>
                  </a:cubicBezTo>
                  <a:cubicBezTo>
                    <a:pt x="1245" y="1728"/>
                    <a:pt x="1325" y="1745"/>
                    <a:pt x="1406" y="1762"/>
                  </a:cubicBez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grpSp>
          <p:nvGrpSpPr>
            <p:cNvPr id="20491" name="Group 6"/>
            <p:cNvGrpSpPr>
              <a:grpSpLocks/>
            </p:cNvGrpSpPr>
            <p:nvPr/>
          </p:nvGrpSpPr>
          <p:grpSpPr bwMode="auto">
            <a:xfrm>
              <a:off x="1057" y="2667"/>
              <a:ext cx="1437" cy="1341"/>
              <a:chOff x="872" y="1016"/>
              <a:chExt cx="2169" cy="2677"/>
            </a:xfrm>
          </p:grpSpPr>
          <p:sp>
            <p:nvSpPr>
              <p:cNvPr id="20497" name="Line 7"/>
              <p:cNvSpPr>
                <a:spLocks noChangeShapeType="1"/>
              </p:cNvSpPr>
              <p:nvPr/>
            </p:nvSpPr>
            <p:spPr bwMode="auto">
              <a:xfrm>
                <a:off x="872" y="1016"/>
                <a:ext cx="0" cy="267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498" name="Line 8"/>
              <p:cNvSpPr>
                <a:spLocks noChangeShapeType="1"/>
              </p:cNvSpPr>
              <p:nvPr/>
            </p:nvSpPr>
            <p:spPr bwMode="auto">
              <a:xfrm>
                <a:off x="872" y="3253"/>
                <a:ext cx="2169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20492" name="Text Box 9"/>
            <p:cNvSpPr txBox="1">
              <a:spLocks noChangeArrowheads="1"/>
            </p:cNvSpPr>
            <p:nvPr/>
          </p:nvSpPr>
          <p:spPr bwMode="auto">
            <a:xfrm>
              <a:off x="812" y="2593"/>
              <a:ext cx="29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4000">
                  <a:solidFill>
                    <a:schemeClr val="bg1"/>
                  </a:solidFill>
                  <a:latin typeface="Symbol" pitchFamily="18" charset="2"/>
                </a:rPr>
                <a:t>c</a:t>
              </a:r>
            </a:p>
          </p:txBody>
        </p:sp>
        <p:sp>
          <p:nvSpPr>
            <p:cNvPr id="20493" name="Text Box 10"/>
            <p:cNvSpPr txBox="1">
              <a:spLocks noChangeArrowheads="1"/>
            </p:cNvSpPr>
            <p:nvPr/>
          </p:nvSpPr>
          <p:spPr bwMode="auto">
            <a:xfrm>
              <a:off x="2299" y="3767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chemeClr val="bg1"/>
                  </a:solidFill>
                </a:rPr>
                <a:t>T</a:t>
              </a:r>
            </a:p>
          </p:txBody>
        </p:sp>
        <p:sp>
          <p:nvSpPr>
            <p:cNvPr id="20494" name="Line 12"/>
            <p:cNvSpPr>
              <a:spLocks noChangeShapeType="1"/>
            </p:cNvSpPr>
            <p:nvPr/>
          </p:nvSpPr>
          <p:spPr bwMode="auto">
            <a:xfrm>
              <a:off x="1493" y="2559"/>
              <a:ext cx="0" cy="1219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20495" name="Text Box 13"/>
            <p:cNvSpPr txBox="1">
              <a:spLocks noChangeArrowheads="1"/>
            </p:cNvSpPr>
            <p:nvPr/>
          </p:nvSpPr>
          <p:spPr bwMode="auto">
            <a:xfrm>
              <a:off x="1335" y="3809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T</a:t>
              </a:r>
              <a:r>
                <a:rPr lang="en-US" altLang="en-US" baseline="-25000"/>
                <a:t>c</a:t>
              </a:r>
              <a:endParaRPr lang="en-US" altLang="en-US"/>
            </a:p>
          </p:txBody>
        </p:sp>
        <p:graphicFrame>
          <p:nvGraphicFramePr>
            <p:cNvPr id="20496" name="Object 14"/>
            <p:cNvGraphicFramePr>
              <a:graphicFrameLocks noChangeAspect="1"/>
            </p:cNvGraphicFramePr>
            <p:nvPr/>
          </p:nvGraphicFramePr>
          <p:xfrm>
            <a:off x="2015" y="2738"/>
            <a:ext cx="544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70" name="Equation" r:id="rId5" imgW="857188" imgH="790739" progId="Equation.3">
                    <p:embed/>
                  </p:oleObj>
                </mc:Choice>
                <mc:Fallback>
                  <p:oleObj name="Equation" r:id="rId5" imgW="857188" imgH="79073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5" y="2738"/>
                          <a:ext cx="544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486" name="Object 16"/>
          <p:cNvGraphicFramePr>
            <a:graphicFrameLocks noChangeAspect="1"/>
          </p:cNvGraphicFramePr>
          <p:nvPr/>
        </p:nvGraphicFramePr>
        <p:xfrm>
          <a:off x="5316538" y="4960938"/>
          <a:ext cx="3568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1" name="Equation" r:id="rId7" imgW="3562412" imgH="476414" progId="Equation.3">
                  <p:embed/>
                </p:oleObj>
              </mc:Choice>
              <mc:Fallback>
                <p:oleObj name="Equation" r:id="rId7" imgW="3562412" imgH="4764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4960938"/>
                        <a:ext cx="3568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17"/>
          <p:cNvSpPr txBox="1">
            <a:spLocks noChangeArrowheads="1"/>
          </p:cNvSpPr>
          <p:nvPr/>
        </p:nvSpPr>
        <p:spPr bwMode="auto">
          <a:xfrm>
            <a:off x="4778375" y="4500563"/>
            <a:ext cx="1947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More precise</a:t>
            </a:r>
          </a:p>
        </p:txBody>
      </p:sp>
      <p:sp>
        <p:nvSpPr>
          <p:cNvPr id="20488" name="Text Box 18"/>
          <p:cNvSpPr txBox="1">
            <a:spLocks noChangeArrowheads="1"/>
          </p:cNvSpPr>
          <p:nvPr/>
        </p:nvSpPr>
        <p:spPr bwMode="auto">
          <a:xfrm>
            <a:off x="6835775" y="1597025"/>
            <a:ext cx="1939925" cy="8318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Curie-Weiss </a:t>
            </a:r>
          </a:p>
          <a:p>
            <a:pPr eaLnBrk="1" hangingPunct="1"/>
            <a:r>
              <a:rPr lang="en-US" altLang="en-US"/>
              <a:t>Law</a:t>
            </a:r>
          </a:p>
        </p:txBody>
      </p:sp>
      <p:sp>
        <p:nvSpPr>
          <p:cNvPr id="20489" name="Line 19"/>
          <p:cNvSpPr>
            <a:spLocks noChangeShapeType="1"/>
          </p:cNvSpPr>
          <p:nvPr/>
        </p:nvSpPr>
        <p:spPr bwMode="auto">
          <a:xfrm flipH="1">
            <a:off x="7275513" y="2474913"/>
            <a:ext cx="509587" cy="5095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4391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Mean field approach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49263" y="1782763"/>
            <a:ext cx="80565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       </a:t>
            </a:r>
            <a:r>
              <a:rPr lang="en-US" altLang="en-US" u="sng"/>
              <a:t>T &lt; T</a:t>
            </a:r>
            <a:r>
              <a:rPr lang="en-US" altLang="en-US" u="sng" baseline="-25000"/>
              <a:t>c </a:t>
            </a:r>
            <a:r>
              <a:rPr lang="en-US" altLang="en-US" u="sng"/>
              <a:t>: Ordering, spontaneous ferromagnetic moment</a:t>
            </a:r>
          </a:p>
          <a:p>
            <a:pPr algn="l" eaLnBrk="1" hangingPunct="1"/>
            <a:endParaRPr lang="en-US" altLang="en-US" u="sng"/>
          </a:p>
          <a:p>
            <a:pPr algn="l" eaLnBrk="1" hangingPunct="1"/>
            <a:r>
              <a:rPr lang="en-US" altLang="en-US"/>
              <a:t>For S=1/2 (Brouillin function, neglect external field):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690688" y="3103563"/>
          <a:ext cx="5549900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1" name="Equation" r:id="rId3" imgW="5543612" imgH="3066886" progId="Equation.3">
                  <p:embed/>
                </p:oleObj>
              </mc:Choice>
              <mc:Fallback>
                <p:oleObj name="Equation" r:id="rId3" imgW="5543612" imgH="30668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3103563"/>
                        <a:ext cx="5549900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183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Spontaneous magnetization</a:t>
            </a:r>
          </a:p>
        </p:txBody>
      </p:sp>
      <p:grpSp>
        <p:nvGrpSpPr>
          <p:cNvPr id="22531" name="Group 129"/>
          <p:cNvGrpSpPr>
            <a:grpSpLocks/>
          </p:cNvGrpSpPr>
          <p:nvPr/>
        </p:nvGrpSpPr>
        <p:grpSpPr bwMode="auto">
          <a:xfrm>
            <a:off x="838200" y="1949450"/>
            <a:ext cx="7577138" cy="3797300"/>
            <a:chOff x="596" y="1601"/>
            <a:chExt cx="4773" cy="2392"/>
          </a:xfrm>
        </p:grpSpPr>
        <p:sp>
          <p:nvSpPr>
            <p:cNvPr id="22532" name="Line 128"/>
            <p:cNvSpPr>
              <a:spLocks noChangeShapeType="1"/>
            </p:cNvSpPr>
            <p:nvPr/>
          </p:nvSpPr>
          <p:spPr bwMode="auto">
            <a:xfrm>
              <a:off x="4083" y="2033"/>
              <a:ext cx="101" cy="237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22533" name="Text Box 3"/>
            <p:cNvSpPr txBox="1">
              <a:spLocks noChangeArrowheads="1"/>
            </p:cNvSpPr>
            <p:nvPr/>
          </p:nvSpPr>
          <p:spPr bwMode="auto">
            <a:xfrm>
              <a:off x="1723" y="3468"/>
              <a:ext cx="5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m </a:t>
              </a:r>
              <a:r>
                <a:rPr lang="en-US" altLang="en-US">
                  <a:solidFill>
                    <a:srgbClr val="FF0000"/>
                  </a:solidFill>
                  <a:latin typeface="Symbol" pitchFamily="18" charset="2"/>
                  <a:sym typeface="Symbol" pitchFamily="18" charset="2"/>
                </a:rPr>
                <a:t>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  <p:sp>
          <p:nvSpPr>
            <p:cNvPr id="22534" name="Rectangle 4"/>
            <p:cNvSpPr>
              <a:spLocks noChangeArrowheads="1"/>
            </p:cNvSpPr>
            <p:nvPr/>
          </p:nvSpPr>
          <p:spPr bwMode="auto">
            <a:xfrm>
              <a:off x="596" y="1860"/>
              <a:ext cx="1766" cy="1665"/>
            </a:xfrm>
            <a:prstGeom prst="rect">
              <a:avLst/>
            </a:prstGeom>
            <a:noFill/>
            <a:ln w="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35" name="Freeform 5"/>
            <p:cNvSpPr>
              <a:spLocks/>
            </p:cNvSpPr>
            <p:nvPr/>
          </p:nvSpPr>
          <p:spPr bwMode="auto">
            <a:xfrm>
              <a:off x="596" y="2066"/>
              <a:ext cx="1766" cy="1459"/>
            </a:xfrm>
            <a:custGeom>
              <a:avLst/>
              <a:gdLst>
                <a:gd name="T0" fmla="*/ 0 w 21617"/>
                <a:gd name="T1" fmla="*/ 1459 h 14963"/>
                <a:gd name="T2" fmla="*/ 36 w 21617"/>
                <a:gd name="T3" fmla="*/ 1398 h 14963"/>
                <a:gd name="T4" fmla="*/ 71 w 21617"/>
                <a:gd name="T5" fmla="*/ 1337 h 14963"/>
                <a:gd name="T6" fmla="*/ 107 w 21617"/>
                <a:gd name="T7" fmla="*/ 1276 h 14963"/>
                <a:gd name="T8" fmla="*/ 143 w 21617"/>
                <a:gd name="T9" fmla="*/ 1216 h 14963"/>
                <a:gd name="T10" fmla="*/ 178 w 21617"/>
                <a:gd name="T11" fmla="*/ 1157 h 14963"/>
                <a:gd name="T12" fmla="*/ 214 w 21617"/>
                <a:gd name="T13" fmla="*/ 1099 h 14963"/>
                <a:gd name="T14" fmla="*/ 250 w 21617"/>
                <a:gd name="T15" fmla="*/ 1042 h 14963"/>
                <a:gd name="T16" fmla="*/ 285 w 21617"/>
                <a:gd name="T17" fmla="*/ 986 h 14963"/>
                <a:gd name="T18" fmla="*/ 321 w 21617"/>
                <a:gd name="T19" fmla="*/ 932 h 14963"/>
                <a:gd name="T20" fmla="*/ 357 w 21617"/>
                <a:gd name="T21" fmla="*/ 879 h 14963"/>
                <a:gd name="T22" fmla="*/ 392 w 21617"/>
                <a:gd name="T23" fmla="*/ 827 h 14963"/>
                <a:gd name="T24" fmla="*/ 428 w 21617"/>
                <a:gd name="T25" fmla="*/ 778 h 14963"/>
                <a:gd name="T26" fmla="*/ 464 w 21617"/>
                <a:gd name="T27" fmla="*/ 730 h 14963"/>
                <a:gd name="T28" fmla="*/ 500 w 21617"/>
                <a:gd name="T29" fmla="*/ 684 h 14963"/>
                <a:gd name="T30" fmla="*/ 535 w 21617"/>
                <a:gd name="T31" fmla="*/ 640 h 14963"/>
                <a:gd name="T32" fmla="*/ 571 w 21617"/>
                <a:gd name="T33" fmla="*/ 598 h 14963"/>
                <a:gd name="T34" fmla="*/ 607 w 21617"/>
                <a:gd name="T35" fmla="*/ 557 h 14963"/>
                <a:gd name="T36" fmla="*/ 642 w 21617"/>
                <a:gd name="T37" fmla="*/ 519 h 14963"/>
                <a:gd name="T38" fmla="*/ 678 w 21617"/>
                <a:gd name="T39" fmla="*/ 482 h 14963"/>
                <a:gd name="T40" fmla="*/ 714 w 21617"/>
                <a:gd name="T41" fmla="*/ 447 h 14963"/>
                <a:gd name="T42" fmla="*/ 749 w 21617"/>
                <a:gd name="T43" fmla="*/ 414 h 14963"/>
                <a:gd name="T44" fmla="*/ 785 w 21617"/>
                <a:gd name="T45" fmla="*/ 383 h 14963"/>
                <a:gd name="T46" fmla="*/ 821 w 21617"/>
                <a:gd name="T47" fmla="*/ 354 h 14963"/>
                <a:gd name="T48" fmla="*/ 856 w 21617"/>
                <a:gd name="T49" fmla="*/ 326 h 14963"/>
                <a:gd name="T50" fmla="*/ 892 w 21617"/>
                <a:gd name="T51" fmla="*/ 300 h 14963"/>
                <a:gd name="T52" fmla="*/ 928 w 21617"/>
                <a:gd name="T53" fmla="*/ 275 h 14963"/>
                <a:gd name="T54" fmla="*/ 963 w 21617"/>
                <a:gd name="T55" fmla="*/ 252 h 14963"/>
                <a:gd name="T56" fmla="*/ 999 w 21617"/>
                <a:gd name="T57" fmla="*/ 231 h 14963"/>
                <a:gd name="T58" fmla="*/ 1035 w 21617"/>
                <a:gd name="T59" fmla="*/ 211 h 14963"/>
                <a:gd name="T60" fmla="*/ 1070 w 21617"/>
                <a:gd name="T61" fmla="*/ 192 h 14963"/>
                <a:gd name="T62" fmla="*/ 1106 w 21617"/>
                <a:gd name="T63" fmla="*/ 174 h 14963"/>
                <a:gd name="T64" fmla="*/ 1142 w 21617"/>
                <a:gd name="T65" fmla="*/ 158 h 14963"/>
                <a:gd name="T66" fmla="*/ 1177 w 21617"/>
                <a:gd name="T67" fmla="*/ 142 h 14963"/>
                <a:gd name="T68" fmla="*/ 1213 w 21617"/>
                <a:gd name="T69" fmla="*/ 128 h 14963"/>
                <a:gd name="T70" fmla="*/ 1249 w 21617"/>
                <a:gd name="T71" fmla="*/ 115 h 14963"/>
                <a:gd name="T72" fmla="*/ 1284 w 21617"/>
                <a:gd name="T73" fmla="*/ 102 h 14963"/>
                <a:gd name="T74" fmla="*/ 1320 w 21617"/>
                <a:gd name="T75" fmla="*/ 90 h 14963"/>
                <a:gd name="T76" fmla="*/ 1356 w 21617"/>
                <a:gd name="T77" fmla="*/ 80 h 14963"/>
                <a:gd name="T78" fmla="*/ 1391 w 21617"/>
                <a:gd name="T79" fmla="*/ 70 h 14963"/>
                <a:gd name="T80" fmla="*/ 1427 w 21617"/>
                <a:gd name="T81" fmla="*/ 60 h 14963"/>
                <a:gd name="T82" fmla="*/ 1463 w 21617"/>
                <a:gd name="T83" fmla="*/ 52 h 14963"/>
                <a:gd name="T84" fmla="*/ 1498 w 21617"/>
                <a:gd name="T85" fmla="*/ 44 h 14963"/>
                <a:gd name="T86" fmla="*/ 1534 w 21617"/>
                <a:gd name="T87" fmla="*/ 37 h 14963"/>
                <a:gd name="T88" fmla="*/ 1570 w 21617"/>
                <a:gd name="T89" fmla="*/ 30 h 14963"/>
                <a:gd name="T90" fmla="*/ 1605 w 21617"/>
                <a:gd name="T91" fmla="*/ 23 h 14963"/>
                <a:gd name="T92" fmla="*/ 1641 w 21617"/>
                <a:gd name="T93" fmla="*/ 17 h 14963"/>
                <a:gd name="T94" fmla="*/ 1677 w 21617"/>
                <a:gd name="T95" fmla="*/ 12 h 14963"/>
                <a:gd name="T96" fmla="*/ 1712 w 21617"/>
                <a:gd name="T97" fmla="*/ 7 h 14963"/>
                <a:gd name="T98" fmla="*/ 1748 w 21617"/>
                <a:gd name="T99" fmla="*/ 2 h 1496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617" h="14963">
                  <a:moveTo>
                    <a:pt x="0" y="14963"/>
                  </a:moveTo>
                  <a:lnTo>
                    <a:pt x="0" y="14963"/>
                  </a:lnTo>
                  <a:lnTo>
                    <a:pt x="219" y="14650"/>
                  </a:lnTo>
                  <a:lnTo>
                    <a:pt x="437" y="14337"/>
                  </a:lnTo>
                  <a:lnTo>
                    <a:pt x="655" y="14024"/>
                  </a:lnTo>
                  <a:lnTo>
                    <a:pt x="873" y="13712"/>
                  </a:lnTo>
                  <a:lnTo>
                    <a:pt x="1092" y="13401"/>
                  </a:lnTo>
                  <a:lnTo>
                    <a:pt x="1310" y="13091"/>
                  </a:lnTo>
                  <a:lnTo>
                    <a:pt x="1529" y="12783"/>
                  </a:lnTo>
                  <a:lnTo>
                    <a:pt x="1747" y="12476"/>
                  </a:lnTo>
                  <a:lnTo>
                    <a:pt x="1966" y="12172"/>
                  </a:lnTo>
                  <a:lnTo>
                    <a:pt x="2183" y="11869"/>
                  </a:lnTo>
                  <a:lnTo>
                    <a:pt x="2402" y="11570"/>
                  </a:lnTo>
                  <a:lnTo>
                    <a:pt x="2620" y="11273"/>
                  </a:lnTo>
                  <a:lnTo>
                    <a:pt x="2839" y="10978"/>
                  </a:lnTo>
                  <a:lnTo>
                    <a:pt x="3057" y="10686"/>
                  </a:lnTo>
                  <a:lnTo>
                    <a:pt x="3276" y="10399"/>
                  </a:lnTo>
                  <a:lnTo>
                    <a:pt x="3493" y="10113"/>
                  </a:lnTo>
                  <a:lnTo>
                    <a:pt x="3712" y="9832"/>
                  </a:lnTo>
                  <a:lnTo>
                    <a:pt x="3930" y="9556"/>
                  </a:lnTo>
                  <a:lnTo>
                    <a:pt x="4149" y="9281"/>
                  </a:lnTo>
                  <a:lnTo>
                    <a:pt x="4368" y="9012"/>
                  </a:lnTo>
                  <a:lnTo>
                    <a:pt x="4586" y="8747"/>
                  </a:lnTo>
                  <a:lnTo>
                    <a:pt x="4804" y="8485"/>
                  </a:lnTo>
                  <a:lnTo>
                    <a:pt x="5022" y="8229"/>
                  </a:lnTo>
                  <a:lnTo>
                    <a:pt x="5241" y="7977"/>
                  </a:lnTo>
                  <a:lnTo>
                    <a:pt x="5459" y="7729"/>
                  </a:lnTo>
                  <a:lnTo>
                    <a:pt x="5678" y="7486"/>
                  </a:lnTo>
                  <a:lnTo>
                    <a:pt x="5896" y="7247"/>
                  </a:lnTo>
                  <a:lnTo>
                    <a:pt x="6115" y="7014"/>
                  </a:lnTo>
                  <a:lnTo>
                    <a:pt x="6332" y="6785"/>
                  </a:lnTo>
                  <a:lnTo>
                    <a:pt x="6551" y="6561"/>
                  </a:lnTo>
                  <a:lnTo>
                    <a:pt x="6769" y="6342"/>
                  </a:lnTo>
                  <a:lnTo>
                    <a:pt x="6988" y="6128"/>
                  </a:lnTo>
                  <a:lnTo>
                    <a:pt x="7206" y="5919"/>
                  </a:lnTo>
                  <a:lnTo>
                    <a:pt x="7425" y="5714"/>
                  </a:lnTo>
                  <a:lnTo>
                    <a:pt x="7642" y="5513"/>
                  </a:lnTo>
                  <a:lnTo>
                    <a:pt x="7861" y="5319"/>
                  </a:lnTo>
                  <a:lnTo>
                    <a:pt x="8079" y="5129"/>
                  </a:lnTo>
                  <a:lnTo>
                    <a:pt x="8298" y="4944"/>
                  </a:lnTo>
                  <a:lnTo>
                    <a:pt x="8516" y="4762"/>
                  </a:lnTo>
                  <a:lnTo>
                    <a:pt x="8735" y="4588"/>
                  </a:lnTo>
                  <a:lnTo>
                    <a:pt x="8954" y="4416"/>
                  </a:lnTo>
                  <a:lnTo>
                    <a:pt x="9171" y="4250"/>
                  </a:lnTo>
                  <a:lnTo>
                    <a:pt x="9390" y="4088"/>
                  </a:lnTo>
                  <a:lnTo>
                    <a:pt x="9608" y="3930"/>
                  </a:lnTo>
                  <a:lnTo>
                    <a:pt x="9827" y="3778"/>
                  </a:lnTo>
                  <a:lnTo>
                    <a:pt x="10045" y="3629"/>
                  </a:lnTo>
                  <a:lnTo>
                    <a:pt x="10264" y="3485"/>
                  </a:lnTo>
                  <a:lnTo>
                    <a:pt x="10480" y="3344"/>
                  </a:lnTo>
                  <a:lnTo>
                    <a:pt x="10699" y="3209"/>
                  </a:lnTo>
                  <a:lnTo>
                    <a:pt x="10917" y="3077"/>
                  </a:lnTo>
                  <a:lnTo>
                    <a:pt x="11136" y="2950"/>
                  </a:lnTo>
                  <a:lnTo>
                    <a:pt x="11354" y="2825"/>
                  </a:lnTo>
                  <a:lnTo>
                    <a:pt x="11573" y="2705"/>
                  </a:lnTo>
                  <a:lnTo>
                    <a:pt x="11790" y="2589"/>
                  </a:lnTo>
                  <a:lnTo>
                    <a:pt x="12009" y="2477"/>
                  </a:lnTo>
                  <a:lnTo>
                    <a:pt x="12227" y="2368"/>
                  </a:lnTo>
                  <a:lnTo>
                    <a:pt x="12446" y="2263"/>
                  </a:lnTo>
                  <a:lnTo>
                    <a:pt x="12664" y="2161"/>
                  </a:lnTo>
                  <a:lnTo>
                    <a:pt x="12883" y="2063"/>
                  </a:lnTo>
                  <a:lnTo>
                    <a:pt x="13102" y="1967"/>
                  </a:lnTo>
                  <a:lnTo>
                    <a:pt x="13319" y="1875"/>
                  </a:lnTo>
                  <a:lnTo>
                    <a:pt x="13538" y="1786"/>
                  </a:lnTo>
                  <a:lnTo>
                    <a:pt x="13756" y="1700"/>
                  </a:lnTo>
                  <a:lnTo>
                    <a:pt x="13975" y="1617"/>
                  </a:lnTo>
                  <a:lnTo>
                    <a:pt x="14193" y="1536"/>
                  </a:lnTo>
                  <a:lnTo>
                    <a:pt x="14412" y="1459"/>
                  </a:lnTo>
                  <a:lnTo>
                    <a:pt x="14629" y="1384"/>
                  </a:lnTo>
                  <a:lnTo>
                    <a:pt x="14848" y="1312"/>
                  </a:lnTo>
                  <a:lnTo>
                    <a:pt x="15066" y="1242"/>
                  </a:lnTo>
                  <a:lnTo>
                    <a:pt x="15285" y="1175"/>
                  </a:lnTo>
                  <a:lnTo>
                    <a:pt x="15503" y="1109"/>
                  </a:lnTo>
                  <a:lnTo>
                    <a:pt x="15722" y="1047"/>
                  </a:lnTo>
                  <a:lnTo>
                    <a:pt x="15940" y="987"/>
                  </a:lnTo>
                  <a:lnTo>
                    <a:pt x="16158" y="928"/>
                  </a:lnTo>
                  <a:lnTo>
                    <a:pt x="16376" y="872"/>
                  </a:lnTo>
                  <a:lnTo>
                    <a:pt x="16595" y="818"/>
                  </a:lnTo>
                  <a:lnTo>
                    <a:pt x="16813" y="766"/>
                  </a:lnTo>
                  <a:lnTo>
                    <a:pt x="17032" y="716"/>
                  </a:lnTo>
                  <a:lnTo>
                    <a:pt x="17250" y="667"/>
                  </a:lnTo>
                  <a:lnTo>
                    <a:pt x="17468" y="620"/>
                  </a:lnTo>
                  <a:lnTo>
                    <a:pt x="17687" y="575"/>
                  </a:lnTo>
                  <a:lnTo>
                    <a:pt x="17905" y="532"/>
                  </a:lnTo>
                  <a:lnTo>
                    <a:pt x="18124" y="490"/>
                  </a:lnTo>
                  <a:lnTo>
                    <a:pt x="18342" y="451"/>
                  </a:lnTo>
                  <a:lnTo>
                    <a:pt x="18561" y="412"/>
                  </a:lnTo>
                  <a:lnTo>
                    <a:pt x="18778" y="375"/>
                  </a:lnTo>
                  <a:lnTo>
                    <a:pt x="18997" y="338"/>
                  </a:lnTo>
                  <a:lnTo>
                    <a:pt x="19215" y="304"/>
                  </a:lnTo>
                  <a:lnTo>
                    <a:pt x="19434" y="271"/>
                  </a:lnTo>
                  <a:lnTo>
                    <a:pt x="19652" y="238"/>
                  </a:lnTo>
                  <a:lnTo>
                    <a:pt x="19871" y="208"/>
                  </a:lnTo>
                  <a:lnTo>
                    <a:pt x="20089" y="178"/>
                  </a:lnTo>
                  <a:lnTo>
                    <a:pt x="20307" y="149"/>
                  </a:lnTo>
                  <a:lnTo>
                    <a:pt x="20525" y="122"/>
                  </a:lnTo>
                  <a:lnTo>
                    <a:pt x="20744" y="96"/>
                  </a:lnTo>
                  <a:lnTo>
                    <a:pt x="20962" y="71"/>
                  </a:lnTo>
                  <a:lnTo>
                    <a:pt x="21181" y="46"/>
                  </a:lnTo>
                  <a:lnTo>
                    <a:pt x="21399" y="23"/>
                  </a:lnTo>
                  <a:lnTo>
                    <a:pt x="21617" y="0"/>
                  </a:lnTo>
                </a:path>
              </a:pathLst>
            </a:custGeom>
            <a:noFill/>
            <a:ln w="28575" cmpd="sng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36" name="Freeform 6"/>
            <p:cNvSpPr>
              <a:spLocks/>
            </p:cNvSpPr>
            <p:nvPr/>
          </p:nvSpPr>
          <p:spPr bwMode="auto">
            <a:xfrm>
              <a:off x="596" y="2013"/>
              <a:ext cx="1766" cy="1512"/>
            </a:xfrm>
            <a:custGeom>
              <a:avLst/>
              <a:gdLst>
                <a:gd name="T0" fmla="*/ 0 w 21617"/>
                <a:gd name="T1" fmla="*/ 1512 h 15511"/>
                <a:gd name="T2" fmla="*/ 36 w 21617"/>
                <a:gd name="T3" fmla="*/ 1390 h 15511"/>
                <a:gd name="T4" fmla="*/ 71 w 21617"/>
                <a:gd name="T5" fmla="*/ 1270 h 15511"/>
                <a:gd name="T6" fmla="*/ 107 w 21617"/>
                <a:gd name="T7" fmla="*/ 1152 h 15511"/>
                <a:gd name="T8" fmla="*/ 143 w 21617"/>
                <a:gd name="T9" fmla="*/ 1039 h 15511"/>
                <a:gd name="T10" fmla="*/ 178 w 21617"/>
                <a:gd name="T11" fmla="*/ 932 h 15511"/>
                <a:gd name="T12" fmla="*/ 214 w 21617"/>
                <a:gd name="T13" fmla="*/ 831 h 15511"/>
                <a:gd name="T14" fmla="*/ 250 w 21617"/>
                <a:gd name="T15" fmla="*/ 737 h 15511"/>
                <a:gd name="T16" fmla="*/ 285 w 21617"/>
                <a:gd name="T17" fmla="*/ 651 h 15511"/>
                <a:gd name="T18" fmla="*/ 321 w 21617"/>
                <a:gd name="T19" fmla="*/ 572 h 15511"/>
                <a:gd name="T20" fmla="*/ 357 w 21617"/>
                <a:gd name="T21" fmla="*/ 501 h 15511"/>
                <a:gd name="T22" fmla="*/ 392 w 21617"/>
                <a:gd name="T23" fmla="*/ 437 h 15511"/>
                <a:gd name="T24" fmla="*/ 428 w 21617"/>
                <a:gd name="T25" fmla="*/ 379 h 15511"/>
                <a:gd name="T26" fmla="*/ 464 w 21617"/>
                <a:gd name="T27" fmla="*/ 329 h 15511"/>
                <a:gd name="T28" fmla="*/ 500 w 21617"/>
                <a:gd name="T29" fmla="*/ 284 h 15511"/>
                <a:gd name="T30" fmla="*/ 535 w 21617"/>
                <a:gd name="T31" fmla="*/ 245 h 15511"/>
                <a:gd name="T32" fmla="*/ 571 w 21617"/>
                <a:gd name="T33" fmla="*/ 211 h 15511"/>
                <a:gd name="T34" fmla="*/ 607 w 21617"/>
                <a:gd name="T35" fmla="*/ 181 h 15511"/>
                <a:gd name="T36" fmla="*/ 642 w 21617"/>
                <a:gd name="T37" fmla="*/ 155 h 15511"/>
                <a:gd name="T38" fmla="*/ 678 w 21617"/>
                <a:gd name="T39" fmla="*/ 133 h 15511"/>
                <a:gd name="T40" fmla="*/ 714 w 21617"/>
                <a:gd name="T41" fmla="*/ 114 h 15511"/>
                <a:gd name="T42" fmla="*/ 749 w 21617"/>
                <a:gd name="T43" fmla="*/ 97 h 15511"/>
                <a:gd name="T44" fmla="*/ 785 w 21617"/>
                <a:gd name="T45" fmla="*/ 83 h 15511"/>
                <a:gd name="T46" fmla="*/ 821 w 21617"/>
                <a:gd name="T47" fmla="*/ 71 h 15511"/>
                <a:gd name="T48" fmla="*/ 856 w 21617"/>
                <a:gd name="T49" fmla="*/ 60 h 15511"/>
                <a:gd name="T50" fmla="*/ 892 w 21617"/>
                <a:gd name="T51" fmla="*/ 51 h 15511"/>
                <a:gd name="T52" fmla="*/ 928 w 21617"/>
                <a:gd name="T53" fmla="*/ 44 h 15511"/>
                <a:gd name="T54" fmla="*/ 963 w 21617"/>
                <a:gd name="T55" fmla="*/ 37 h 15511"/>
                <a:gd name="T56" fmla="*/ 999 w 21617"/>
                <a:gd name="T57" fmla="*/ 31 h 15511"/>
                <a:gd name="T58" fmla="*/ 1035 w 21617"/>
                <a:gd name="T59" fmla="*/ 27 h 15511"/>
                <a:gd name="T60" fmla="*/ 1070 w 21617"/>
                <a:gd name="T61" fmla="*/ 23 h 15511"/>
                <a:gd name="T62" fmla="*/ 1106 w 21617"/>
                <a:gd name="T63" fmla="*/ 19 h 15511"/>
                <a:gd name="T64" fmla="*/ 1142 w 21617"/>
                <a:gd name="T65" fmla="*/ 16 h 15511"/>
                <a:gd name="T66" fmla="*/ 1177 w 21617"/>
                <a:gd name="T67" fmla="*/ 14 h 15511"/>
                <a:gd name="T68" fmla="*/ 1213 w 21617"/>
                <a:gd name="T69" fmla="*/ 11 h 15511"/>
                <a:gd name="T70" fmla="*/ 1249 w 21617"/>
                <a:gd name="T71" fmla="*/ 10 h 15511"/>
                <a:gd name="T72" fmla="*/ 1284 w 21617"/>
                <a:gd name="T73" fmla="*/ 8 h 15511"/>
                <a:gd name="T74" fmla="*/ 1320 w 21617"/>
                <a:gd name="T75" fmla="*/ 7 h 15511"/>
                <a:gd name="T76" fmla="*/ 1356 w 21617"/>
                <a:gd name="T77" fmla="*/ 5 h 15511"/>
                <a:gd name="T78" fmla="*/ 1391 w 21617"/>
                <a:gd name="T79" fmla="*/ 4 h 15511"/>
                <a:gd name="T80" fmla="*/ 1427 w 21617"/>
                <a:gd name="T81" fmla="*/ 4 h 15511"/>
                <a:gd name="T82" fmla="*/ 1463 w 21617"/>
                <a:gd name="T83" fmla="*/ 3 h 15511"/>
                <a:gd name="T84" fmla="*/ 1498 w 21617"/>
                <a:gd name="T85" fmla="*/ 2 h 15511"/>
                <a:gd name="T86" fmla="*/ 1534 w 21617"/>
                <a:gd name="T87" fmla="*/ 2 h 15511"/>
                <a:gd name="T88" fmla="*/ 1570 w 21617"/>
                <a:gd name="T89" fmla="*/ 1 h 15511"/>
                <a:gd name="T90" fmla="*/ 1605 w 21617"/>
                <a:gd name="T91" fmla="*/ 1 h 15511"/>
                <a:gd name="T92" fmla="*/ 1641 w 21617"/>
                <a:gd name="T93" fmla="*/ 1 h 15511"/>
                <a:gd name="T94" fmla="*/ 1677 w 21617"/>
                <a:gd name="T95" fmla="*/ 1 h 15511"/>
                <a:gd name="T96" fmla="*/ 1712 w 21617"/>
                <a:gd name="T97" fmla="*/ 0 h 15511"/>
                <a:gd name="T98" fmla="*/ 1748 w 21617"/>
                <a:gd name="T99" fmla="*/ 0 h 155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617" h="15511">
                  <a:moveTo>
                    <a:pt x="0" y="15511"/>
                  </a:moveTo>
                  <a:lnTo>
                    <a:pt x="0" y="15511"/>
                  </a:lnTo>
                  <a:lnTo>
                    <a:pt x="219" y="14885"/>
                  </a:lnTo>
                  <a:lnTo>
                    <a:pt x="437" y="14260"/>
                  </a:lnTo>
                  <a:lnTo>
                    <a:pt x="655" y="13639"/>
                  </a:lnTo>
                  <a:lnTo>
                    <a:pt x="873" y="13024"/>
                  </a:lnTo>
                  <a:lnTo>
                    <a:pt x="1092" y="12417"/>
                  </a:lnTo>
                  <a:lnTo>
                    <a:pt x="1310" y="11821"/>
                  </a:lnTo>
                  <a:lnTo>
                    <a:pt x="1529" y="11234"/>
                  </a:lnTo>
                  <a:lnTo>
                    <a:pt x="1747" y="10661"/>
                  </a:lnTo>
                  <a:lnTo>
                    <a:pt x="1966" y="10104"/>
                  </a:lnTo>
                  <a:lnTo>
                    <a:pt x="2183" y="9560"/>
                  </a:lnTo>
                  <a:lnTo>
                    <a:pt x="2402" y="9033"/>
                  </a:lnTo>
                  <a:lnTo>
                    <a:pt x="2620" y="8525"/>
                  </a:lnTo>
                  <a:lnTo>
                    <a:pt x="2839" y="8034"/>
                  </a:lnTo>
                  <a:lnTo>
                    <a:pt x="3057" y="7562"/>
                  </a:lnTo>
                  <a:lnTo>
                    <a:pt x="3276" y="7109"/>
                  </a:lnTo>
                  <a:lnTo>
                    <a:pt x="3493" y="6676"/>
                  </a:lnTo>
                  <a:lnTo>
                    <a:pt x="3712" y="6262"/>
                  </a:lnTo>
                  <a:lnTo>
                    <a:pt x="3930" y="5867"/>
                  </a:lnTo>
                  <a:lnTo>
                    <a:pt x="4149" y="5492"/>
                  </a:lnTo>
                  <a:lnTo>
                    <a:pt x="4368" y="5136"/>
                  </a:lnTo>
                  <a:lnTo>
                    <a:pt x="4586" y="4798"/>
                  </a:lnTo>
                  <a:lnTo>
                    <a:pt x="4804" y="4478"/>
                  </a:lnTo>
                  <a:lnTo>
                    <a:pt x="5022" y="4177"/>
                  </a:lnTo>
                  <a:lnTo>
                    <a:pt x="5241" y="3892"/>
                  </a:lnTo>
                  <a:lnTo>
                    <a:pt x="5459" y="3625"/>
                  </a:lnTo>
                  <a:lnTo>
                    <a:pt x="5678" y="3373"/>
                  </a:lnTo>
                  <a:lnTo>
                    <a:pt x="5896" y="3137"/>
                  </a:lnTo>
                  <a:lnTo>
                    <a:pt x="6115" y="2916"/>
                  </a:lnTo>
                  <a:lnTo>
                    <a:pt x="6332" y="2709"/>
                  </a:lnTo>
                  <a:lnTo>
                    <a:pt x="6551" y="2515"/>
                  </a:lnTo>
                  <a:lnTo>
                    <a:pt x="6769" y="2334"/>
                  </a:lnTo>
                  <a:lnTo>
                    <a:pt x="6988" y="2165"/>
                  </a:lnTo>
                  <a:lnTo>
                    <a:pt x="7206" y="2007"/>
                  </a:lnTo>
                  <a:lnTo>
                    <a:pt x="7425" y="1860"/>
                  </a:lnTo>
                  <a:lnTo>
                    <a:pt x="7642" y="1723"/>
                  </a:lnTo>
                  <a:lnTo>
                    <a:pt x="7861" y="1595"/>
                  </a:lnTo>
                  <a:lnTo>
                    <a:pt x="8079" y="1476"/>
                  </a:lnTo>
                  <a:lnTo>
                    <a:pt x="8298" y="1366"/>
                  </a:lnTo>
                  <a:lnTo>
                    <a:pt x="8516" y="1264"/>
                  </a:lnTo>
                  <a:lnTo>
                    <a:pt x="8735" y="1168"/>
                  </a:lnTo>
                  <a:lnTo>
                    <a:pt x="8954" y="1080"/>
                  </a:lnTo>
                  <a:lnTo>
                    <a:pt x="9171" y="999"/>
                  </a:lnTo>
                  <a:lnTo>
                    <a:pt x="9390" y="923"/>
                  </a:lnTo>
                  <a:lnTo>
                    <a:pt x="9608" y="852"/>
                  </a:lnTo>
                  <a:lnTo>
                    <a:pt x="9827" y="786"/>
                  </a:lnTo>
                  <a:lnTo>
                    <a:pt x="10045" y="726"/>
                  </a:lnTo>
                  <a:lnTo>
                    <a:pt x="10264" y="670"/>
                  </a:lnTo>
                  <a:lnTo>
                    <a:pt x="10480" y="619"/>
                  </a:lnTo>
                  <a:lnTo>
                    <a:pt x="10699" y="571"/>
                  </a:lnTo>
                  <a:lnTo>
                    <a:pt x="10917" y="527"/>
                  </a:lnTo>
                  <a:lnTo>
                    <a:pt x="11136" y="485"/>
                  </a:lnTo>
                  <a:lnTo>
                    <a:pt x="11354" y="447"/>
                  </a:lnTo>
                  <a:lnTo>
                    <a:pt x="11573" y="412"/>
                  </a:lnTo>
                  <a:lnTo>
                    <a:pt x="11790" y="380"/>
                  </a:lnTo>
                  <a:lnTo>
                    <a:pt x="12009" y="350"/>
                  </a:lnTo>
                  <a:lnTo>
                    <a:pt x="12227" y="322"/>
                  </a:lnTo>
                  <a:lnTo>
                    <a:pt x="12446" y="297"/>
                  </a:lnTo>
                  <a:lnTo>
                    <a:pt x="12664" y="274"/>
                  </a:lnTo>
                  <a:lnTo>
                    <a:pt x="12883" y="251"/>
                  </a:lnTo>
                  <a:lnTo>
                    <a:pt x="13102" y="231"/>
                  </a:lnTo>
                  <a:lnTo>
                    <a:pt x="13319" y="213"/>
                  </a:lnTo>
                  <a:lnTo>
                    <a:pt x="13538" y="195"/>
                  </a:lnTo>
                  <a:lnTo>
                    <a:pt x="13756" y="179"/>
                  </a:lnTo>
                  <a:lnTo>
                    <a:pt x="13975" y="165"/>
                  </a:lnTo>
                  <a:lnTo>
                    <a:pt x="14193" y="151"/>
                  </a:lnTo>
                  <a:lnTo>
                    <a:pt x="14412" y="139"/>
                  </a:lnTo>
                  <a:lnTo>
                    <a:pt x="14629" y="128"/>
                  </a:lnTo>
                  <a:lnTo>
                    <a:pt x="14848" y="117"/>
                  </a:lnTo>
                  <a:lnTo>
                    <a:pt x="15066" y="107"/>
                  </a:lnTo>
                  <a:lnTo>
                    <a:pt x="15285" y="98"/>
                  </a:lnTo>
                  <a:lnTo>
                    <a:pt x="15503" y="89"/>
                  </a:lnTo>
                  <a:lnTo>
                    <a:pt x="15722" y="82"/>
                  </a:lnTo>
                  <a:lnTo>
                    <a:pt x="15940" y="74"/>
                  </a:lnTo>
                  <a:lnTo>
                    <a:pt x="16158" y="68"/>
                  </a:lnTo>
                  <a:lnTo>
                    <a:pt x="16376" y="62"/>
                  </a:lnTo>
                  <a:lnTo>
                    <a:pt x="16595" y="56"/>
                  </a:lnTo>
                  <a:lnTo>
                    <a:pt x="16813" y="52"/>
                  </a:lnTo>
                  <a:lnTo>
                    <a:pt x="17032" y="46"/>
                  </a:lnTo>
                  <a:lnTo>
                    <a:pt x="17250" y="42"/>
                  </a:lnTo>
                  <a:lnTo>
                    <a:pt x="17468" y="38"/>
                  </a:lnTo>
                  <a:lnTo>
                    <a:pt x="17687" y="34"/>
                  </a:lnTo>
                  <a:lnTo>
                    <a:pt x="17905" y="31"/>
                  </a:lnTo>
                  <a:lnTo>
                    <a:pt x="18124" y="28"/>
                  </a:lnTo>
                  <a:lnTo>
                    <a:pt x="18342" y="25"/>
                  </a:lnTo>
                  <a:lnTo>
                    <a:pt x="18561" y="22"/>
                  </a:lnTo>
                  <a:lnTo>
                    <a:pt x="18778" y="19"/>
                  </a:lnTo>
                  <a:lnTo>
                    <a:pt x="18997" y="17"/>
                  </a:lnTo>
                  <a:lnTo>
                    <a:pt x="19215" y="15"/>
                  </a:lnTo>
                  <a:lnTo>
                    <a:pt x="19434" y="13"/>
                  </a:lnTo>
                  <a:lnTo>
                    <a:pt x="19652" y="11"/>
                  </a:lnTo>
                  <a:lnTo>
                    <a:pt x="19871" y="10"/>
                  </a:lnTo>
                  <a:lnTo>
                    <a:pt x="20089" y="8"/>
                  </a:lnTo>
                  <a:lnTo>
                    <a:pt x="20307" y="7"/>
                  </a:lnTo>
                  <a:lnTo>
                    <a:pt x="20525" y="6"/>
                  </a:lnTo>
                  <a:lnTo>
                    <a:pt x="20744" y="4"/>
                  </a:lnTo>
                  <a:lnTo>
                    <a:pt x="20962" y="3"/>
                  </a:lnTo>
                  <a:lnTo>
                    <a:pt x="21181" y="2"/>
                  </a:lnTo>
                  <a:lnTo>
                    <a:pt x="21399" y="1"/>
                  </a:lnTo>
                  <a:lnTo>
                    <a:pt x="21617" y="0"/>
                  </a:lnTo>
                </a:path>
              </a:pathLst>
            </a:custGeom>
            <a:noFill/>
            <a:ln w="28575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37" name="Freeform 7"/>
            <p:cNvSpPr>
              <a:spLocks/>
            </p:cNvSpPr>
            <p:nvPr/>
          </p:nvSpPr>
          <p:spPr bwMode="auto">
            <a:xfrm>
              <a:off x="596" y="2372"/>
              <a:ext cx="1766" cy="1153"/>
            </a:xfrm>
            <a:custGeom>
              <a:avLst/>
              <a:gdLst>
                <a:gd name="T0" fmla="*/ 0 w 21617"/>
                <a:gd name="T1" fmla="*/ 1153 h 11820"/>
                <a:gd name="T2" fmla="*/ 36 w 21617"/>
                <a:gd name="T3" fmla="*/ 1122 h 11820"/>
                <a:gd name="T4" fmla="*/ 71 w 21617"/>
                <a:gd name="T5" fmla="*/ 1092 h 11820"/>
                <a:gd name="T6" fmla="*/ 107 w 21617"/>
                <a:gd name="T7" fmla="*/ 1061 h 11820"/>
                <a:gd name="T8" fmla="*/ 143 w 21617"/>
                <a:gd name="T9" fmla="*/ 1031 h 11820"/>
                <a:gd name="T10" fmla="*/ 178 w 21617"/>
                <a:gd name="T11" fmla="*/ 1001 h 11820"/>
                <a:gd name="T12" fmla="*/ 214 w 21617"/>
                <a:gd name="T13" fmla="*/ 970 h 11820"/>
                <a:gd name="T14" fmla="*/ 250 w 21617"/>
                <a:gd name="T15" fmla="*/ 940 h 11820"/>
                <a:gd name="T16" fmla="*/ 285 w 21617"/>
                <a:gd name="T17" fmla="*/ 910 h 11820"/>
                <a:gd name="T18" fmla="*/ 321 w 21617"/>
                <a:gd name="T19" fmla="*/ 881 h 11820"/>
                <a:gd name="T20" fmla="*/ 357 w 21617"/>
                <a:gd name="T21" fmla="*/ 851 h 11820"/>
                <a:gd name="T22" fmla="*/ 392 w 21617"/>
                <a:gd name="T23" fmla="*/ 822 h 11820"/>
                <a:gd name="T24" fmla="*/ 428 w 21617"/>
                <a:gd name="T25" fmla="*/ 793 h 11820"/>
                <a:gd name="T26" fmla="*/ 464 w 21617"/>
                <a:gd name="T27" fmla="*/ 764 h 11820"/>
                <a:gd name="T28" fmla="*/ 500 w 21617"/>
                <a:gd name="T29" fmla="*/ 736 h 11820"/>
                <a:gd name="T30" fmla="*/ 535 w 21617"/>
                <a:gd name="T31" fmla="*/ 708 h 11820"/>
                <a:gd name="T32" fmla="*/ 571 w 21617"/>
                <a:gd name="T33" fmla="*/ 680 h 11820"/>
                <a:gd name="T34" fmla="*/ 607 w 21617"/>
                <a:gd name="T35" fmla="*/ 652 h 11820"/>
                <a:gd name="T36" fmla="*/ 642 w 21617"/>
                <a:gd name="T37" fmla="*/ 626 h 11820"/>
                <a:gd name="T38" fmla="*/ 678 w 21617"/>
                <a:gd name="T39" fmla="*/ 599 h 11820"/>
                <a:gd name="T40" fmla="*/ 714 w 21617"/>
                <a:gd name="T41" fmla="*/ 573 h 11820"/>
                <a:gd name="T42" fmla="*/ 749 w 21617"/>
                <a:gd name="T43" fmla="*/ 547 h 11820"/>
                <a:gd name="T44" fmla="*/ 785 w 21617"/>
                <a:gd name="T45" fmla="*/ 521 h 11820"/>
                <a:gd name="T46" fmla="*/ 821 w 21617"/>
                <a:gd name="T47" fmla="*/ 496 h 11820"/>
                <a:gd name="T48" fmla="*/ 856 w 21617"/>
                <a:gd name="T49" fmla="*/ 472 h 11820"/>
                <a:gd name="T50" fmla="*/ 892 w 21617"/>
                <a:gd name="T51" fmla="*/ 447 h 11820"/>
                <a:gd name="T52" fmla="*/ 928 w 21617"/>
                <a:gd name="T53" fmla="*/ 424 h 11820"/>
                <a:gd name="T54" fmla="*/ 963 w 21617"/>
                <a:gd name="T55" fmla="*/ 400 h 11820"/>
                <a:gd name="T56" fmla="*/ 999 w 21617"/>
                <a:gd name="T57" fmla="*/ 378 h 11820"/>
                <a:gd name="T58" fmla="*/ 1035 w 21617"/>
                <a:gd name="T59" fmla="*/ 355 h 11820"/>
                <a:gd name="T60" fmla="*/ 1070 w 21617"/>
                <a:gd name="T61" fmla="*/ 333 h 11820"/>
                <a:gd name="T62" fmla="*/ 1106 w 21617"/>
                <a:gd name="T63" fmla="*/ 312 h 11820"/>
                <a:gd name="T64" fmla="*/ 1142 w 21617"/>
                <a:gd name="T65" fmla="*/ 291 h 11820"/>
                <a:gd name="T66" fmla="*/ 1177 w 21617"/>
                <a:gd name="T67" fmla="*/ 271 h 11820"/>
                <a:gd name="T68" fmla="*/ 1213 w 21617"/>
                <a:gd name="T69" fmla="*/ 251 h 11820"/>
                <a:gd name="T70" fmla="*/ 1249 w 21617"/>
                <a:gd name="T71" fmla="*/ 231 h 11820"/>
                <a:gd name="T72" fmla="*/ 1284 w 21617"/>
                <a:gd name="T73" fmla="*/ 212 h 11820"/>
                <a:gd name="T74" fmla="*/ 1320 w 21617"/>
                <a:gd name="T75" fmla="*/ 194 h 11820"/>
                <a:gd name="T76" fmla="*/ 1356 w 21617"/>
                <a:gd name="T77" fmla="*/ 176 h 11820"/>
                <a:gd name="T78" fmla="*/ 1391 w 21617"/>
                <a:gd name="T79" fmla="*/ 158 h 11820"/>
                <a:gd name="T80" fmla="*/ 1427 w 21617"/>
                <a:gd name="T81" fmla="*/ 141 h 11820"/>
                <a:gd name="T82" fmla="*/ 1463 w 21617"/>
                <a:gd name="T83" fmla="*/ 124 h 11820"/>
                <a:gd name="T84" fmla="*/ 1498 w 21617"/>
                <a:gd name="T85" fmla="*/ 108 h 11820"/>
                <a:gd name="T86" fmla="*/ 1534 w 21617"/>
                <a:gd name="T87" fmla="*/ 92 h 11820"/>
                <a:gd name="T88" fmla="*/ 1570 w 21617"/>
                <a:gd name="T89" fmla="*/ 77 h 11820"/>
                <a:gd name="T90" fmla="*/ 1605 w 21617"/>
                <a:gd name="T91" fmla="*/ 62 h 11820"/>
                <a:gd name="T92" fmla="*/ 1641 w 21617"/>
                <a:gd name="T93" fmla="*/ 47 h 11820"/>
                <a:gd name="T94" fmla="*/ 1677 w 21617"/>
                <a:gd name="T95" fmla="*/ 33 h 11820"/>
                <a:gd name="T96" fmla="*/ 1712 w 21617"/>
                <a:gd name="T97" fmla="*/ 20 h 11820"/>
                <a:gd name="T98" fmla="*/ 1748 w 21617"/>
                <a:gd name="T99" fmla="*/ 6 h 118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617" h="11820">
                  <a:moveTo>
                    <a:pt x="0" y="11820"/>
                  </a:moveTo>
                  <a:lnTo>
                    <a:pt x="0" y="11820"/>
                  </a:lnTo>
                  <a:lnTo>
                    <a:pt x="219" y="11664"/>
                  </a:lnTo>
                  <a:lnTo>
                    <a:pt x="437" y="11507"/>
                  </a:lnTo>
                  <a:lnTo>
                    <a:pt x="655" y="11351"/>
                  </a:lnTo>
                  <a:lnTo>
                    <a:pt x="873" y="11194"/>
                  </a:lnTo>
                  <a:lnTo>
                    <a:pt x="1092" y="11037"/>
                  </a:lnTo>
                  <a:lnTo>
                    <a:pt x="1310" y="10881"/>
                  </a:lnTo>
                  <a:lnTo>
                    <a:pt x="1529" y="10724"/>
                  </a:lnTo>
                  <a:lnTo>
                    <a:pt x="1747" y="10569"/>
                  </a:lnTo>
                  <a:lnTo>
                    <a:pt x="1966" y="10413"/>
                  </a:lnTo>
                  <a:lnTo>
                    <a:pt x="2183" y="10258"/>
                  </a:lnTo>
                  <a:lnTo>
                    <a:pt x="2402" y="10103"/>
                  </a:lnTo>
                  <a:lnTo>
                    <a:pt x="2620" y="9948"/>
                  </a:lnTo>
                  <a:lnTo>
                    <a:pt x="2839" y="9793"/>
                  </a:lnTo>
                  <a:lnTo>
                    <a:pt x="3057" y="9640"/>
                  </a:lnTo>
                  <a:lnTo>
                    <a:pt x="3276" y="9487"/>
                  </a:lnTo>
                  <a:lnTo>
                    <a:pt x="3493" y="9333"/>
                  </a:lnTo>
                  <a:lnTo>
                    <a:pt x="3712" y="9181"/>
                  </a:lnTo>
                  <a:lnTo>
                    <a:pt x="3930" y="9029"/>
                  </a:lnTo>
                  <a:lnTo>
                    <a:pt x="4149" y="8877"/>
                  </a:lnTo>
                  <a:lnTo>
                    <a:pt x="4368" y="8726"/>
                  </a:lnTo>
                  <a:lnTo>
                    <a:pt x="4586" y="8576"/>
                  </a:lnTo>
                  <a:lnTo>
                    <a:pt x="4804" y="8427"/>
                  </a:lnTo>
                  <a:lnTo>
                    <a:pt x="5022" y="8278"/>
                  </a:lnTo>
                  <a:lnTo>
                    <a:pt x="5241" y="8130"/>
                  </a:lnTo>
                  <a:lnTo>
                    <a:pt x="5459" y="7982"/>
                  </a:lnTo>
                  <a:lnTo>
                    <a:pt x="5678" y="7835"/>
                  </a:lnTo>
                  <a:lnTo>
                    <a:pt x="5896" y="7689"/>
                  </a:lnTo>
                  <a:lnTo>
                    <a:pt x="6115" y="7543"/>
                  </a:lnTo>
                  <a:lnTo>
                    <a:pt x="6332" y="7399"/>
                  </a:lnTo>
                  <a:lnTo>
                    <a:pt x="6551" y="7256"/>
                  </a:lnTo>
                  <a:lnTo>
                    <a:pt x="6769" y="7113"/>
                  </a:lnTo>
                  <a:lnTo>
                    <a:pt x="6988" y="6970"/>
                  </a:lnTo>
                  <a:lnTo>
                    <a:pt x="7206" y="6830"/>
                  </a:lnTo>
                  <a:lnTo>
                    <a:pt x="7425" y="6689"/>
                  </a:lnTo>
                  <a:lnTo>
                    <a:pt x="7642" y="6550"/>
                  </a:lnTo>
                  <a:lnTo>
                    <a:pt x="7861" y="6413"/>
                  </a:lnTo>
                  <a:lnTo>
                    <a:pt x="8079" y="6275"/>
                  </a:lnTo>
                  <a:lnTo>
                    <a:pt x="8298" y="6138"/>
                  </a:lnTo>
                  <a:lnTo>
                    <a:pt x="8516" y="6003"/>
                  </a:lnTo>
                  <a:lnTo>
                    <a:pt x="8735" y="5869"/>
                  </a:lnTo>
                  <a:lnTo>
                    <a:pt x="8954" y="5736"/>
                  </a:lnTo>
                  <a:lnTo>
                    <a:pt x="9171" y="5604"/>
                  </a:lnTo>
                  <a:lnTo>
                    <a:pt x="9390" y="5472"/>
                  </a:lnTo>
                  <a:lnTo>
                    <a:pt x="9608" y="5342"/>
                  </a:lnTo>
                  <a:lnTo>
                    <a:pt x="9827" y="5214"/>
                  </a:lnTo>
                  <a:lnTo>
                    <a:pt x="10045" y="5086"/>
                  </a:lnTo>
                  <a:lnTo>
                    <a:pt x="10264" y="4959"/>
                  </a:lnTo>
                  <a:lnTo>
                    <a:pt x="10480" y="4834"/>
                  </a:lnTo>
                  <a:lnTo>
                    <a:pt x="10699" y="4709"/>
                  </a:lnTo>
                  <a:lnTo>
                    <a:pt x="10917" y="4586"/>
                  </a:lnTo>
                  <a:lnTo>
                    <a:pt x="11136" y="4464"/>
                  </a:lnTo>
                  <a:lnTo>
                    <a:pt x="11354" y="4343"/>
                  </a:lnTo>
                  <a:lnTo>
                    <a:pt x="11573" y="4222"/>
                  </a:lnTo>
                  <a:lnTo>
                    <a:pt x="11790" y="4104"/>
                  </a:lnTo>
                  <a:lnTo>
                    <a:pt x="12009" y="3987"/>
                  </a:lnTo>
                  <a:lnTo>
                    <a:pt x="12227" y="3871"/>
                  </a:lnTo>
                  <a:lnTo>
                    <a:pt x="12446" y="3755"/>
                  </a:lnTo>
                  <a:lnTo>
                    <a:pt x="12664" y="3642"/>
                  </a:lnTo>
                  <a:lnTo>
                    <a:pt x="12883" y="3530"/>
                  </a:lnTo>
                  <a:lnTo>
                    <a:pt x="13102" y="3418"/>
                  </a:lnTo>
                  <a:lnTo>
                    <a:pt x="13319" y="3308"/>
                  </a:lnTo>
                  <a:lnTo>
                    <a:pt x="13538" y="3199"/>
                  </a:lnTo>
                  <a:lnTo>
                    <a:pt x="13756" y="3091"/>
                  </a:lnTo>
                  <a:lnTo>
                    <a:pt x="13975" y="2985"/>
                  </a:lnTo>
                  <a:lnTo>
                    <a:pt x="14193" y="2880"/>
                  </a:lnTo>
                  <a:lnTo>
                    <a:pt x="14412" y="2776"/>
                  </a:lnTo>
                  <a:lnTo>
                    <a:pt x="14629" y="2673"/>
                  </a:lnTo>
                  <a:lnTo>
                    <a:pt x="14848" y="2571"/>
                  </a:lnTo>
                  <a:lnTo>
                    <a:pt x="15066" y="2470"/>
                  </a:lnTo>
                  <a:lnTo>
                    <a:pt x="15285" y="2370"/>
                  </a:lnTo>
                  <a:lnTo>
                    <a:pt x="15503" y="2273"/>
                  </a:lnTo>
                  <a:lnTo>
                    <a:pt x="15722" y="2176"/>
                  </a:lnTo>
                  <a:lnTo>
                    <a:pt x="15940" y="2081"/>
                  </a:lnTo>
                  <a:lnTo>
                    <a:pt x="16158" y="1986"/>
                  </a:lnTo>
                  <a:lnTo>
                    <a:pt x="16376" y="1893"/>
                  </a:lnTo>
                  <a:lnTo>
                    <a:pt x="16595" y="1801"/>
                  </a:lnTo>
                  <a:lnTo>
                    <a:pt x="16813" y="1709"/>
                  </a:lnTo>
                  <a:lnTo>
                    <a:pt x="17032" y="1619"/>
                  </a:lnTo>
                  <a:lnTo>
                    <a:pt x="17250" y="1531"/>
                  </a:lnTo>
                  <a:lnTo>
                    <a:pt x="17468" y="1445"/>
                  </a:lnTo>
                  <a:lnTo>
                    <a:pt x="17687" y="1358"/>
                  </a:lnTo>
                  <a:lnTo>
                    <a:pt x="17905" y="1273"/>
                  </a:lnTo>
                  <a:lnTo>
                    <a:pt x="18124" y="1189"/>
                  </a:lnTo>
                  <a:lnTo>
                    <a:pt x="18342" y="1107"/>
                  </a:lnTo>
                  <a:lnTo>
                    <a:pt x="18561" y="1025"/>
                  </a:lnTo>
                  <a:lnTo>
                    <a:pt x="18778" y="945"/>
                  </a:lnTo>
                  <a:lnTo>
                    <a:pt x="18997" y="865"/>
                  </a:lnTo>
                  <a:lnTo>
                    <a:pt x="19215" y="787"/>
                  </a:lnTo>
                  <a:lnTo>
                    <a:pt x="19434" y="710"/>
                  </a:lnTo>
                  <a:lnTo>
                    <a:pt x="19652" y="635"/>
                  </a:lnTo>
                  <a:lnTo>
                    <a:pt x="19871" y="560"/>
                  </a:lnTo>
                  <a:lnTo>
                    <a:pt x="20089" y="486"/>
                  </a:lnTo>
                  <a:lnTo>
                    <a:pt x="20307" y="413"/>
                  </a:lnTo>
                  <a:lnTo>
                    <a:pt x="20525" y="342"/>
                  </a:lnTo>
                  <a:lnTo>
                    <a:pt x="20744" y="271"/>
                  </a:lnTo>
                  <a:lnTo>
                    <a:pt x="20962" y="201"/>
                  </a:lnTo>
                  <a:lnTo>
                    <a:pt x="21181" y="133"/>
                  </a:lnTo>
                  <a:lnTo>
                    <a:pt x="21399" y="66"/>
                  </a:lnTo>
                  <a:lnTo>
                    <a:pt x="21617" y="0"/>
                  </a:lnTo>
                </a:path>
              </a:pathLst>
            </a:custGeom>
            <a:noFill/>
            <a:ln w="28575" cmpd="sng">
              <a:solidFill>
                <a:srgbClr val="FF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38" name="Freeform 8"/>
            <p:cNvSpPr>
              <a:spLocks/>
            </p:cNvSpPr>
            <p:nvPr/>
          </p:nvSpPr>
          <p:spPr bwMode="auto">
            <a:xfrm>
              <a:off x="596" y="1860"/>
              <a:ext cx="971" cy="1665"/>
            </a:xfrm>
            <a:custGeom>
              <a:avLst/>
              <a:gdLst>
                <a:gd name="T0" fmla="*/ 0 w 11889"/>
                <a:gd name="T1" fmla="*/ 1665 h 17074"/>
                <a:gd name="T2" fmla="*/ 0 w 11889"/>
                <a:gd name="T3" fmla="*/ 1665 h 17074"/>
                <a:gd name="T4" fmla="*/ 18 w 11889"/>
                <a:gd name="T5" fmla="*/ 1634 h 17074"/>
                <a:gd name="T6" fmla="*/ 36 w 11889"/>
                <a:gd name="T7" fmla="*/ 1604 h 17074"/>
                <a:gd name="T8" fmla="*/ 53 w 11889"/>
                <a:gd name="T9" fmla="*/ 1573 h 17074"/>
                <a:gd name="T10" fmla="*/ 71 w 11889"/>
                <a:gd name="T11" fmla="*/ 1543 h 17074"/>
                <a:gd name="T12" fmla="*/ 89 w 11889"/>
                <a:gd name="T13" fmla="*/ 1512 h 17074"/>
                <a:gd name="T14" fmla="*/ 107 w 11889"/>
                <a:gd name="T15" fmla="*/ 1482 h 17074"/>
                <a:gd name="T16" fmla="*/ 125 w 11889"/>
                <a:gd name="T17" fmla="*/ 1451 h 17074"/>
                <a:gd name="T18" fmla="*/ 143 w 11889"/>
                <a:gd name="T19" fmla="*/ 1420 h 17074"/>
                <a:gd name="T20" fmla="*/ 161 w 11889"/>
                <a:gd name="T21" fmla="*/ 1390 h 17074"/>
                <a:gd name="T22" fmla="*/ 178 w 11889"/>
                <a:gd name="T23" fmla="*/ 1359 h 17074"/>
                <a:gd name="T24" fmla="*/ 196 w 11889"/>
                <a:gd name="T25" fmla="*/ 1329 h 17074"/>
                <a:gd name="T26" fmla="*/ 214 w 11889"/>
                <a:gd name="T27" fmla="*/ 1298 h 17074"/>
                <a:gd name="T28" fmla="*/ 232 w 11889"/>
                <a:gd name="T29" fmla="*/ 1268 h 17074"/>
                <a:gd name="T30" fmla="*/ 250 w 11889"/>
                <a:gd name="T31" fmla="*/ 1237 h 17074"/>
                <a:gd name="T32" fmla="*/ 268 w 11889"/>
                <a:gd name="T33" fmla="*/ 1206 h 17074"/>
                <a:gd name="T34" fmla="*/ 285 w 11889"/>
                <a:gd name="T35" fmla="*/ 1176 h 17074"/>
                <a:gd name="T36" fmla="*/ 303 w 11889"/>
                <a:gd name="T37" fmla="*/ 1145 h 17074"/>
                <a:gd name="T38" fmla="*/ 321 w 11889"/>
                <a:gd name="T39" fmla="*/ 1115 h 17074"/>
                <a:gd name="T40" fmla="*/ 339 w 11889"/>
                <a:gd name="T41" fmla="*/ 1084 h 17074"/>
                <a:gd name="T42" fmla="*/ 357 w 11889"/>
                <a:gd name="T43" fmla="*/ 1053 h 17074"/>
                <a:gd name="T44" fmla="*/ 375 w 11889"/>
                <a:gd name="T45" fmla="*/ 1023 h 17074"/>
                <a:gd name="T46" fmla="*/ 392 w 11889"/>
                <a:gd name="T47" fmla="*/ 992 h 17074"/>
                <a:gd name="T48" fmla="*/ 410 w 11889"/>
                <a:gd name="T49" fmla="*/ 962 h 17074"/>
                <a:gd name="T50" fmla="*/ 428 w 11889"/>
                <a:gd name="T51" fmla="*/ 931 h 17074"/>
                <a:gd name="T52" fmla="*/ 446 w 11889"/>
                <a:gd name="T53" fmla="*/ 901 h 17074"/>
                <a:gd name="T54" fmla="*/ 464 w 11889"/>
                <a:gd name="T55" fmla="*/ 870 h 17074"/>
                <a:gd name="T56" fmla="*/ 482 w 11889"/>
                <a:gd name="T57" fmla="*/ 840 h 17074"/>
                <a:gd name="T58" fmla="*/ 499 w 11889"/>
                <a:gd name="T59" fmla="*/ 809 h 17074"/>
                <a:gd name="T60" fmla="*/ 517 w 11889"/>
                <a:gd name="T61" fmla="*/ 778 h 17074"/>
                <a:gd name="T62" fmla="*/ 535 w 11889"/>
                <a:gd name="T63" fmla="*/ 748 h 17074"/>
                <a:gd name="T64" fmla="*/ 553 w 11889"/>
                <a:gd name="T65" fmla="*/ 717 h 17074"/>
                <a:gd name="T66" fmla="*/ 571 w 11889"/>
                <a:gd name="T67" fmla="*/ 687 h 17074"/>
                <a:gd name="T68" fmla="*/ 589 w 11889"/>
                <a:gd name="T69" fmla="*/ 656 h 17074"/>
                <a:gd name="T70" fmla="*/ 606 w 11889"/>
                <a:gd name="T71" fmla="*/ 625 h 17074"/>
                <a:gd name="T72" fmla="*/ 624 w 11889"/>
                <a:gd name="T73" fmla="*/ 595 h 17074"/>
                <a:gd name="T74" fmla="*/ 642 w 11889"/>
                <a:gd name="T75" fmla="*/ 564 h 17074"/>
                <a:gd name="T76" fmla="*/ 660 w 11889"/>
                <a:gd name="T77" fmla="*/ 534 h 17074"/>
                <a:gd name="T78" fmla="*/ 678 w 11889"/>
                <a:gd name="T79" fmla="*/ 503 h 17074"/>
                <a:gd name="T80" fmla="*/ 696 w 11889"/>
                <a:gd name="T81" fmla="*/ 472 h 17074"/>
                <a:gd name="T82" fmla="*/ 713 w 11889"/>
                <a:gd name="T83" fmla="*/ 442 h 17074"/>
                <a:gd name="T84" fmla="*/ 731 w 11889"/>
                <a:gd name="T85" fmla="*/ 411 h 17074"/>
                <a:gd name="T86" fmla="*/ 749 w 11889"/>
                <a:gd name="T87" fmla="*/ 381 h 17074"/>
                <a:gd name="T88" fmla="*/ 767 w 11889"/>
                <a:gd name="T89" fmla="*/ 350 h 17074"/>
                <a:gd name="T90" fmla="*/ 785 w 11889"/>
                <a:gd name="T91" fmla="*/ 320 h 17074"/>
                <a:gd name="T92" fmla="*/ 803 w 11889"/>
                <a:gd name="T93" fmla="*/ 289 h 17074"/>
                <a:gd name="T94" fmla="*/ 820 w 11889"/>
                <a:gd name="T95" fmla="*/ 259 h 17074"/>
                <a:gd name="T96" fmla="*/ 838 w 11889"/>
                <a:gd name="T97" fmla="*/ 228 h 17074"/>
                <a:gd name="T98" fmla="*/ 856 w 11889"/>
                <a:gd name="T99" fmla="*/ 197 h 17074"/>
                <a:gd name="T100" fmla="*/ 874 w 11889"/>
                <a:gd name="T101" fmla="*/ 167 h 17074"/>
                <a:gd name="T102" fmla="*/ 892 w 11889"/>
                <a:gd name="T103" fmla="*/ 136 h 17074"/>
                <a:gd name="T104" fmla="*/ 910 w 11889"/>
                <a:gd name="T105" fmla="*/ 106 h 17074"/>
                <a:gd name="T106" fmla="*/ 927 w 11889"/>
                <a:gd name="T107" fmla="*/ 75 h 17074"/>
                <a:gd name="T108" fmla="*/ 945 w 11889"/>
                <a:gd name="T109" fmla="*/ 44 h 17074"/>
                <a:gd name="T110" fmla="*/ 963 w 11889"/>
                <a:gd name="T111" fmla="*/ 14 h 17074"/>
                <a:gd name="T112" fmla="*/ 971 w 11889"/>
                <a:gd name="T113" fmla="*/ 0 h 170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889" h="17074">
                  <a:moveTo>
                    <a:pt x="0" y="17074"/>
                  </a:moveTo>
                  <a:lnTo>
                    <a:pt x="0" y="17074"/>
                  </a:lnTo>
                  <a:lnTo>
                    <a:pt x="219" y="16761"/>
                  </a:lnTo>
                  <a:lnTo>
                    <a:pt x="437" y="16447"/>
                  </a:lnTo>
                  <a:lnTo>
                    <a:pt x="655" y="16134"/>
                  </a:lnTo>
                  <a:lnTo>
                    <a:pt x="873" y="15820"/>
                  </a:lnTo>
                  <a:lnTo>
                    <a:pt x="1092" y="15506"/>
                  </a:lnTo>
                  <a:lnTo>
                    <a:pt x="1310" y="15193"/>
                  </a:lnTo>
                  <a:lnTo>
                    <a:pt x="1529" y="14879"/>
                  </a:lnTo>
                  <a:lnTo>
                    <a:pt x="1747" y="14566"/>
                  </a:lnTo>
                  <a:lnTo>
                    <a:pt x="1966" y="14253"/>
                  </a:lnTo>
                  <a:lnTo>
                    <a:pt x="2183" y="13938"/>
                  </a:lnTo>
                  <a:lnTo>
                    <a:pt x="2402" y="13625"/>
                  </a:lnTo>
                  <a:lnTo>
                    <a:pt x="2620" y="13311"/>
                  </a:lnTo>
                  <a:lnTo>
                    <a:pt x="2839" y="12998"/>
                  </a:lnTo>
                  <a:lnTo>
                    <a:pt x="3057" y="12684"/>
                  </a:lnTo>
                  <a:lnTo>
                    <a:pt x="3276" y="12370"/>
                  </a:lnTo>
                  <a:lnTo>
                    <a:pt x="3493" y="12057"/>
                  </a:lnTo>
                  <a:lnTo>
                    <a:pt x="3712" y="11744"/>
                  </a:lnTo>
                  <a:lnTo>
                    <a:pt x="3930" y="11430"/>
                  </a:lnTo>
                  <a:lnTo>
                    <a:pt x="4149" y="11116"/>
                  </a:lnTo>
                  <a:lnTo>
                    <a:pt x="4368" y="10802"/>
                  </a:lnTo>
                  <a:lnTo>
                    <a:pt x="4586" y="10489"/>
                  </a:lnTo>
                  <a:lnTo>
                    <a:pt x="4804" y="10176"/>
                  </a:lnTo>
                  <a:lnTo>
                    <a:pt x="5022" y="9862"/>
                  </a:lnTo>
                  <a:lnTo>
                    <a:pt x="5241" y="9548"/>
                  </a:lnTo>
                  <a:lnTo>
                    <a:pt x="5459" y="9235"/>
                  </a:lnTo>
                  <a:lnTo>
                    <a:pt x="5678" y="8922"/>
                  </a:lnTo>
                  <a:lnTo>
                    <a:pt x="5896" y="8609"/>
                  </a:lnTo>
                  <a:lnTo>
                    <a:pt x="6115" y="8295"/>
                  </a:lnTo>
                  <a:lnTo>
                    <a:pt x="6332" y="7981"/>
                  </a:lnTo>
                  <a:lnTo>
                    <a:pt x="6551" y="7668"/>
                  </a:lnTo>
                  <a:lnTo>
                    <a:pt x="6769" y="7354"/>
                  </a:lnTo>
                  <a:lnTo>
                    <a:pt x="6988" y="7041"/>
                  </a:lnTo>
                  <a:lnTo>
                    <a:pt x="7206" y="6728"/>
                  </a:lnTo>
                  <a:lnTo>
                    <a:pt x="7425" y="6413"/>
                  </a:lnTo>
                  <a:lnTo>
                    <a:pt x="7642" y="6100"/>
                  </a:lnTo>
                  <a:lnTo>
                    <a:pt x="7861" y="5786"/>
                  </a:lnTo>
                  <a:lnTo>
                    <a:pt x="8079" y="5473"/>
                  </a:lnTo>
                  <a:lnTo>
                    <a:pt x="8298" y="5159"/>
                  </a:lnTo>
                  <a:lnTo>
                    <a:pt x="8516" y="4845"/>
                  </a:lnTo>
                  <a:lnTo>
                    <a:pt x="8735" y="4532"/>
                  </a:lnTo>
                  <a:lnTo>
                    <a:pt x="8954" y="4218"/>
                  </a:lnTo>
                  <a:lnTo>
                    <a:pt x="9171" y="3905"/>
                  </a:lnTo>
                  <a:lnTo>
                    <a:pt x="9390" y="3591"/>
                  </a:lnTo>
                  <a:lnTo>
                    <a:pt x="9608" y="3277"/>
                  </a:lnTo>
                  <a:lnTo>
                    <a:pt x="9827" y="2964"/>
                  </a:lnTo>
                  <a:lnTo>
                    <a:pt x="10045" y="2651"/>
                  </a:lnTo>
                  <a:lnTo>
                    <a:pt x="10264" y="2336"/>
                  </a:lnTo>
                  <a:lnTo>
                    <a:pt x="10480" y="2023"/>
                  </a:lnTo>
                  <a:lnTo>
                    <a:pt x="10699" y="1709"/>
                  </a:lnTo>
                  <a:lnTo>
                    <a:pt x="10917" y="1396"/>
                  </a:lnTo>
                  <a:lnTo>
                    <a:pt x="11136" y="1083"/>
                  </a:lnTo>
                  <a:lnTo>
                    <a:pt x="11354" y="768"/>
                  </a:lnTo>
                  <a:lnTo>
                    <a:pt x="11573" y="455"/>
                  </a:lnTo>
                  <a:lnTo>
                    <a:pt x="11790" y="142"/>
                  </a:lnTo>
                  <a:lnTo>
                    <a:pt x="11889" y="0"/>
                  </a:lnTo>
                </a:path>
              </a:pathLst>
            </a:custGeom>
            <a:noFill/>
            <a:ln w="38100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39" name="Text Box 9"/>
            <p:cNvSpPr txBox="1">
              <a:spLocks noChangeArrowheads="1"/>
            </p:cNvSpPr>
            <p:nvPr/>
          </p:nvSpPr>
          <p:spPr bwMode="auto">
            <a:xfrm>
              <a:off x="1434" y="1601"/>
              <a:ext cx="27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/>
                <a:t>m</a:t>
              </a:r>
            </a:p>
          </p:txBody>
        </p:sp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664" y="2008"/>
              <a:ext cx="440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bg1"/>
                  </a:solidFill>
                </a:rPr>
                <a:t>t=0.5</a:t>
              </a:r>
            </a:p>
          </p:txBody>
        </p:sp>
        <p:sp>
          <p:nvSpPr>
            <p:cNvPr id="22541" name="Text Box 11"/>
            <p:cNvSpPr txBox="1">
              <a:spLocks noChangeArrowheads="1"/>
            </p:cNvSpPr>
            <p:nvPr/>
          </p:nvSpPr>
          <p:spPr bwMode="auto">
            <a:xfrm>
              <a:off x="1787" y="2171"/>
              <a:ext cx="3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FF00"/>
                  </a:solidFill>
                </a:rPr>
                <a:t>t=1</a:t>
              </a:r>
            </a:p>
          </p:txBody>
        </p:sp>
        <p:sp>
          <p:nvSpPr>
            <p:cNvPr id="22542" name="Text Box 12"/>
            <p:cNvSpPr txBox="1">
              <a:spLocks noChangeArrowheads="1"/>
            </p:cNvSpPr>
            <p:nvPr/>
          </p:nvSpPr>
          <p:spPr bwMode="auto">
            <a:xfrm>
              <a:off x="1787" y="2610"/>
              <a:ext cx="320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6699"/>
                  </a:solidFill>
                </a:rPr>
                <a:t>t=2</a:t>
              </a:r>
            </a:p>
          </p:txBody>
        </p:sp>
        <p:sp>
          <p:nvSpPr>
            <p:cNvPr id="22543" name="Text Box 14"/>
            <p:cNvSpPr txBox="1">
              <a:spLocks noChangeArrowheads="1"/>
            </p:cNvSpPr>
            <p:nvPr/>
          </p:nvSpPr>
          <p:spPr bwMode="auto">
            <a:xfrm>
              <a:off x="1276" y="2972"/>
              <a:ext cx="8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/>
                <a:t>m=tanh(m/t)</a:t>
              </a:r>
            </a:p>
          </p:txBody>
        </p:sp>
        <p:sp>
          <p:nvSpPr>
            <p:cNvPr id="22544" name="Rectangle 71"/>
            <p:cNvSpPr>
              <a:spLocks noChangeArrowheads="1"/>
            </p:cNvSpPr>
            <p:nvPr/>
          </p:nvSpPr>
          <p:spPr bwMode="auto">
            <a:xfrm>
              <a:off x="3239" y="1792"/>
              <a:ext cx="1986" cy="1665"/>
            </a:xfrm>
            <a:prstGeom prst="rect">
              <a:avLst/>
            </a:prstGeom>
            <a:noFill/>
            <a:ln w="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2545" name="Text Box 74"/>
            <p:cNvSpPr txBox="1">
              <a:spLocks noChangeArrowheads="1"/>
            </p:cNvSpPr>
            <p:nvPr/>
          </p:nvSpPr>
          <p:spPr bwMode="auto">
            <a:xfrm rot="-5400000">
              <a:off x="2344" y="2440"/>
              <a:ext cx="12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M(T)/M(0) </a:t>
              </a:r>
              <a:r>
                <a:rPr lang="en-US" altLang="en-US">
                  <a:solidFill>
                    <a:srgbClr val="FF0000"/>
                  </a:solidFill>
                  <a:latin typeface="Symbol" pitchFamily="18" charset="2"/>
                  <a:sym typeface="Symbol" pitchFamily="18" charset="2"/>
                </a:rPr>
                <a:t>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  <p:sp>
          <p:nvSpPr>
            <p:cNvPr id="22546" name="Text Box 75"/>
            <p:cNvSpPr txBox="1">
              <a:spLocks noChangeArrowheads="1"/>
            </p:cNvSpPr>
            <p:nvPr/>
          </p:nvSpPr>
          <p:spPr bwMode="auto">
            <a:xfrm>
              <a:off x="4660" y="3705"/>
              <a:ext cx="70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T/T</a:t>
              </a:r>
              <a:r>
                <a:rPr lang="en-US" altLang="en-US" baseline="-25000">
                  <a:solidFill>
                    <a:srgbClr val="FF0000"/>
                  </a:solidFill>
                </a:rPr>
                <a:t>c</a:t>
              </a:r>
              <a:r>
                <a:rPr lang="en-US" altLang="en-US">
                  <a:solidFill>
                    <a:srgbClr val="FF0000"/>
                  </a:solidFill>
                </a:rPr>
                <a:t> </a:t>
              </a:r>
              <a:r>
                <a:rPr lang="en-US" altLang="en-US">
                  <a:solidFill>
                    <a:srgbClr val="FF0000"/>
                  </a:solidFill>
                  <a:latin typeface="Symbol" pitchFamily="18" charset="2"/>
                  <a:sym typeface="Symbol" pitchFamily="18" charset="2"/>
                </a:rPr>
                <a:t>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  <p:sp>
          <p:nvSpPr>
            <p:cNvPr id="22547" name="Text Box 76"/>
            <p:cNvSpPr txBox="1">
              <a:spLocks noChangeArrowheads="1"/>
            </p:cNvSpPr>
            <p:nvPr/>
          </p:nvSpPr>
          <p:spPr bwMode="auto">
            <a:xfrm>
              <a:off x="4870" y="3463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2548" name="Text Box 77"/>
            <p:cNvSpPr txBox="1">
              <a:spLocks noChangeArrowheads="1"/>
            </p:cNvSpPr>
            <p:nvPr/>
          </p:nvSpPr>
          <p:spPr bwMode="auto">
            <a:xfrm>
              <a:off x="3027" y="198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2549" name="Freeform 120"/>
            <p:cNvSpPr>
              <a:spLocks/>
            </p:cNvSpPr>
            <p:nvPr/>
          </p:nvSpPr>
          <p:spPr bwMode="auto">
            <a:xfrm>
              <a:off x="3228" y="2109"/>
              <a:ext cx="1758" cy="1338"/>
            </a:xfrm>
            <a:custGeom>
              <a:avLst/>
              <a:gdLst>
                <a:gd name="T0" fmla="*/ 125 w 2872"/>
                <a:gd name="T1" fmla="*/ 0 h 2202"/>
                <a:gd name="T2" fmla="*/ 233 w 2872"/>
                <a:gd name="T3" fmla="*/ 3 h 2202"/>
                <a:gd name="T4" fmla="*/ 304 w 2872"/>
                <a:gd name="T5" fmla="*/ 10 h 2202"/>
                <a:gd name="T6" fmla="*/ 359 w 2872"/>
                <a:gd name="T7" fmla="*/ 16 h 2202"/>
                <a:gd name="T8" fmla="*/ 430 w 2872"/>
                <a:gd name="T9" fmla="*/ 30 h 2202"/>
                <a:gd name="T10" fmla="*/ 502 w 2872"/>
                <a:gd name="T11" fmla="*/ 46 h 2202"/>
                <a:gd name="T12" fmla="*/ 574 w 2872"/>
                <a:gd name="T13" fmla="*/ 66 h 2202"/>
                <a:gd name="T14" fmla="*/ 628 w 2872"/>
                <a:gd name="T15" fmla="*/ 80 h 2202"/>
                <a:gd name="T16" fmla="*/ 681 w 2872"/>
                <a:gd name="T17" fmla="*/ 97 h 2202"/>
                <a:gd name="T18" fmla="*/ 753 w 2872"/>
                <a:gd name="T19" fmla="*/ 123 h 2202"/>
                <a:gd name="T20" fmla="*/ 807 w 2872"/>
                <a:gd name="T21" fmla="*/ 144 h 2202"/>
                <a:gd name="T22" fmla="*/ 861 w 2872"/>
                <a:gd name="T23" fmla="*/ 165 h 2202"/>
                <a:gd name="T24" fmla="*/ 915 w 2872"/>
                <a:gd name="T25" fmla="*/ 188 h 2202"/>
                <a:gd name="T26" fmla="*/ 968 w 2872"/>
                <a:gd name="T27" fmla="*/ 213 h 2202"/>
                <a:gd name="T28" fmla="*/ 1023 w 2872"/>
                <a:gd name="T29" fmla="*/ 243 h 2202"/>
                <a:gd name="T30" fmla="*/ 1076 w 2872"/>
                <a:gd name="T31" fmla="*/ 274 h 2202"/>
                <a:gd name="T32" fmla="*/ 1112 w 2872"/>
                <a:gd name="T33" fmla="*/ 293 h 2202"/>
                <a:gd name="T34" fmla="*/ 1148 w 2872"/>
                <a:gd name="T35" fmla="*/ 315 h 2202"/>
                <a:gd name="T36" fmla="*/ 1183 w 2872"/>
                <a:gd name="T37" fmla="*/ 336 h 2202"/>
                <a:gd name="T38" fmla="*/ 1220 w 2872"/>
                <a:gd name="T39" fmla="*/ 360 h 2202"/>
                <a:gd name="T40" fmla="*/ 1274 w 2872"/>
                <a:gd name="T41" fmla="*/ 403 h 2202"/>
                <a:gd name="T42" fmla="*/ 1309 w 2872"/>
                <a:gd name="T43" fmla="*/ 433 h 2202"/>
                <a:gd name="T44" fmla="*/ 1327 w 2872"/>
                <a:gd name="T45" fmla="*/ 444 h 2202"/>
                <a:gd name="T46" fmla="*/ 1363 w 2872"/>
                <a:gd name="T47" fmla="*/ 476 h 2202"/>
                <a:gd name="T48" fmla="*/ 1399 w 2872"/>
                <a:gd name="T49" fmla="*/ 513 h 2202"/>
                <a:gd name="T50" fmla="*/ 1418 w 2872"/>
                <a:gd name="T51" fmla="*/ 526 h 2202"/>
                <a:gd name="T52" fmla="*/ 1453 w 2872"/>
                <a:gd name="T53" fmla="*/ 567 h 2202"/>
                <a:gd name="T54" fmla="*/ 1471 w 2872"/>
                <a:gd name="T55" fmla="*/ 585 h 2202"/>
                <a:gd name="T56" fmla="*/ 1489 w 2872"/>
                <a:gd name="T57" fmla="*/ 603 h 2202"/>
                <a:gd name="T58" fmla="*/ 1507 w 2872"/>
                <a:gd name="T59" fmla="*/ 624 h 2202"/>
                <a:gd name="T60" fmla="*/ 1525 w 2872"/>
                <a:gd name="T61" fmla="*/ 645 h 2202"/>
                <a:gd name="T62" fmla="*/ 1543 w 2872"/>
                <a:gd name="T63" fmla="*/ 668 h 2202"/>
                <a:gd name="T64" fmla="*/ 1560 w 2872"/>
                <a:gd name="T65" fmla="*/ 693 h 2202"/>
                <a:gd name="T66" fmla="*/ 1579 w 2872"/>
                <a:gd name="T67" fmla="*/ 720 h 2202"/>
                <a:gd name="T68" fmla="*/ 1596 w 2872"/>
                <a:gd name="T69" fmla="*/ 751 h 2202"/>
                <a:gd name="T70" fmla="*/ 1596 w 2872"/>
                <a:gd name="T71" fmla="*/ 741 h 2202"/>
                <a:gd name="T72" fmla="*/ 1614 w 2872"/>
                <a:gd name="T73" fmla="*/ 773 h 2202"/>
                <a:gd name="T74" fmla="*/ 1633 w 2872"/>
                <a:gd name="T75" fmla="*/ 809 h 2202"/>
                <a:gd name="T76" fmla="*/ 1633 w 2872"/>
                <a:gd name="T77" fmla="*/ 799 h 2202"/>
                <a:gd name="T78" fmla="*/ 1651 w 2872"/>
                <a:gd name="T79" fmla="*/ 840 h 2202"/>
                <a:gd name="T80" fmla="*/ 1651 w 2872"/>
                <a:gd name="T81" fmla="*/ 830 h 2202"/>
                <a:gd name="T82" fmla="*/ 1669 w 2872"/>
                <a:gd name="T83" fmla="*/ 877 h 2202"/>
                <a:gd name="T84" fmla="*/ 1669 w 2872"/>
                <a:gd name="T85" fmla="*/ 866 h 2202"/>
                <a:gd name="T86" fmla="*/ 1686 w 2872"/>
                <a:gd name="T87" fmla="*/ 921 h 2202"/>
                <a:gd name="T88" fmla="*/ 1686 w 2872"/>
                <a:gd name="T89" fmla="*/ 910 h 2202"/>
                <a:gd name="T90" fmla="*/ 1704 w 2872"/>
                <a:gd name="T91" fmla="*/ 975 h 2202"/>
                <a:gd name="T92" fmla="*/ 1704 w 2872"/>
                <a:gd name="T93" fmla="*/ 964 h 2202"/>
                <a:gd name="T94" fmla="*/ 1704 w 2872"/>
                <a:gd name="T95" fmla="*/ 953 h 2202"/>
                <a:gd name="T96" fmla="*/ 1704 w 2872"/>
                <a:gd name="T97" fmla="*/ 942 h 2202"/>
                <a:gd name="T98" fmla="*/ 1722 w 2872"/>
                <a:gd name="T99" fmla="*/ 1023 h 2202"/>
                <a:gd name="T100" fmla="*/ 1722 w 2872"/>
                <a:gd name="T101" fmla="*/ 1012 h 2202"/>
                <a:gd name="T102" fmla="*/ 1722 w 2872"/>
                <a:gd name="T103" fmla="*/ 1002 h 2202"/>
                <a:gd name="T104" fmla="*/ 1722 w 2872"/>
                <a:gd name="T105" fmla="*/ 990 h 2202"/>
                <a:gd name="T106" fmla="*/ 1740 w 2872"/>
                <a:gd name="T107" fmla="*/ 1103 h 2202"/>
                <a:gd name="T108" fmla="*/ 1740 w 2872"/>
                <a:gd name="T109" fmla="*/ 1093 h 2202"/>
                <a:gd name="T110" fmla="*/ 1740 w 2872"/>
                <a:gd name="T111" fmla="*/ 1082 h 2202"/>
                <a:gd name="T112" fmla="*/ 1740 w 2872"/>
                <a:gd name="T113" fmla="*/ 1071 h 2202"/>
                <a:gd name="T114" fmla="*/ 1740 w 2872"/>
                <a:gd name="T115" fmla="*/ 1061 h 2202"/>
                <a:gd name="T116" fmla="*/ 1740 w 2872"/>
                <a:gd name="T117" fmla="*/ 1049 h 2202"/>
                <a:gd name="T118" fmla="*/ 1740 w 2872"/>
                <a:gd name="T119" fmla="*/ 1039 h 220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872" h="2202">
                  <a:moveTo>
                    <a:pt x="0" y="0"/>
                  </a:moveTo>
                  <a:lnTo>
                    <a:pt x="29" y="0"/>
                  </a:lnTo>
                  <a:lnTo>
                    <a:pt x="58" y="0"/>
                  </a:lnTo>
                  <a:lnTo>
                    <a:pt x="87" y="0"/>
                  </a:lnTo>
                  <a:lnTo>
                    <a:pt x="116" y="0"/>
                  </a:lnTo>
                  <a:lnTo>
                    <a:pt x="146" y="0"/>
                  </a:lnTo>
                  <a:lnTo>
                    <a:pt x="175" y="0"/>
                  </a:lnTo>
                  <a:lnTo>
                    <a:pt x="205" y="0"/>
                  </a:lnTo>
                  <a:lnTo>
                    <a:pt x="235" y="0"/>
                  </a:lnTo>
                  <a:lnTo>
                    <a:pt x="264" y="0"/>
                  </a:lnTo>
                  <a:lnTo>
                    <a:pt x="293" y="0"/>
                  </a:lnTo>
                  <a:lnTo>
                    <a:pt x="322" y="2"/>
                  </a:lnTo>
                  <a:lnTo>
                    <a:pt x="322" y="0"/>
                  </a:lnTo>
                  <a:lnTo>
                    <a:pt x="351" y="2"/>
                  </a:lnTo>
                  <a:lnTo>
                    <a:pt x="351" y="0"/>
                  </a:lnTo>
                  <a:lnTo>
                    <a:pt x="381" y="5"/>
                  </a:lnTo>
                  <a:lnTo>
                    <a:pt x="381" y="2"/>
                  </a:lnTo>
                  <a:lnTo>
                    <a:pt x="410" y="6"/>
                  </a:lnTo>
                  <a:lnTo>
                    <a:pt x="410" y="5"/>
                  </a:lnTo>
                  <a:lnTo>
                    <a:pt x="439" y="10"/>
                  </a:lnTo>
                  <a:lnTo>
                    <a:pt x="439" y="6"/>
                  </a:lnTo>
                  <a:lnTo>
                    <a:pt x="468" y="11"/>
                  </a:lnTo>
                  <a:lnTo>
                    <a:pt x="468" y="10"/>
                  </a:lnTo>
                  <a:lnTo>
                    <a:pt x="497" y="16"/>
                  </a:lnTo>
                  <a:lnTo>
                    <a:pt x="497" y="14"/>
                  </a:lnTo>
                  <a:lnTo>
                    <a:pt x="526" y="20"/>
                  </a:lnTo>
                  <a:lnTo>
                    <a:pt x="526" y="19"/>
                  </a:lnTo>
                  <a:lnTo>
                    <a:pt x="557" y="25"/>
                  </a:lnTo>
                  <a:lnTo>
                    <a:pt x="557" y="22"/>
                  </a:lnTo>
                  <a:lnTo>
                    <a:pt x="557" y="20"/>
                  </a:lnTo>
                  <a:lnTo>
                    <a:pt x="586" y="30"/>
                  </a:lnTo>
                  <a:lnTo>
                    <a:pt x="586" y="26"/>
                  </a:lnTo>
                  <a:lnTo>
                    <a:pt x="586" y="25"/>
                  </a:lnTo>
                  <a:lnTo>
                    <a:pt x="616" y="34"/>
                  </a:lnTo>
                  <a:lnTo>
                    <a:pt x="616" y="31"/>
                  </a:lnTo>
                  <a:lnTo>
                    <a:pt x="645" y="37"/>
                  </a:lnTo>
                  <a:lnTo>
                    <a:pt x="645" y="36"/>
                  </a:lnTo>
                  <a:lnTo>
                    <a:pt x="674" y="45"/>
                  </a:lnTo>
                  <a:lnTo>
                    <a:pt x="674" y="42"/>
                  </a:lnTo>
                  <a:lnTo>
                    <a:pt x="703" y="50"/>
                  </a:lnTo>
                  <a:lnTo>
                    <a:pt x="703" y="46"/>
                  </a:lnTo>
                  <a:lnTo>
                    <a:pt x="732" y="56"/>
                  </a:lnTo>
                  <a:lnTo>
                    <a:pt x="732" y="53"/>
                  </a:lnTo>
                  <a:lnTo>
                    <a:pt x="762" y="62"/>
                  </a:lnTo>
                  <a:lnTo>
                    <a:pt x="762" y="60"/>
                  </a:lnTo>
                  <a:lnTo>
                    <a:pt x="791" y="69"/>
                  </a:lnTo>
                  <a:lnTo>
                    <a:pt x="791" y="66"/>
                  </a:lnTo>
                  <a:lnTo>
                    <a:pt x="820" y="76"/>
                  </a:lnTo>
                  <a:lnTo>
                    <a:pt x="820" y="73"/>
                  </a:lnTo>
                  <a:lnTo>
                    <a:pt x="849" y="85"/>
                  </a:lnTo>
                  <a:lnTo>
                    <a:pt x="849" y="82"/>
                  </a:lnTo>
                  <a:lnTo>
                    <a:pt x="878" y="91"/>
                  </a:lnTo>
                  <a:lnTo>
                    <a:pt x="878" y="88"/>
                  </a:lnTo>
                  <a:lnTo>
                    <a:pt x="909" y="100"/>
                  </a:lnTo>
                  <a:lnTo>
                    <a:pt x="909" y="97"/>
                  </a:lnTo>
                  <a:lnTo>
                    <a:pt x="938" y="108"/>
                  </a:lnTo>
                  <a:lnTo>
                    <a:pt x="938" y="106"/>
                  </a:lnTo>
                  <a:lnTo>
                    <a:pt x="938" y="105"/>
                  </a:lnTo>
                  <a:lnTo>
                    <a:pt x="967" y="116"/>
                  </a:lnTo>
                  <a:lnTo>
                    <a:pt x="967" y="113"/>
                  </a:lnTo>
                  <a:lnTo>
                    <a:pt x="997" y="123"/>
                  </a:lnTo>
                  <a:lnTo>
                    <a:pt x="997" y="122"/>
                  </a:lnTo>
                  <a:lnTo>
                    <a:pt x="1026" y="136"/>
                  </a:lnTo>
                  <a:lnTo>
                    <a:pt x="1026" y="132"/>
                  </a:lnTo>
                  <a:lnTo>
                    <a:pt x="1026" y="131"/>
                  </a:lnTo>
                  <a:lnTo>
                    <a:pt x="1055" y="143"/>
                  </a:lnTo>
                  <a:lnTo>
                    <a:pt x="1055" y="142"/>
                  </a:lnTo>
                  <a:lnTo>
                    <a:pt x="1055" y="139"/>
                  </a:lnTo>
                  <a:lnTo>
                    <a:pt x="1084" y="152"/>
                  </a:lnTo>
                  <a:lnTo>
                    <a:pt x="1084" y="151"/>
                  </a:lnTo>
                  <a:lnTo>
                    <a:pt x="1113" y="162"/>
                  </a:lnTo>
                  <a:lnTo>
                    <a:pt x="1113" y="159"/>
                  </a:lnTo>
                  <a:lnTo>
                    <a:pt x="1142" y="172"/>
                  </a:lnTo>
                  <a:lnTo>
                    <a:pt x="1142" y="171"/>
                  </a:lnTo>
                  <a:lnTo>
                    <a:pt x="1172" y="183"/>
                  </a:lnTo>
                  <a:lnTo>
                    <a:pt x="1172" y="182"/>
                  </a:lnTo>
                  <a:lnTo>
                    <a:pt x="1172" y="179"/>
                  </a:lnTo>
                  <a:lnTo>
                    <a:pt x="1201" y="192"/>
                  </a:lnTo>
                  <a:lnTo>
                    <a:pt x="1201" y="191"/>
                  </a:lnTo>
                  <a:lnTo>
                    <a:pt x="1230" y="203"/>
                  </a:lnTo>
                  <a:lnTo>
                    <a:pt x="1230" y="202"/>
                  </a:lnTo>
                  <a:lnTo>
                    <a:pt x="1261" y="214"/>
                  </a:lnTo>
                  <a:lnTo>
                    <a:pt x="1261" y="212"/>
                  </a:lnTo>
                  <a:lnTo>
                    <a:pt x="1290" y="228"/>
                  </a:lnTo>
                  <a:lnTo>
                    <a:pt x="1290" y="225"/>
                  </a:lnTo>
                  <a:lnTo>
                    <a:pt x="1290" y="223"/>
                  </a:lnTo>
                  <a:lnTo>
                    <a:pt x="1319" y="238"/>
                  </a:lnTo>
                  <a:lnTo>
                    <a:pt x="1319" y="237"/>
                  </a:lnTo>
                  <a:lnTo>
                    <a:pt x="1319" y="234"/>
                  </a:lnTo>
                  <a:lnTo>
                    <a:pt x="1348" y="249"/>
                  </a:lnTo>
                  <a:lnTo>
                    <a:pt x="1348" y="248"/>
                  </a:lnTo>
                  <a:lnTo>
                    <a:pt x="1377" y="263"/>
                  </a:lnTo>
                  <a:lnTo>
                    <a:pt x="1377" y="260"/>
                  </a:lnTo>
                  <a:lnTo>
                    <a:pt x="1377" y="258"/>
                  </a:lnTo>
                  <a:lnTo>
                    <a:pt x="1407" y="274"/>
                  </a:lnTo>
                  <a:lnTo>
                    <a:pt x="1407" y="272"/>
                  </a:lnTo>
                  <a:lnTo>
                    <a:pt x="1436" y="288"/>
                  </a:lnTo>
                  <a:lnTo>
                    <a:pt x="1436" y="285"/>
                  </a:lnTo>
                  <a:lnTo>
                    <a:pt x="1465" y="300"/>
                  </a:lnTo>
                  <a:lnTo>
                    <a:pt x="1465" y="298"/>
                  </a:lnTo>
                  <a:lnTo>
                    <a:pt x="1465" y="295"/>
                  </a:lnTo>
                  <a:lnTo>
                    <a:pt x="1494" y="314"/>
                  </a:lnTo>
                  <a:lnTo>
                    <a:pt x="1494" y="311"/>
                  </a:lnTo>
                  <a:lnTo>
                    <a:pt x="1494" y="309"/>
                  </a:lnTo>
                  <a:lnTo>
                    <a:pt x="1523" y="328"/>
                  </a:lnTo>
                  <a:lnTo>
                    <a:pt x="1523" y="325"/>
                  </a:lnTo>
                  <a:lnTo>
                    <a:pt x="1553" y="343"/>
                  </a:lnTo>
                  <a:lnTo>
                    <a:pt x="1553" y="340"/>
                  </a:lnTo>
                  <a:lnTo>
                    <a:pt x="1553" y="338"/>
                  </a:lnTo>
                  <a:lnTo>
                    <a:pt x="1582" y="355"/>
                  </a:lnTo>
                  <a:lnTo>
                    <a:pt x="1582" y="354"/>
                  </a:lnTo>
                  <a:lnTo>
                    <a:pt x="1582" y="351"/>
                  </a:lnTo>
                  <a:lnTo>
                    <a:pt x="1611" y="371"/>
                  </a:lnTo>
                  <a:lnTo>
                    <a:pt x="1611" y="369"/>
                  </a:lnTo>
                  <a:lnTo>
                    <a:pt x="1611" y="366"/>
                  </a:lnTo>
                  <a:lnTo>
                    <a:pt x="1642" y="386"/>
                  </a:lnTo>
                  <a:lnTo>
                    <a:pt x="1642" y="384"/>
                  </a:lnTo>
                  <a:lnTo>
                    <a:pt x="1642" y="381"/>
                  </a:lnTo>
                  <a:lnTo>
                    <a:pt x="1671" y="401"/>
                  </a:lnTo>
                  <a:lnTo>
                    <a:pt x="1671" y="400"/>
                  </a:lnTo>
                  <a:lnTo>
                    <a:pt x="1671" y="397"/>
                  </a:lnTo>
                  <a:lnTo>
                    <a:pt x="1700" y="417"/>
                  </a:lnTo>
                  <a:lnTo>
                    <a:pt x="1700" y="415"/>
                  </a:lnTo>
                  <a:lnTo>
                    <a:pt x="1700" y="414"/>
                  </a:lnTo>
                  <a:lnTo>
                    <a:pt x="1729" y="432"/>
                  </a:lnTo>
                  <a:lnTo>
                    <a:pt x="1729" y="431"/>
                  </a:lnTo>
                  <a:lnTo>
                    <a:pt x="1729" y="429"/>
                  </a:lnTo>
                  <a:lnTo>
                    <a:pt x="1758" y="451"/>
                  </a:lnTo>
                  <a:lnTo>
                    <a:pt x="1758" y="447"/>
                  </a:lnTo>
                  <a:lnTo>
                    <a:pt x="1758" y="446"/>
                  </a:lnTo>
                  <a:lnTo>
                    <a:pt x="1788" y="467"/>
                  </a:lnTo>
                  <a:lnTo>
                    <a:pt x="1788" y="466"/>
                  </a:lnTo>
                  <a:lnTo>
                    <a:pt x="1788" y="464"/>
                  </a:lnTo>
                  <a:lnTo>
                    <a:pt x="1788" y="461"/>
                  </a:lnTo>
                  <a:lnTo>
                    <a:pt x="1817" y="486"/>
                  </a:lnTo>
                  <a:lnTo>
                    <a:pt x="1817" y="483"/>
                  </a:lnTo>
                  <a:lnTo>
                    <a:pt x="1817" y="481"/>
                  </a:lnTo>
                  <a:lnTo>
                    <a:pt x="1817" y="480"/>
                  </a:lnTo>
                  <a:lnTo>
                    <a:pt x="1846" y="503"/>
                  </a:lnTo>
                  <a:lnTo>
                    <a:pt x="1846" y="501"/>
                  </a:lnTo>
                  <a:lnTo>
                    <a:pt x="1846" y="500"/>
                  </a:lnTo>
                  <a:lnTo>
                    <a:pt x="1846" y="497"/>
                  </a:lnTo>
                  <a:lnTo>
                    <a:pt x="1875" y="521"/>
                  </a:lnTo>
                  <a:lnTo>
                    <a:pt x="1875" y="518"/>
                  </a:lnTo>
                  <a:lnTo>
                    <a:pt x="1875" y="517"/>
                  </a:lnTo>
                  <a:lnTo>
                    <a:pt x="1904" y="541"/>
                  </a:lnTo>
                  <a:lnTo>
                    <a:pt x="1904" y="538"/>
                  </a:lnTo>
                  <a:lnTo>
                    <a:pt x="1904" y="537"/>
                  </a:lnTo>
                  <a:lnTo>
                    <a:pt x="1904" y="533"/>
                  </a:lnTo>
                  <a:lnTo>
                    <a:pt x="1933" y="558"/>
                  </a:lnTo>
                  <a:lnTo>
                    <a:pt x="1933" y="557"/>
                  </a:lnTo>
                  <a:lnTo>
                    <a:pt x="1933" y="553"/>
                  </a:lnTo>
                  <a:lnTo>
                    <a:pt x="1964" y="581"/>
                  </a:lnTo>
                  <a:lnTo>
                    <a:pt x="1964" y="578"/>
                  </a:lnTo>
                  <a:lnTo>
                    <a:pt x="1964" y="576"/>
                  </a:lnTo>
                  <a:lnTo>
                    <a:pt x="1964" y="573"/>
                  </a:lnTo>
                  <a:lnTo>
                    <a:pt x="1993" y="601"/>
                  </a:lnTo>
                  <a:lnTo>
                    <a:pt x="1993" y="598"/>
                  </a:lnTo>
                  <a:lnTo>
                    <a:pt x="1993" y="596"/>
                  </a:lnTo>
                  <a:lnTo>
                    <a:pt x="1993" y="593"/>
                  </a:lnTo>
                  <a:lnTo>
                    <a:pt x="2023" y="620"/>
                  </a:lnTo>
                  <a:lnTo>
                    <a:pt x="2023" y="618"/>
                  </a:lnTo>
                  <a:lnTo>
                    <a:pt x="2023" y="616"/>
                  </a:lnTo>
                  <a:lnTo>
                    <a:pt x="2052" y="643"/>
                  </a:lnTo>
                  <a:lnTo>
                    <a:pt x="2052" y="639"/>
                  </a:lnTo>
                  <a:lnTo>
                    <a:pt x="2052" y="638"/>
                  </a:lnTo>
                  <a:lnTo>
                    <a:pt x="2052" y="636"/>
                  </a:lnTo>
                  <a:lnTo>
                    <a:pt x="2081" y="664"/>
                  </a:lnTo>
                  <a:lnTo>
                    <a:pt x="2081" y="663"/>
                  </a:lnTo>
                  <a:lnTo>
                    <a:pt x="2081" y="659"/>
                  </a:lnTo>
                  <a:lnTo>
                    <a:pt x="2081" y="658"/>
                  </a:lnTo>
                  <a:lnTo>
                    <a:pt x="2110" y="689"/>
                  </a:lnTo>
                  <a:lnTo>
                    <a:pt x="2110" y="687"/>
                  </a:lnTo>
                  <a:lnTo>
                    <a:pt x="2110" y="684"/>
                  </a:lnTo>
                  <a:lnTo>
                    <a:pt x="2110" y="682"/>
                  </a:lnTo>
                  <a:lnTo>
                    <a:pt x="2139" y="713"/>
                  </a:lnTo>
                  <a:lnTo>
                    <a:pt x="2139" y="710"/>
                  </a:lnTo>
                  <a:lnTo>
                    <a:pt x="2139" y="709"/>
                  </a:lnTo>
                  <a:lnTo>
                    <a:pt x="2139" y="706"/>
                  </a:lnTo>
                  <a:lnTo>
                    <a:pt x="2139" y="704"/>
                  </a:lnTo>
                  <a:lnTo>
                    <a:pt x="2168" y="738"/>
                  </a:lnTo>
                  <a:lnTo>
                    <a:pt x="2168" y="735"/>
                  </a:lnTo>
                  <a:lnTo>
                    <a:pt x="2168" y="733"/>
                  </a:lnTo>
                  <a:lnTo>
                    <a:pt x="2168" y="730"/>
                  </a:lnTo>
                  <a:lnTo>
                    <a:pt x="2168" y="729"/>
                  </a:lnTo>
                  <a:lnTo>
                    <a:pt x="2198" y="761"/>
                  </a:lnTo>
                  <a:lnTo>
                    <a:pt x="2198" y="759"/>
                  </a:lnTo>
                  <a:lnTo>
                    <a:pt x="2198" y="758"/>
                  </a:lnTo>
                  <a:lnTo>
                    <a:pt x="2198" y="755"/>
                  </a:lnTo>
                  <a:lnTo>
                    <a:pt x="2227" y="789"/>
                  </a:lnTo>
                  <a:lnTo>
                    <a:pt x="2227" y="785"/>
                  </a:lnTo>
                  <a:lnTo>
                    <a:pt x="2227" y="784"/>
                  </a:lnTo>
                  <a:lnTo>
                    <a:pt x="2227" y="781"/>
                  </a:lnTo>
                  <a:lnTo>
                    <a:pt x="2227" y="779"/>
                  </a:lnTo>
                  <a:lnTo>
                    <a:pt x="2256" y="815"/>
                  </a:lnTo>
                  <a:lnTo>
                    <a:pt x="2256" y="812"/>
                  </a:lnTo>
                  <a:lnTo>
                    <a:pt x="2256" y="810"/>
                  </a:lnTo>
                  <a:lnTo>
                    <a:pt x="2256" y="808"/>
                  </a:lnTo>
                  <a:lnTo>
                    <a:pt x="2256" y="805"/>
                  </a:lnTo>
                  <a:lnTo>
                    <a:pt x="2285" y="844"/>
                  </a:lnTo>
                  <a:lnTo>
                    <a:pt x="2285" y="841"/>
                  </a:lnTo>
                  <a:lnTo>
                    <a:pt x="2285" y="839"/>
                  </a:lnTo>
                  <a:lnTo>
                    <a:pt x="2285" y="836"/>
                  </a:lnTo>
                  <a:lnTo>
                    <a:pt x="2285" y="835"/>
                  </a:lnTo>
                  <a:lnTo>
                    <a:pt x="2316" y="871"/>
                  </a:lnTo>
                  <a:lnTo>
                    <a:pt x="2316" y="870"/>
                  </a:lnTo>
                  <a:lnTo>
                    <a:pt x="2316" y="867"/>
                  </a:lnTo>
                  <a:lnTo>
                    <a:pt x="2316" y="865"/>
                  </a:lnTo>
                  <a:lnTo>
                    <a:pt x="2316" y="862"/>
                  </a:lnTo>
                  <a:lnTo>
                    <a:pt x="2345" y="902"/>
                  </a:lnTo>
                  <a:lnTo>
                    <a:pt x="2345" y="901"/>
                  </a:lnTo>
                  <a:lnTo>
                    <a:pt x="2345" y="898"/>
                  </a:lnTo>
                  <a:lnTo>
                    <a:pt x="2345" y="896"/>
                  </a:lnTo>
                  <a:lnTo>
                    <a:pt x="2345" y="895"/>
                  </a:lnTo>
                  <a:lnTo>
                    <a:pt x="2345" y="891"/>
                  </a:lnTo>
                  <a:lnTo>
                    <a:pt x="2374" y="933"/>
                  </a:lnTo>
                  <a:lnTo>
                    <a:pt x="2374" y="931"/>
                  </a:lnTo>
                  <a:lnTo>
                    <a:pt x="2374" y="930"/>
                  </a:lnTo>
                  <a:lnTo>
                    <a:pt x="2374" y="927"/>
                  </a:lnTo>
                  <a:lnTo>
                    <a:pt x="2374" y="925"/>
                  </a:lnTo>
                  <a:lnTo>
                    <a:pt x="2374" y="922"/>
                  </a:lnTo>
                  <a:lnTo>
                    <a:pt x="2403" y="967"/>
                  </a:lnTo>
                  <a:lnTo>
                    <a:pt x="2403" y="964"/>
                  </a:lnTo>
                  <a:lnTo>
                    <a:pt x="2403" y="962"/>
                  </a:lnTo>
                  <a:lnTo>
                    <a:pt x="2403" y="961"/>
                  </a:lnTo>
                  <a:lnTo>
                    <a:pt x="2403" y="958"/>
                  </a:lnTo>
                  <a:lnTo>
                    <a:pt x="2403" y="956"/>
                  </a:lnTo>
                  <a:lnTo>
                    <a:pt x="2403" y="953"/>
                  </a:lnTo>
                  <a:lnTo>
                    <a:pt x="2433" y="999"/>
                  </a:lnTo>
                  <a:lnTo>
                    <a:pt x="2433" y="997"/>
                  </a:lnTo>
                  <a:lnTo>
                    <a:pt x="2433" y="996"/>
                  </a:lnTo>
                  <a:lnTo>
                    <a:pt x="2433" y="993"/>
                  </a:lnTo>
                  <a:lnTo>
                    <a:pt x="2433" y="991"/>
                  </a:lnTo>
                  <a:lnTo>
                    <a:pt x="2433" y="988"/>
                  </a:lnTo>
                  <a:lnTo>
                    <a:pt x="2433" y="987"/>
                  </a:lnTo>
                  <a:lnTo>
                    <a:pt x="2462" y="1034"/>
                  </a:lnTo>
                  <a:lnTo>
                    <a:pt x="2462" y="1033"/>
                  </a:lnTo>
                  <a:lnTo>
                    <a:pt x="2462" y="1031"/>
                  </a:lnTo>
                  <a:lnTo>
                    <a:pt x="2462" y="1028"/>
                  </a:lnTo>
                  <a:lnTo>
                    <a:pt x="2462" y="1027"/>
                  </a:lnTo>
                  <a:lnTo>
                    <a:pt x="2462" y="1024"/>
                  </a:lnTo>
                  <a:lnTo>
                    <a:pt x="2462" y="1022"/>
                  </a:lnTo>
                  <a:lnTo>
                    <a:pt x="2491" y="1073"/>
                  </a:lnTo>
                  <a:lnTo>
                    <a:pt x="2491" y="1070"/>
                  </a:lnTo>
                  <a:lnTo>
                    <a:pt x="2491" y="1068"/>
                  </a:lnTo>
                  <a:lnTo>
                    <a:pt x="2491" y="1067"/>
                  </a:lnTo>
                  <a:lnTo>
                    <a:pt x="2491" y="1064"/>
                  </a:lnTo>
                  <a:lnTo>
                    <a:pt x="2491" y="1062"/>
                  </a:lnTo>
                  <a:lnTo>
                    <a:pt x="2491" y="1059"/>
                  </a:lnTo>
                  <a:lnTo>
                    <a:pt x="2491" y="1057"/>
                  </a:lnTo>
                  <a:lnTo>
                    <a:pt x="2520" y="1110"/>
                  </a:lnTo>
                  <a:lnTo>
                    <a:pt x="2520" y="1108"/>
                  </a:lnTo>
                  <a:lnTo>
                    <a:pt x="2520" y="1105"/>
                  </a:lnTo>
                  <a:lnTo>
                    <a:pt x="2520" y="1103"/>
                  </a:lnTo>
                  <a:lnTo>
                    <a:pt x="2520" y="1102"/>
                  </a:lnTo>
                  <a:lnTo>
                    <a:pt x="2520" y="1099"/>
                  </a:lnTo>
                  <a:lnTo>
                    <a:pt x="2520" y="1097"/>
                  </a:lnTo>
                  <a:lnTo>
                    <a:pt x="2520" y="1094"/>
                  </a:lnTo>
                  <a:lnTo>
                    <a:pt x="2549" y="1153"/>
                  </a:lnTo>
                  <a:lnTo>
                    <a:pt x="2549" y="1150"/>
                  </a:lnTo>
                  <a:lnTo>
                    <a:pt x="2549" y="1148"/>
                  </a:lnTo>
                  <a:lnTo>
                    <a:pt x="2549" y="1145"/>
                  </a:lnTo>
                  <a:lnTo>
                    <a:pt x="2549" y="1143"/>
                  </a:lnTo>
                  <a:lnTo>
                    <a:pt x="2549" y="1140"/>
                  </a:lnTo>
                  <a:lnTo>
                    <a:pt x="2549" y="1139"/>
                  </a:lnTo>
                  <a:lnTo>
                    <a:pt x="2549" y="1136"/>
                  </a:lnTo>
                  <a:lnTo>
                    <a:pt x="2549" y="1134"/>
                  </a:lnTo>
                  <a:lnTo>
                    <a:pt x="2579" y="1194"/>
                  </a:lnTo>
                  <a:lnTo>
                    <a:pt x="2579" y="1191"/>
                  </a:lnTo>
                  <a:lnTo>
                    <a:pt x="2579" y="1189"/>
                  </a:lnTo>
                  <a:lnTo>
                    <a:pt x="2579" y="1186"/>
                  </a:lnTo>
                  <a:lnTo>
                    <a:pt x="2579" y="1185"/>
                  </a:lnTo>
                  <a:lnTo>
                    <a:pt x="2579" y="1183"/>
                  </a:lnTo>
                  <a:lnTo>
                    <a:pt x="2579" y="1180"/>
                  </a:lnTo>
                  <a:lnTo>
                    <a:pt x="2579" y="1179"/>
                  </a:lnTo>
                  <a:lnTo>
                    <a:pt x="2579" y="1176"/>
                  </a:lnTo>
                  <a:lnTo>
                    <a:pt x="2579" y="1174"/>
                  </a:lnTo>
                  <a:lnTo>
                    <a:pt x="2608" y="1240"/>
                  </a:lnTo>
                  <a:lnTo>
                    <a:pt x="2608" y="1239"/>
                  </a:lnTo>
                  <a:lnTo>
                    <a:pt x="2608" y="1236"/>
                  </a:lnTo>
                  <a:lnTo>
                    <a:pt x="2608" y="1234"/>
                  </a:lnTo>
                  <a:lnTo>
                    <a:pt x="2608" y="1231"/>
                  </a:lnTo>
                  <a:lnTo>
                    <a:pt x="2608" y="1229"/>
                  </a:lnTo>
                  <a:lnTo>
                    <a:pt x="2608" y="1226"/>
                  </a:lnTo>
                  <a:lnTo>
                    <a:pt x="2608" y="1225"/>
                  </a:lnTo>
                  <a:lnTo>
                    <a:pt x="2608" y="1222"/>
                  </a:lnTo>
                  <a:lnTo>
                    <a:pt x="2608" y="1220"/>
                  </a:lnTo>
                  <a:lnTo>
                    <a:pt x="2608" y="1219"/>
                  </a:lnTo>
                  <a:lnTo>
                    <a:pt x="2637" y="1289"/>
                  </a:lnTo>
                  <a:lnTo>
                    <a:pt x="2637" y="1286"/>
                  </a:lnTo>
                  <a:lnTo>
                    <a:pt x="2637" y="1285"/>
                  </a:lnTo>
                  <a:lnTo>
                    <a:pt x="2637" y="1282"/>
                  </a:lnTo>
                  <a:lnTo>
                    <a:pt x="2637" y="1280"/>
                  </a:lnTo>
                  <a:lnTo>
                    <a:pt x="2637" y="1277"/>
                  </a:lnTo>
                  <a:lnTo>
                    <a:pt x="2637" y="1276"/>
                  </a:lnTo>
                  <a:lnTo>
                    <a:pt x="2637" y="1272"/>
                  </a:lnTo>
                  <a:lnTo>
                    <a:pt x="2637" y="1271"/>
                  </a:lnTo>
                  <a:lnTo>
                    <a:pt x="2637" y="1269"/>
                  </a:lnTo>
                  <a:lnTo>
                    <a:pt x="2637" y="1266"/>
                  </a:lnTo>
                  <a:lnTo>
                    <a:pt x="2637" y="1265"/>
                  </a:lnTo>
                  <a:lnTo>
                    <a:pt x="2668" y="1340"/>
                  </a:lnTo>
                  <a:lnTo>
                    <a:pt x="2668" y="1337"/>
                  </a:lnTo>
                  <a:lnTo>
                    <a:pt x="2668" y="1335"/>
                  </a:lnTo>
                  <a:lnTo>
                    <a:pt x="2668" y="1332"/>
                  </a:lnTo>
                  <a:lnTo>
                    <a:pt x="2668" y="1331"/>
                  </a:lnTo>
                  <a:lnTo>
                    <a:pt x="2668" y="1328"/>
                  </a:lnTo>
                  <a:lnTo>
                    <a:pt x="2668" y="1326"/>
                  </a:lnTo>
                  <a:lnTo>
                    <a:pt x="2668" y="1325"/>
                  </a:lnTo>
                  <a:lnTo>
                    <a:pt x="2668" y="1322"/>
                  </a:lnTo>
                  <a:lnTo>
                    <a:pt x="2668" y="1320"/>
                  </a:lnTo>
                  <a:lnTo>
                    <a:pt x="2668" y="1317"/>
                  </a:lnTo>
                  <a:lnTo>
                    <a:pt x="2668" y="1315"/>
                  </a:lnTo>
                  <a:lnTo>
                    <a:pt x="2668" y="1312"/>
                  </a:lnTo>
                  <a:lnTo>
                    <a:pt x="2697" y="1397"/>
                  </a:lnTo>
                  <a:lnTo>
                    <a:pt x="2697" y="1394"/>
                  </a:lnTo>
                  <a:lnTo>
                    <a:pt x="2697" y="1392"/>
                  </a:lnTo>
                  <a:lnTo>
                    <a:pt x="2697" y="1391"/>
                  </a:lnTo>
                  <a:lnTo>
                    <a:pt x="2697" y="1388"/>
                  </a:lnTo>
                  <a:lnTo>
                    <a:pt x="2697" y="1386"/>
                  </a:lnTo>
                  <a:lnTo>
                    <a:pt x="2697" y="1383"/>
                  </a:lnTo>
                  <a:lnTo>
                    <a:pt x="2697" y="1382"/>
                  </a:lnTo>
                  <a:lnTo>
                    <a:pt x="2697" y="1378"/>
                  </a:lnTo>
                  <a:lnTo>
                    <a:pt x="2697" y="1377"/>
                  </a:lnTo>
                  <a:lnTo>
                    <a:pt x="2697" y="1375"/>
                  </a:lnTo>
                  <a:lnTo>
                    <a:pt x="2697" y="1372"/>
                  </a:lnTo>
                  <a:lnTo>
                    <a:pt x="2697" y="1371"/>
                  </a:lnTo>
                  <a:lnTo>
                    <a:pt x="2697" y="1368"/>
                  </a:lnTo>
                  <a:lnTo>
                    <a:pt x="2697" y="1366"/>
                  </a:lnTo>
                  <a:lnTo>
                    <a:pt x="2726" y="1458"/>
                  </a:lnTo>
                  <a:lnTo>
                    <a:pt x="2726" y="1457"/>
                  </a:lnTo>
                  <a:lnTo>
                    <a:pt x="2726" y="1454"/>
                  </a:lnTo>
                  <a:lnTo>
                    <a:pt x="2726" y="1452"/>
                  </a:lnTo>
                  <a:lnTo>
                    <a:pt x="2726" y="1449"/>
                  </a:lnTo>
                  <a:lnTo>
                    <a:pt x="2726" y="1448"/>
                  </a:lnTo>
                  <a:lnTo>
                    <a:pt x="2726" y="1445"/>
                  </a:lnTo>
                  <a:lnTo>
                    <a:pt x="2726" y="1443"/>
                  </a:lnTo>
                  <a:lnTo>
                    <a:pt x="2726" y="1441"/>
                  </a:lnTo>
                  <a:lnTo>
                    <a:pt x="2726" y="1438"/>
                  </a:lnTo>
                  <a:lnTo>
                    <a:pt x="2726" y="1437"/>
                  </a:lnTo>
                  <a:lnTo>
                    <a:pt x="2726" y="1434"/>
                  </a:lnTo>
                  <a:lnTo>
                    <a:pt x="2726" y="1432"/>
                  </a:lnTo>
                  <a:lnTo>
                    <a:pt x="2726" y="1429"/>
                  </a:lnTo>
                  <a:lnTo>
                    <a:pt x="2726" y="1428"/>
                  </a:lnTo>
                  <a:lnTo>
                    <a:pt x="2726" y="1426"/>
                  </a:lnTo>
                  <a:lnTo>
                    <a:pt x="2726" y="1423"/>
                  </a:lnTo>
                  <a:lnTo>
                    <a:pt x="2726" y="1421"/>
                  </a:lnTo>
                  <a:lnTo>
                    <a:pt x="2755" y="1527"/>
                  </a:lnTo>
                  <a:lnTo>
                    <a:pt x="2755" y="1524"/>
                  </a:lnTo>
                  <a:lnTo>
                    <a:pt x="2755" y="1523"/>
                  </a:lnTo>
                  <a:lnTo>
                    <a:pt x="2755" y="1520"/>
                  </a:lnTo>
                  <a:lnTo>
                    <a:pt x="2755" y="1518"/>
                  </a:lnTo>
                  <a:lnTo>
                    <a:pt x="2755" y="1515"/>
                  </a:lnTo>
                  <a:lnTo>
                    <a:pt x="2755" y="1514"/>
                  </a:lnTo>
                  <a:lnTo>
                    <a:pt x="2755" y="1512"/>
                  </a:lnTo>
                  <a:lnTo>
                    <a:pt x="2755" y="1509"/>
                  </a:lnTo>
                  <a:lnTo>
                    <a:pt x="2755" y="1508"/>
                  </a:lnTo>
                  <a:lnTo>
                    <a:pt x="2755" y="1504"/>
                  </a:lnTo>
                  <a:lnTo>
                    <a:pt x="2755" y="1503"/>
                  </a:lnTo>
                  <a:lnTo>
                    <a:pt x="2755" y="1500"/>
                  </a:lnTo>
                  <a:lnTo>
                    <a:pt x="2755" y="1498"/>
                  </a:lnTo>
                  <a:lnTo>
                    <a:pt x="2755" y="1497"/>
                  </a:lnTo>
                  <a:lnTo>
                    <a:pt x="2755" y="1494"/>
                  </a:lnTo>
                  <a:lnTo>
                    <a:pt x="2755" y="1492"/>
                  </a:lnTo>
                  <a:lnTo>
                    <a:pt x="2755" y="1489"/>
                  </a:lnTo>
                  <a:lnTo>
                    <a:pt x="2755" y="1488"/>
                  </a:lnTo>
                  <a:lnTo>
                    <a:pt x="2755" y="1484"/>
                  </a:lnTo>
                  <a:lnTo>
                    <a:pt x="2755" y="1483"/>
                  </a:lnTo>
                  <a:lnTo>
                    <a:pt x="2784" y="1604"/>
                  </a:lnTo>
                  <a:lnTo>
                    <a:pt x="2784" y="1601"/>
                  </a:lnTo>
                  <a:lnTo>
                    <a:pt x="2784" y="1600"/>
                  </a:lnTo>
                  <a:lnTo>
                    <a:pt x="2784" y="1598"/>
                  </a:lnTo>
                  <a:lnTo>
                    <a:pt x="2784" y="1595"/>
                  </a:lnTo>
                  <a:lnTo>
                    <a:pt x="2784" y="1594"/>
                  </a:lnTo>
                  <a:lnTo>
                    <a:pt x="2784" y="1590"/>
                  </a:lnTo>
                  <a:lnTo>
                    <a:pt x="2784" y="1589"/>
                  </a:lnTo>
                  <a:lnTo>
                    <a:pt x="2784" y="1586"/>
                  </a:lnTo>
                  <a:lnTo>
                    <a:pt x="2784" y="1584"/>
                  </a:lnTo>
                  <a:lnTo>
                    <a:pt x="2784" y="1583"/>
                  </a:lnTo>
                  <a:lnTo>
                    <a:pt x="2784" y="1580"/>
                  </a:lnTo>
                  <a:lnTo>
                    <a:pt x="2784" y="1578"/>
                  </a:lnTo>
                  <a:lnTo>
                    <a:pt x="2784" y="1575"/>
                  </a:lnTo>
                  <a:lnTo>
                    <a:pt x="2784" y="1574"/>
                  </a:lnTo>
                  <a:lnTo>
                    <a:pt x="2784" y="1571"/>
                  </a:lnTo>
                  <a:lnTo>
                    <a:pt x="2784" y="1569"/>
                  </a:lnTo>
                  <a:lnTo>
                    <a:pt x="2784" y="1566"/>
                  </a:lnTo>
                  <a:lnTo>
                    <a:pt x="2784" y="1564"/>
                  </a:lnTo>
                  <a:lnTo>
                    <a:pt x="2784" y="1563"/>
                  </a:lnTo>
                  <a:lnTo>
                    <a:pt x="2784" y="1560"/>
                  </a:lnTo>
                  <a:lnTo>
                    <a:pt x="2784" y="1558"/>
                  </a:lnTo>
                  <a:lnTo>
                    <a:pt x="2784" y="1555"/>
                  </a:lnTo>
                  <a:lnTo>
                    <a:pt x="2784" y="1554"/>
                  </a:lnTo>
                  <a:lnTo>
                    <a:pt x="2784" y="1551"/>
                  </a:lnTo>
                  <a:lnTo>
                    <a:pt x="2814" y="1700"/>
                  </a:lnTo>
                  <a:lnTo>
                    <a:pt x="2814" y="1696"/>
                  </a:lnTo>
                  <a:lnTo>
                    <a:pt x="2814" y="1695"/>
                  </a:lnTo>
                  <a:lnTo>
                    <a:pt x="2814" y="1692"/>
                  </a:lnTo>
                  <a:lnTo>
                    <a:pt x="2814" y="1690"/>
                  </a:lnTo>
                  <a:lnTo>
                    <a:pt x="2814" y="1687"/>
                  </a:lnTo>
                  <a:lnTo>
                    <a:pt x="2814" y="1686"/>
                  </a:lnTo>
                  <a:lnTo>
                    <a:pt x="2814" y="1684"/>
                  </a:lnTo>
                  <a:lnTo>
                    <a:pt x="2814" y="1681"/>
                  </a:lnTo>
                  <a:lnTo>
                    <a:pt x="2814" y="1680"/>
                  </a:lnTo>
                  <a:lnTo>
                    <a:pt x="2814" y="1677"/>
                  </a:lnTo>
                  <a:lnTo>
                    <a:pt x="2814" y="1675"/>
                  </a:lnTo>
                  <a:lnTo>
                    <a:pt x="2814" y="1672"/>
                  </a:lnTo>
                  <a:lnTo>
                    <a:pt x="2814" y="1670"/>
                  </a:lnTo>
                  <a:lnTo>
                    <a:pt x="2814" y="1669"/>
                  </a:lnTo>
                  <a:lnTo>
                    <a:pt x="2814" y="1666"/>
                  </a:lnTo>
                  <a:lnTo>
                    <a:pt x="2814" y="1664"/>
                  </a:lnTo>
                  <a:lnTo>
                    <a:pt x="2814" y="1661"/>
                  </a:lnTo>
                  <a:lnTo>
                    <a:pt x="2814" y="1660"/>
                  </a:lnTo>
                  <a:lnTo>
                    <a:pt x="2814" y="1657"/>
                  </a:lnTo>
                  <a:lnTo>
                    <a:pt x="2814" y="1655"/>
                  </a:lnTo>
                  <a:lnTo>
                    <a:pt x="2814" y="1652"/>
                  </a:lnTo>
                  <a:lnTo>
                    <a:pt x="2814" y="1650"/>
                  </a:lnTo>
                  <a:lnTo>
                    <a:pt x="2814" y="1649"/>
                  </a:lnTo>
                  <a:lnTo>
                    <a:pt x="2814" y="1646"/>
                  </a:lnTo>
                  <a:lnTo>
                    <a:pt x="2814" y="1644"/>
                  </a:lnTo>
                  <a:lnTo>
                    <a:pt x="2814" y="1641"/>
                  </a:lnTo>
                  <a:lnTo>
                    <a:pt x="2814" y="1640"/>
                  </a:lnTo>
                  <a:lnTo>
                    <a:pt x="2814" y="1637"/>
                  </a:lnTo>
                  <a:lnTo>
                    <a:pt x="2814" y="1635"/>
                  </a:lnTo>
                  <a:lnTo>
                    <a:pt x="2814" y="1634"/>
                  </a:lnTo>
                  <a:lnTo>
                    <a:pt x="2814" y="1630"/>
                  </a:lnTo>
                  <a:lnTo>
                    <a:pt x="2814" y="1629"/>
                  </a:lnTo>
                  <a:lnTo>
                    <a:pt x="2814" y="1626"/>
                  </a:lnTo>
                  <a:lnTo>
                    <a:pt x="2843" y="1827"/>
                  </a:lnTo>
                  <a:lnTo>
                    <a:pt x="2843" y="1824"/>
                  </a:lnTo>
                  <a:lnTo>
                    <a:pt x="2843" y="1822"/>
                  </a:lnTo>
                  <a:lnTo>
                    <a:pt x="2843" y="1821"/>
                  </a:lnTo>
                  <a:lnTo>
                    <a:pt x="2843" y="1818"/>
                  </a:lnTo>
                  <a:lnTo>
                    <a:pt x="2843" y="1816"/>
                  </a:lnTo>
                  <a:lnTo>
                    <a:pt x="2843" y="1813"/>
                  </a:lnTo>
                  <a:lnTo>
                    <a:pt x="2843" y="1812"/>
                  </a:lnTo>
                  <a:lnTo>
                    <a:pt x="2843" y="1809"/>
                  </a:lnTo>
                  <a:lnTo>
                    <a:pt x="2843" y="1807"/>
                  </a:lnTo>
                  <a:lnTo>
                    <a:pt x="2843" y="1806"/>
                  </a:lnTo>
                  <a:lnTo>
                    <a:pt x="2843" y="1803"/>
                  </a:lnTo>
                  <a:lnTo>
                    <a:pt x="2843" y="1801"/>
                  </a:lnTo>
                  <a:lnTo>
                    <a:pt x="2843" y="1798"/>
                  </a:lnTo>
                  <a:lnTo>
                    <a:pt x="2843" y="1796"/>
                  </a:lnTo>
                  <a:lnTo>
                    <a:pt x="2843" y="1793"/>
                  </a:lnTo>
                  <a:lnTo>
                    <a:pt x="2843" y="1792"/>
                  </a:lnTo>
                  <a:lnTo>
                    <a:pt x="2843" y="1789"/>
                  </a:lnTo>
                  <a:lnTo>
                    <a:pt x="2843" y="1787"/>
                  </a:lnTo>
                  <a:lnTo>
                    <a:pt x="2843" y="1786"/>
                  </a:lnTo>
                  <a:lnTo>
                    <a:pt x="2843" y="1783"/>
                  </a:lnTo>
                  <a:lnTo>
                    <a:pt x="2843" y="1781"/>
                  </a:lnTo>
                  <a:lnTo>
                    <a:pt x="2843" y="1778"/>
                  </a:lnTo>
                  <a:lnTo>
                    <a:pt x="2843" y="1776"/>
                  </a:lnTo>
                  <a:lnTo>
                    <a:pt x="2843" y="1773"/>
                  </a:lnTo>
                  <a:lnTo>
                    <a:pt x="2843" y="1772"/>
                  </a:lnTo>
                  <a:lnTo>
                    <a:pt x="2843" y="1770"/>
                  </a:lnTo>
                  <a:lnTo>
                    <a:pt x="2843" y="1767"/>
                  </a:lnTo>
                  <a:lnTo>
                    <a:pt x="2843" y="1766"/>
                  </a:lnTo>
                  <a:lnTo>
                    <a:pt x="2843" y="1763"/>
                  </a:lnTo>
                  <a:lnTo>
                    <a:pt x="2843" y="1761"/>
                  </a:lnTo>
                  <a:lnTo>
                    <a:pt x="2843" y="1758"/>
                  </a:lnTo>
                  <a:lnTo>
                    <a:pt x="2843" y="1756"/>
                  </a:lnTo>
                  <a:lnTo>
                    <a:pt x="2843" y="1755"/>
                  </a:lnTo>
                  <a:lnTo>
                    <a:pt x="2843" y="1752"/>
                  </a:lnTo>
                  <a:lnTo>
                    <a:pt x="2843" y="1750"/>
                  </a:lnTo>
                  <a:lnTo>
                    <a:pt x="2843" y="1747"/>
                  </a:lnTo>
                  <a:lnTo>
                    <a:pt x="2843" y="1746"/>
                  </a:lnTo>
                  <a:lnTo>
                    <a:pt x="2843" y="1743"/>
                  </a:lnTo>
                  <a:lnTo>
                    <a:pt x="2843" y="1741"/>
                  </a:lnTo>
                  <a:lnTo>
                    <a:pt x="2843" y="1738"/>
                  </a:lnTo>
                  <a:lnTo>
                    <a:pt x="2843" y="1736"/>
                  </a:lnTo>
                  <a:lnTo>
                    <a:pt x="2843" y="1735"/>
                  </a:lnTo>
                  <a:lnTo>
                    <a:pt x="2843" y="1732"/>
                  </a:lnTo>
                  <a:lnTo>
                    <a:pt x="2843" y="1730"/>
                  </a:lnTo>
                  <a:lnTo>
                    <a:pt x="2843" y="1727"/>
                  </a:lnTo>
                  <a:lnTo>
                    <a:pt x="2843" y="1726"/>
                  </a:lnTo>
                  <a:lnTo>
                    <a:pt x="2843" y="1723"/>
                  </a:lnTo>
                  <a:lnTo>
                    <a:pt x="2843" y="1721"/>
                  </a:lnTo>
                  <a:lnTo>
                    <a:pt x="2843" y="1720"/>
                  </a:lnTo>
                  <a:lnTo>
                    <a:pt x="2843" y="1716"/>
                  </a:lnTo>
                  <a:lnTo>
                    <a:pt x="2843" y="1715"/>
                  </a:lnTo>
                  <a:lnTo>
                    <a:pt x="2843" y="1712"/>
                  </a:lnTo>
                  <a:lnTo>
                    <a:pt x="2843" y="1710"/>
                  </a:lnTo>
                  <a:lnTo>
                    <a:pt x="2872" y="2202"/>
                  </a:lnTo>
                </a:path>
              </a:pathLst>
            </a:custGeom>
            <a:noFill/>
            <a:ln w="28575" cmpd="sng">
              <a:solidFill>
                <a:srgbClr val="FF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50" name="Freeform 121"/>
            <p:cNvSpPr>
              <a:spLocks/>
            </p:cNvSpPr>
            <p:nvPr/>
          </p:nvSpPr>
          <p:spPr bwMode="auto">
            <a:xfrm>
              <a:off x="3228" y="2108"/>
              <a:ext cx="1758" cy="1338"/>
            </a:xfrm>
            <a:custGeom>
              <a:avLst/>
              <a:gdLst>
                <a:gd name="T0" fmla="*/ 125 w 2872"/>
                <a:gd name="T1" fmla="*/ 0 h 2202"/>
                <a:gd name="T2" fmla="*/ 269 w 2872"/>
                <a:gd name="T3" fmla="*/ 0 h 2202"/>
                <a:gd name="T4" fmla="*/ 341 w 2872"/>
                <a:gd name="T5" fmla="*/ 3 h 2202"/>
                <a:gd name="T6" fmla="*/ 413 w 2872"/>
                <a:gd name="T7" fmla="*/ 10 h 2202"/>
                <a:gd name="T8" fmla="*/ 484 w 2872"/>
                <a:gd name="T9" fmla="*/ 19 h 2202"/>
                <a:gd name="T10" fmla="*/ 556 w 2872"/>
                <a:gd name="T11" fmla="*/ 32 h 2202"/>
                <a:gd name="T12" fmla="*/ 628 w 2872"/>
                <a:gd name="T13" fmla="*/ 50 h 2202"/>
                <a:gd name="T14" fmla="*/ 681 w 2872"/>
                <a:gd name="T15" fmla="*/ 64 h 2202"/>
                <a:gd name="T16" fmla="*/ 753 w 2872"/>
                <a:gd name="T17" fmla="*/ 86 h 2202"/>
                <a:gd name="T18" fmla="*/ 807 w 2872"/>
                <a:gd name="T19" fmla="*/ 104 h 2202"/>
                <a:gd name="T20" fmla="*/ 861 w 2872"/>
                <a:gd name="T21" fmla="*/ 123 h 2202"/>
                <a:gd name="T22" fmla="*/ 932 w 2872"/>
                <a:gd name="T23" fmla="*/ 154 h 2202"/>
                <a:gd name="T24" fmla="*/ 986 w 2872"/>
                <a:gd name="T25" fmla="*/ 179 h 2202"/>
                <a:gd name="T26" fmla="*/ 1041 w 2872"/>
                <a:gd name="T27" fmla="*/ 208 h 2202"/>
                <a:gd name="T28" fmla="*/ 1076 w 2872"/>
                <a:gd name="T29" fmla="*/ 225 h 2202"/>
                <a:gd name="T30" fmla="*/ 1130 w 2872"/>
                <a:gd name="T31" fmla="*/ 259 h 2202"/>
                <a:gd name="T32" fmla="*/ 1165 w 2872"/>
                <a:gd name="T33" fmla="*/ 280 h 2202"/>
                <a:gd name="T34" fmla="*/ 1202 w 2872"/>
                <a:gd name="T35" fmla="*/ 304 h 2202"/>
                <a:gd name="T36" fmla="*/ 1238 w 2872"/>
                <a:gd name="T37" fmla="*/ 329 h 2202"/>
                <a:gd name="T38" fmla="*/ 1274 w 2872"/>
                <a:gd name="T39" fmla="*/ 356 h 2202"/>
                <a:gd name="T40" fmla="*/ 1309 w 2872"/>
                <a:gd name="T41" fmla="*/ 385 h 2202"/>
                <a:gd name="T42" fmla="*/ 1345 w 2872"/>
                <a:gd name="T43" fmla="*/ 416 h 2202"/>
                <a:gd name="T44" fmla="*/ 1381 w 2872"/>
                <a:gd name="T45" fmla="*/ 449 h 2202"/>
                <a:gd name="T46" fmla="*/ 1418 w 2872"/>
                <a:gd name="T47" fmla="*/ 489 h 2202"/>
                <a:gd name="T48" fmla="*/ 1435 w 2872"/>
                <a:gd name="T49" fmla="*/ 504 h 2202"/>
                <a:gd name="T50" fmla="*/ 1453 w 2872"/>
                <a:gd name="T51" fmla="*/ 522 h 2202"/>
                <a:gd name="T52" fmla="*/ 1489 w 2872"/>
                <a:gd name="T53" fmla="*/ 569 h 2202"/>
                <a:gd name="T54" fmla="*/ 1507 w 2872"/>
                <a:gd name="T55" fmla="*/ 590 h 2202"/>
                <a:gd name="T56" fmla="*/ 1525 w 2872"/>
                <a:gd name="T57" fmla="*/ 612 h 2202"/>
                <a:gd name="T58" fmla="*/ 1543 w 2872"/>
                <a:gd name="T59" fmla="*/ 637 h 2202"/>
                <a:gd name="T60" fmla="*/ 1560 w 2872"/>
                <a:gd name="T61" fmla="*/ 664 h 2202"/>
                <a:gd name="T62" fmla="*/ 1579 w 2872"/>
                <a:gd name="T63" fmla="*/ 692 h 2202"/>
                <a:gd name="T64" fmla="*/ 1579 w 2872"/>
                <a:gd name="T65" fmla="*/ 681 h 2202"/>
                <a:gd name="T66" fmla="*/ 1596 w 2872"/>
                <a:gd name="T67" fmla="*/ 712 h 2202"/>
                <a:gd name="T68" fmla="*/ 1614 w 2872"/>
                <a:gd name="T69" fmla="*/ 747 h 2202"/>
                <a:gd name="T70" fmla="*/ 1633 w 2872"/>
                <a:gd name="T71" fmla="*/ 784 h 2202"/>
                <a:gd name="T72" fmla="*/ 1633 w 2872"/>
                <a:gd name="T73" fmla="*/ 773 h 2202"/>
                <a:gd name="T74" fmla="*/ 1651 w 2872"/>
                <a:gd name="T75" fmla="*/ 816 h 2202"/>
                <a:gd name="T76" fmla="*/ 1651 w 2872"/>
                <a:gd name="T77" fmla="*/ 806 h 2202"/>
                <a:gd name="T78" fmla="*/ 1669 w 2872"/>
                <a:gd name="T79" fmla="*/ 854 h 2202"/>
                <a:gd name="T80" fmla="*/ 1669 w 2872"/>
                <a:gd name="T81" fmla="*/ 843 h 2202"/>
                <a:gd name="T82" fmla="*/ 1686 w 2872"/>
                <a:gd name="T83" fmla="*/ 899 h 2202"/>
                <a:gd name="T84" fmla="*/ 1686 w 2872"/>
                <a:gd name="T85" fmla="*/ 889 h 2202"/>
                <a:gd name="T86" fmla="*/ 1686 w 2872"/>
                <a:gd name="T87" fmla="*/ 878 h 2202"/>
                <a:gd name="T88" fmla="*/ 1704 w 2872"/>
                <a:gd name="T89" fmla="*/ 945 h 2202"/>
                <a:gd name="T90" fmla="*/ 1704 w 2872"/>
                <a:gd name="T91" fmla="*/ 935 h 2202"/>
                <a:gd name="T92" fmla="*/ 1704 w 2872"/>
                <a:gd name="T93" fmla="*/ 924 h 2202"/>
                <a:gd name="T94" fmla="*/ 1722 w 2872"/>
                <a:gd name="T95" fmla="*/ 1009 h 2202"/>
                <a:gd name="T96" fmla="*/ 1722 w 2872"/>
                <a:gd name="T97" fmla="*/ 997 h 2202"/>
                <a:gd name="T98" fmla="*/ 1722 w 2872"/>
                <a:gd name="T99" fmla="*/ 987 h 2202"/>
                <a:gd name="T100" fmla="*/ 1722 w 2872"/>
                <a:gd name="T101" fmla="*/ 976 h 2202"/>
                <a:gd name="T102" fmla="*/ 1740 w 2872"/>
                <a:gd name="T103" fmla="*/ 1093 h 2202"/>
                <a:gd name="T104" fmla="*/ 1740 w 2872"/>
                <a:gd name="T105" fmla="*/ 1082 h 2202"/>
                <a:gd name="T106" fmla="*/ 1740 w 2872"/>
                <a:gd name="T107" fmla="*/ 1071 h 2202"/>
                <a:gd name="T108" fmla="*/ 1740 w 2872"/>
                <a:gd name="T109" fmla="*/ 1061 h 2202"/>
                <a:gd name="T110" fmla="*/ 1740 w 2872"/>
                <a:gd name="T111" fmla="*/ 1049 h 2202"/>
                <a:gd name="T112" fmla="*/ 1740 w 2872"/>
                <a:gd name="T113" fmla="*/ 1039 h 2202"/>
                <a:gd name="T114" fmla="*/ 1740 w 2872"/>
                <a:gd name="T115" fmla="*/ 1028 h 220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872" h="2202">
                  <a:moveTo>
                    <a:pt x="0" y="0"/>
                  </a:moveTo>
                  <a:lnTo>
                    <a:pt x="29" y="0"/>
                  </a:lnTo>
                  <a:lnTo>
                    <a:pt x="58" y="0"/>
                  </a:lnTo>
                  <a:lnTo>
                    <a:pt x="87" y="0"/>
                  </a:lnTo>
                  <a:lnTo>
                    <a:pt x="116" y="0"/>
                  </a:lnTo>
                  <a:lnTo>
                    <a:pt x="146" y="0"/>
                  </a:lnTo>
                  <a:lnTo>
                    <a:pt x="175" y="0"/>
                  </a:lnTo>
                  <a:lnTo>
                    <a:pt x="205" y="0"/>
                  </a:lnTo>
                  <a:lnTo>
                    <a:pt x="235" y="0"/>
                  </a:lnTo>
                  <a:lnTo>
                    <a:pt x="264" y="0"/>
                  </a:lnTo>
                  <a:lnTo>
                    <a:pt x="293" y="0"/>
                  </a:lnTo>
                  <a:lnTo>
                    <a:pt x="322" y="0"/>
                  </a:lnTo>
                  <a:lnTo>
                    <a:pt x="351" y="0"/>
                  </a:lnTo>
                  <a:lnTo>
                    <a:pt x="381" y="0"/>
                  </a:lnTo>
                  <a:lnTo>
                    <a:pt x="410" y="0"/>
                  </a:lnTo>
                  <a:lnTo>
                    <a:pt x="439" y="0"/>
                  </a:lnTo>
                  <a:lnTo>
                    <a:pt x="468" y="2"/>
                  </a:lnTo>
                  <a:lnTo>
                    <a:pt x="468" y="0"/>
                  </a:lnTo>
                  <a:lnTo>
                    <a:pt x="497" y="2"/>
                  </a:lnTo>
                  <a:lnTo>
                    <a:pt x="497" y="0"/>
                  </a:lnTo>
                  <a:lnTo>
                    <a:pt x="526" y="5"/>
                  </a:lnTo>
                  <a:lnTo>
                    <a:pt x="526" y="2"/>
                  </a:lnTo>
                  <a:lnTo>
                    <a:pt x="557" y="6"/>
                  </a:lnTo>
                  <a:lnTo>
                    <a:pt x="557" y="5"/>
                  </a:lnTo>
                  <a:lnTo>
                    <a:pt x="586" y="10"/>
                  </a:lnTo>
                  <a:lnTo>
                    <a:pt x="586" y="6"/>
                  </a:lnTo>
                  <a:lnTo>
                    <a:pt x="616" y="11"/>
                  </a:lnTo>
                  <a:lnTo>
                    <a:pt x="616" y="10"/>
                  </a:lnTo>
                  <a:lnTo>
                    <a:pt x="645" y="14"/>
                  </a:lnTo>
                  <a:lnTo>
                    <a:pt x="645" y="11"/>
                  </a:lnTo>
                  <a:lnTo>
                    <a:pt x="674" y="19"/>
                  </a:lnTo>
                  <a:lnTo>
                    <a:pt x="674" y="16"/>
                  </a:lnTo>
                  <a:lnTo>
                    <a:pt x="703" y="20"/>
                  </a:lnTo>
                  <a:lnTo>
                    <a:pt x="703" y="19"/>
                  </a:lnTo>
                  <a:lnTo>
                    <a:pt x="732" y="25"/>
                  </a:lnTo>
                  <a:lnTo>
                    <a:pt x="732" y="22"/>
                  </a:lnTo>
                  <a:lnTo>
                    <a:pt x="762" y="30"/>
                  </a:lnTo>
                  <a:lnTo>
                    <a:pt x="762" y="26"/>
                  </a:lnTo>
                  <a:lnTo>
                    <a:pt x="791" y="34"/>
                  </a:lnTo>
                  <a:lnTo>
                    <a:pt x="791" y="31"/>
                  </a:lnTo>
                  <a:lnTo>
                    <a:pt x="820" y="37"/>
                  </a:lnTo>
                  <a:lnTo>
                    <a:pt x="820" y="36"/>
                  </a:lnTo>
                  <a:lnTo>
                    <a:pt x="849" y="42"/>
                  </a:lnTo>
                  <a:lnTo>
                    <a:pt x="849" y="40"/>
                  </a:lnTo>
                  <a:lnTo>
                    <a:pt x="878" y="50"/>
                  </a:lnTo>
                  <a:lnTo>
                    <a:pt x="878" y="46"/>
                  </a:lnTo>
                  <a:lnTo>
                    <a:pt x="909" y="56"/>
                  </a:lnTo>
                  <a:lnTo>
                    <a:pt x="909" y="53"/>
                  </a:lnTo>
                  <a:lnTo>
                    <a:pt x="909" y="51"/>
                  </a:lnTo>
                  <a:lnTo>
                    <a:pt x="938" y="60"/>
                  </a:lnTo>
                  <a:lnTo>
                    <a:pt x="938" y="57"/>
                  </a:lnTo>
                  <a:lnTo>
                    <a:pt x="967" y="66"/>
                  </a:lnTo>
                  <a:lnTo>
                    <a:pt x="967" y="65"/>
                  </a:lnTo>
                  <a:lnTo>
                    <a:pt x="997" y="73"/>
                  </a:lnTo>
                  <a:lnTo>
                    <a:pt x="997" y="71"/>
                  </a:lnTo>
                  <a:lnTo>
                    <a:pt x="1026" y="82"/>
                  </a:lnTo>
                  <a:lnTo>
                    <a:pt x="1026" y="80"/>
                  </a:lnTo>
                  <a:lnTo>
                    <a:pt x="1026" y="77"/>
                  </a:lnTo>
                  <a:lnTo>
                    <a:pt x="1055" y="88"/>
                  </a:lnTo>
                  <a:lnTo>
                    <a:pt x="1055" y="86"/>
                  </a:lnTo>
                  <a:lnTo>
                    <a:pt x="1084" y="97"/>
                  </a:lnTo>
                  <a:lnTo>
                    <a:pt x="1084" y="96"/>
                  </a:lnTo>
                  <a:lnTo>
                    <a:pt x="1084" y="93"/>
                  </a:lnTo>
                  <a:lnTo>
                    <a:pt x="1113" y="105"/>
                  </a:lnTo>
                  <a:lnTo>
                    <a:pt x="1113" y="102"/>
                  </a:lnTo>
                  <a:lnTo>
                    <a:pt x="1142" y="113"/>
                  </a:lnTo>
                  <a:lnTo>
                    <a:pt x="1142" y="111"/>
                  </a:lnTo>
                  <a:lnTo>
                    <a:pt x="1172" y="122"/>
                  </a:lnTo>
                  <a:lnTo>
                    <a:pt x="1172" y="120"/>
                  </a:lnTo>
                  <a:lnTo>
                    <a:pt x="1201" y="131"/>
                  </a:lnTo>
                  <a:lnTo>
                    <a:pt x="1201" y="128"/>
                  </a:lnTo>
                  <a:lnTo>
                    <a:pt x="1230" y="142"/>
                  </a:lnTo>
                  <a:lnTo>
                    <a:pt x="1230" y="139"/>
                  </a:lnTo>
                  <a:lnTo>
                    <a:pt x="1230" y="137"/>
                  </a:lnTo>
                  <a:lnTo>
                    <a:pt x="1261" y="151"/>
                  </a:lnTo>
                  <a:lnTo>
                    <a:pt x="1261" y="148"/>
                  </a:lnTo>
                  <a:lnTo>
                    <a:pt x="1290" y="162"/>
                  </a:lnTo>
                  <a:lnTo>
                    <a:pt x="1290" y="159"/>
                  </a:lnTo>
                  <a:lnTo>
                    <a:pt x="1290" y="157"/>
                  </a:lnTo>
                  <a:lnTo>
                    <a:pt x="1319" y="171"/>
                  </a:lnTo>
                  <a:lnTo>
                    <a:pt x="1319" y="168"/>
                  </a:lnTo>
                  <a:lnTo>
                    <a:pt x="1348" y="182"/>
                  </a:lnTo>
                  <a:lnTo>
                    <a:pt x="1348" y="179"/>
                  </a:lnTo>
                  <a:lnTo>
                    <a:pt x="1377" y="192"/>
                  </a:lnTo>
                  <a:lnTo>
                    <a:pt x="1377" y="191"/>
                  </a:lnTo>
                  <a:lnTo>
                    <a:pt x="1407" y="206"/>
                  </a:lnTo>
                  <a:lnTo>
                    <a:pt x="1407" y="203"/>
                  </a:lnTo>
                  <a:lnTo>
                    <a:pt x="1407" y="202"/>
                  </a:lnTo>
                  <a:lnTo>
                    <a:pt x="1436" y="217"/>
                  </a:lnTo>
                  <a:lnTo>
                    <a:pt x="1436" y="214"/>
                  </a:lnTo>
                  <a:lnTo>
                    <a:pt x="1465" y="229"/>
                  </a:lnTo>
                  <a:lnTo>
                    <a:pt x="1465" y="228"/>
                  </a:lnTo>
                  <a:lnTo>
                    <a:pt x="1465" y="225"/>
                  </a:lnTo>
                  <a:lnTo>
                    <a:pt x="1494" y="242"/>
                  </a:lnTo>
                  <a:lnTo>
                    <a:pt x="1494" y="238"/>
                  </a:lnTo>
                  <a:lnTo>
                    <a:pt x="1523" y="254"/>
                  </a:lnTo>
                  <a:lnTo>
                    <a:pt x="1523" y="252"/>
                  </a:lnTo>
                  <a:lnTo>
                    <a:pt x="1553" y="268"/>
                  </a:lnTo>
                  <a:lnTo>
                    <a:pt x="1553" y="265"/>
                  </a:lnTo>
                  <a:lnTo>
                    <a:pt x="1582" y="283"/>
                  </a:lnTo>
                  <a:lnTo>
                    <a:pt x="1582" y="280"/>
                  </a:lnTo>
                  <a:lnTo>
                    <a:pt x="1582" y="278"/>
                  </a:lnTo>
                  <a:lnTo>
                    <a:pt x="1611" y="295"/>
                  </a:lnTo>
                  <a:lnTo>
                    <a:pt x="1611" y="294"/>
                  </a:lnTo>
                  <a:lnTo>
                    <a:pt x="1611" y="292"/>
                  </a:lnTo>
                  <a:lnTo>
                    <a:pt x="1642" y="311"/>
                  </a:lnTo>
                  <a:lnTo>
                    <a:pt x="1642" y="309"/>
                  </a:lnTo>
                  <a:lnTo>
                    <a:pt x="1642" y="308"/>
                  </a:lnTo>
                  <a:lnTo>
                    <a:pt x="1671" y="328"/>
                  </a:lnTo>
                  <a:lnTo>
                    <a:pt x="1671" y="325"/>
                  </a:lnTo>
                  <a:lnTo>
                    <a:pt x="1671" y="323"/>
                  </a:lnTo>
                  <a:lnTo>
                    <a:pt x="1700" y="343"/>
                  </a:lnTo>
                  <a:lnTo>
                    <a:pt x="1700" y="340"/>
                  </a:lnTo>
                  <a:lnTo>
                    <a:pt x="1700" y="338"/>
                  </a:lnTo>
                  <a:lnTo>
                    <a:pt x="1729" y="358"/>
                  </a:lnTo>
                  <a:lnTo>
                    <a:pt x="1729" y="355"/>
                  </a:lnTo>
                  <a:lnTo>
                    <a:pt x="1729" y="354"/>
                  </a:lnTo>
                  <a:lnTo>
                    <a:pt x="1758" y="375"/>
                  </a:lnTo>
                  <a:lnTo>
                    <a:pt x="1758" y="374"/>
                  </a:lnTo>
                  <a:lnTo>
                    <a:pt x="1758" y="371"/>
                  </a:lnTo>
                  <a:lnTo>
                    <a:pt x="1758" y="369"/>
                  </a:lnTo>
                  <a:lnTo>
                    <a:pt x="1788" y="391"/>
                  </a:lnTo>
                  <a:lnTo>
                    <a:pt x="1788" y="389"/>
                  </a:lnTo>
                  <a:lnTo>
                    <a:pt x="1788" y="386"/>
                  </a:lnTo>
                  <a:lnTo>
                    <a:pt x="1817" y="409"/>
                  </a:lnTo>
                  <a:lnTo>
                    <a:pt x="1817" y="406"/>
                  </a:lnTo>
                  <a:lnTo>
                    <a:pt x="1817" y="404"/>
                  </a:lnTo>
                  <a:lnTo>
                    <a:pt x="1846" y="426"/>
                  </a:lnTo>
                  <a:lnTo>
                    <a:pt x="1846" y="424"/>
                  </a:lnTo>
                  <a:lnTo>
                    <a:pt x="1846" y="421"/>
                  </a:lnTo>
                  <a:lnTo>
                    <a:pt x="1875" y="446"/>
                  </a:lnTo>
                  <a:lnTo>
                    <a:pt x="1875" y="444"/>
                  </a:lnTo>
                  <a:lnTo>
                    <a:pt x="1875" y="441"/>
                  </a:lnTo>
                  <a:lnTo>
                    <a:pt x="1875" y="440"/>
                  </a:lnTo>
                  <a:lnTo>
                    <a:pt x="1904" y="464"/>
                  </a:lnTo>
                  <a:lnTo>
                    <a:pt x="1904" y="461"/>
                  </a:lnTo>
                  <a:lnTo>
                    <a:pt x="1904" y="460"/>
                  </a:lnTo>
                  <a:lnTo>
                    <a:pt x="1933" y="483"/>
                  </a:lnTo>
                  <a:lnTo>
                    <a:pt x="1933" y="481"/>
                  </a:lnTo>
                  <a:lnTo>
                    <a:pt x="1933" y="480"/>
                  </a:lnTo>
                  <a:lnTo>
                    <a:pt x="1964" y="506"/>
                  </a:lnTo>
                  <a:lnTo>
                    <a:pt x="1964" y="503"/>
                  </a:lnTo>
                  <a:lnTo>
                    <a:pt x="1964" y="501"/>
                  </a:lnTo>
                  <a:lnTo>
                    <a:pt x="1964" y="500"/>
                  </a:lnTo>
                  <a:lnTo>
                    <a:pt x="1993" y="526"/>
                  </a:lnTo>
                  <a:lnTo>
                    <a:pt x="1993" y="523"/>
                  </a:lnTo>
                  <a:lnTo>
                    <a:pt x="1993" y="521"/>
                  </a:lnTo>
                  <a:lnTo>
                    <a:pt x="1993" y="518"/>
                  </a:lnTo>
                  <a:lnTo>
                    <a:pt x="2023" y="547"/>
                  </a:lnTo>
                  <a:lnTo>
                    <a:pt x="2023" y="546"/>
                  </a:lnTo>
                  <a:lnTo>
                    <a:pt x="2023" y="543"/>
                  </a:lnTo>
                  <a:lnTo>
                    <a:pt x="2023" y="541"/>
                  </a:lnTo>
                  <a:lnTo>
                    <a:pt x="2052" y="569"/>
                  </a:lnTo>
                  <a:lnTo>
                    <a:pt x="2052" y="567"/>
                  </a:lnTo>
                  <a:lnTo>
                    <a:pt x="2052" y="566"/>
                  </a:lnTo>
                  <a:lnTo>
                    <a:pt x="2052" y="563"/>
                  </a:lnTo>
                  <a:lnTo>
                    <a:pt x="2081" y="592"/>
                  </a:lnTo>
                  <a:lnTo>
                    <a:pt x="2081" y="589"/>
                  </a:lnTo>
                  <a:lnTo>
                    <a:pt x="2081" y="587"/>
                  </a:lnTo>
                  <a:lnTo>
                    <a:pt x="2081" y="586"/>
                  </a:lnTo>
                  <a:lnTo>
                    <a:pt x="2110" y="616"/>
                  </a:lnTo>
                  <a:lnTo>
                    <a:pt x="2110" y="613"/>
                  </a:lnTo>
                  <a:lnTo>
                    <a:pt x="2110" y="612"/>
                  </a:lnTo>
                  <a:lnTo>
                    <a:pt x="2110" y="609"/>
                  </a:lnTo>
                  <a:lnTo>
                    <a:pt x="2139" y="639"/>
                  </a:lnTo>
                  <a:lnTo>
                    <a:pt x="2139" y="638"/>
                  </a:lnTo>
                  <a:lnTo>
                    <a:pt x="2139" y="636"/>
                  </a:lnTo>
                  <a:lnTo>
                    <a:pt x="2139" y="633"/>
                  </a:lnTo>
                  <a:lnTo>
                    <a:pt x="2168" y="664"/>
                  </a:lnTo>
                  <a:lnTo>
                    <a:pt x="2168" y="663"/>
                  </a:lnTo>
                  <a:lnTo>
                    <a:pt x="2168" y="659"/>
                  </a:lnTo>
                  <a:lnTo>
                    <a:pt x="2168" y="658"/>
                  </a:lnTo>
                  <a:lnTo>
                    <a:pt x="2198" y="690"/>
                  </a:lnTo>
                  <a:lnTo>
                    <a:pt x="2198" y="689"/>
                  </a:lnTo>
                  <a:lnTo>
                    <a:pt x="2198" y="687"/>
                  </a:lnTo>
                  <a:lnTo>
                    <a:pt x="2198" y="684"/>
                  </a:lnTo>
                  <a:lnTo>
                    <a:pt x="2227" y="718"/>
                  </a:lnTo>
                  <a:lnTo>
                    <a:pt x="2227" y="715"/>
                  </a:lnTo>
                  <a:lnTo>
                    <a:pt x="2227" y="713"/>
                  </a:lnTo>
                  <a:lnTo>
                    <a:pt x="2227" y="710"/>
                  </a:lnTo>
                  <a:lnTo>
                    <a:pt x="2256" y="745"/>
                  </a:lnTo>
                  <a:lnTo>
                    <a:pt x="2256" y="744"/>
                  </a:lnTo>
                  <a:lnTo>
                    <a:pt x="2256" y="741"/>
                  </a:lnTo>
                  <a:lnTo>
                    <a:pt x="2256" y="739"/>
                  </a:lnTo>
                  <a:lnTo>
                    <a:pt x="2256" y="738"/>
                  </a:lnTo>
                  <a:lnTo>
                    <a:pt x="2285" y="775"/>
                  </a:lnTo>
                  <a:lnTo>
                    <a:pt x="2285" y="773"/>
                  </a:lnTo>
                  <a:lnTo>
                    <a:pt x="2285" y="770"/>
                  </a:lnTo>
                  <a:lnTo>
                    <a:pt x="2285" y="769"/>
                  </a:lnTo>
                  <a:lnTo>
                    <a:pt x="2285" y="765"/>
                  </a:lnTo>
                  <a:lnTo>
                    <a:pt x="2316" y="805"/>
                  </a:lnTo>
                  <a:lnTo>
                    <a:pt x="2316" y="804"/>
                  </a:lnTo>
                  <a:lnTo>
                    <a:pt x="2316" y="801"/>
                  </a:lnTo>
                  <a:lnTo>
                    <a:pt x="2316" y="799"/>
                  </a:lnTo>
                  <a:lnTo>
                    <a:pt x="2316" y="796"/>
                  </a:lnTo>
                  <a:lnTo>
                    <a:pt x="2316" y="795"/>
                  </a:lnTo>
                  <a:lnTo>
                    <a:pt x="2345" y="836"/>
                  </a:lnTo>
                  <a:lnTo>
                    <a:pt x="2345" y="835"/>
                  </a:lnTo>
                  <a:lnTo>
                    <a:pt x="2345" y="832"/>
                  </a:lnTo>
                  <a:lnTo>
                    <a:pt x="2345" y="830"/>
                  </a:lnTo>
                  <a:lnTo>
                    <a:pt x="2345" y="827"/>
                  </a:lnTo>
                  <a:lnTo>
                    <a:pt x="2345" y="825"/>
                  </a:lnTo>
                  <a:lnTo>
                    <a:pt x="2374" y="870"/>
                  </a:lnTo>
                  <a:lnTo>
                    <a:pt x="2374" y="867"/>
                  </a:lnTo>
                  <a:lnTo>
                    <a:pt x="2374" y="865"/>
                  </a:lnTo>
                  <a:lnTo>
                    <a:pt x="2374" y="862"/>
                  </a:lnTo>
                  <a:lnTo>
                    <a:pt x="2374" y="861"/>
                  </a:lnTo>
                  <a:lnTo>
                    <a:pt x="2374" y="859"/>
                  </a:lnTo>
                  <a:lnTo>
                    <a:pt x="2403" y="902"/>
                  </a:lnTo>
                  <a:lnTo>
                    <a:pt x="2403" y="901"/>
                  </a:lnTo>
                  <a:lnTo>
                    <a:pt x="2403" y="898"/>
                  </a:lnTo>
                  <a:lnTo>
                    <a:pt x="2403" y="896"/>
                  </a:lnTo>
                  <a:lnTo>
                    <a:pt x="2403" y="895"/>
                  </a:lnTo>
                  <a:lnTo>
                    <a:pt x="2403" y="891"/>
                  </a:lnTo>
                  <a:lnTo>
                    <a:pt x="2433" y="938"/>
                  </a:lnTo>
                  <a:lnTo>
                    <a:pt x="2433" y="936"/>
                  </a:lnTo>
                  <a:lnTo>
                    <a:pt x="2433" y="933"/>
                  </a:lnTo>
                  <a:lnTo>
                    <a:pt x="2433" y="931"/>
                  </a:lnTo>
                  <a:lnTo>
                    <a:pt x="2433" y="930"/>
                  </a:lnTo>
                  <a:lnTo>
                    <a:pt x="2433" y="927"/>
                  </a:lnTo>
                  <a:lnTo>
                    <a:pt x="2433" y="925"/>
                  </a:lnTo>
                  <a:lnTo>
                    <a:pt x="2462" y="976"/>
                  </a:lnTo>
                  <a:lnTo>
                    <a:pt x="2462" y="973"/>
                  </a:lnTo>
                  <a:lnTo>
                    <a:pt x="2462" y="971"/>
                  </a:lnTo>
                  <a:lnTo>
                    <a:pt x="2462" y="968"/>
                  </a:lnTo>
                  <a:lnTo>
                    <a:pt x="2462" y="967"/>
                  </a:lnTo>
                  <a:lnTo>
                    <a:pt x="2462" y="964"/>
                  </a:lnTo>
                  <a:lnTo>
                    <a:pt x="2462" y="962"/>
                  </a:lnTo>
                  <a:lnTo>
                    <a:pt x="2462" y="961"/>
                  </a:lnTo>
                  <a:lnTo>
                    <a:pt x="2491" y="1013"/>
                  </a:lnTo>
                  <a:lnTo>
                    <a:pt x="2491" y="1011"/>
                  </a:lnTo>
                  <a:lnTo>
                    <a:pt x="2491" y="1008"/>
                  </a:lnTo>
                  <a:lnTo>
                    <a:pt x="2491" y="1007"/>
                  </a:lnTo>
                  <a:lnTo>
                    <a:pt x="2491" y="1004"/>
                  </a:lnTo>
                  <a:lnTo>
                    <a:pt x="2491" y="1002"/>
                  </a:lnTo>
                  <a:lnTo>
                    <a:pt x="2491" y="999"/>
                  </a:lnTo>
                  <a:lnTo>
                    <a:pt x="2491" y="997"/>
                  </a:lnTo>
                  <a:lnTo>
                    <a:pt x="2520" y="1053"/>
                  </a:lnTo>
                  <a:lnTo>
                    <a:pt x="2520" y="1050"/>
                  </a:lnTo>
                  <a:lnTo>
                    <a:pt x="2520" y="1048"/>
                  </a:lnTo>
                  <a:lnTo>
                    <a:pt x="2520" y="1047"/>
                  </a:lnTo>
                  <a:lnTo>
                    <a:pt x="2520" y="1044"/>
                  </a:lnTo>
                  <a:lnTo>
                    <a:pt x="2520" y="1042"/>
                  </a:lnTo>
                  <a:lnTo>
                    <a:pt x="2520" y="1039"/>
                  </a:lnTo>
                  <a:lnTo>
                    <a:pt x="2520" y="1037"/>
                  </a:lnTo>
                  <a:lnTo>
                    <a:pt x="2549" y="1097"/>
                  </a:lnTo>
                  <a:lnTo>
                    <a:pt x="2549" y="1094"/>
                  </a:lnTo>
                  <a:lnTo>
                    <a:pt x="2549" y="1093"/>
                  </a:lnTo>
                  <a:lnTo>
                    <a:pt x="2549" y="1090"/>
                  </a:lnTo>
                  <a:lnTo>
                    <a:pt x="2549" y="1088"/>
                  </a:lnTo>
                  <a:lnTo>
                    <a:pt x="2549" y="1085"/>
                  </a:lnTo>
                  <a:lnTo>
                    <a:pt x="2549" y="1083"/>
                  </a:lnTo>
                  <a:lnTo>
                    <a:pt x="2549" y="1082"/>
                  </a:lnTo>
                  <a:lnTo>
                    <a:pt x="2549" y="1079"/>
                  </a:lnTo>
                  <a:lnTo>
                    <a:pt x="2579" y="1140"/>
                  </a:lnTo>
                  <a:lnTo>
                    <a:pt x="2579" y="1139"/>
                  </a:lnTo>
                  <a:lnTo>
                    <a:pt x="2579" y="1136"/>
                  </a:lnTo>
                  <a:lnTo>
                    <a:pt x="2579" y="1134"/>
                  </a:lnTo>
                  <a:lnTo>
                    <a:pt x="2579" y="1133"/>
                  </a:lnTo>
                  <a:lnTo>
                    <a:pt x="2579" y="1130"/>
                  </a:lnTo>
                  <a:lnTo>
                    <a:pt x="2579" y="1128"/>
                  </a:lnTo>
                  <a:lnTo>
                    <a:pt x="2579" y="1125"/>
                  </a:lnTo>
                  <a:lnTo>
                    <a:pt x="2579" y="1123"/>
                  </a:lnTo>
                  <a:lnTo>
                    <a:pt x="2579" y="1120"/>
                  </a:lnTo>
                  <a:lnTo>
                    <a:pt x="2608" y="1186"/>
                  </a:lnTo>
                  <a:lnTo>
                    <a:pt x="2608" y="1185"/>
                  </a:lnTo>
                  <a:lnTo>
                    <a:pt x="2608" y="1183"/>
                  </a:lnTo>
                  <a:lnTo>
                    <a:pt x="2608" y="1180"/>
                  </a:lnTo>
                  <a:lnTo>
                    <a:pt x="2608" y="1179"/>
                  </a:lnTo>
                  <a:lnTo>
                    <a:pt x="2608" y="1176"/>
                  </a:lnTo>
                  <a:lnTo>
                    <a:pt x="2608" y="1174"/>
                  </a:lnTo>
                  <a:lnTo>
                    <a:pt x="2608" y="1171"/>
                  </a:lnTo>
                  <a:lnTo>
                    <a:pt x="2608" y="1170"/>
                  </a:lnTo>
                  <a:lnTo>
                    <a:pt x="2608" y="1168"/>
                  </a:lnTo>
                  <a:lnTo>
                    <a:pt x="2637" y="1240"/>
                  </a:lnTo>
                  <a:lnTo>
                    <a:pt x="2637" y="1239"/>
                  </a:lnTo>
                  <a:lnTo>
                    <a:pt x="2637" y="1236"/>
                  </a:lnTo>
                  <a:lnTo>
                    <a:pt x="2637" y="1234"/>
                  </a:lnTo>
                  <a:lnTo>
                    <a:pt x="2637" y="1231"/>
                  </a:lnTo>
                  <a:lnTo>
                    <a:pt x="2637" y="1229"/>
                  </a:lnTo>
                  <a:lnTo>
                    <a:pt x="2637" y="1226"/>
                  </a:lnTo>
                  <a:lnTo>
                    <a:pt x="2637" y="1225"/>
                  </a:lnTo>
                  <a:lnTo>
                    <a:pt x="2637" y="1222"/>
                  </a:lnTo>
                  <a:lnTo>
                    <a:pt x="2637" y="1220"/>
                  </a:lnTo>
                  <a:lnTo>
                    <a:pt x="2637" y="1219"/>
                  </a:lnTo>
                  <a:lnTo>
                    <a:pt x="2637" y="1216"/>
                  </a:lnTo>
                  <a:lnTo>
                    <a:pt x="2668" y="1292"/>
                  </a:lnTo>
                  <a:lnTo>
                    <a:pt x="2668" y="1291"/>
                  </a:lnTo>
                  <a:lnTo>
                    <a:pt x="2668" y="1289"/>
                  </a:lnTo>
                  <a:lnTo>
                    <a:pt x="2668" y="1286"/>
                  </a:lnTo>
                  <a:lnTo>
                    <a:pt x="2668" y="1285"/>
                  </a:lnTo>
                  <a:lnTo>
                    <a:pt x="2668" y="1282"/>
                  </a:lnTo>
                  <a:lnTo>
                    <a:pt x="2668" y="1280"/>
                  </a:lnTo>
                  <a:lnTo>
                    <a:pt x="2668" y="1277"/>
                  </a:lnTo>
                  <a:lnTo>
                    <a:pt x="2668" y="1276"/>
                  </a:lnTo>
                  <a:lnTo>
                    <a:pt x="2668" y="1272"/>
                  </a:lnTo>
                  <a:lnTo>
                    <a:pt x="2668" y="1271"/>
                  </a:lnTo>
                  <a:lnTo>
                    <a:pt x="2668" y="1269"/>
                  </a:lnTo>
                  <a:lnTo>
                    <a:pt x="2668" y="1266"/>
                  </a:lnTo>
                  <a:lnTo>
                    <a:pt x="2697" y="1352"/>
                  </a:lnTo>
                  <a:lnTo>
                    <a:pt x="2697" y="1351"/>
                  </a:lnTo>
                  <a:lnTo>
                    <a:pt x="2697" y="1348"/>
                  </a:lnTo>
                  <a:lnTo>
                    <a:pt x="2697" y="1346"/>
                  </a:lnTo>
                  <a:lnTo>
                    <a:pt x="2697" y="1343"/>
                  </a:lnTo>
                  <a:lnTo>
                    <a:pt x="2697" y="1342"/>
                  </a:lnTo>
                  <a:lnTo>
                    <a:pt x="2697" y="1340"/>
                  </a:lnTo>
                  <a:lnTo>
                    <a:pt x="2697" y="1337"/>
                  </a:lnTo>
                  <a:lnTo>
                    <a:pt x="2697" y="1335"/>
                  </a:lnTo>
                  <a:lnTo>
                    <a:pt x="2697" y="1332"/>
                  </a:lnTo>
                  <a:lnTo>
                    <a:pt x="2697" y="1331"/>
                  </a:lnTo>
                  <a:lnTo>
                    <a:pt x="2697" y="1328"/>
                  </a:lnTo>
                  <a:lnTo>
                    <a:pt x="2697" y="1326"/>
                  </a:lnTo>
                  <a:lnTo>
                    <a:pt x="2697" y="1325"/>
                  </a:lnTo>
                  <a:lnTo>
                    <a:pt x="2697" y="1322"/>
                  </a:lnTo>
                  <a:lnTo>
                    <a:pt x="2726" y="1417"/>
                  </a:lnTo>
                  <a:lnTo>
                    <a:pt x="2726" y="1414"/>
                  </a:lnTo>
                  <a:lnTo>
                    <a:pt x="2726" y="1412"/>
                  </a:lnTo>
                  <a:lnTo>
                    <a:pt x="2726" y="1411"/>
                  </a:lnTo>
                  <a:lnTo>
                    <a:pt x="2726" y="1408"/>
                  </a:lnTo>
                  <a:lnTo>
                    <a:pt x="2726" y="1406"/>
                  </a:lnTo>
                  <a:lnTo>
                    <a:pt x="2726" y="1403"/>
                  </a:lnTo>
                  <a:lnTo>
                    <a:pt x="2726" y="1402"/>
                  </a:lnTo>
                  <a:lnTo>
                    <a:pt x="2726" y="1398"/>
                  </a:lnTo>
                  <a:lnTo>
                    <a:pt x="2726" y="1397"/>
                  </a:lnTo>
                  <a:lnTo>
                    <a:pt x="2726" y="1394"/>
                  </a:lnTo>
                  <a:lnTo>
                    <a:pt x="2726" y="1392"/>
                  </a:lnTo>
                  <a:lnTo>
                    <a:pt x="2726" y="1391"/>
                  </a:lnTo>
                  <a:lnTo>
                    <a:pt x="2726" y="1388"/>
                  </a:lnTo>
                  <a:lnTo>
                    <a:pt x="2726" y="1386"/>
                  </a:lnTo>
                  <a:lnTo>
                    <a:pt x="2726" y="1383"/>
                  </a:lnTo>
                  <a:lnTo>
                    <a:pt x="2726" y="1382"/>
                  </a:lnTo>
                  <a:lnTo>
                    <a:pt x="2755" y="1489"/>
                  </a:lnTo>
                  <a:lnTo>
                    <a:pt x="2755" y="1488"/>
                  </a:lnTo>
                  <a:lnTo>
                    <a:pt x="2755" y="1484"/>
                  </a:lnTo>
                  <a:lnTo>
                    <a:pt x="2755" y="1483"/>
                  </a:lnTo>
                  <a:lnTo>
                    <a:pt x="2755" y="1480"/>
                  </a:lnTo>
                  <a:lnTo>
                    <a:pt x="2755" y="1478"/>
                  </a:lnTo>
                  <a:lnTo>
                    <a:pt x="2755" y="1477"/>
                  </a:lnTo>
                  <a:lnTo>
                    <a:pt x="2755" y="1474"/>
                  </a:lnTo>
                  <a:lnTo>
                    <a:pt x="2755" y="1472"/>
                  </a:lnTo>
                  <a:lnTo>
                    <a:pt x="2755" y="1469"/>
                  </a:lnTo>
                  <a:lnTo>
                    <a:pt x="2755" y="1468"/>
                  </a:lnTo>
                  <a:lnTo>
                    <a:pt x="2755" y="1465"/>
                  </a:lnTo>
                  <a:lnTo>
                    <a:pt x="2755" y="1463"/>
                  </a:lnTo>
                  <a:lnTo>
                    <a:pt x="2755" y="1461"/>
                  </a:lnTo>
                  <a:lnTo>
                    <a:pt x="2755" y="1458"/>
                  </a:lnTo>
                  <a:lnTo>
                    <a:pt x="2755" y="1457"/>
                  </a:lnTo>
                  <a:lnTo>
                    <a:pt x="2755" y="1454"/>
                  </a:lnTo>
                  <a:lnTo>
                    <a:pt x="2755" y="1452"/>
                  </a:lnTo>
                  <a:lnTo>
                    <a:pt x="2755" y="1449"/>
                  </a:lnTo>
                  <a:lnTo>
                    <a:pt x="2755" y="1448"/>
                  </a:lnTo>
                  <a:lnTo>
                    <a:pt x="2755" y="1445"/>
                  </a:lnTo>
                  <a:lnTo>
                    <a:pt x="2784" y="1571"/>
                  </a:lnTo>
                  <a:lnTo>
                    <a:pt x="2784" y="1569"/>
                  </a:lnTo>
                  <a:lnTo>
                    <a:pt x="2784" y="1566"/>
                  </a:lnTo>
                  <a:lnTo>
                    <a:pt x="2784" y="1564"/>
                  </a:lnTo>
                  <a:lnTo>
                    <a:pt x="2784" y="1563"/>
                  </a:lnTo>
                  <a:lnTo>
                    <a:pt x="2784" y="1560"/>
                  </a:lnTo>
                  <a:lnTo>
                    <a:pt x="2784" y="1558"/>
                  </a:lnTo>
                  <a:lnTo>
                    <a:pt x="2784" y="1555"/>
                  </a:lnTo>
                  <a:lnTo>
                    <a:pt x="2784" y="1554"/>
                  </a:lnTo>
                  <a:lnTo>
                    <a:pt x="2784" y="1551"/>
                  </a:lnTo>
                  <a:lnTo>
                    <a:pt x="2784" y="1549"/>
                  </a:lnTo>
                  <a:lnTo>
                    <a:pt x="2784" y="1547"/>
                  </a:lnTo>
                  <a:lnTo>
                    <a:pt x="2784" y="1544"/>
                  </a:lnTo>
                  <a:lnTo>
                    <a:pt x="2784" y="1543"/>
                  </a:lnTo>
                  <a:lnTo>
                    <a:pt x="2784" y="1540"/>
                  </a:lnTo>
                  <a:lnTo>
                    <a:pt x="2784" y="1538"/>
                  </a:lnTo>
                  <a:lnTo>
                    <a:pt x="2784" y="1535"/>
                  </a:lnTo>
                  <a:lnTo>
                    <a:pt x="2784" y="1534"/>
                  </a:lnTo>
                  <a:lnTo>
                    <a:pt x="2784" y="1531"/>
                  </a:lnTo>
                  <a:lnTo>
                    <a:pt x="2784" y="1529"/>
                  </a:lnTo>
                  <a:lnTo>
                    <a:pt x="2784" y="1527"/>
                  </a:lnTo>
                  <a:lnTo>
                    <a:pt x="2784" y="1524"/>
                  </a:lnTo>
                  <a:lnTo>
                    <a:pt x="2784" y="1523"/>
                  </a:lnTo>
                  <a:lnTo>
                    <a:pt x="2784" y="1520"/>
                  </a:lnTo>
                  <a:lnTo>
                    <a:pt x="2784" y="1518"/>
                  </a:lnTo>
                  <a:lnTo>
                    <a:pt x="2784" y="1515"/>
                  </a:lnTo>
                  <a:lnTo>
                    <a:pt x="2814" y="1670"/>
                  </a:lnTo>
                  <a:lnTo>
                    <a:pt x="2814" y="1669"/>
                  </a:lnTo>
                  <a:lnTo>
                    <a:pt x="2814" y="1666"/>
                  </a:lnTo>
                  <a:lnTo>
                    <a:pt x="2814" y="1664"/>
                  </a:lnTo>
                  <a:lnTo>
                    <a:pt x="2814" y="1661"/>
                  </a:lnTo>
                  <a:lnTo>
                    <a:pt x="2814" y="1660"/>
                  </a:lnTo>
                  <a:lnTo>
                    <a:pt x="2814" y="1657"/>
                  </a:lnTo>
                  <a:lnTo>
                    <a:pt x="2814" y="1655"/>
                  </a:lnTo>
                  <a:lnTo>
                    <a:pt x="2814" y="1652"/>
                  </a:lnTo>
                  <a:lnTo>
                    <a:pt x="2814" y="1650"/>
                  </a:lnTo>
                  <a:lnTo>
                    <a:pt x="2814" y="1649"/>
                  </a:lnTo>
                  <a:lnTo>
                    <a:pt x="2814" y="1646"/>
                  </a:lnTo>
                  <a:lnTo>
                    <a:pt x="2814" y="1644"/>
                  </a:lnTo>
                  <a:lnTo>
                    <a:pt x="2814" y="1641"/>
                  </a:lnTo>
                  <a:lnTo>
                    <a:pt x="2814" y="1640"/>
                  </a:lnTo>
                  <a:lnTo>
                    <a:pt x="2814" y="1637"/>
                  </a:lnTo>
                  <a:lnTo>
                    <a:pt x="2814" y="1635"/>
                  </a:lnTo>
                  <a:lnTo>
                    <a:pt x="2814" y="1634"/>
                  </a:lnTo>
                  <a:lnTo>
                    <a:pt x="2814" y="1630"/>
                  </a:lnTo>
                  <a:lnTo>
                    <a:pt x="2814" y="1629"/>
                  </a:lnTo>
                  <a:lnTo>
                    <a:pt x="2814" y="1626"/>
                  </a:lnTo>
                  <a:lnTo>
                    <a:pt x="2814" y="1624"/>
                  </a:lnTo>
                  <a:lnTo>
                    <a:pt x="2814" y="1621"/>
                  </a:lnTo>
                  <a:lnTo>
                    <a:pt x="2814" y="1620"/>
                  </a:lnTo>
                  <a:lnTo>
                    <a:pt x="2814" y="1617"/>
                  </a:lnTo>
                  <a:lnTo>
                    <a:pt x="2814" y="1615"/>
                  </a:lnTo>
                  <a:lnTo>
                    <a:pt x="2814" y="1614"/>
                  </a:lnTo>
                  <a:lnTo>
                    <a:pt x="2814" y="1610"/>
                  </a:lnTo>
                  <a:lnTo>
                    <a:pt x="2814" y="1609"/>
                  </a:lnTo>
                  <a:lnTo>
                    <a:pt x="2814" y="1606"/>
                  </a:lnTo>
                  <a:lnTo>
                    <a:pt x="2814" y="1604"/>
                  </a:lnTo>
                  <a:lnTo>
                    <a:pt x="2814" y="1601"/>
                  </a:lnTo>
                  <a:lnTo>
                    <a:pt x="2814" y="1600"/>
                  </a:lnTo>
                  <a:lnTo>
                    <a:pt x="2814" y="1598"/>
                  </a:lnTo>
                  <a:lnTo>
                    <a:pt x="2814" y="1595"/>
                  </a:lnTo>
                  <a:lnTo>
                    <a:pt x="2843" y="1803"/>
                  </a:lnTo>
                  <a:lnTo>
                    <a:pt x="2843" y="1801"/>
                  </a:lnTo>
                  <a:lnTo>
                    <a:pt x="2843" y="1798"/>
                  </a:lnTo>
                  <a:lnTo>
                    <a:pt x="2843" y="1796"/>
                  </a:lnTo>
                  <a:lnTo>
                    <a:pt x="2843" y="1793"/>
                  </a:lnTo>
                  <a:lnTo>
                    <a:pt x="2843" y="1792"/>
                  </a:lnTo>
                  <a:lnTo>
                    <a:pt x="2843" y="1789"/>
                  </a:lnTo>
                  <a:lnTo>
                    <a:pt x="2843" y="1787"/>
                  </a:lnTo>
                  <a:lnTo>
                    <a:pt x="2843" y="1786"/>
                  </a:lnTo>
                  <a:lnTo>
                    <a:pt x="2843" y="1783"/>
                  </a:lnTo>
                  <a:lnTo>
                    <a:pt x="2843" y="1781"/>
                  </a:lnTo>
                  <a:lnTo>
                    <a:pt x="2843" y="1778"/>
                  </a:lnTo>
                  <a:lnTo>
                    <a:pt x="2843" y="1776"/>
                  </a:lnTo>
                  <a:lnTo>
                    <a:pt x="2843" y="1773"/>
                  </a:lnTo>
                  <a:lnTo>
                    <a:pt x="2843" y="1772"/>
                  </a:lnTo>
                  <a:lnTo>
                    <a:pt x="2843" y="1770"/>
                  </a:lnTo>
                  <a:lnTo>
                    <a:pt x="2843" y="1767"/>
                  </a:lnTo>
                  <a:lnTo>
                    <a:pt x="2843" y="1766"/>
                  </a:lnTo>
                  <a:lnTo>
                    <a:pt x="2843" y="1763"/>
                  </a:lnTo>
                  <a:lnTo>
                    <a:pt x="2843" y="1761"/>
                  </a:lnTo>
                  <a:lnTo>
                    <a:pt x="2843" y="1758"/>
                  </a:lnTo>
                  <a:lnTo>
                    <a:pt x="2843" y="1756"/>
                  </a:lnTo>
                  <a:lnTo>
                    <a:pt x="2843" y="1755"/>
                  </a:lnTo>
                  <a:lnTo>
                    <a:pt x="2843" y="1752"/>
                  </a:lnTo>
                  <a:lnTo>
                    <a:pt x="2843" y="1750"/>
                  </a:lnTo>
                  <a:lnTo>
                    <a:pt x="2843" y="1747"/>
                  </a:lnTo>
                  <a:lnTo>
                    <a:pt x="2843" y="1746"/>
                  </a:lnTo>
                  <a:lnTo>
                    <a:pt x="2843" y="1743"/>
                  </a:lnTo>
                  <a:lnTo>
                    <a:pt x="2843" y="1741"/>
                  </a:lnTo>
                  <a:lnTo>
                    <a:pt x="2843" y="1738"/>
                  </a:lnTo>
                  <a:lnTo>
                    <a:pt x="2843" y="1736"/>
                  </a:lnTo>
                  <a:lnTo>
                    <a:pt x="2843" y="1735"/>
                  </a:lnTo>
                  <a:lnTo>
                    <a:pt x="2843" y="1732"/>
                  </a:lnTo>
                  <a:lnTo>
                    <a:pt x="2843" y="1730"/>
                  </a:lnTo>
                  <a:lnTo>
                    <a:pt x="2843" y="1727"/>
                  </a:lnTo>
                  <a:lnTo>
                    <a:pt x="2843" y="1726"/>
                  </a:lnTo>
                  <a:lnTo>
                    <a:pt x="2843" y="1723"/>
                  </a:lnTo>
                  <a:lnTo>
                    <a:pt x="2843" y="1721"/>
                  </a:lnTo>
                  <a:lnTo>
                    <a:pt x="2843" y="1720"/>
                  </a:lnTo>
                  <a:lnTo>
                    <a:pt x="2843" y="1716"/>
                  </a:lnTo>
                  <a:lnTo>
                    <a:pt x="2843" y="1715"/>
                  </a:lnTo>
                  <a:lnTo>
                    <a:pt x="2843" y="1712"/>
                  </a:lnTo>
                  <a:lnTo>
                    <a:pt x="2843" y="1710"/>
                  </a:lnTo>
                  <a:lnTo>
                    <a:pt x="2843" y="1707"/>
                  </a:lnTo>
                  <a:lnTo>
                    <a:pt x="2843" y="1706"/>
                  </a:lnTo>
                  <a:lnTo>
                    <a:pt x="2843" y="1703"/>
                  </a:lnTo>
                  <a:lnTo>
                    <a:pt x="2843" y="1701"/>
                  </a:lnTo>
                  <a:lnTo>
                    <a:pt x="2843" y="1700"/>
                  </a:lnTo>
                  <a:lnTo>
                    <a:pt x="2843" y="1696"/>
                  </a:lnTo>
                  <a:lnTo>
                    <a:pt x="2843" y="1695"/>
                  </a:lnTo>
                  <a:lnTo>
                    <a:pt x="2843" y="1692"/>
                  </a:lnTo>
                  <a:lnTo>
                    <a:pt x="2843" y="1690"/>
                  </a:lnTo>
                  <a:lnTo>
                    <a:pt x="2843" y="1687"/>
                  </a:lnTo>
                  <a:lnTo>
                    <a:pt x="2843" y="1686"/>
                  </a:lnTo>
                  <a:lnTo>
                    <a:pt x="2872" y="2202"/>
                  </a:lnTo>
                </a:path>
              </a:pathLst>
            </a:custGeom>
            <a:noFill/>
            <a:ln w="28575" cmpd="sng">
              <a:solidFill>
                <a:srgbClr val="00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51" name="Freeform 119"/>
            <p:cNvSpPr>
              <a:spLocks/>
            </p:cNvSpPr>
            <p:nvPr/>
          </p:nvSpPr>
          <p:spPr bwMode="auto">
            <a:xfrm>
              <a:off x="3228" y="2109"/>
              <a:ext cx="1758" cy="1338"/>
            </a:xfrm>
            <a:custGeom>
              <a:avLst/>
              <a:gdLst>
                <a:gd name="T0" fmla="*/ 107 w 2872"/>
                <a:gd name="T1" fmla="*/ 0 h 2202"/>
                <a:gd name="T2" fmla="*/ 233 w 2872"/>
                <a:gd name="T3" fmla="*/ 0 h 2202"/>
                <a:gd name="T4" fmla="*/ 359 w 2872"/>
                <a:gd name="T5" fmla="*/ 0 h 2202"/>
                <a:gd name="T6" fmla="*/ 466 w 2872"/>
                <a:gd name="T7" fmla="*/ 0 h 2202"/>
                <a:gd name="T8" fmla="*/ 537 w 2872"/>
                <a:gd name="T9" fmla="*/ 4 h 2202"/>
                <a:gd name="T10" fmla="*/ 592 w 2872"/>
                <a:gd name="T11" fmla="*/ 6 h 2202"/>
                <a:gd name="T12" fmla="*/ 664 w 2872"/>
                <a:gd name="T13" fmla="*/ 13 h 2202"/>
                <a:gd name="T14" fmla="*/ 717 w 2872"/>
                <a:gd name="T15" fmla="*/ 21 h 2202"/>
                <a:gd name="T16" fmla="*/ 790 w 2872"/>
                <a:gd name="T17" fmla="*/ 35 h 2202"/>
                <a:gd name="T18" fmla="*/ 825 w 2872"/>
                <a:gd name="T19" fmla="*/ 42 h 2202"/>
                <a:gd name="T20" fmla="*/ 879 w 2872"/>
                <a:gd name="T21" fmla="*/ 55 h 2202"/>
                <a:gd name="T22" fmla="*/ 932 w 2872"/>
                <a:gd name="T23" fmla="*/ 71 h 2202"/>
                <a:gd name="T24" fmla="*/ 1005 w 2872"/>
                <a:gd name="T25" fmla="*/ 101 h 2202"/>
                <a:gd name="T26" fmla="*/ 1058 w 2872"/>
                <a:gd name="T27" fmla="*/ 125 h 2202"/>
                <a:gd name="T28" fmla="*/ 1094 w 2872"/>
                <a:gd name="T29" fmla="*/ 141 h 2202"/>
                <a:gd name="T30" fmla="*/ 1130 w 2872"/>
                <a:gd name="T31" fmla="*/ 158 h 2202"/>
                <a:gd name="T32" fmla="*/ 1183 w 2872"/>
                <a:gd name="T33" fmla="*/ 193 h 2202"/>
                <a:gd name="T34" fmla="*/ 1220 w 2872"/>
                <a:gd name="T35" fmla="*/ 216 h 2202"/>
                <a:gd name="T36" fmla="*/ 1256 w 2872"/>
                <a:gd name="T37" fmla="*/ 243 h 2202"/>
                <a:gd name="T38" fmla="*/ 1292 w 2872"/>
                <a:gd name="T39" fmla="*/ 271 h 2202"/>
                <a:gd name="T40" fmla="*/ 1309 w 2872"/>
                <a:gd name="T41" fmla="*/ 283 h 2202"/>
                <a:gd name="T42" fmla="*/ 1345 w 2872"/>
                <a:gd name="T43" fmla="*/ 317 h 2202"/>
                <a:gd name="T44" fmla="*/ 1363 w 2872"/>
                <a:gd name="T45" fmla="*/ 330 h 2202"/>
                <a:gd name="T46" fmla="*/ 1399 w 2872"/>
                <a:gd name="T47" fmla="*/ 369 h 2202"/>
                <a:gd name="T48" fmla="*/ 1418 w 2872"/>
                <a:gd name="T49" fmla="*/ 386 h 2202"/>
                <a:gd name="T50" fmla="*/ 1435 w 2872"/>
                <a:gd name="T51" fmla="*/ 405 h 2202"/>
                <a:gd name="T52" fmla="*/ 1453 w 2872"/>
                <a:gd name="T53" fmla="*/ 424 h 2202"/>
                <a:gd name="T54" fmla="*/ 1489 w 2872"/>
                <a:gd name="T55" fmla="*/ 476 h 2202"/>
                <a:gd name="T56" fmla="*/ 1507 w 2872"/>
                <a:gd name="T57" fmla="*/ 499 h 2202"/>
                <a:gd name="T58" fmla="*/ 1525 w 2872"/>
                <a:gd name="T59" fmla="*/ 523 h 2202"/>
                <a:gd name="T60" fmla="*/ 1543 w 2872"/>
                <a:gd name="T61" fmla="*/ 550 h 2202"/>
                <a:gd name="T62" fmla="*/ 1560 w 2872"/>
                <a:gd name="T63" fmla="*/ 579 h 2202"/>
                <a:gd name="T64" fmla="*/ 1560 w 2872"/>
                <a:gd name="T65" fmla="*/ 570 h 2202"/>
                <a:gd name="T66" fmla="*/ 1579 w 2872"/>
                <a:gd name="T67" fmla="*/ 602 h 2202"/>
                <a:gd name="T68" fmla="*/ 1596 w 2872"/>
                <a:gd name="T69" fmla="*/ 637 h 2202"/>
                <a:gd name="T70" fmla="*/ 1614 w 2872"/>
                <a:gd name="T71" fmla="*/ 676 h 2202"/>
                <a:gd name="T72" fmla="*/ 1614 w 2872"/>
                <a:gd name="T73" fmla="*/ 667 h 2202"/>
                <a:gd name="T74" fmla="*/ 1633 w 2872"/>
                <a:gd name="T75" fmla="*/ 710 h 2202"/>
                <a:gd name="T76" fmla="*/ 1633 w 2872"/>
                <a:gd name="T77" fmla="*/ 701 h 2202"/>
                <a:gd name="T78" fmla="*/ 1651 w 2872"/>
                <a:gd name="T79" fmla="*/ 748 h 2202"/>
                <a:gd name="T80" fmla="*/ 1651 w 2872"/>
                <a:gd name="T81" fmla="*/ 739 h 2202"/>
                <a:gd name="T82" fmla="*/ 1669 w 2872"/>
                <a:gd name="T83" fmla="*/ 793 h 2202"/>
                <a:gd name="T84" fmla="*/ 1669 w 2872"/>
                <a:gd name="T85" fmla="*/ 783 h 2202"/>
                <a:gd name="T86" fmla="*/ 1669 w 2872"/>
                <a:gd name="T87" fmla="*/ 773 h 2202"/>
                <a:gd name="T88" fmla="*/ 1686 w 2872"/>
                <a:gd name="T89" fmla="*/ 837 h 2202"/>
                <a:gd name="T90" fmla="*/ 1686 w 2872"/>
                <a:gd name="T91" fmla="*/ 828 h 2202"/>
                <a:gd name="T92" fmla="*/ 1686 w 2872"/>
                <a:gd name="T93" fmla="*/ 818 h 2202"/>
                <a:gd name="T94" fmla="*/ 1704 w 2872"/>
                <a:gd name="T95" fmla="*/ 892 h 2202"/>
                <a:gd name="T96" fmla="*/ 1704 w 2872"/>
                <a:gd name="T97" fmla="*/ 882 h 2202"/>
                <a:gd name="T98" fmla="*/ 1704 w 2872"/>
                <a:gd name="T99" fmla="*/ 873 h 2202"/>
                <a:gd name="T100" fmla="*/ 1722 w 2872"/>
                <a:gd name="T101" fmla="*/ 962 h 2202"/>
                <a:gd name="T102" fmla="*/ 1722 w 2872"/>
                <a:gd name="T103" fmla="*/ 953 h 2202"/>
                <a:gd name="T104" fmla="*/ 1722 w 2872"/>
                <a:gd name="T105" fmla="*/ 944 h 2202"/>
                <a:gd name="T106" fmla="*/ 1722 w 2872"/>
                <a:gd name="T107" fmla="*/ 935 h 2202"/>
                <a:gd name="T108" fmla="*/ 1722 w 2872"/>
                <a:gd name="T109" fmla="*/ 925 h 2202"/>
                <a:gd name="T110" fmla="*/ 1740 w 2872"/>
                <a:gd name="T111" fmla="*/ 1049 h 2202"/>
                <a:gd name="T112" fmla="*/ 1740 w 2872"/>
                <a:gd name="T113" fmla="*/ 1039 h 2202"/>
                <a:gd name="T114" fmla="*/ 1740 w 2872"/>
                <a:gd name="T115" fmla="*/ 1030 h 2202"/>
                <a:gd name="T116" fmla="*/ 1740 w 2872"/>
                <a:gd name="T117" fmla="*/ 1021 h 2202"/>
                <a:gd name="T118" fmla="*/ 1740 w 2872"/>
                <a:gd name="T119" fmla="*/ 1011 h 2202"/>
                <a:gd name="T120" fmla="*/ 1740 w 2872"/>
                <a:gd name="T121" fmla="*/ 1002 h 2202"/>
                <a:gd name="T122" fmla="*/ 1740 w 2872"/>
                <a:gd name="T123" fmla="*/ 993 h 2202"/>
                <a:gd name="T124" fmla="*/ 1758 w 2872"/>
                <a:gd name="T125" fmla="*/ 1338 h 22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872" h="2202">
                  <a:moveTo>
                    <a:pt x="0" y="0"/>
                  </a:moveTo>
                  <a:lnTo>
                    <a:pt x="29" y="0"/>
                  </a:lnTo>
                  <a:lnTo>
                    <a:pt x="58" y="0"/>
                  </a:lnTo>
                  <a:lnTo>
                    <a:pt x="87" y="0"/>
                  </a:lnTo>
                  <a:lnTo>
                    <a:pt x="116" y="0"/>
                  </a:lnTo>
                  <a:lnTo>
                    <a:pt x="146" y="0"/>
                  </a:lnTo>
                  <a:lnTo>
                    <a:pt x="175" y="0"/>
                  </a:lnTo>
                  <a:lnTo>
                    <a:pt x="205" y="0"/>
                  </a:lnTo>
                  <a:lnTo>
                    <a:pt x="235" y="0"/>
                  </a:lnTo>
                  <a:lnTo>
                    <a:pt x="264" y="0"/>
                  </a:lnTo>
                  <a:lnTo>
                    <a:pt x="293" y="0"/>
                  </a:lnTo>
                  <a:lnTo>
                    <a:pt x="322" y="0"/>
                  </a:lnTo>
                  <a:lnTo>
                    <a:pt x="351" y="0"/>
                  </a:lnTo>
                  <a:lnTo>
                    <a:pt x="381" y="0"/>
                  </a:lnTo>
                  <a:lnTo>
                    <a:pt x="410" y="0"/>
                  </a:lnTo>
                  <a:lnTo>
                    <a:pt x="439" y="0"/>
                  </a:lnTo>
                  <a:lnTo>
                    <a:pt x="468" y="0"/>
                  </a:lnTo>
                  <a:lnTo>
                    <a:pt x="497" y="0"/>
                  </a:lnTo>
                  <a:lnTo>
                    <a:pt x="526" y="0"/>
                  </a:lnTo>
                  <a:lnTo>
                    <a:pt x="557" y="0"/>
                  </a:lnTo>
                  <a:lnTo>
                    <a:pt x="586" y="0"/>
                  </a:lnTo>
                  <a:lnTo>
                    <a:pt x="616" y="0"/>
                  </a:lnTo>
                  <a:lnTo>
                    <a:pt x="645" y="0"/>
                  </a:lnTo>
                  <a:lnTo>
                    <a:pt x="674" y="0"/>
                  </a:lnTo>
                  <a:lnTo>
                    <a:pt x="703" y="0"/>
                  </a:lnTo>
                  <a:lnTo>
                    <a:pt x="732" y="0"/>
                  </a:lnTo>
                  <a:lnTo>
                    <a:pt x="762" y="2"/>
                  </a:lnTo>
                  <a:lnTo>
                    <a:pt x="762" y="0"/>
                  </a:lnTo>
                  <a:lnTo>
                    <a:pt x="791" y="2"/>
                  </a:lnTo>
                  <a:lnTo>
                    <a:pt x="791" y="0"/>
                  </a:lnTo>
                  <a:lnTo>
                    <a:pt x="820" y="5"/>
                  </a:lnTo>
                  <a:lnTo>
                    <a:pt x="820" y="2"/>
                  </a:lnTo>
                  <a:lnTo>
                    <a:pt x="849" y="5"/>
                  </a:lnTo>
                  <a:lnTo>
                    <a:pt x="849" y="2"/>
                  </a:lnTo>
                  <a:lnTo>
                    <a:pt x="878" y="6"/>
                  </a:lnTo>
                  <a:lnTo>
                    <a:pt x="878" y="5"/>
                  </a:lnTo>
                  <a:lnTo>
                    <a:pt x="909" y="6"/>
                  </a:lnTo>
                  <a:lnTo>
                    <a:pt x="909" y="5"/>
                  </a:lnTo>
                  <a:lnTo>
                    <a:pt x="938" y="10"/>
                  </a:lnTo>
                  <a:lnTo>
                    <a:pt x="938" y="6"/>
                  </a:lnTo>
                  <a:lnTo>
                    <a:pt x="967" y="11"/>
                  </a:lnTo>
                  <a:lnTo>
                    <a:pt x="967" y="10"/>
                  </a:lnTo>
                  <a:lnTo>
                    <a:pt x="997" y="14"/>
                  </a:lnTo>
                  <a:lnTo>
                    <a:pt x="997" y="11"/>
                  </a:lnTo>
                  <a:lnTo>
                    <a:pt x="1026" y="19"/>
                  </a:lnTo>
                  <a:lnTo>
                    <a:pt x="1026" y="16"/>
                  </a:lnTo>
                  <a:lnTo>
                    <a:pt x="1055" y="20"/>
                  </a:lnTo>
                  <a:lnTo>
                    <a:pt x="1055" y="19"/>
                  </a:lnTo>
                  <a:lnTo>
                    <a:pt x="1084" y="22"/>
                  </a:lnTo>
                  <a:lnTo>
                    <a:pt x="1084" y="20"/>
                  </a:lnTo>
                  <a:lnTo>
                    <a:pt x="1113" y="26"/>
                  </a:lnTo>
                  <a:lnTo>
                    <a:pt x="1113" y="25"/>
                  </a:lnTo>
                  <a:lnTo>
                    <a:pt x="1142" y="31"/>
                  </a:lnTo>
                  <a:lnTo>
                    <a:pt x="1142" y="30"/>
                  </a:lnTo>
                  <a:lnTo>
                    <a:pt x="1172" y="36"/>
                  </a:lnTo>
                  <a:lnTo>
                    <a:pt x="1172" y="34"/>
                  </a:lnTo>
                  <a:lnTo>
                    <a:pt x="1201" y="40"/>
                  </a:lnTo>
                  <a:lnTo>
                    <a:pt x="1201" y="37"/>
                  </a:lnTo>
                  <a:lnTo>
                    <a:pt x="1230" y="45"/>
                  </a:lnTo>
                  <a:lnTo>
                    <a:pt x="1230" y="42"/>
                  </a:lnTo>
                  <a:lnTo>
                    <a:pt x="1261" y="51"/>
                  </a:lnTo>
                  <a:lnTo>
                    <a:pt x="1261" y="50"/>
                  </a:lnTo>
                  <a:lnTo>
                    <a:pt x="1290" y="57"/>
                  </a:lnTo>
                  <a:lnTo>
                    <a:pt x="1290" y="56"/>
                  </a:lnTo>
                  <a:lnTo>
                    <a:pt x="1290" y="53"/>
                  </a:lnTo>
                  <a:lnTo>
                    <a:pt x="1319" y="65"/>
                  </a:lnTo>
                  <a:lnTo>
                    <a:pt x="1319" y="62"/>
                  </a:lnTo>
                  <a:lnTo>
                    <a:pt x="1319" y="60"/>
                  </a:lnTo>
                  <a:lnTo>
                    <a:pt x="1348" y="71"/>
                  </a:lnTo>
                  <a:lnTo>
                    <a:pt x="1348" y="69"/>
                  </a:lnTo>
                  <a:lnTo>
                    <a:pt x="1348" y="66"/>
                  </a:lnTo>
                  <a:lnTo>
                    <a:pt x="1377" y="77"/>
                  </a:lnTo>
                  <a:lnTo>
                    <a:pt x="1377" y="76"/>
                  </a:lnTo>
                  <a:lnTo>
                    <a:pt x="1407" y="85"/>
                  </a:lnTo>
                  <a:lnTo>
                    <a:pt x="1407" y="82"/>
                  </a:lnTo>
                  <a:lnTo>
                    <a:pt x="1436" y="93"/>
                  </a:lnTo>
                  <a:lnTo>
                    <a:pt x="1436" y="91"/>
                  </a:lnTo>
                  <a:lnTo>
                    <a:pt x="1465" y="102"/>
                  </a:lnTo>
                  <a:lnTo>
                    <a:pt x="1465" y="100"/>
                  </a:lnTo>
                  <a:lnTo>
                    <a:pt x="1494" y="111"/>
                  </a:lnTo>
                  <a:lnTo>
                    <a:pt x="1494" y="108"/>
                  </a:lnTo>
                  <a:lnTo>
                    <a:pt x="1523" y="122"/>
                  </a:lnTo>
                  <a:lnTo>
                    <a:pt x="1523" y="120"/>
                  </a:lnTo>
                  <a:lnTo>
                    <a:pt x="1523" y="117"/>
                  </a:lnTo>
                  <a:lnTo>
                    <a:pt x="1553" y="131"/>
                  </a:lnTo>
                  <a:lnTo>
                    <a:pt x="1553" y="128"/>
                  </a:lnTo>
                  <a:lnTo>
                    <a:pt x="1582" y="142"/>
                  </a:lnTo>
                  <a:lnTo>
                    <a:pt x="1582" y="139"/>
                  </a:lnTo>
                  <a:lnTo>
                    <a:pt x="1611" y="152"/>
                  </a:lnTo>
                  <a:lnTo>
                    <a:pt x="1611" y="151"/>
                  </a:lnTo>
                  <a:lnTo>
                    <a:pt x="1642" y="166"/>
                  </a:lnTo>
                  <a:lnTo>
                    <a:pt x="1642" y="163"/>
                  </a:lnTo>
                  <a:lnTo>
                    <a:pt x="1642" y="162"/>
                  </a:lnTo>
                  <a:lnTo>
                    <a:pt x="1671" y="177"/>
                  </a:lnTo>
                  <a:lnTo>
                    <a:pt x="1671" y="174"/>
                  </a:lnTo>
                  <a:lnTo>
                    <a:pt x="1700" y="191"/>
                  </a:lnTo>
                  <a:lnTo>
                    <a:pt x="1700" y="188"/>
                  </a:lnTo>
                  <a:lnTo>
                    <a:pt x="1729" y="206"/>
                  </a:lnTo>
                  <a:lnTo>
                    <a:pt x="1729" y="203"/>
                  </a:lnTo>
                  <a:lnTo>
                    <a:pt x="1729" y="202"/>
                  </a:lnTo>
                  <a:lnTo>
                    <a:pt x="1758" y="219"/>
                  </a:lnTo>
                  <a:lnTo>
                    <a:pt x="1758" y="217"/>
                  </a:lnTo>
                  <a:lnTo>
                    <a:pt x="1758" y="214"/>
                  </a:lnTo>
                  <a:lnTo>
                    <a:pt x="1788" y="234"/>
                  </a:lnTo>
                  <a:lnTo>
                    <a:pt x="1788" y="232"/>
                  </a:lnTo>
                  <a:lnTo>
                    <a:pt x="1788" y="229"/>
                  </a:lnTo>
                  <a:lnTo>
                    <a:pt x="1817" y="249"/>
                  </a:lnTo>
                  <a:lnTo>
                    <a:pt x="1817" y="248"/>
                  </a:lnTo>
                  <a:lnTo>
                    <a:pt x="1817" y="245"/>
                  </a:lnTo>
                  <a:lnTo>
                    <a:pt x="1846" y="265"/>
                  </a:lnTo>
                  <a:lnTo>
                    <a:pt x="1846" y="263"/>
                  </a:lnTo>
                  <a:lnTo>
                    <a:pt x="1846" y="260"/>
                  </a:lnTo>
                  <a:lnTo>
                    <a:pt x="1875" y="283"/>
                  </a:lnTo>
                  <a:lnTo>
                    <a:pt x="1875" y="280"/>
                  </a:lnTo>
                  <a:lnTo>
                    <a:pt x="1875" y="278"/>
                  </a:lnTo>
                  <a:lnTo>
                    <a:pt x="1904" y="300"/>
                  </a:lnTo>
                  <a:lnTo>
                    <a:pt x="1904" y="298"/>
                  </a:lnTo>
                  <a:lnTo>
                    <a:pt x="1904" y="295"/>
                  </a:lnTo>
                  <a:lnTo>
                    <a:pt x="1933" y="318"/>
                  </a:lnTo>
                  <a:lnTo>
                    <a:pt x="1933" y="315"/>
                  </a:lnTo>
                  <a:lnTo>
                    <a:pt x="1933" y="314"/>
                  </a:lnTo>
                  <a:lnTo>
                    <a:pt x="1964" y="338"/>
                  </a:lnTo>
                  <a:lnTo>
                    <a:pt x="1964" y="335"/>
                  </a:lnTo>
                  <a:lnTo>
                    <a:pt x="1964" y="334"/>
                  </a:lnTo>
                  <a:lnTo>
                    <a:pt x="1993" y="358"/>
                  </a:lnTo>
                  <a:lnTo>
                    <a:pt x="1993" y="355"/>
                  </a:lnTo>
                  <a:lnTo>
                    <a:pt x="1993" y="354"/>
                  </a:lnTo>
                  <a:lnTo>
                    <a:pt x="2023" y="380"/>
                  </a:lnTo>
                  <a:lnTo>
                    <a:pt x="2023" y="378"/>
                  </a:lnTo>
                  <a:lnTo>
                    <a:pt x="2023" y="375"/>
                  </a:lnTo>
                  <a:lnTo>
                    <a:pt x="2023" y="374"/>
                  </a:lnTo>
                  <a:lnTo>
                    <a:pt x="2052" y="401"/>
                  </a:lnTo>
                  <a:lnTo>
                    <a:pt x="2052" y="400"/>
                  </a:lnTo>
                  <a:lnTo>
                    <a:pt x="2052" y="397"/>
                  </a:lnTo>
                  <a:lnTo>
                    <a:pt x="2052" y="395"/>
                  </a:lnTo>
                  <a:lnTo>
                    <a:pt x="2081" y="424"/>
                  </a:lnTo>
                  <a:lnTo>
                    <a:pt x="2081" y="421"/>
                  </a:lnTo>
                  <a:lnTo>
                    <a:pt x="2081" y="420"/>
                  </a:lnTo>
                  <a:lnTo>
                    <a:pt x="2081" y="417"/>
                  </a:lnTo>
                  <a:lnTo>
                    <a:pt x="2110" y="446"/>
                  </a:lnTo>
                  <a:lnTo>
                    <a:pt x="2110" y="444"/>
                  </a:lnTo>
                  <a:lnTo>
                    <a:pt x="2110" y="441"/>
                  </a:lnTo>
                  <a:lnTo>
                    <a:pt x="2110" y="440"/>
                  </a:lnTo>
                  <a:lnTo>
                    <a:pt x="2139" y="472"/>
                  </a:lnTo>
                  <a:lnTo>
                    <a:pt x="2139" y="470"/>
                  </a:lnTo>
                  <a:lnTo>
                    <a:pt x="2139" y="467"/>
                  </a:lnTo>
                  <a:lnTo>
                    <a:pt x="2139" y="466"/>
                  </a:lnTo>
                  <a:lnTo>
                    <a:pt x="2139" y="464"/>
                  </a:lnTo>
                  <a:lnTo>
                    <a:pt x="2168" y="497"/>
                  </a:lnTo>
                  <a:lnTo>
                    <a:pt x="2168" y="495"/>
                  </a:lnTo>
                  <a:lnTo>
                    <a:pt x="2168" y="492"/>
                  </a:lnTo>
                  <a:lnTo>
                    <a:pt x="2168" y="490"/>
                  </a:lnTo>
                  <a:lnTo>
                    <a:pt x="2198" y="523"/>
                  </a:lnTo>
                  <a:lnTo>
                    <a:pt x="2198" y="521"/>
                  </a:lnTo>
                  <a:lnTo>
                    <a:pt x="2198" y="518"/>
                  </a:lnTo>
                  <a:lnTo>
                    <a:pt x="2198" y="517"/>
                  </a:lnTo>
                  <a:lnTo>
                    <a:pt x="2227" y="552"/>
                  </a:lnTo>
                  <a:lnTo>
                    <a:pt x="2227" y="550"/>
                  </a:lnTo>
                  <a:lnTo>
                    <a:pt x="2227" y="547"/>
                  </a:lnTo>
                  <a:lnTo>
                    <a:pt x="2227" y="546"/>
                  </a:lnTo>
                  <a:lnTo>
                    <a:pt x="2227" y="543"/>
                  </a:lnTo>
                  <a:lnTo>
                    <a:pt x="2256" y="581"/>
                  </a:lnTo>
                  <a:lnTo>
                    <a:pt x="2256" y="578"/>
                  </a:lnTo>
                  <a:lnTo>
                    <a:pt x="2256" y="576"/>
                  </a:lnTo>
                  <a:lnTo>
                    <a:pt x="2256" y="573"/>
                  </a:lnTo>
                  <a:lnTo>
                    <a:pt x="2256" y="572"/>
                  </a:lnTo>
                  <a:lnTo>
                    <a:pt x="2285" y="609"/>
                  </a:lnTo>
                  <a:lnTo>
                    <a:pt x="2285" y="607"/>
                  </a:lnTo>
                  <a:lnTo>
                    <a:pt x="2285" y="604"/>
                  </a:lnTo>
                  <a:lnTo>
                    <a:pt x="2285" y="603"/>
                  </a:lnTo>
                  <a:lnTo>
                    <a:pt x="2285" y="601"/>
                  </a:lnTo>
                  <a:lnTo>
                    <a:pt x="2316" y="643"/>
                  </a:lnTo>
                  <a:lnTo>
                    <a:pt x="2316" y="639"/>
                  </a:lnTo>
                  <a:lnTo>
                    <a:pt x="2316" y="638"/>
                  </a:lnTo>
                  <a:lnTo>
                    <a:pt x="2316" y="636"/>
                  </a:lnTo>
                  <a:lnTo>
                    <a:pt x="2316" y="633"/>
                  </a:lnTo>
                  <a:lnTo>
                    <a:pt x="2316" y="632"/>
                  </a:lnTo>
                  <a:lnTo>
                    <a:pt x="2345" y="675"/>
                  </a:lnTo>
                  <a:lnTo>
                    <a:pt x="2345" y="673"/>
                  </a:lnTo>
                  <a:lnTo>
                    <a:pt x="2345" y="672"/>
                  </a:lnTo>
                  <a:lnTo>
                    <a:pt x="2345" y="669"/>
                  </a:lnTo>
                  <a:lnTo>
                    <a:pt x="2345" y="667"/>
                  </a:lnTo>
                  <a:lnTo>
                    <a:pt x="2345" y="664"/>
                  </a:lnTo>
                  <a:lnTo>
                    <a:pt x="2374" y="709"/>
                  </a:lnTo>
                  <a:lnTo>
                    <a:pt x="2374" y="706"/>
                  </a:lnTo>
                  <a:lnTo>
                    <a:pt x="2374" y="704"/>
                  </a:lnTo>
                  <a:lnTo>
                    <a:pt x="2374" y="702"/>
                  </a:lnTo>
                  <a:lnTo>
                    <a:pt x="2374" y="699"/>
                  </a:lnTo>
                  <a:lnTo>
                    <a:pt x="2374" y="698"/>
                  </a:lnTo>
                  <a:lnTo>
                    <a:pt x="2403" y="744"/>
                  </a:lnTo>
                  <a:lnTo>
                    <a:pt x="2403" y="741"/>
                  </a:lnTo>
                  <a:lnTo>
                    <a:pt x="2403" y="739"/>
                  </a:lnTo>
                  <a:lnTo>
                    <a:pt x="2403" y="738"/>
                  </a:lnTo>
                  <a:lnTo>
                    <a:pt x="2403" y="735"/>
                  </a:lnTo>
                  <a:lnTo>
                    <a:pt x="2403" y="733"/>
                  </a:lnTo>
                  <a:lnTo>
                    <a:pt x="2433" y="784"/>
                  </a:lnTo>
                  <a:lnTo>
                    <a:pt x="2433" y="781"/>
                  </a:lnTo>
                  <a:lnTo>
                    <a:pt x="2433" y="779"/>
                  </a:lnTo>
                  <a:lnTo>
                    <a:pt x="2433" y="776"/>
                  </a:lnTo>
                  <a:lnTo>
                    <a:pt x="2433" y="775"/>
                  </a:lnTo>
                  <a:lnTo>
                    <a:pt x="2433" y="773"/>
                  </a:lnTo>
                  <a:lnTo>
                    <a:pt x="2433" y="770"/>
                  </a:lnTo>
                  <a:lnTo>
                    <a:pt x="2462" y="821"/>
                  </a:lnTo>
                  <a:lnTo>
                    <a:pt x="2462" y="819"/>
                  </a:lnTo>
                  <a:lnTo>
                    <a:pt x="2462" y="816"/>
                  </a:lnTo>
                  <a:lnTo>
                    <a:pt x="2462" y="815"/>
                  </a:lnTo>
                  <a:lnTo>
                    <a:pt x="2462" y="812"/>
                  </a:lnTo>
                  <a:lnTo>
                    <a:pt x="2462" y="810"/>
                  </a:lnTo>
                  <a:lnTo>
                    <a:pt x="2491" y="862"/>
                  </a:lnTo>
                  <a:lnTo>
                    <a:pt x="2491" y="861"/>
                  </a:lnTo>
                  <a:lnTo>
                    <a:pt x="2491" y="859"/>
                  </a:lnTo>
                  <a:lnTo>
                    <a:pt x="2491" y="856"/>
                  </a:lnTo>
                  <a:lnTo>
                    <a:pt x="2491" y="855"/>
                  </a:lnTo>
                  <a:lnTo>
                    <a:pt x="2491" y="851"/>
                  </a:lnTo>
                  <a:lnTo>
                    <a:pt x="2491" y="850"/>
                  </a:lnTo>
                  <a:lnTo>
                    <a:pt x="2520" y="907"/>
                  </a:lnTo>
                  <a:lnTo>
                    <a:pt x="2520" y="905"/>
                  </a:lnTo>
                  <a:lnTo>
                    <a:pt x="2520" y="902"/>
                  </a:lnTo>
                  <a:lnTo>
                    <a:pt x="2520" y="901"/>
                  </a:lnTo>
                  <a:lnTo>
                    <a:pt x="2520" y="898"/>
                  </a:lnTo>
                  <a:lnTo>
                    <a:pt x="2520" y="896"/>
                  </a:lnTo>
                  <a:lnTo>
                    <a:pt x="2520" y="895"/>
                  </a:lnTo>
                  <a:lnTo>
                    <a:pt x="2520" y="891"/>
                  </a:lnTo>
                  <a:lnTo>
                    <a:pt x="2549" y="953"/>
                  </a:lnTo>
                  <a:lnTo>
                    <a:pt x="2549" y="951"/>
                  </a:lnTo>
                  <a:lnTo>
                    <a:pt x="2549" y="948"/>
                  </a:lnTo>
                  <a:lnTo>
                    <a:pt x="2549" y="947"/>
                  </a:lnTo>
                  <a:lnTo>
                    <a:pt x="2549" y="945"/>
                  </a:lnTo>
                  <a:lnTo>
                    <a:pt x="2549" y="942"/>
                  </a:lnTo>
                  <a:lnTo>
                    <a:pt x="2549" y="941"/>
                  </a:lnTo>
                  <a:lnTo>
                    <a:pt x="2549" y="938"/>
                  </a:lnTo>
                  <a:lnTo>
                    <a:pt x="2579" y="1004"/>
                  </a:lnTo>
                  <a:lnTo>
                    <a:pt x="2579" y="1002"/>
                  </a:lnTo>
                  <a:lnTo>
                    <a:pt x="2579" y="999"/>
                  </a:lnTo>
                  <a:lnTo>
                    <a:pt x="2579" y="997"/>
                  </a:lnTo>
                  <a:lnTo>
                    <a:pt x="2579" y="996"/>
                  </a:lnTo>
                  <a:lnTo>
                    <a:pt x="2579" y="993"/>
                  </a:lnTo>
                  <a:lnTo>
                    <a:pt x="2579" y="991"/>
                  </a:lnTo>
                  <a:lnTo>
                    <a:pt x="2579" y="988"/>
                  </a:lnTo>
                  <a:lnTo>
                    <a:pt x="2579" y="987"/>
                  </a:lnTo>
                  <a:lnTo>
                    <a:pt x="2579" y="984"/>
                  </a:lnTo>
                  <a:lnTo>
                    <a:pt x="2608" y="1054"/>
                  </a:lnTo>
                  <a:lnTo>
                    <a:pt x="2608" y="1053"/>
                  </a:lnTo>
                  <a:lnTo>
                    <a:pt x="2608" y="1050"/>
                  </a:lnTo>
                  <a:lnTo>
                    <a:pt x="2608" y="1048"/>
                  </a:lnTo>
                  <a:lnTo>
                    <a:pt x="2608" y="1047"/>
                  </a:lnTo>
                  <a:lnTo>
                    <a:pt x="2608" y="1044"/>
                  </a:lnTo>
                  <a:lnTo>
                    <a:pt x="2608" y="1042"/>
                  </a:lnTo>
                  <a:lnTo>
                    <a:pt x="2608" y="1039"/>
                  </a:lnTo>
                  <a:lnTo>
                    <a:pt x="2608" y="1037"/>
                  </a:lnTo>
                  <a:lnTo>
                    <a:pt x="2608" y="1034"/>
                  </a:lnTo>
                  <a:lnTo>
                    <a:pt x="2637" y="1113"/>
                  </a:lnTo>
                  <a:lnTo>
                    <a:pt x="2637" y="1110"/>
                  </a:lnTo>
                  <a:lnTo>
                    <a:pt x="2637" y="1108"/>
                  </a:lnTo>
                  <a:lnTo>
                    <a:pt x="2637" y="1105"/>
                  </a:lnTo>
                  <a:lnTo>
                    <a:pt x="2637" y="1103"/>
                  </a:lnTo>
                  <a:lnTo>
                    <a:pt x="2637" y="1102"/>
                  </a:lnTo>
                  <a:lnTo>
                    <a:pt x="2637" y="1099"/>
                  </a:lnTo>
                  <a:lnTo>
                    <a:pt x="2637" y="1097"/>
                  </a:lnTo>
                  <a:lnTo>
                    <a:pt x="2637" y="1094"/>
                  </a:lnTo>
                  <a:lnTo>
                    <a:pt x="2637" y="1093"/>
                  </a:lnTo>
                  <a:lnTo>
                    <a:pt x="2637" y="1090"/>
                  </a:lnTo>
                  <a:lnTo>
                    <a:pt x="2637" y="1088"/>
                  </a:lnTo>
                  <a:lnTo>
                    <a:pt x="2668" y="1171"/>
                  </a:lnTo>
                  <a:lnTo>
                    <a:pt x="2668" y="1170"/>
                  </a:lnTo>
                  <a:lnTo>
                    <a:pt x="2668" y="1168"/>
                  </a:lnTo>
                  <a:lnTo>
                    <a:pt x="2668" y="1165"/>
                  </a:lnTo>
                  <a:lnTo>
                    <a:pt x="2668" y="1163"/>
                  </a:lnTo>
                  <a:lnTo>
                    <a:pt x="2668" y="1160"/>
                  </a:lnTo>
                  <a:lnTo>
                    <a:pt x="2668" y="1159"/>
                  </a:lnTo>
                  <a:lnTo>
                    <a:pt x="2668" y="1156"/>
                  </a:lnTo>
                  <a:lnTo>
                    <a:pt x="2668" y="1154"/>
                  </a:lnTo>
                  <a:lnTo>
                    <a:pt x="2668" y="1153"/>
                  </a:lnTo>
                  <a:lnTo>
                    <a:pt x="2668" y="1150"/>
                  </a:lnTo>
                  <a:lnTo>
                    <a:pt x="2668" y="1148"/>
                  </a:lnTo>
                  <a:lnTo>
                    <a:pt x="2668" y="1145"/>
                  </a:lnTo>
                  <a:lnTo>
                    <a:pt x="2697" y="1239"/>
                  </a:lnTo>
                  <a:lnTo>
                    <a:pt x="2697" y="1236"/>
                  </a:lnTo>
                  <a:lnTo>
                    <a:pt x="2697" y="1234"/>
                  </a:lnTo>
                  <a:lnTo>
                    <a:pt x="2697" y="1231"/>
                  </a:lnTo>
                  <a:lnTo>
                    <a:pt x="2697" y="1229"/>
                  </a:lnTo>
                  <a:lnTo>
                    <a:pt x="2697" y="1226"/>
                  </a:lnTo>
                  <a:lnTo>
                    <a:pt x="2697" y="1225"/>
                  </a:lnTo>
                  <a:lnTo>
                    <a:pt x="2697" y="1222"/>
                  </a:lnTo>
                  <a:lnTo>
                    <a:pt x="2697" y="1220"/>
                  </a:lnTo>
                  <a:lnTo>
                    <a:pt x="2697" y="1219"/>
                  </a:lnTo>
                  <a:lnTo>
                    <a:pt x="2697" y="1216"/>
                  </a:lnTo>
                  <a:lnTo>
                    <a:pt x="2697" y="1214"/>
                  </a:lnTo>
                  <a:lnTo>
                    <a:pt x="2697" y="1211"/>
                  </a:lnTo>
                  <a:lnTo>
                    <a:pt x="2697" y="1209"/>
                  </a:lnTo>
                  <a:lnTo>
                    <a:pt x="2697" y="1206"/>
                  </a:lnTo>
                  <a:lnTo>
                    <a:pt x="2726" y="1308"/>
                  </a:lnTo>
                  <a:lnTo>
                    <a:pt x="2726" y="1306"/>
                  </a:lnTo>
                  <a:lnTo>
                    <a:pt x="2726" y="1305"/>
                  </a:lnTo>
                  <a:lnTo>
                    <a:pt x="2726" y="1302"/>
                  </a:lnTo>
                  <a:lnTo>
                    <a:pt x="2726" y="1300"/>
                  </a:lnTo>
                  <a:lnTo>
                    <a:pt x="2726" y="1297"/>
                  </a:lnTo>
                  <a:lnTo>
                    <a:pt x="2726" y="1296"/>
                  </a:lnTo>
                  <a:lnTo>
                    <a:pt x="2726" y="1292"/>
                  </a:lnTo>
                  <a:lnTo>
                    <a:pt x="2726" y="1291"/>
                  </a:lnTo>
                  <a:lnTo>
                    <a:pt x="2726" y="1289"/>
                  </a:lnTo>
                  <a:lnTo>
                    <a:pt x="2726" y="1286"/>
                  </a:lnTo>
                  <a:lnTo>
                    <a:pt x="2726" y="1285"/>
                  </a:lnTo>
                  <a:lnTo>
                    <a:pt x="2726" y="1282"/>
                  </a:lnTo>
                  <a:lnTo>
                    <a:pt x="2726" y="1280"/>
                  </a:lnTo>
                  <a:lnTo>
                    <a:pt x="2726" y="1277"/>
                  </a:lnTo>
                  <a:lnTo>
                    <a:pt x="2726" y="1276"/>
                  </a:lnTo>
                  <a:lnTo>
                    <a:pt x="2726" y="1272"/>
                  </a:lnTo>
                  <a:lnTo>
                    <a:pt x="2755" y="1391"/>
                  </a:lnTo>
                  <a:lnTo>
                    <a:pt x="2755" y="1388"/>
                  </a:lnTo>
                  <a:lnTo>
                    <a:pt x="2755" y="1386"/>
                  </a:lnTo>
                  <a:lnTo>
                    <a:pt x="2755" y="1383"/>
                  </a:lnTo>
                  <a:lnTo>
                    <a:pt x="2755" y="1382"/>
                  </a:lnTo>
                  <a:lnTo>
                    <a:pt x="2755" y="1378"/>
                  </a:lnTo>
                  <a:lnTo>
                    <a:pt x="2755" y="1377"/>
                  </a:lnTo>
                  <a:lnTo>
                    <a:pt x="2755" y="1375"/>
                  </a:lnTo>
                  <a:lnTo>
                    <a:pt x="2755" y="1372"/>
                  </a:lnTo>
                  <a:lnTo>
                    <a:pt x="2755" y="1371"/>
                  </a:lnTo>
                  <a:lnTo>
                    <a:pt x="2755" y="1368"/>
                  </a:lnTo>
                  <a:lnTo>
                    <a:pt x="2755" y="1366"/>
                  </a:lnTo>
                  <a:lnTo>
                    <a:pt x="2755" y="1363"/>
                  </a:lnTo>
                  <a:lnTo>
                    <a:pt x="2755" y="1362"/>
                  </a:lnTo>
                  <a:lnTo>
                    <a:pt x="2755" y="1358"/>
                  </a:lnTo>
                  <a:lnTo>
                    <a:pt x="2755" y="1357"/>
                  </a:lnTo>
                  <a:lnTo>
                    <a:pt x="2755" y="1355"/>
                  </a:lnTo>
                  <a:lnTo>
                    <a:pt x="2755" y="1352"/>
                  </a:lnTo>
                  <a:lnTo>
                    <a:pt x="2755" y="1351"/>
                  </a:lnTo>
                  <a:lnTo>
                    <a:pt x="2755" y="1348"/>
                  </a:lnTo>
                  <a:lnTo>
                    <a:pt x="2755" y="1346"/>
                  </a:lnTo>
                  <a:lnTo>
                    <a:pt x="2784" y="1480"/>
                  </a:lnTo>
                  <a:lnTo>
                    <a:pt x="2784" y="1478"/>
                  </a:lnTo>
                  <a:lnTo>
                    <a:pt x="2784" y="1477"/>
                  </a:lnTo>
                  <a:lnTo>
                    <a:pt x="2784" y="1474"/>
                  </a:lnTo>
                  <a:lnTo>
                    <a:pt x="2784" y="1472"/>
                  </a:lnTo>
                  <a:lnTo>
                    <a:pt x="2784" y="1469"/>
                  </a:lnTo>
                  <a:lnTo>
                    <a:pt x="2784" y="1468"/>
                  </a:lnTo>
                  <a:lnTo>
                    <a:pt x="2784" y="1465"/>
                  </a:lnTo>
                  <a:lnTo>
                    <a:pt x="2784" y="1463"/>
                  </a:lnTo>
                  <a:lnTo>
                    <a:pt x="2784" y="1461"/>
                  </a:lnTo>
                  <a:lnTo>
                    <a:pt x="2784" y="1458"/>
                  </a:lnTo>
                  <a:lnTo>
                    <a:pt x="2784" y="1457"/>
                  </a:lnTo>
                  <a:lnTo>
                    <a:pt x="2784" y="1454"/>
                  </a:lnTo>
                  <a:lnTo>
                    <a:pt x="2784" y="1452"/>
                  </a:lnTo>
                  <a:lnTo>
                    <a:pt x="2784" y="1449"/>
                  </a:lnTo>
                  <a:lnTo>
                    <a:pt x="2784" y="1448"/>
                  </a:lnTo>
                  <a:lnTo>
                    <a:pt x="2784" y="1445"/>
                  </a:lnTo>
                  <a:lnTo>
                    <a:pt x="2784" y="1443"/>
                  </a:lnTo>
                  <a:lnTo>
                    <a:pt x="2784" y="1441"/>
                  </a:lnTo>
                  <a:lnTo>
                    <a:pt x="2784" y="1438"/>
                  </a:lnTo>
                  <a:lnTo>
                    <a:pt x="2784" y="1437"/>
                  </a:lnTo>
                  <a:lnTo>
                    <a:pt x="2784" y="1434"/>
                  </a:lnTo>
                  <a:lnTo>
                    <a:pt x="2784" y="1432"/>
                  </a:lnTo>
                  <a:lnTo>
                    <a:pt x="2784" y="1429"/>
                  </a:lnTo>
                  <a:lnTo>
                    <a:pt x="2784" y="1428"/>
                  </a:lnTo>
                  <a:lnTo>
                    <a:pt x="2814" y="1589"/>
                  </a:lnTo>
                  <a:lnTo>
                    <a:pt x="2814" y="1586"/>
                  </a:lnTo>
                  <a:lnTo>
                    <a:pt x="2814" y="1584"/>
                  </a:lnTo>
                  <a:lnTo>
                    <a:pt x="2814" y="1583"/>
                  </a:lnTo>
                  <a:lnTo>
                    <a:pt x="2814" y="1580"/>
                  </a:lnTo>
                  <a:lnTo>
                    <a:pt x="2814" y="1578"/>
                  </a:lnTo>
                  <a:lnTo>
                    <a:pt x="2814" y="1575"/>
                  </a:lnTo>
                  <a:lnTo>
                    <a:pt x="2814" y="1574"/>
                  </a:lnTo>
                  <a:lnTo>
                    <a:pt x="2814" y="1571"/>
                  </a:lnTo>
                  <a:lnTo>
                    <a:pt x="2814" y="1569"/>
                  </a:lnTo>
                  <a:lnTo>
                    <a:pt x="2814" y="1566"/>
                  </a:lnTo>
                  <a:lnTo>
                    <a:pt x="2814" y="1564"/>
                  </a:lnTo>
                  <a:lnTo>
                    <a:pt x="2814" y="1563"/>
                  </a:lnTo>
                  <a:lnTo>
                    <a:pt x="2814" y="1560"/>
                  </a:lnTo>
                  <a:lnTo>
                    <a:pt x="2814" y="1558"/>
                  </a:lnTo>
                  <a:lnTo>
                    <a:pt x="2814" y="1555"/>
                  </a:lnTo>
                  <a:lnTo>
                    <a:pt x="2814" y="1554"/>
                  </a:lnTo>
                  <a:lnTo>
                    <a:pt x="2814" y="1551"/>
                  </a:lnTo>
                  <a:lnTo>
                    <a:pt x="2814" y="1549"/>
                  </a:lnTo>
                  <a:lnTo>
                    <a:pt x="2814" y="1547"/>
                  </a:lnTo>
                  <a:lnTo>
                    <a:pt x="2814" y="1544"/>
                  </a:lnTo>
                  <a:lnTo>
                    <a:pt x="2814" y="1543"/>
                  </a:lnTo>
                  <a:lnTo>
                    <a:pt x="2814" y="1540"/>
                  </a:lnTo>
                  <a:lnTo>
                    <a:pt x="2814" y="1538"/>
                  </a:lnTo>
                  <a:lnTo>
                    <a:pt x="2814" y="1535"/>
                  </a:lnTo>
                  <a:lnTo>
                    <a:pt x="2814" y="1534"/>
                  </a:lnTo>
                  <a:lnTo>
                    <a:pt x="2814" y="1531"/>
                  </a:lnTo>
                  <a:lnTo>
                    <a:pt x="2814" y="1529"/>
                  </a:lnTo>
                  <a:lnTo>
                    <a:pt x="2814" y="1527"/>
                  </a:lnTo>
                  <a:lnTo>
                    <a:pt x="2814" y="1524"/>
                  </a:lnTo>
                  <a:lnTo>
                    <a:pt x="2814" y="1523"/>
                  </a:lnTo>
                  <a:lnTo>
                    <a:pt x="2814" y="1520"/>
                  </a:lnTo>
                  <a:lnTo>
                    <a:pt x="2814" y="1518"/>
                  </a:lnTo>
                  <a:lnTo>
                    <a:pt x="2843" y="1735"/>
                  </a:lnTo>
                  <a:lnTo>
                    <a:pt x="2843" y="1732"/>
                  </a:lnTo>
                  <a:lnTo>
                    <a:pt x="2843" y="1730"/>
                  </a:lnTo>
                  <a:lnTo>
                    <a:pt x="2843" y="1727"/>
                  </a:lnTo>
                  <a:lnTo>
                    <a:pt x="2843" y="1726"/>
                  </a:lnTo>
                  <a:lnTo>
                    <a:pt x="2843" y="1723"/>
                  </a:lnTo>
                  <a:lnTo>
                    <a:pt x="2843" y="1721"/>
                  </a:lnTo>
                  <a:lnTo>
                    <a:pt x="2843" y="1720"/>
                  </a:lnTo>
                  <a:lnTo>
                    <a:pt x="2843" y="1716"/>
                  </a:lnTo>
                  <a:lnTo>
                    <a:pt x="2843" y="1715"/>
                  </a:lnTo>
                  <a:lnTo>
                    <a:pt x="2843" y="1712"/>
                  </a:lnTo>
                  <a:lnTo>
                    <a:pt x="2843" y="1710"/>
                  </a:lnTo>
                  <a:lnTo>
                    <a:pt x="2843" y="1707"/>
                  </a:lnTo>
                  <a:lnTo>
                    <a:pt x="2843" y="1706"/>
                  </a:lnTo>
                  <a:lnTo>
                    <a:pt x="2843" y="1703"/>
                  </a:lnTo>
                  <a:lnTo>
                    <a:pt x="2843" y="1701"/>
                  </a:lnTo>
                  <a:lnTo>
                    <a:pt x="2843" y="1700"/>
                  </a:lnTo>
                  <a:lnTo>
                    <a:pt x="2843" y="1696"/>
                  </a:lnTo>
                  <a:lnTo>
                    <a:pt x="2843" y="1695"/>
                  </a:lnTo>
                  <a:lnTo>
                    <a:pt x="2843" y="1692"/>
                  </a:lnTo>
                  <a:lnTo>
                    <a:pt x="2843" y="1690"/>
                  </a:lnTo>
                  <a:lnTo>
                    <a:pt x="2843" y="1687"/>
                  </a:lnTo>
                  <a:lnTo>
                    <a:pt x="2843" y="1686"/>
                  </a:lnTo>
                  <a:lnTo>
                    <a:pt x="2843" y="1684"/>
                  </a:lnTo>
                  <a:lnTo>
                    <a:pt x="2843" y="1681"/>
                  </a:lnTo>
                  <a:lnTo>
                    <a:pt x="2843" y="1680"/>
                  </a:lnTo>
                  <a:lnTo>
                    <a:pt x="2843" y="1677"/>
                  </a:lnTo>
                  <a:lnTo>
                    <a:pt x="2843" y="1675"/>
                  </a:lnTo>
                  <a:lnTo>
                    <a:pt x="2843" y="1672"/>
                  </a:lnTo>
                  <a:lnTo>
                    <a:pt x="2843" y="1670"/>
                  </a:lnTo>
                  <a:lnTo>
                    <a:pt x="2843" y="1669"/>
                  </a:lnTo>
                  <a:lnTo>
                    <a:pt x="2843" y="1666"/>
                  </a:lnTo>
                  <a:lnTo>
                    <a:pt x="2843" y="1664"/>
                  </a:lnTo>
                  <a:lnTo>
                    <a:pt x="2843" y="1661"/>
                  </a:lnTo>
                  <a:lnTo>
                    <a:pt x="2843" y="1660"/>
                  </a:lnTo>
                  <a:lnTo>
                    <a:pt x="2843" y="1657"/>
                  </a:lnTo>
                  <a:lnTo>
                    <a:pt x="2843" y="1655"/>
                  </a:lnTo>
                  <a:lnTo>
                    <a:pt x="2843" y="1652"/>
                  </a:lnTo>
                  <a:lnTo>
                    <a:pt x="2843" y="1650"/>
                  </a:lnTo>
                  <a:lnTo>
                    <a:pt x="2843" y="1649"/>
                  </a:lnTo>
                  <a:lnTo>
                    <a:pt x="2843" y="1646"/>
                  </a:lnTo>
                  <a:lnTo>
                    <a:pt x="2843" y="1644"/>
                  </a:lnTo>
                  <a:lnTo>
                    <a:pt x="2843" y="1641"/>
                  </a:lnTo>
                  <a:lnTo>
                    <a:pt x="2843" y="1640"/>
                  </a:lnTo>
                  <a:lnTo>
                    <a:pt x="2843" y="1637"/>
                  </a:lnTo>
                  <a:lnTo>
                    <a:pt x="2843" y="1635"/>
                  </a:lnTo>
                  <a:lnTo>
                    <a:pt x="2843" y="1634"/>
                  </a:lnTo>
                  <a:lnTo>
                    <a:pt x="2843" y="1630"/>
                  </a:lnTo>
                  <a:lnTo>
                    <a:pt x="2843" y="1629"/>
                  </a:lnTo>
                  <a:lnTo>
                    <a:pt x="2843" y="1626"/>
                  </a:lnTo>
                  <a:lnTo>
                    <a:pt x="2843" y="1624"/>
                  </a:lnTo>
                  <a:lnTo>
                    <a:pt x="2843" y="1621"/>
                  </a:lnTo>
                  <a:lnTo>
                    <a:pt x="2843" y="1620"/>
                  </a:lnTo>
                  <a:lnTo>
                    <a:pt x="2872" y="2202"/>
                  </a:lnTo>
                  <a:lnTo>
                    <a:pt x="2872" y="2200"/>
                  </a:lnTo>
                  <a:lnTo>
                    <a:pt x="2872" y="2197"/>
                  </a:lnTo>
                  <a:lnTo>
                    <a:pt x="2872" y="2196"/>
                  </a:lnTo>
                  <a:lnTo>
                    <a:pt x="2872" y="2193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2552" name="Text Box 125"/>
            <p:cNvSpPr txBox="1">
              <a:spLocks noChangeArrowheads="1"/>
            </p:cNvSpPr>
            <p:nvPr/>
          </p:nvSpPr>
          <p:spPr bwMode="auto">
            <a:xfrm>
              <a:off x="3892" y="1866"/>
              <a:ext cx="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00FF00"/>
                  </a:solidFill>
                </a:rPr>
                <a:t>S=2</a:t>
              </a:r>
            </a:p>
          </p:txBody>
        </p:sp>
        <p:sp>
          <p:nvSpPr>
            <p:cNvPr id="22553" name="Text Box 126"/>
            <p:cNvSpPr txBox="1">
              <a:spLocks noChangeArrowheads="1"/>
            </p:cNvSpPr>
            <p:nvPr/>
          </p:nvSpPr>
          <p:spPr bwMode="auto">
            <a:xfrm>
              <a:off x="4088" y="2561"/>
              <a:ext cx="4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rgbClr val="FF6699"/>
                  </a:solidFill>
                </a:rPr>
                <a:t>S=5/2</a:t>
              </a:r>
            </a:p>
          </p:txBody>
        </p:sp>
        <p:sp>
          <p:nvSpPr>
            <p:cNvPr id="22554" name="Text Box 127"/>
            <p:cNvSpPr txBox="1">
              <a:spLocks noChangeArrowheads="1"/>
            </p:cNvSpPr>
            <p:nvPr/>
          </p:nvSpPr>
          <p:spPr bwMode="auto">
            <a:xfrm>
              <a:off x="4300" y="2036"/>
              <a:ext cx="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800"/>
                <a:t>S=1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778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http://www.scielo.br/img/revistas/mr/v6n4/17968f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554" y="2031164"/>
            <a:ext cx="31146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6" name="Picture 4" descr="http://www.scielo.br/img/revistas/mr/v6n4/17968f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27" y="2183563"/>
            <a:ext cx="318135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5891" y="612567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AU" sz="1200" dirty="0" smtClean="0"/>
              <a:t>V. </a:t>
            </a:r>
            <a:r>
              <a:rPr lang="en-AU" sz="1200" dirty="0"/>
              <a:t>da Rocha </a:t>
            </a:r>
            <a:r>
              <a:rPr lang="en-AU" sz="1200" dirty="0" err="1" smtClean="0"/>
              <a:t>Caffarena</a:t>
            </a:r>
            <a:r>
              <a:rPr lang="en-AU" sz="1200" dirty="0"/>
              <a:t>,</a:t>
            </a:r>
            <a:r>
              <a:rPr lang="en-AU" sz="1200" dirty="0" smtClean="0"/>
              <a:t> T. Ogasawara, Mat. Res. 2003</a:t>
            </a:r>
            <a:endParaRPr lang="en-AU" sz="1200" dirty="0"/>
          </a:p>
        </p:txBody>
      </p:sp>
      <p:sp>
        <p:nvSpPr>
          <p:cNvPr id="4" name="Rectangle 3"/>
          <p:cNvSpPr/>
          <p:nvPr/>
        </p:nvSpPr>
        <p:spPr>
          <a:xfrm>
            <a:off x="709027" y="1024463"/>
            <a:ext cx="3703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Sm</a:t>
            </a:r>
            <a:r>
              <a:rPr lang="en-AU" baseline="-25000" dirty="0" smtClean="0"/>
              <a:t>(3-x)</a:t>
            </a:r>
            <a:r>
              <a:rPr lang="en-AU" dirty="0" smtClean="0"/>
              <a:t>Ho</a:t>
            </a:r>
            <a:r>
              <a:rPr lang="en-AU" baseline="-25000" dirty="0" smtClean="0"/>
              <a:t>x</a:t>
            </a:r>
            <a:r>
              <a:rPr lang="en-AU" dirty="0" smtClean="0"/>
              <a:t>Fe</a:t>
            </a:r>
            <a:r>
              <a:rPr lang="en-AU" baseline="-25000" dirty="0" smtClean="0"/>
              <a:t>5</a:t>
            </a:r>
            <a:r>
              <a:rPr lang="en-AU" dirty="0" smtClean="0"/>
              <a:t>O</a:t>
            </a:r>
            <a:r>
              <a:rPr lang="en-AU" baseline="-25000" dirty="0" smtClean="0"/>
              <a:t>12    </a:t>
            </a:r>
            <a:r>
              <a:rPr lang="en-AU" dirty="0" smtClean="0"/>
              <a:t>(x=2.4)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87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2285999" y="2828836"/>
            <a:ext cx="59088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dirty="0" err="1" smtClean="0"/>
              <a:t>Paramagnetism</a:t>
            </a:r>
            <a:endParaRPr lang="en-US" altLang="en-US" dirty="0" smtClean="0"/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- Curie </a:t>
            </a:r>
            <a:r>
              <a:rPr lang="en-US" altLang="en-US" dirty="0" err="1" smtClean="0"/>
              <a:t>paramagnetism</a:t>
            </a:r>
            <a:endParaRPr lang="en-US" altLang="en-US" dirty="0" smtClean="0"/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- van </a:t>
            </a:r>
            <a:r>
              <a:rPr lang="en-US" altLang="en-US" dirty="0" err="1" smtClean="0"/>
              <a:t>Vleck</a:t>
            </a:r>
            <a:r>
              <a:rPr lang="en-US" altLang="en-US" dirty="0" smtClean="0"/>
              <a:t> magnetism</a:t>
            </a:r>
          </a:p>
          <a:p>
            <a:pPr algn="l"/>
            <a:r>
              <a:rPr lang="en-US" altLang="en-US" dirty="0"/>
              <a:t>	</a:t>
            </a:r>
            <a:r>
              <a:rPr lang="en-US" altLang="en-US" dirty="0" smtClean="0"/>
              <a:t>- Pauli </a:t>
            </a:r>
            <a:r>
              <a:rPr lang="en-US" altLang="en-US" dirty="0" err="1" smtClean="0"/>
              <a:t>paramagnetism</a:t>
            </a:r>
            <a:endParaRPr lang="en-US" altLang="en-US" dirty="0" smtClean="0"/>
          </a:p>
          <a:p>
            <a:pPr algn="l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88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00338"/>
            <a:ext cx="8515350" cy="1143000"/>
          </a:xfrm>
        </p:spPr>
        <p:txBody>
          <a:bodyPr/>
          <a:lstStyle/>
          <a:p>
            <a:r>
              <a:rPr lang="en-US" altLang="en-US" sz="7200"/>
              <a:t>PARAMAGNETISM</a:t>
            </a:r>
          </a:p>
        </p:txBody>
      </p:sp>
    </p:spTree>
    <p:extLst>
      <p:ext uri="{BB962C8B-B14F-4D97-AF65-F5344CB8AC3E}">
        <p14:creationId xmlns:p14="http://schemas.microsoft.com/office/powerpoint/2010/main" val="273713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Non-ordering magnetism</a:t>
            </a:r>
            <a:endParaRPr lang="en-US" altLang="en-US" dirty="0" smtClean="0"/>
          </a:p>
        </p:txBody>
      </p:sp>
      <p:grpSp>
        <p:nvGrpSpPr>
          <p:cNvPr id="3075" name="Group 21"/>
          <p:cNvGrpSpPr>
            <a:grpSpLocks/>
          </p:cNvGrpSpPr>
          <p:nvPr/>
        </p:nvGrpSpPr>
        <p:grpSpPr bwMode="auto">
          <a:xfrm>
            <a:off x="1006475" y="3090863"/>
            <a:ext cx="7493000" cy="1951037"/>
            <a:chOff x="600" y="1913"/>
            <a:chExt cx="4720" cy="1229"/>
          </a:xfrm>
        </p:grpSpPr>
        <p:graphicFrame>
          <p:nvGraphicFramePr>
            <p:cNvPr id="3082" name="Object 10"/>
            <p:cNvGraphicFramePr>
              <a:graphicFrameLocks noChangeAspect="1"/>
            </p:cNvGraphicFramePr>
            <p:nvPr/>
          </p:nvGraphicFramePr>
          <p:xfrm>
            <a:off x="600" y="1913"/>
            <a:ext cx="4720" cy="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53" name="Equation" r:id="rId3" imgW="8829829" imgH="1057275" progId="Equation.3">
                    <p:embed/>
                  </p:oleObj>
                </mc:Choice>
                <mc:Fallback>
                  <p:oleObj name="Equation" r:id="rId3" imgW="8829829" imgH="10572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" y="1913"/>
                          <a:ext cx="4720" cy="5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4125" y="2603"/>
              <a:ext cx="1067" cy="539"/>
              <a:chOff x="3939" y="3923"/>
              <a:chExt cx="1067" cy="539"/>
            </a:xfrm>
          </p:grpSpPr>
          <p:sp>
            <p:nvSpPr>
              <p:cNvPr id="3089" name="AutoShape 12"/>
              <p:cNvSpPr>
                <a:spLocks noChangeArrowheads="1"/>
              </p:cNvSpPr>
              <p:nvPr/>
            </p:nvSpPr>
            <p:spPr bwMode="auto">
              <a:xfrm flipV="1">
                <a:off x="3939" y="3923"/>
                <a:ext cx="170" cy="220"/>
              </a:xfrm>
              <a:custGeom>
                <a:avLst/>
                <a:gdLst>
                  <a:gd name="T0" fmla="*/ 119 w 21600"/>
                  <a:gd name="T1" fmla="*/ 0 h 21600"/>
                  <a:gd name="T2" fmla="*/ 119 w 21600"/>
                  <a:gd name="T3" fmla="*/ 124 h 21600"/>
                  <a:gd name="T4" fmla="*/ 25 w 21600"/>
                  <a:gd name="T5" fmla="*/ 220 h 21600"/>
                  <a:gd name="T6" fmla="*/ 170 w 21600"/>
                  <a:gd name="T7" fmla="*/ 62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52 w 21600"/>
                  <a:gd name="T13" fmla="*/ 2945 h 21600"/>
                  <a:gd name="T14" fmla="*/ 18169 w 21600"/>
                  <a:gd name="T15" fmla="*/ 922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lnTo>
                      <a:pt x="21600" y="6079"/>
                    </a:lnTo>
                    <a:close/>
                  </a:path>
                </a:pathLst>
              </a:custGeom>
              <a:noFill/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090" name="Text Box 13"/>
              <p:cNvSpPr txBox="1">
                <a:spLocks noChangeArrowheads="1"/>
              </p:cNvSpPr>
              <p:nvPr/>
            </p:nvSpPr>
            <p:spPr bwMode="auto">
              <a:xfrm>
                <a:off x="4109" y="3944"/>
                <a:ext cx="897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00FF00"/>
                    </a:solidFill>
                  </a:rPr>
                  <a:t>Langevin</a:t>
                </a:r>
              </a:p>
              <a:p>
                <a:pPr eaLnBrk="1" hangingPunct="1"/>
                <a:r>
                  <a:rPr lang="en-US" altLang="en-US">
                    <a:solidFill>
                      <a:srgbClr val="00FF00"/>
                    </a:solidFill>
                  </a:rPr>
                  <a:t>(dia)</a:t>
                </a:r>
              </a:p>
            </p:txBody>
          </p:sp>
        </p:grpSp>
        <p:sp>
          <p:nvSpPr>
            <p:cNvPr id="3084" name="AutoShape 15"/>
            <p:cNvSpPr>
              <a:spLocks noChangeArrowheads="1"/>
            </p:cNvSpPr>
            <p:nvPr/>
          </p:nvSpPr>
          <p:spPr bwMode="auto">
            <a:xfrm flipV="1">
              <a:off x="2626" y="2603"/>
              <a:ext cx="170" cy="220"/>
            </a:xfrm>
            <a:custGeom>
              <a:avLst/>
              <a:gdLst>
                <a:gd name="T0" fmla="*/ 119 w 21600"/>
                <a:gd name="T1" fmla="*/ 0 h 21600"/>
                <a:gd name="T2" fmla="*/ 119 w 21600"/>
                <a:gd name="T3" fmla="*/ 124 h 21600"/>
                <a:gd name="T4" fmla="*/ 25 w 21600"/>
                <a:gd name="T5" fmla="*/ 220 h 21600"/>
                <a:gd name="T6" fmla="*/ 170 w 21600"/>
                <a:gd name="T7" fmla="*/ 6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52 w 21600"/>
                <a:gd name="T13" fmla="*/ 2945 h 21600"/>
                <a:gd name="T14" fmla="*/ 18169 w 21600"/>
                <a:gd name="T15" fmla="*/ 922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085" name="Text Box 16"/>
            <p:cNvSpPr txBox="1">
              <a:spLocks noChangeArrowheads="1"/>
            </p:cNvSpPr>
            <p:nvPr/>
          </p:nvSpPr>
          <p:spPr bwMode="auto">
            <a:xfrm>
              <a:off x="2796" y="2624"/>
              <a:ext cx="99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FF00"/>
                  </a:solidFill>
                </a:rPr>
                <a:t>van Vleck</a:t>
              </a:r>
            </a:p>
            <a:p>
              <a:pPr eaLnBrk="1" hangingPunct="1"/>
              <a:r>
                <a:rPr lang="en-US" altLang="en-US">
                  <a:solidFill>
                    <a:srgbClr val="00FF00"/>
                  </a:solidFill>
                </a:rPr>
                <a:t>(para)</a:t>
              </a:r>
            </a:p>
          </p:txBody>
        </p:sp>
        <p:grpSp>
          <p:nvGrpSpPr>
            <p:cNvPr id="3086" name="Group 17"/>
            <p:cNvGrpSpPr>
              <a:grpSpLocks/>
            </p:cNvGrpSpPr>
            <p:nvPr/>
          </p:nvGrpSpPr>
          <p:grpSpPr bwMode="auto">
            <a:xfrm>
              <a:off x="1127" y="2603"/>
              <a:ext cx="1067" cy="539"/>
              <a:chOff x="3939" y="3923"/>
              <a:chExt cx="1067" cy="539"/>
            </a:xfrm>
          </p:grpSpPr>
          <p:sp>
            <p:nvSpPr>
              <p:cNvPr id="3087" name="AutoShape 18"/>
              <p:cNvSpPr>
                <a:spLocks noChangeArrowheads="1"/>
              </p:cNvSpPr>
              <p:nvPr/>
            </p:nvSpPr>
            <p:spPr bwMode="auto">
              <a:xfrm flipV="1">
                <a:off x="3939" y="3923"/>
                <a:ext cx="170" cy="220"/>
              </a:xfrm>
              <a:custGeom>
                <a:avLst/>
                <a:gdLst>
                  <a:gd name="T0" fmla="*/ 119 w 21600"/>
                  <a:gd name="T1" fmla="*/ 0 h 21600"/>
                  <a:gd name="T2" fmla="*/ 119 w 21600"/>
                  <a:gd name="T3" fmla="*/ 124 h 21600"/>
                  <a:gd name="T4" fmla="*/ 25 w 21600"/>
                  <a:gd name="T5" fmla="*/ 220 h 21600"/>
                  <a:gd name="T6" fmla="*/ 170 w 21600"/>
                  <a:gd name="T7" fmla="*/ 62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52 w 21600"/>
                  <a:gd name="T13" fmla="*/ 2945 h 21600"/>
                  <a:gd name="T14" fmla="*/ 18169 w 21600"/>
                  <a:gd name="T15" fmla="*/ 922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lnTo>
                      <a:pt x="21600" y="6079"/>
                    </a:lnTo>
                    <a:close/>
                  </a:path>
                </a:pathLst>
              </a:custGeom>
              <a:noFill/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088" name="Text Box 19"/>
              <p:cNvSpPr txBox="1">
                <a:spLocks noChangeArrowheads="1"/>
              </p:cNvSpPr>
              <p:nvPr/>
            </p:nvSpPr>
            <p:spPr bwMode="auto">
              <a:xfrm>
                <a:off x="4109" y="3944"/>
                <a:ext cx="897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>
                    <a:solidFill>
                      <a:srgbClr val="00FF00"/>
                    </a:solidFill>
                  </a:rPr>
                  <a:t>Curie</a:t>
                </a:r>
              </a:p>
              <a:p>
                <a:pPr eaLnBrk="1" hangingPunct="1"/>
                <a:r>
                  <a:rPr lang="en-US" altLang="en-US">
                    <a:solidFill>
                      <a:srgbClr val="00FF00"/>
                    </a:solidFill>
                  </a:rPr>
                  <a:t>(para)</a:t>
                </a:r>
              </a:p>
            </p:txBody>
          </p:sp>
        </p:grpSp>
      </p:grpSp>
      <p:sp>
        <p:nvSpPr>
          <p:cNvPr id="3076" name="Text Box 20"/>
          <p:cNvSpPr txBox="1">
            <a:spLocks noChangeArrowheads="1"/>
          </p:cNvSpPr>
          <p:nvPr/>
        </p:nvSpPr>
        <p:spPr bwMode="auto">
          <a:xfrm>
            <a:off x="817563" y="5341938"/>
            <a:ext cx="4391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/>
              <a:t>Spin-orbit coupling</a:t>
            </a:r>
          </a:p>
          <a:p>
            <a:pPr algn="l" eaLnBrk="1" hangingPunct="1"/>
            <a:r>
              <a:rPr lang="en-US" altLang="en-US"/>
              <a:t>Russel-Saunders, Hund’s rules</a:t>
            </a:r>
          </a:p>
          <a:p>
            <a:pPr algn="l" eaLnBrk="1" hangingPunct="1"/>
            <a:r>
              <a:rPr lang="en-US" altLang="en-US"/>
              <a:t>Crystal field splitting</a:t>
            </a:r>
          </a:p>
        </p:txBody>
      </p:sp>
      <p:grpSp>
        <p:nvGrpSpPr>
          <p:cNvPr id="3077" name="Group 25"/>
          <p:cNvGrpSpPr>
            <a:grpSpLocks/>
          </p:cNvGrpSpPr>
          <p:nvPr/>
        </p:nvGrpSpPr>
        <p:grpSpPr bwMode="auto">
          <a:xfrm>
            <a:off x="565150" y="1509713"/>
            <a:ext cx="4356100" cy="1304925"/>
            <a:chOff x="628" y="999"/>
            <a:chExt cx="2744" cy="822"/>
          </a:xfrm>
        </p:grpSpPr>
        <p:graphicFrame>
          <p:nvGraphicFramePr>
            <p:cNvPr id="3079" name="Object 7"/>
            <p:cNvGraphicFramePr>
              <a:graphicFrameLocks noChangeAspect="1"/>
            </p:cNvGraphicFramePr>
            <p:nvPr/>
          </p:nvGraphicFramePr>
          <p:xfrm>
            <a:off x="2396" y="999"/>
            <a:ext cx="976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54" name="Equation" r:id="rId5" imgW="1543235" imgH="714375" progId="Equation.3">
                    <p:embed/>
                  </p:oleObj>
                </mc:Choice>
                <mc:Fallback>
                  <p:oleObj name="Equation" r:id="rId5" imgW="1543235" imgH="71437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6" y="999"/>
                          <a:ext cx="976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8"/>
            <p:cNvGraphicFramePr>
              <a:graphicFrameLocks noChangeAspect="1"/>
            </p:cNvGraphicFramePr>
            <p:nvPr/>
          </p:nvGraphicFramePr>
          <p:xfrm>
            <a:off x="2430" y="1525"/>
            <a:ext cx="7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55" name="Equation" r:id="rId7" imgW="1247806" imgH="419264" progId="Equation.3">
                    <p:embed/>
                  </p:oleObj>
                </mc:Choice>
                <mc:Fallback>
                  <p:oleObj name="Equation" r:id="rId7" imgW="1247806" imgH="4192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0" y="1525"/>
                          <a:ext cx="7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1" name="Text Box 24"/>
            <p:cNvSpPr txBox="1">
              <a:spLocks noChangeArrowheads="1"/>
            </p:cNvSpPr>
            <p:nvPr/>
          </p:nvSpPr>
          <p:spPr bwMode="auto">
            <a:xfrm>
              <a:off x="628" y="1073"/>
              <a:ext cx="1675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charset="0"/>
                </a:defRPr>
              </a:lvl9pPr>
            </a:lstStyle>
            <a:p>
              <a:pPr algn="l" eaLnBrk="1" hangingPunct="1"/>
              <a:r>
                <a:rPr lang="en-US" altLang="en-US"/>
                <a:t>Orbital magnetism</a:t>
              </a:r>
            </a:p>
            <a:p>
              <a:pPr algn="l" eaLnBrk="1" hangingPunct="1"/>
              <a:endParaRPr lang="en-US" altLang="en-US"/>
            </a:p>
            <a:p>
              <a:pPr algn="l" eaLnBrk="1" hangingPunct="1"/>
              <a:r>
                <a:rPr lang="en-US" altLang="en-US"/>
                <a:t>Spin magnetism</a:t>
              </a:r>
            </a:p>
          </p:txBody>
        </p:sp>
      </p:grpSp>
      <p:sp>
        <p:nvSpPr>
          <p:cNvPr id="3078" name="Rectangle 26"/>
          <p:cNvSpPr>
            <a:spLocks noChangeArrowheads="1"/>
          </p:cNvSpPr>
          <p:nvPr/>
        </p:nvSpPr>
        <p:spPr bwMode="auto">
          <a:xfrm>
            <a:off x="438150" y="2974975"/>
            <a:ext cx="8461375" cy="2316163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339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Crystal field + spin-orbit</a:t>
            </a:r>
          </a:p>
        </p:txBody>
      </p:sp>
      <p:grpSp>
        <p:nvGrpSpPr>
          <p:cNvPr id="321539" name="Group 3"/>
          <p:cNvGrpSpPr>
            <a:grpSpLocks/>
          </p:cNvGrpSpPr>
          <p:nvPr/>
        </p:nvGrpSpPr>
        <p:grpSpPr bwMode="auto">
          <a:xfrm>
            <a:off x="933450" y="2233613"/>
            <a:ext cx="7069138" cy="4635500"/>
            <a:chOff x="622" y="1281"/>
            <a:chExt cx="4453" cy="2920"/>
          </a:xfrm>
        </p:grpSpPr>
        <p:grpSp>
          <p:nvGrpSpPr>
            <p:cNvPr id="321540" name="Group 4"/>
            <p:cNvGrpSpPr>
              <a:grpSpLocks/>
            </p:cNvGrpSpPr>
            <p:nvPr/>
          </p:nvGrpSpPr>
          <p:grpSpPr bwMode="auto">
            <a:xfrm>
              <a:off x="622" y="2650"/>
              <a:ext cx="1839" cy="1551"/>
              <a:chOff x="2487" y="1442"/>
              <a:chExt cx="2103" cy="1640"/>
            </a:xfrm>
          </p:grpSpPr>
          <p:sp>
            <p:nvSpPr>
              <p:cNvPr id="321541" name="Line 5"/>
              <p:cNvSpPr>
                <a:spLocks noChangeShapeType="1"/>
              </p:cNvSpPr>
              <p:nvPr/>
            </p:nvSpPr>
            <p:spPr bwMode="auto">
              <a:xfrm>
                <a:off x="2901" y="2676"/>
                <a:ext cx="29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42" name="Line 6"/>
              <p:cNvSpPr>
                <a:spLocks noChangeShapeType="1"/>
              </p:cNvSpPr>
              <p:nvPr/>
            </p:nvSpPr>
            <p:spPr bwMode="auto">
              <a:xfrm flipH="1">
                <a:off x="4530" y="2676"/>
                <a:ext cx="28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43" name="Rectangle 7"/>
              <p:cNvSpPr>
                <a:spLocks noChangeArrowheads="1"/>
              </p:cNvSpPr>
              <p:nvPr/>
            </p:nvSpPr>
            <p:spPr bwMode="auto">
              <a:xfrm>
                <a:off x="2665" y="2618"/>
                <a:ext cx="20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-1/2</a:t>
                </a:r>
                <a:endParaRPr lang="en-US" altLang="en-US"/>
              </a:p>
            </p:txBody>
          </p:sp>
          <p:sp>
            <p:nvSpPr>
              <p:cNvPr id="321544" name="Line 8"/>
              <p:cNvSpPr>
                <a:spLocks noChangeShapeType="1"/>
              </p:cNvSpPr>
              <p:nvPr/>
            </p:nvSpPr>
            <p:spPr bwMode="auto">
              <a:xfrm>
                <a:off x="2901" y="2382"/>
                <a:ext cx="29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45" name="Line 9"/>
              <p:cNvSpPr>
                <a:spLocks noChangeShapeType="1"/>
              </p:cNvSpPr>
              <p:nvPr/>
            </p:nvSpPr>
            <p:spPr bwMode="auto">
              <a:xfrm flipH="1">
                <a:off x="4530" y="2382"/>
                <a:ext cx="28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46" name="Rectangle 10"/>
              <p:cNvSpPr>
                <a:spLocks noChangeArrowheads="1"/>
              </p:cNvSpPr>
              <p:nvPr/>
            </p:nvSpPr>
            <p:spPr bwMode="auto">
              <a:xfrm>
                <a:off x="2805" y="2324"/>
                <a:ext cx="6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0</a:t>
                </a:r>
                <a:endParaRPr lang="en-US" altLang="en-US"/>
              </a:p>
            </p:txBody>
          </p:sp>
          <p:sp>
            <p:nvSpPr>
              <p:cNvPr id="321547" name="Line 11"/>
              <p:cNvSpPr>
                <a:spLocks noChangeShapeType="1"/>
              </p:cNvSpPr>
              <p:nvPr/>
            </p:nvSpPr>
            <p:spPr bwMode="auto">
              <a:xfrm>
                <a:off x="2901" y="2088"/>
                <a:ext cx="29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48" name="Line 12"/>
              <p:cNvSpPr>
                <a:spLocks noChangeShapeType="1"/>
              </p:cNvSpPr>
              <p:nvPr/>
            </p:nvSpPr>
            <p:spPr bwMode="auto">
              <a:xfrm flipH="1">
                <a:off x="4530" y="2088"/>
                <a:ext cx="28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49" name="Rectangle 13"/>
              <p:cNvSpPr>
                <a:spLocks noChangeArrowheads="1"/>
              </p:cNvSpPr>
              <p:nvPr/>
            </p:nvSpPr>
            <p:spPr bwMode="auto">
              <a:xfrm>
                <a:off x="2705" y="2030"/>
                <a:ext cx="1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1/2</a:t>
                </a:r>
                <a:endParaRPr lang="en-US" altLang="en-US"/>
              </a:p>
            </p:txBody>
          </p:sp>
          <p:sp>
            <p:nvSpPr>
              <p:cNvPr id="321550" name="Line 14"/>
              <p:cNvSpPr>
                <a:spLocks noChangeShapeType="1"/>
              </p:cNvSpPr>
              <p:nvPr/>
            </p:nvSpPr>
            <p:spPr bwMode="auto">
              <a:xfrm>
                <a:off x="2901" y="1794"/>
                <a:ext cx="29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51" name="Line 15"/>
              <p:cNvSpPr>
                <a:spLocks noChangeShapeType="1"/>
              </p:cNvSpPr>
              <p:nvPr/>
            </p:nvSpPr>
            <p:spPr bwMode="auto">
              <a:xfrm flipH="1">
                <a:off x="4530" y="1794"/>
                <a:ext cx="28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52" name="Rectangle 16"/>
              <p:cNvSpPr>
                <a:spLocks noChangeArrowheads="1"/>
              </p:cNvSpPr>
              <p:nvPr/>
            </p:nvSpPr>
            <p:spPr bwMode="auto">
              <a:xfrm>
                <a:off x="2805" y="1736"/>
                <a:ext cx="6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1</a:t>
                </a:r>
                <a:endParaRPr lang="en-US" altLang="en-US"/>
              </a:p>
            </p:txBody>
          </p:sp>
          <p:sp>
            <p:nvSpPr>
              <p:cNvPr id="321553" name="Line 17"/>
              <p:cNvSpPr>
                <a:spLocks noChangeShapeType="1"/>
              </p:cNvSpPr>
              <p:nvPr/>
            </p:nvSpPr>
            <p:spPr bwMode="auto">
              <a:xfrm>
                <a:off x="2901" y="1500"/>
                <a:ext cx="29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54" name="Line 18"/>
              <p:cNvSpPr>
                <a:spLocks noChangeShapeType="1"/>
              </p:cNvSpPr>
              <p:nvPr/>
            </p:nvSpPr>
            <p:spPr bwMode="auto">
              <a:xfrm flipH="1">
                <a:off x="4530" y="1500"/>
                <a:ext cx="28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55" name="Rectangle 19"/>
              <p:cNvSpPr>
                <a:spLocks noChangeArrowheads="1"/>
              </p:cNvSpPr>
              <p:nvPr/>
            </p:nvSpPr>
            <p:spPr bwMode="auto">
              <a:xfrm>
                <a:off x="2705" y="1442"/>
                <a:ext cx="1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3/2</a:t>
                </a:r>
                <a:endParaRPr lang="en-US" altLang="en-US"/>
              </a:p>
            </p:txBody>
          </p:sp>
          <p:sp>
            <p:nvSpPr>
              <p:cNvPr id="321556" name="Line 20"/>
              <p:cNvSpPr>
                <a:spLocks noChangeShapeType="1"/>
              </p:cNvSpPr>
              <p:nvPr/>
            </p:nvSpPr>
            <p:spPr bwMode="auto">
              <a:xfrm flipV="1">
                <a:off x="2901" y="2651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57" name="Line 21"/>
              <p:cNvSpPr>
                <a:spLocks noChangeShapeType="1"/>
              </p:cNvSpPr>
              <p:nvPr/>
            </p:nvSpPr>
            <p:spPr bwMode="auto">
              <a:xfrm>
                <a:off x="2901" y="1500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58" name="Rectangle 22"/>
              <p:cNvSpPr>
                <a:spLocks noChangeArrowheads="1"/>
              </p:cNvSpPr>
              <p:nvPr/>
            </p:nvSpPr>
            <p:spPr bwMode="auto">
              <a:xfrm>
                <a:off x="2870" y="2741"/>
                <a:ext cx="6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0</a:t>
                </a:r>
                <a:endParaRPr lang="en-US" altLang="en-US"/>
              </a:p>
            </p:txBody>
          </p:sp>
          <p:sp>
            <p:nvSpPr>
              <p:cNvPr id="321559" name="Line 23"/>
              <p:cNvSpPr>
                <a:spLocks noChangeShapeType="1"/>
              </p:cNvSpPr>
              <p:nvPr/>
            </p:nvSpPr>
            <p:spPr bwMode="auto">
              <a:xfrm flipV="1">
                <a:off x="3108" y="2651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60" name="Line 24"/>
              <p:cNvSpPr>
                <a:spLocks noChangeShapeType="1"/>
              </p:cNvSpPr>
              <p:nvPr/>
            </p:nvSpPr>
            <p:spPr bwMode="auto">
              <a:xfrm>
                <a:off x="3108" y="1500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61" name="Line 25"/>
              <p:cNvSpPr>
                <a:spLocks noChangeShapeType="1"/>
              </p:cNvSpPr>
              <p:nvPr/>
            </p:nvSpPr>
            <p:spPr bwMode="auto">
              <a:xfrm flipV="1">
                <a:off x="3315" y="2651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62" name="Line 26"/>
              <p:cNvSpPr>
                <a:spLocks noChangeShapeType="1"/>
              </p:cNvSpPr>
              <p:nvPr/>
            </p:nvSpPr>
            <p:spPr bwMode="auto">
              <a:xfrm>
                <a:off x="3315" y="1500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63" name="Rectangle 27"/>
              <p:cNvSpPr>
                <a:spLocks noChangeArrowheads="1"/>
              </p:cNvSpPr>
              <p:nvPr/>
            </p:nvSpPr>
            <p:spPr bwMode="auto">
              <a:xfrm>
                <a:off x="3284" y="2741"/>
                <a:ext cx="6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1</a:t>
                </a:r>
                <a:endParaRPr lang="en-US" altLang="en-US"/>
              </a:p>
            </p:txBody>
          </p:sp>
          <p:sp>
            <p:nvSpPr>
              <p:cNvPr id="321564" name="Line 28"/>
              <p:cNvSpPr>
                <a:spLocks noChangeShapeType="1"/>
              </p:cNvSpPr>
              <p:nvPr/>
            </p:nvSpPr>
            <p:spPr bwMode="auto">
              <a:xfrm flipV="1">
                <a:off x="3523" y="2651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65" name="Line 29"/>
              <p:cNvSpPr>
                <a:spLocks noChangeShapeType="1"/>
              </p:cNvSpPr>
              <p:nvPr/>
            </p:nvSpPr>
            <p:spPr bwMode="auto">
              <a:xfrm>
                <a:off x="3523" y="1500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66" name="Line 30"/>
              <p:cNvSpPr>
                <a:spLocks noChangeShapeType="1"/>
              </p:cNvSpPr>
              <p:nvPr/>
            </p:nvSpPr>
            <p:spPr bwMode="auto">
              <a:xfrm flipV="1">
                <a:off x="3730" y="2651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67" name="Line 31"/>
              <p:cNvSpPr>
                <a:spLocks noChangeShapeType="1"/>
              </p:cNvSpPr>
              <p:nvPr/>
            </p:nvSpPr>
            <p:spPr bwMode="auto">
              <a:xfrm>
                <a:off x="3730" y="1500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68" name="Rectangle 32"/>
              <p:cNvSpPr>
                <a:spLocks noChangeArrowheads="1"/>
              </p:cNvSpPr>
              <p:nvPr/>
            </p:nvSpPr>
            <p:spPr bwMode="auto">
              <a:xfrm>
                <a:off x="3698" y="2741"/>
                <a:ext cx="6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2</a:t>
                </a:r>
                <a:endParaRPr lang="en-US" altLang="en-US"/>
              </a:p>
            </p:txBody>
          </p:sp>
          <p:sp>
            <p:nvSpPr>
              <p:cNvPr id="321569" name="Line 33"/>
              <p:cNvSpPr>
                <a:spLocks noChangeShapeType="1"/>
              </p:cNvSpPr>
              <p:nvPr/>
            </p:nvSpPr>
            <p:spPr bwMode="auto">
              <a:xfrm flipV="1">
                <a:off x="3937" y="2651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70" name="Line 34"/>
              <p:cNvSpPr>
                <a:spLocks noChangeShapeType="1"/>
              </p:cNvSpPr>
              <p:nvPr/>
            </p:nvSpPr>
            <p:spPr bwMode="auto">
              <a:xfrm>
                <a:off x="3937" y="1500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71" name="Line 35"/>
              <p:cNvSpPr>
                <a:spLocks noChangeShapeType="1"/>
              </p:cNvSpPr>
              <p:nvPr/>
            </p:nvSpPr>
            <p:spPr bwMode="auto">
              <a:xfrm flipV="1">
                <a:off x="4144" y="2651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72" name="Line 36"/>
              <p:cNvSpPr>
                <a:spLocks noChangeShapeType="1"/>
              </p:cNvSpPr>
              <p:nvPr/>
            </p:nvSpPr>
            <p:spPr bwMode="auto">
              <a:xfrm>
                <a:off x="4144" y="1500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73" name="Rectangle 37"/>
              <p:cNvSpPr>
                <a:spLocks noChangeArrowheads="1"/>
              </p:cNvSpPr>
              <p:nvPr/>
            </p:nvSpPr>
            <p:spPr bwMode="auto">
              <a:xfrm>
                <a:off x="4112" y="2741"/>
                <a:ext cx="6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3</a:t>
                </a:r>
                <a:endParaRPr lang="en-US" altLang="en-US"/>
              </a:p>
            </p:txBody>
          </p:sp>
          <p:sp>
            <p:nvSpPr>
              <p:cNvPr id="321574" name="Line 38"/>
              <p:cNvSpPr>
                <a:spLocks noChangeShapeType="1"/>
              </p:cNvSpPr>
              <p:nvPr/>
            </p:nvSpPr>
            <p:spPr bwMode="auto">
              <a:xfrm flipV="1">
                <a:off x="4351" y="2651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75" name="Line 39"/>
              <p:cNvSpPr>
                <a:spLocks noChangeShapeType="1"/>
              </p:cNvSpPr>
              <p:nvPr/>
            </p:nvSpPr>
            <p:spPr bwMode="auto">
              <a:xfrm>
                <a:off x="4351" y="1500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76" name="Line 40"/>
              <p:cNvSpPr>
                <a:spLocks noChangeShapeType="1"/>
              </p:cNvSpPr>
              <p:nvPr/>
            </p:nvSpPr>
            <p:spPr bwMode="auto">
              <a:xfrm flipV="1">
                <a:off x="4558" y="2651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77" name="Line 41"/>
              <p:cNvSpPr>
                <a:spLocks noChangeShapeType="1"/>
              </p:cNvSpPr>
              <p:nvPr/>
            </p:nvSpPr>
            <p:spPr bwMode="auto">
              <a:xfrm>
                <a:off x="4558" y="1500"/>
                <a:ext cx="1" cy="25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78" name="Rectangle 42"/>
              <p:cNvSpPr>
                <a:spLocks noChangeArrowheads="1"/>
              </p:cNvSpPr>
              <p:nvPr/>
            </p:nvSpPr>
            <p:spPr bwMode="auto">
              <a:xfrm>
                <a:off x="4526" y="2741"/>
                <a:ext cx="64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4</a:t>
                </a:r>
                <a:endParaRPr lang="en-US" altLang="en-US"/>
              </a:p>
            </p:txBody>
          </p:sp>
          <p:sp>
            <p:nvSpPr>
              <p:cNvPr id="321579" name="Rectangle 43"/>
              <p:cNvSpPr>
                <a:spLocks noChangeArrowheads="1"/>
              </p:cNvSpPr>
              <p:nvPr/>
            </p:nvSpPr>
            <p:spPr bwMode="auto">
              <a:xfrm>
                <a:off x="2901" y="1500"/>
                <a:ext cx="1657" cy="1176"/>
              </a:xfrm>
              <a:prstGeom prst="rect">
                <a:avLst/>
              </a:prstGeom>
              <a:noFill/>
              <a:ln w="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80" name="Freeform 44"/>
              <p:cNvSpPr>
                <a:spLocks/>
              </p:cNvSpPr>
              <p:nvPr/>
            </p:nvSpPr>
            <p:spPr bwMode="auto">
              <a:xfrm>
                <a:off x="2901" y="1530"/>
                <a:ext cx="1657" cy="558"/>
              </a:xfrm>
              <a:custGeom>
                <a:avLst/>
                <a:gdLst>
                  <a:gd name="T0" fmla="*/ 0 w 9941"/>
                  <a:gd name="T1" fmla="*/ 3348 h 3348"/>
                  <a:gd name="T2" fmla="*/ 201 w 9941"/>
                  <a:gd name="T3" fmla="*/ 3135 h 3348"/>
                  <a:gd name="T4" fmla="*/ 401 w 9941"/>
                  <a:gd name="T5" fmla="*/ 2924 h 3348"/>
                  <a:gd name="T6" fmla="*/ 602 w 9941"/>
                  <a:gd name="T7" fmla="*/ 2717 h 3348"/>
                  <a:gd name="T8" fmla="*/ 804 w 9941"/>
                  <a:gd name="T9" fmla="*/ 2517 h 3348"/>
                  <a:gd name="T10" fmla="*/ 1005 w 9941"/>
                  <a:gd name="T11" fmla="*/ 2325 h 3348"/>
                  <a:gd name="T12" fmla="*/ 1205 w 9941"/>
                  <a:gd name="T13" fmla="*/ 2142 h 3348"/>
                  <a:gd name="T14" fmla="*/ 1406 w 9941"/>
                  <a:gd name="T15" fmla="*/ 1970 h 3348"/>
                  <a:gd name="T16" fmla="*/ 1606 w 9941"/>
                  <a:gd name="T17" fmla="*/ 1808 h 3348"/>
                  <a:gd name="T18" fmla="*/ 1807 w 9941"/>
                  <a:gd name="T19" fmla="*/ 1658 h 3348"/>
                  <a:gd name="T20" fmla="*/ 2009 w 9941"/>
                  <a:gd name="T21" fmla="*/ 1519 h 3348"/>
                  <a:gd name="T22" fmla="*/ 2210 w 9941"/>
                  <a:gd name="T23" fmla="*/ 1391 h 3348"/>
                  <a:gd name="T24" fmla="*/ 2410 w 9941"/>
                  <a:gd name="T25" fmla="*/ 1272 h 3348"/>
                  <a:gd name="T26" fmla="*/ 2611 w 9941"/>
                  <a:gd name="T27" fmla="*/ 1164 h 3348"/>
                  <a:gd name="T28" fmla="*/ 2811 w 9941"/>
                  <a:gd name="T29" fmla="*/ 1064 h 3348"/>
                  <a:gd name="T30" fmla="*/ 3012 w 9941"/>
                  <a:gd name="T31" fmla="*/ 974 h 3348"/>
                  <a:gd name="T32" fmla="*/ 3214 w 9941"/>
                  <a:gd name="T33" fmla="*/ 891 h 3348"/>
                  <a:gd name="T34" fmla="*/ 3415 w 9941"/>
                  <a:gd name="T35" fmla="*/ 815 h 3348"/>
                  <a:gd name="T36" fmla="*/ 3615 w 9941"/>
                  <a:gd name="T37" fmla="*/ 746 h 3348"/>
                  <a:gd name="T38" fmla="*/ 3816 w 9941"/>
                  <a:gd name="T39" fmla="*/ 684 h 3348"/>
                  <a:gd name="T40" fmla="*/ 4016 w 9941"/>
                  <a:gd name="T41" fmla="*/ 626 h 3348"/>
                  <a:gd name="T42" fmla="*/ 4217 w 9941"/>
                  <a:gd name="T43" fmla="*/ 573 h 3348"/>
                  <a:gd name="T44" fmla="*/ 4419 w 9941"/>
                  <a:gd name="T45" fmla="*/ 525 h 3348"/>
                  <a:gd name="T46" fmla="*/ 4619 w 9941"/>
                  <a:gd name="T47" fmla="*/ 481 h 3348"/>
                  <a:gd name="T48" fmla="*/ 4820 w 9941"/>
                  <a:gd name="T49" fmla="*/ 440 h 3348"/>
                  <a:gd name="T50" fmla="*/ 5021 w 9941"/>
                  <a:gd name="T51" fmla="*/ 402 h 3348"/>
                  <a:gd name="T52" fmla="*/ 5221 w 9941"/>
                  <a:gd name="T53" fmla="*/ 369 h 3348"/>
                  <a:gd name="T54" fmla="*/ 5422 w 9941"/>
                  <a:gd name="T55" fmla="*/ 337 h 3348"/>
                  <a:gd name="T56" fmla="*/ 5624 w 9941"/>
                  <a:gd name="T57" fmla="*/ 307 h 3348"/>
                  <a:gd name="T58" fmla="*/ 5824 w 9941"/>
                  <a:gd name="T59" fmla="*/ 281 h 3348"/>
                  <a:gd name="T60" fmla="*/ 6025 w 9941"/>
                  <a:gd name="T61" fmla="*/ 255 h 3348"/>
                  <a:gd name="T62" fmla="*/ 6226 w 9941"/>
                  <a:gd name="T63" fmla="*/ 233 h 3348"/>
                  <a:gd name="T64" fmla="*/ 6426 w 9941"/>
                  <a:gd name="T65" fmla="*/ 211 h 3348"/>
                  <a:gd name="T66" fmla="*/ 6627 w 9941"/>
                  <a:gd name="T67" fmla="*/ 191 h 3348"/>
                  <a:gd name="T68" fmla="*/ 6828 w 9941"/>
                  <a:gd name="T69" fmla="*/ 173 h 3348"/>
                  <a:gd name="T70" fmla="*/ 7029 w 9941"/>
                  <a:gd name="T71" fmla="*/ 155 h 3348"/>
                  <a:gd name="T72" fmla="*/ 7230 w 9941"/>
                  <a:gd name="T73" fmla="*/ 140 h 3348"/>
                  <a:gd name="T74" fmla="*/ 7431 w 9941"/>
                  <a:gd name="T75" fmla="*/ 125 h 3348"/>
                  <a:gd name="T76" fmla="*/ 7631 w 9941"/>
                  <a:gd name="T77" fmla="*/ 111 h 3348"/>
                  <a:gd name="T78" fmla="*/ 7832 w 9941"/>
                  <a:gd name="T79" fmla="*/ 97 h 3348"/>
                  <a:gd name="T80" fmla="*/ 8033 w 9941"/>
                  <a:gd name="T81" fmla="*/ 85 h 3348"/>
                  <a:gd name="T82" fmla="*/ 8234 w 9941"/>
                  <a:gd name="T83" fmla="*/ 74 h 3348"/>
                  <a:gd name="T84" fmla="*/ 8435 w 9941"/>
                  <a:gd name="T85" fmla="*/ 64 h 3348"/>
                  <a:gd name="T86" fmla="*/ 8636 w 9941"/>
                  <a:gd name="T87" fmla="*/ 53 h 3348"/>
                  <a:gd name="T88" fmla="*/ 8836 w 9941"/>
                  <a:gd name="T89" fmla="*/ 43 h 3348"/>
                  <a:gd name="T90" fmla="*/ 9037 w 9941"/>
                  <a:gd name="T91" fmla="*/ 34 h 3348"/>
                  <a:gd name="T92" fmla="*/ 9238 w 9941"/>
                  <a:gd name="T93" fmla="*/ 26 h 3348"/>
                  <a:gd name="T94" fmla="*/ 9439 w 9941"/>
                  <a:gd name="T95" fmla="*/ 18 h 3348"/>
                  <a:gd name="T96" fmla="*/ 9640 w 9941"/>
                  <a:gd name="T97" fmla="*/ 11 h 3348"/>
                  <a:gd name="T98" fmla="*/ 9841 w 9941"/>
                  <a:gd name="T99" fmla="*/ 3 h 3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941" h="3348">
                    <a:moveTo>
                      <a:pt x="0" y="3348"/>
                    </a:moveTo>
                    <a:lnTo>
                      <a:pt x="0" y="3348"/>
                    </a:lnTo>
                    <a:lnTo>
                      <a:pt x="101" y="3241"/>
                    </a:lnTo>
                    <a:lnTo>
                      <a:pt x="201" y="3135"/>
                    </a:lnTo>
                    <a:lnTo>
                      <a:pt x="301" y="3029"/>
                    </a:lnTo>
                    <a:lnTo>
                      <a:pt x="401" y="2924"/>
                    </a:lnTo>
                    <a:lnTo>
                      <a:pt x="502" y="2820"/>
                    </a:lnTo>
                    <a:lnTo>
                      <a:pt x="602" y="2717"/>
                    </a:lnTo>
                    <a:lnTo>
                      <a:pt x="704" y="2616"/>
                    </a:lnTo>
                    <a:lnTo>
                      <a:pt x="804" y="2517"/>
                    </a:lnTo>
                    <a:lnTo>
                      <a:pt x="904" y="2420"/>
                    </a:lnTo>
                    <a:lnTo>
                      <a:pt x="1005" y="2325"/>
                    </a:lnTo>
                    <a:lnTo>
                      <a:pt x="1105" y="2232"/>
                    </a:lnTo>
                    <a:lnTo>
                      <a:pt x="1205" y="2142"/>
                    </a:lnTo>
                    <a:lnTo>
                      <a:pt x="1306" y="2055"/>
                    </a:lnTo>
                    <a:lnTo>
                      <a:pt x="1406" y="1970"/>
                    </a:lnTo>
                    <a:lnTo>
                      <a:pt x="1506" y="1887"/>
                    </a:lnTo>
                    <a:lnTo>
                      <a:pt x="1606" y="1808"/>
                    </a:lnTo>
                    <a:lnTo>
                      <a:pt x="1707" y="1731"/>
                    </a:lnTo>
                    <a:lnTo>
                      <a:pt x="1807" y="1658"/>
                    </a:lnTo>
                    <a:lnTo>
                      <a:pt x="1909" y="1587"/>
                    </a:lnTo>
                    <a:lnTo>
                      <a:pt x="2009" y="1519"/>
                    </a:lnTo>
                    <a:lnTo>
                      <a:pt x="2109" y="1453"/>
                    </a:lnTo>
                    <a:lnTo>
                      <a:pt x="2210" y="1391"/>
                    </a:lnTo>
                    <a:lnTo>
                      <a:pt x="2310" y="1330"/>
                    </a:lnTo>
                    <a:lnTo>
                      <a:pt x="2410" y="1272"/>
                    </a:lnTo>
                    <a:lnTo>
                      <a:pt x="2510" y="1217"/>
                    </a:lnTo>
                    <a:lnTo>
                      <a:pt x="2611" y="1164"/>
                    </a:lnTo>
                    <a:lnTo>
                      <a:pt x="2711" y="1113"/>
                    </a:lnTo>
                    <a:lnTo>
                      <a:pt x="2811" y="1064"/>
                    </a:lnTo>
                    <a:lnTo>
                      <a:pt x="2912" y="1018"/>
                    </a:lnTo>
                    <a:lnTo>
                      <a:pt x="3012" y="974"/>
                    </a:lnTo>
                    <a:lnTo>
                      <a:pt x="3114" y="932"/>
                    </a:lnTo>
                    <a:lnTo>
                      <a:pt x="3214" y="891"/>
                    </a:lnTo>
                    <a:lnTo>
                      <a:pt x="3314" y="852"/>
                    </a:lnTo>
                    <a:lnTo>
                      <a:pt x="3415" y="815"/>
                    </a:lnTo>
                    <a:lnTo>
                      <a:pt x="3515" y="781"/>
                    </a:lnTo>
                    <a:lnTo>
                      <a:pt x="3615" y="746"/>
                    </a:lnTo>
                    <a:lnTo>
                      <a:pt x="3715" y="714"/>
                    </a:lnTo>
                    <a:lnTo>
                      <a:pt x="3816" y="684"/>
                    </a:lnTo>
                    <a:lnTo>
                      <a:pt x="3916" y="654"/>
                    </a:lnTo>
                    <a:lnTo>
                      <a:pt x="4016" y="626"/>
                    </a:lnTo>
                    <a:lnTo>
                      <a:pt x="4117" y="599"/>
                    </a:lnTo>
                    <a:lnTo>
                      <a:pt x="4217" y="573"/>
                    </a:lnTo>
                    <a:lnTo>
                      <a:pt x="4317" y="548"/>
                    </a:lnTo>
                    <a:lnTo>
                      <a:pt x="4419" y="525"/>
                    </a:lnTo>
                    <a:lnTo>
                      <a:pt x="4519" y="502"/>
                    </a:lnTo>
                    <a:lnTo>
                      <a:pt x="4619" y="481"/>
                    </a:lnTo>
                    <a:lnTo>
                      <a:pt x="4720" y="459"/>
                    </a:lnTo>
                    <a:lnTo>
                      <a:pt x="4820" y="440"/>
                    </a:lnTo>
                    <a:lnTo>
                      <a:pt x="4920" y="421"/>
                    </a:lnTo>
                    <a:lnTo>
                      <a:pt x="5021" y="402"/>
                    </a:lnTo>
                    <a:lnTo>
                      <a:pt x="5121" y="385"/>
                    </a:lnTo>
                    <a:lnTo>
                      <a:pt x="5221" y="369"/>
                    </a:lnTo>
                    <a:lnTo>
                      <a:pt x="5322" y="352"/>
                    </a:lnTo>
                    <a:lnTo>
                      <a:pt x="5422" y="337"/>
                    </a:lnTo>
                    <a:lnTo>
                      <a:pt x="5522" y="322"/>
                    </a:lnTo>
                    <a:lnTo>
                      <a:pt x="5624" y="307"/>
                    </a:lnTo>
                    <a:lnTo>
                      <a:pt x="5724" y="294"/>
                    </a:lnTo>
                    <a:lnTo>
                      <a:pt x="5824" y="281"/>
                    </a:lnTo>
                    <a:lnTo>
                      <a:pt x="5925" y="268"/>
                    </a:lnTo>
                    <a:lnTo>
                      <a:pt x="6025" y="255"/>
                    </a:lnTo>
                    <a:lnTo>
                      <a:pt x="6125" y="244"/>
                    </a:lnTo>
                    <a:lnTo>
                      <a:pt x="6226" y="233"/>
                    </a:lnTo>
                    <a:lnTo>
                      <a:pt x="6326" y="222"/>
                    </a:lnTo>
                    <a:lnTo>
                      <a:pt x="6426" y="211"/>
                    </a:lnTo>
                    <a:lnTo>
                      <a:pt x="6527" y="201"/>
                    </a:lnTo>
                    <a:lnTo>
                      <a:pt x="6627" y="191"/>
                    </a:lnTo>
                    <a:lnTo>
                      <a:pt x="6727" y="182"/>
                    </a:lnTo>
                    <a:lnTo>
                      <a:pt x="6828" y="173"/>
                    </a:lnTo>
                    <a:lnTo>
                      <a:pt x="6929" y="165"/>
                    </a:lnTo>
                    <a:lnTo>
                      <a:pt x="7029" y="155"/>
                    </a:lnTo>
                    <a:lnTo>
                      <a:pt x="7130" y="147"/>
                    </a:lnTo>
                    <a:lnTo>
                      <a:pt x="7230" y="140"/>
                    </a:lnTo>
                    <a:lnTo>
                      <a:pt x="7330" y="132"/>
                    </a:lnTo>
                    <a:lnTo>
                      <a:pt x="7431" y="125"/>
                    </a:lnTo>
                    <a:lnTo>
                      <a:pt x="7531" y="118"/>
                    </a:lnTo>
                    <a:lnTo>
                      <a:pt x="7631" y="111"/>
                    </a:lnTo>
                    <a:lnTo>
                      <a:pt x="7732" y="104"/>
                    </a:lnTo>
                    <a:lnTo>
                      <a:pt x="7832" y="97"/>
                    </a:lnTo>
                    <a:lnTo>
                      <a:pt x="7932" y="91"/>
                    </a:lnTo>
                    <a:lnTo>
                      <a:pt x="8033" y="85"/>
                    </a:lnTo>
                    <a:lnTo>
                      <a:pt x="8134" y="80"/>
                    </a:lnTo>
                    <a:lnTo>
                      <a:pt x="8234" y="74"/>
                    </a:lnTo>
                    <a:lnTo>
                      <a:pt x="8335" y="69"/>
                    </a:lnTo>
                    <a:lnTo>
                      <a:pt x="8435" y="64"/>
                    </a:lnTo>
                    <a:lnTo>
                      <a:pt x="8535" y="58"/>
                    </a:lnTo>
                    <a:lnTo>
                      <a:pt x="8636" y="53"/>
                    </a:lnTo>
                    <a:lnTo>
                      <a:pt x="8736" y="48"/>
                    </a:lnTo>
                    <a:lnTo>
                      <a:pt x="8836" y="43"/>
                    </a:lnTo>
                    <a:lnTo>
                      <a:pt x="8937" y="39"/>
                    </a:lnTo>
                    <a:lnTo>
                      <a:pt x="9037" y="34"/>
                    </a:lnTo>
                    <a:lnTo>
                      <a:pt x="9137" y="30"/>
                    </a:lnTo>
                    <a:lnTo>
                      <a:pt x="9238" y="26"/>
                    </a:lnTo>
                    <a:lnTo>
                      <a:pt x="9339" y="22"/>
                    </a:lnTo>
                    <a:lnTo>
                      <a:pt x="9439" y="18"/>
                    </a:lnTo>
                    <a:lnTo>
                      <a:pt x="9540" y="15"/>
                    </a:lnTo>
                    <a:lnTo>
                      <a:pt x="9640" y="11"/>
                    </a:lnTo>
                    <a:lnTo>
                      <a:pt x="9740" y="6"/>
                    </a:lnTo>
                    <a:lnTo>
                      <a:pt x="9841" y="3"/>
                    </a:lnTo>
                    <a:lnTo>
                      <a:pt x="9941" y="0"/>
                    </a:lnTo>
                  </a:path>
                </a:pathLst>
              </a:custGeom>
              <a:noFill/>
              <a:ln w="38100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81" name="Freeform 45"/>
              <p:cNvSpPr>
                <a:spLocks/>
              </p:cNvSpPr>
              <p:nvPr/>
            </p:nvSpPr>
            <p:spPr bwMode="auto">
              <a:xfrm>
                <a:off x="2901" y="2088"/>
                <a:ext cx="1657" cy="558"/>
              </a:xfrm>
              <a:custGeom>
                <a:avLst/>
                <a:gdLst>
                  <a:gd name="T0" fmla="*/ 0 w 9941"/>
                  <a:gd name="T1" fmla="*/ 0 h 3348"/>
                  <a:gd name="T2" fmla="*/ 201 w 9941"/>
                  <a:gd name="T3" fmla="*/ 213 h 3348"/>
                  <a:gd name="T4" fmla="*/ 401 w 9941"/>
                  <a:gd name="T5" fmla="*/ 424 h 3348"/>
                  <a:gd name="T6" fmla="*/ 602 w 9941"/>
                  <a:gd name="T7" fmla="*/ 631 h 3348"/>
                  <a:gd name="T8" fmla="*/ 804 w 9941"/>
                  <a:gd name="T9" fmla="*/ 831 h 3348"/>
                  <a:gd name="T10" fmla="*/ 1005 w 9941"/>
                  <a:gd name="T11" fmla="*/ 1023 h 3348"/>
                  <a:gd name="T12" fmla="*/ 1205 w 9941"/>
                  <a:gd name="T13" fmla="*/ 1206 h 3348"/>
                  <a:gd name="T14" fmla="*/ 1406 w 9941"/>
                  <a:gd name="T15" fmla="*/ 1378 h 3348"/>
                  <a:gd name="T16" fmla="*/ 1606 w 9941"/>
                  <a:gd name="T17" fmla="*/ 1540 h 3348"/>
                  <a:gd name="T18" fmla="*/ 1807 w 9941"/>
                  <a:gd name="T19" fmla="*/ 1690 h 3348"/>
                  <a:gd name="T20" fmla="*/ 2009 w 9941"/>
                  <a:gd name="T21" fmla="*/ 1829 h 3348"/>
                  <a:gd name="T22" fmla="*/ 2210 w 9941"/>
                  <a:gd name="T23" fmla="*/ 1957 h 3348"/>
                  <a:gd name="T24" fmla="*/ 2410 w 9941"/>
                  <a:gd name="T25" fmla="*/ 2076 h 3348"/>
                  <a:gd name="T26" fmla="*/ 2611 w 9941"/>
                  <a:gd name="T27" fmla="*/ 2184 h 3348"/>
                  <a:gd name="T28" fmla="*/ 2811 w 9941"/>
                  <a:gd name="T29" fmla="*/ 2284 h 3348"/>
                  <a:gd name="T30" fmla="*/ 3012 w 9941"/>
                  <a:gd name="T31" fmla="*/ 2374 h 3348"/>
                  <a:gd name="T32" fmla="*/ 3214 w 9941"/>
                  <a:gd name="T33" fmla="*/ 2457 h 3348"/>
                  <a:gd name="T34" fmla="*/ 3415 w 9941"/>
                  <a:gd name="T35" fmla="*/ 2533 h 3348"/>
                  <a:gd name="T36" fmla="*/ 3615 w 9941"/>
                  <a:gd name="T37" fmla="*/ 2602 h 3348"/>
                  <a:gd name="T38" fmla="*/ 3816 w 9941"/>
                  <a:gd name="T39" fmla="*/ 2664 h 3348"/>
                  <a:gd name="T40" fmla="*/ 4016 w 9941"/>
                  <a:gd name="T41" fmla="*/ 2722 h 3348"/>
                  <a:gd name="T42" fmla="*/ 4217 w 9941"/>
                  <a:gd name="T43" fmla="*/ 2775 h 3348"/>
                  <a:gd name="T44" fmla="*/ 4419 w 9941"/>
                  <a:gd name="T45" fmla="*/ 2823 h 3348"/>
                  <a:gd name="T46" fmla="*/ 4619 w 9941"/>
                  <a:gd name="T47" fmla="*/ 2867 h 3348"/>
                  <a:gd name="T48" fmla="*/ 4820 w 9941"/>
                  <a:gd name="T49" fmla="*/ 2908 h 3348"/>
                  <a:gd name="T50" fmla="*/ 5021 w 9941"/>
                  <a:gd name="T51" fmla="*/ 2946 h 3348"/>
                  <a:gd name="T52" fmla="*/ 5221 w 9941"/>
                  <a:gd name="T53" fmla="*/ 2979 h 3348"/>
                  <a:gd name="T54" fmla="*/ 5422 w 9941"/>
                  <a:gd name="T55" fmla="*/ 3011 h 3348"/>
                  <a:gd name="T56" fmla="*/ 5624 w 9941"/>
                  <a:gd name="T57" fmla="*/ 3041 h 3348"/>
                  <a:gd name="T58" fmla="*/ 5824 w 9941"/>
                  <a:gd name="T59" fmla="*/ 3067 h 3348"/>
                  <a:gd name="T60" fmla="*/ 6025 w 9941"/>
                  <a:gd name="T61" fmla="*/ 3093 h 3348"/>
                  <a:gd name="T62" fmla="*/ 6226 w 9941"/>
                  <a:gd name="T63" fmla="*/ 3115 h 3348"/>
                  <a:gd name="T64" fmla="*/ 6426 w 9941"/>
                  <a:gd name="T65" fmla="*/ 3136 h 3348"/>
                  <a:gd name="T66" fmla="*/ 6627 w 9941"/>
                  <a:gd name="T67" fmla="*/ 3157 h 3348"/>
                  <a:gd name="T68" fmla="*/ 6828 w 9941"/>
                  <a:gd name="T69" fmla="*/ 3175 h 3348"/>
                  <a:gd name="T70" fmla="*/ 7029 w 9941"/>
                  <a:gd name="T71" fmla="*/ 3193 h 3348"/>
                  <a:gd name="T72" fmla="*/ 7230 w 9941"/>
                  <a:gd name="T73" fmla="*/ 3208 h 3348"/>
                  <a:gd name="T74" fmla="*/ 7431 w 9941"/>
                  <a:gd name="T75" fmla="*/ 3223 h 3348"/>
                  <a:gd name="T76" fmla="*/ 7631 w 9941"/>
                  <a:gd name="T77" fmla="*/ 3237 h 3348"/>
                  <a:gd name="T78" fmla="*/ 7832 w 9941"/>
                  <a:gd name="T79" fmla="*/ 3251 h 3348"/>
                  <a:gd name="T80" fmla="*/ 8033 w 9941"/>
                  <a:gd name="T81" fmla="*/ 3263 h 3348"/>
                  <a:gd name="T82" fmla="*/ 8234 w 9941"/>
                  <a:gd name="T83" fmla="*/ 3274 h 3348"/>
                  <a:gd name="T84" fmla="*/ 8435 w 9941"/>
                  <a:gd name="T85" fmla="*/ 3284 h 3348"/>
                  <a:gd name="T86" fmla="*/ 8636 w 9941"/>
                  <a:gd name="T87" fmla="*/ 3295 h 3348"/>
                  <a:gd name="T88" fmla="*/ 8836 w 9941"/>
                  <a:gd name="T89" fmla="*/ 3305 h 3348"/>
                  <a:gd name="T90" fmla="*/ 9037 w 9941"/>
                  <a:gd name="T91" fmla="*/ 3314 h 3348"/>
                  <a:gd name="T92" fmla="*/ 9238 w 9941"/>
                  <a:gd name="T93" fmla="*/ 3322 h 3348"/>
                  <a:gd name="T94" fmla="*/ 9439 w 9941"/>
                  <a:gd name="T95" fmla="*/ 3330 h 3348"/>
                  <a:gd name="T96" fmla="*/ 9640 w 9941"/>
                  <a:gd name="T97" fmla="*/ 3337 h 3348"/>
                  <a:gd name="T98" fmla="*/ 9841 w 9941"/>
                  <a:gd name="T99" fmla="*/ 3345 h 3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941" h="3348">
                    <a:moveTo>
                      <a:pt x="0" y="0"/>
                    </a:moveTo>
                    <a:lnTo>
                      <a:pt x="0" y="0"/>
                    </a:lnTo>
                    <a:lnTo>
                      <a:pt x="101" y="107"/>
                    </a:lnTo>
                    <a:lnTo>
                      <a:pt x="201" y="213"/>
                    </a:lnTo>
                    <a:lnTo>
                      <a:pt x="301" y="319"/>
                    </a:lnTo>
                    <a:lnTo>
                      <a:pt x="401" y="424"/>
                    </a:lnTo>
                    <a:lnTo>
                      <a:pt x="502" y="528"/>
                    </a:lnTo>
                    <a:lnTo>
                      <a:pt x="602" y="631"/>
                    </a:lnTo>
                    <a:lnTo>
                      <a:pt x="704" y="732"/>
                    </a:lnTo>
                    <a:lnTo>
                      <a:pt x="804" y="831"/>
                    </a:lnTo>
                    <a:lnTo>
                      <a:pt x="904" y="928"/>
                    </a:lnTo>
                    <a:lnTo>
                      <a:pt x="1005" y="1023"/>
                    </a:lnTo>
                    <a:lnTo>
                      <a:pt x="1105" y="1116"/>
                    </a:lnTo>
                    <a:lnTo>
                      <a:pt x="1205" y="1206"/>
                    </a:lnTo>
                    <a:lnTo>
                      <a:pt x="1306" y="1293"/>
                    </a:lnTo>
                    <a:lnTo>
                      <a:pt x="1406" y="1378"/>
                    </a:lnTo>
                    <a:lnTo>
                      <a:pt x="1506" y="1461"/>
                    </a:lnTo>
                    <a:lnTo>
                      <a:pt x="1606" y="1540"/>
                    </a:lnTo>
                    <a:lnTo>
                      <a:pt x="1707" y="1617"/>
                    </a:lnTo>
                    <a:lnTo>
                      <a:pt x="1807" y="1690"/>
                    </a:lnTo>
                    <a:lnTo>
                      <a:pt x="1909" y="1761"/>
                    </a:lnTo>
                    <a:lnTo>
                      <a:pt x="2009" y="1829"/>
                    </a:lnTo>
                    <a:lnTo>
                      <a:pt x="2109" y="1895"/>
                    </a:lnTo>
                    <a:lnTo>
                      <a:pt x="2210" y="1957"/>
                    </a:lnTo>
                    <a:lnTo>
                      <a:pt x="2310" y="2018"/>
                    </a:lnTo>
                    <a:lnTo>
                      <a:pt x="2410" y="2076"/>
                    </a:lnTo>
                    <a:lnTo>
                      <a:pt x="2510" y="2131"/>
                    </a:lnTo>
                    <a:lnTo>
                      <a:pt x="2611" y="2184"/>
                    </a:lnTo>
                    <a:lnTo>
                      <a:pt x="2711" y="2235"/>
                    </a:lnTo>
                    <a:lnTo>
                      <a:pt x="2811" y="2284"/>
                    </a:lnTo>
                    <a:lnTo>
                      <a:pt x="2912" y="2330"/>
                    </a:lnTo>
                    <a:lnTo>
                      <a:pt x="3012" y="2374"/>
                    </a:lnTo>
                    <a:lnTo>
                      <a:pt x="3114" y="2416"/>
                    </a:lnTo>
                    <a:lnTo>
                      <a:pt x="3214" y="2457"/>
                    </a:lnTo>
                    <a:lnTo>
                      <a:pt x="3314" y="2496"/>
                    </a:lnTo>
                    <a:lnTo>
                      <a:pt x="3415" y="2533"/>
                    </a:lnTo>
                    <a:lnTo>
                      <a:pt x="3515" y="2567"/>
                    </a:lnTo>
                    <a:lnTo>
                      <a:pt x="3615" y="2602"/>
                    </a:lnTo>
                    <a:lnTo>
                      <a:pt x="3715" y="2634"/>
                    </a:lnTo>
                    <a:lnTo>
                      <a:pt x="3816" y="2664"/>
                    </a:lnTo>
                    <a:lnTo>
                      <a:pt x="3916" y="2694"/>
                    </a:lnTo>
                    <a:lnTo>
                      <a:pt x="4016" y="2722"/>
                    </a:lnTo>
                    <a:lnTo>
                      <a:pt x="4117" y="2749"/>
                    </a:lnTo>
                    <a:lnTo>
                      <a:pt x="4217" y="2775"/>
                    </a:lnTo>
                    <a:lnTo>
                      <a:pt x="4317" y="2800"/>
                    </a:lnTo>
                    <a:lnTo>
                      <a:pt x="4419" y="2823"/>
                    </a:lnTo>
                    <a:lnTo>
                      <a:pt x="4519" y="2846"/>
                    </a:lnTo>
                    <a:lnTo>
                      <a:pt x="4619" y="2867"/>
                    </a:lnTo>
                    <a:lnTo>
                      <a:pt x="4720" y="2889"/>
                    </a:lnTo>
                    <a:lnTo>
                      <a:pt x="4820" y="2908"/>
                    </a:lnTo>
                    <a:lnTo>
                      <a:pt x="4920" y="2927"/>
                    </a:lnTo>
                    <a:lnTo>
                      <a:pt x="5021" y="2946"/>
                    </a:lnTo>
                    <a:lnTo>
                      <a:pt x="5121" y="2963"/>
                    </a:lnTo>
                    <a:lnTo>
                      <a:pt x="5221" y="2979"/>
                    </a:lnTo>
                    <a:lnTo>
                      <a:pt x="5322" y="2996"/>
                    </a:lnTo>
                    <a:lnTo>
                      <a:pt x="5422" y="3011"/>
                    </a:lnTo>
                    <a:lnTo>
                      <a:pt x="5522" y="3026"/>
                    </a:lnTo>
                    <a:lnTo>
                      <a:pt x="5624" y="3041"/>
                    </a:lnTo>
                    <a:lnTo>
                      <a:pt x="5724" y="3054"/>
                    </a:lnTo>
                    <a:lnTo>
                      <a:pt x="5824" y="3067"/>
                    </a:lnTo>
                    <a:lnTo>
                      <a:pt x="5925" y="3080"/>
                    </a:lnTo>
                    <a:lnTo>
                      <a:pt x="6025" y="3093"/>
                    </a:lnTo>
                    <a:lnTo>
                      <a:pt x="6125" y="3104"/>
                    </a:lnTo>
                    <a:lnTo>
                      <a:pt x="6226" y="3115"/>
                    </a:lnTo>
                    <a:lnTo>
                      <a:pt x="6326" y="3126"/>
                    </a:lnTo>
                    <a:lnTo>
                      <a:pt x="6426" y="3136"/>
                    </a:lnTo>
                    <a:lnTo>
                      <a:pt x="6527" y="3147"/>
                    </a:lnTo>
                    <a:lnTo>
                      <a:pt x="6627" y="3157"/>
                    </a:lnTo>
                    <a:lnTo>
                      <a:pt x="6727" y="3166"/>
                    </a:lnTo>
                    <a:lnTo>
                      <a:pt x="6828" y="3175"/>
                    </a:lnTo>
                    <a:lnTo>
                      <a:pt x="6929" y="3183"/>
                    </a:lnTo>
                    <a:lnTo>
                      <a:pt x="7029" y="3193"/>
                    </a:lnTo>
                    <a:lnTo>
                      <a:pt x="7130" y="3201"/>
                    </a:lnTo>
                    <a:lnTo>
                      <a:pt x="7230" y="3208"/>
                    </a:lnTo>
                    <a:lnTo>
                      <a:pt x="7330" y="3216"/>
                    </a:lnTo>
                    <a:lnTo>
                      <a:pt x="7431" y="3223"/>
                    </a:lnTo>
                    <a:lnTo>
                      <a:pt x="7531" y="3230"/>
                    </a:lnTo>
                    <a:lnTo>
                      <a:pt x="7631" y="3237"/>
                    </a:lnTo>
                    <a:lnTo>
                      <a:pt x="7732" y="3244"/>
                    </a:lnTo>
                    <a:lnTo>
                      <a:pt x="7832" y="3251"/>
                    </a:lnTo>
                    <a:lnTo>
                      <a:pt x="7932" y="3257"/>
                    </a:lnTo>
                    <a:lnTo>
                      <a:pt x="8033" y="3263"/>
                    </a:lnTo>
                    <a:lnTo>
                      <a:pt x="8134" y="3268"/>
                    </a:lnTo>
                    <a:lnTo>
                      <a:pt x="8234" y="3274"/>
                    </a:lnTo>
                    <a:lnTo>
                      <a:pt x="8335" y="3279"/>
                    </a:lnTo>
                    <a:lnTo>
                      <a:pt x="8435" y="3284"/>
                    </a:lnTo>
                    <a:lnTo>
                      <a:pt x="8535" y="3289"/>
                    </a:lnTo>
                    <a:lnTo>
                      <a:pt x="8636" y="3295"/>
                    </a:lnTo>
                    <a:lnTo>
                      <a:pt x="8736" y="3300"/>
                    </a:lnTo>
                    <a:lnTo>
                      <a:pt x="8836" y="3305"/>
                    </a:lnTo>
                    <a:lnTo>
                      <a:pt x="8937" y="3309"/>
                    </a:lnTo>
                    <a:lnTo>
                      <a:pt x="9037" y="3314"/>
                    </a:lnTo>
                    <a:lnTo>
                      <a:pt x="9137" y="3318"/>
                    </a:lnTo>
                    <a:lnTo>
                      <a:pt x="9238" y="3322"/>
                    </a:lnTo>
                    <a:lnTo>
                      <a:pt x="9339" y="3326"/>
                    </a:lnTo>
                    <a:lnTo>
                      <a:pt x="9439" y="3330"/>
                    </a:lnTo>
                    <a:lnTo>
                      <a:pt x="9540" y="3333"/>
                    </a:lnTo>
                    <a:lnTo>
                      <a:pt x="9640" y="3337"/>
                    </a:lnTo>
                    <a:lnTo>
                      <a:pt x="9740" y="3342"/>
                    </a:lnTo>
                    <a:lnTo>
                      <a:pt x="9841" y="3345"/>
                    </a:lnTo>
                    <a:lnTo>
                      <a:pt x="9941" y="3348"/>
                    </a:lnTo>
                  </a:path>
                </a:pathLst>
              </a:custGeom>
              <a:noFill/>
              <a:ln w="38100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82" name="Rectangle 46"/>
              <p:cNvSpPr>
                <a:spLocks noChangeArrowheads="1"/>
              </p:cNvSpPr>
              <p:nvPr/>
            </p:nvSpPr>
            <p:spPr bwMode="auto">
              <a:xfrm>
                <a:off x="2487" y="1941"/>
                <a:ext cx="243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Arial Unicode MS" pitchFamily="34" charset="-128"/>
                  </a:rPr>
                  <a:t>J</a:t>
                </a:r>
              </a:p>
            </p:txBody>
          </p:sp>
          <p:sp>
            <p:nvSpPr>
              <p:cNvPr id="321583" name="Rectangle 47"/>
              <p:cNvSpPr>
                <a:spLocks noChangeArrowheads="1"/>
              </p:cNvSpPr>
              <p:nvPr/>
            </p:nvSpPr>
            <p:spPr bwMode="auto">
              <a:xfrm>
                <a:off x="3506" y="2778"/>
                <a:ext cx="484" cy="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Symbol" pitchFamily="18" charset="2"/>
                  </a:rPr>
                  <a:t>l</a:t>
                </a:r>
                <a:r>
                  <a:rPr lang="en-US" altLang="en-US"/>
                  <a:t>/Q</a:t>
                </a:r>
              </a:p>
            </p:txBody>
          </p:sp>
        </p:grpSp>
        <p:grpSp>
          <p:nvGrpSpPr>
            <p:cNvPr id="321584" name="Group 48"/>
            <p:cNvGrpSpPr>
              <a:grpSpLocks/>
            </p:cNvGrpSpPr>
            <p:nvPr/>
          </p:nvGrpSpPr>
          <p:grpSpPr bwMode="auto">
            <a:xfrm>
              <a:off x="1988" y="1281"/>
              <a:ext cx="1611" cy="1287"/>
              <a:chOff x="666" y="1789"/>
              <a:chExt cx="1611" cy="1287"/>
            </a:xfrm>
          </p:grpSpPr>
          <p:sp>
            <p:nvSpPr>
              <p:cNvPr id="321585" name="Line 49"/>
              <p:cNvSpPr>
                <a:spLocks noChangeShapeType="1"/>
              </p:cNvSpPr>
              <p:nvPr/>
            </p:nvSpPr>
            <p:spPr bwMode="auto">
              <a:xfrm>
                <a:off x="825" y="2918"/>
                <a:ext cx="35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86" name="Line 50"/>
              <p:cNvSpPr>
                <a:spLocks noChangeShapeType="1"/>
              </p:cNvSpPr>
              <p:nvPr/>
            </p:nvSpPr>
            <p:spPr bwMode="auto">
              <a:xfrm flipH="1">
                <a:off x="2212" y="2918"/>
                <a:ext cx="36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87" name="Line 51"/>
              <p:cNvSpPr>
                <a:spLocks noChangeShapeType="1"/>
              </p:cNvSpPr>
              <p:nvPr/>
            </p:nvSpPr>
            <p:spPr bwMode="auto">
              <a:xfrm>
                <a:off x="825" y="2777"/>
                <a:ext cx="35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88" name="Line 52"/>
              <p:cNvSpPr>
                <a:spLocks noChangeShapeType="1"/>
              </p:cNvSpPr>
              <p:nvPr/>
            </p:nvSpPr>
            <p:spPr bwMode="auto">
              <a:xfrm flipH="1">
                <a:off x="2212" y="2777"/>
                <a:ext cx="36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89" name="Rectangle 53"/>
              <p:cNvSpPr>
                <a:spLocks noChangeArrowheads="1"/>
              </p:cNvSpPr>
              <p:nvPr/>
            </p:nvSpPr>
            <p:spPr bwMode="auto">
              <a:xfrm>
                <a:off x="666" y="2717"/>
                <a:ext cx="94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-4</a:t>
                </a:r>
                <a:endParaRPr lang="en-US" altLang="en-US"/>
              </a:p>
            </p:txBody>
          </p:sp>
          <p:sp>
            <p:nvSpPr>
              <p:cNvPr id="321590" name="Line 54"/>
              <p:cNvSpPr>
                <a:spLocks noChangeShapeType="1"/>
              </p:cNvSpPr>
              <p:nvPr/>
            </p:nvSpPr>
            <p:spPr bwMode="auto">
              <a:xfrm>
                <a:off x="825" y="2636"/>
                <a:ext cx="35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91" name="Line 55"/>
              <p:cNvSpPr>
                <a:spLocks noChangeShapeType="1"/>
              </p:cNvSpPr>
              <p:nvPr/>
            </p:nvSpPr>
            <p:spPr bwMode="auto">
              <a:xfrm flipH="1">
                <a:off x="2212" y="2636"/>
                <a:ext cx="36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92" name="Line 56"/>
              <p:cNvSpPr>
                <a:spLocks noChangeShapeType="1"/>
              </p:cNvSpPr>
              <p:nvPr/>
            </p:nvSpPr>
            <p:spPr bwMode="auto">
              <a:xfrm>
                <a:off x="825" y="2495"/>
                <a:ext cx="35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93" name="Line 57"/>
              <p:cNvSpPr>
                <a:spLocks noChangeShapeType="1"/>
              </p:cNvSpPr>
              <p:nvPr/>
            </p:nvSpPr>
            <p:spPr bwMode="auto">
              <a:xfrm flipH="1">
                <a:off x="2212" y="2495"/>
                <a:ext cx="36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94" name="Rectangle 58"/>
              <p:cNvSpPr>
                <a:spLocks noChangeArrowheads="1"/>
              </p:cNvSpPr>
              <p:nvPr/>
            </p:nvSpPr>
            <p:spPr bwMode="auto">
              <a:xfrm>
                <a:off x="666" y="2435"/>
                <a:ext cx="9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-2</a:t>
                </a:r>
                <a:endParaRPr lang="en-US" altLang="en-US"/>
              </a:p>
            </p:txBody>
          </p:sp>
          <p:sp>
            <p:nvSpPr>
              <p:cNvPr id="321595" name="Line 59"/>
              <p:cNvSpPr>
                <a:spLocks noChangeShapeType="1"/>
              </p:cNvSpPr>
              <p:nvPr/>
            </p:nvSpPr>
            <p:spPr bwMode="auto">
              <a:xfrm>
                <a:off x="825" y="2354"/>
                <a:ext cx="35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96" name="Line 60"/>
              <p:cNvSpPr>
                <a:spLocks noChangeShapeType="1"/>
              </p:cNvSpPr>
              <p:nvPr/>
            </p:nvSpPr>
            <p:spPr bwMode="auto">
              <a:xfrm flipH="1">
                <a:off x="2212" y="2354"/>
                <a:ext cx="36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97" name="Line 61"/>
              <p:cNvSpPr>
                <a:spLocks noChangeShapeType="1"/>
              </p:cNvSpPr>
              <p:nvPr/>
            </p:nvSpPr>
            <p:spPr bwMode="auto">
              <a:xfrm>
                <a:off x="825" y="2213"/>
                <a:ext cx="35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98" name="Line 62"/>
              <p:cNvSpPr>
                <a:spLocks noChangeShapeType="1"/>
              </p:cNvSpPr>
              <p:nvPr/>
            </p:nvSpPr>
            <p:spPr bwMode="auto">
              <a:xfrm flipH="1">
                <a:off x="2212" y="2213"/>
                <a:ext cx="36" cy="1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599" name="Rectangle 63"/>
              <p:cNvSpPr>
                <a:spLocks noChangeArrowheads="1"/>
              </p:cNvSpPr>
              <p:nvPr/>
            </p:nvSpPr>
            <p:spPr bwMode="auto">
              <a:xfrm>
                <a:off x="709" y="2153"/>
                <a:ext cx="5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0</a:t>
                </a:r>
                <a:endParaRPr lang="en-US" altLang="en-US"/>
              </a:p>
            </p:txBody>
          </p:sp>
          <p:sp>
            <p:nvSpPr>
              <p:cNvPr id="321600" name="Line 64"/>
              <p:cNvSpPr>
                <a:spLocks noChangeShapeType="1"/>
              </p:cNvSpPr>
              <p:nvPr/>
            </p:nvSpPr>
            <p:spPr bwMode="auto">
              <a:xfrm>
                <a:off x="825" y="2071"/>
                <a:ext cx="35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01" name="Line 65"/>
              <p:cNvSpPr>
                <a:spLocks noChangeShapeType="1"/>
              </p:cNvSpPr>
              <p:nvPr/>
            </p:nvSpPr>
            <p:spPr bwMode="auto">
              <a:xfrm flipH="1">
                <a:off x="2212" y="2071"/>
                <a:ext cx="36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02" name="Line 66"/>
              <p:cNvSpPr>
                <a:spLocks noChangeShapeType="1"/>
              </p:cNvSpPr>
              <p:nvPr/>
            </p:nvSpPr>
            <p:spPr bwMode="auto">
              <a:xfrm>
                <a:off x="825" y="1930"/>
                <a:ext cx="35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03" name="Line 67"/>
              <p:cNvSpPr>
                <a:spLocks noChangeShapeType="1"/>
              </p:cNvSpPr>
              <p:nvPr/>
            </p:nvSpPr>
            <p:spPr bwMode="auto">
              <a:xfrm flipH="1">
                <a:off x="2212" y="1930"/>
                <a:ext cx="36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04" name="Rectangle 68"/>
              <p:cNvSpPr>
                <a:spLocks noChangeArrowheads="1"/>
              </p:cNvSpPr>
              <p:nvPr/>
            </p:nvSpPr>
            <p:spPr bwMode="auto">
              <a:xfrm>
                <a:off x="709" y="1870"/>
                <a:ext cx="57" cy="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2</a:t>
                </a:r>
                <a:endParaRPr lang="en-US" altLang="en-US"/>
              </a:p>
            </p:txBody>
          </p:sp>
          <p:sp>
            <p:nvSpPr>
              <p:cNvPr id="321605" name="Line 69"/>
              <p:cNvSpPr>
                <a:spLocks noChangeShapeType="1"/>
              </p:cNvSpPr>
              <p:nvPr/>
            </p:nvSpPr>
            <p:spPr bwMode="auto">
              <a:xfrm>
                <a:off x="825" y="1789"/>
                <a:ext cx="35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06" name="Line 70"/>
              <p:cNvSpPr>
                <a:spLocks noChangeShapeType="1"/>
              </p:cNvSpPr>
              <p:nvPr/>
            </p:nvSpPr>
            <p:spPr bwMode="auto">
              <a:xfrm flipH="1">
                <a:off x="2212" y="1789"/>
                <a:ext cx="36" cy="2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07" name="Line 71"/>
              <p:cNvSpPr>
                <a:spLocks noChangeShapeType="1"/>
              </p:cNvSpPr>
              <p:nvPr/>
            </p:nvSpPr>
            <p:spPr bwMode="auto">
              <a:xfrm flipV="1">
                <a:off x="825" y="2875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08" name="Line 72"/>
              <p:cNvSpPr>
                <a:spLocks noChangeShapeType="1"/>
              </p:cNvSpPr>
              <p:nvPr/>
            </p:nvSpPr>
            <p:spPr bwMode="auto">
              <a:xfrm>
                <a:off x="825" y="1789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09" name="Rectangle 73"/>
              <p:cNvSpPr>
                <a:spLocks noChangeArrowheads="1"/>
              </p:cNvSpPr>
              <p:nvPr/>
            </p:nvSpPr>
            <p:spPr bwMode="auto">
              <a:xfrm>
                <a:off x="796" y="2950"/>
                <a:ext cx="5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0</a:t>
                </a:r>
                <a:endParaRPr lang="en-US" altLang="en-US"/>
              </a:p>
            </p:txBody>
          </p:sp>
          <p:sp>
            <p:nvSpPr>
              <p:cNvPr id="321610" name="Line 74"/>
              <p:cNvSpPr>
                <a:spLocks noChangeShapeType="1"/>
              </p:cNvSpPr>
              <p:nvPr/>
            </p:nvSpPr>
            <p:spPr bwMode="auto">
              <a:xfrm flipV="1">
                <a:off x="1002" y="2875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11" name="Line 75"/>
              <p:cNvSpPr>
                <a:spLocks noChangeShapeType="1"/>
              </p:cNvSpPr>
              <p:nvPr/>
            </p:nvSpPr>
            <p:spPr bwMode="auto">
              <a:xfrm>
                <a:off x="1002" y="1789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12" name="Line 76"/>
              <p:cNvSpPr>
                <a:spLocks noChangeShapeType="1"/>
              </p:cNvSpPr>
              <p:nvPr/>
            </p:nvSpPr>
            <p:spPr bwMode="auto">
              <a:xfrm flipV="1">
                <a:off x="1181" y="2875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13" name="Line 77"/>
              <p:cNvSpPr>
                <a:spLocks noChangeShapeType="1"/>
              </p:cNvSpPr>
              <p:nvPr/>
            </p:nvSpPr>
            <p:spPr bwMode="auto">
              <a:xfrm>
                <a:off x="1181" y="1789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14" name="Rectangle 78"/>
              <p:cNvSpPr>
                <a:spLocks noChangeArrowheads="1"/>
              </p:cNvSpPr>
              <p:nvPr/>
            </p:nvSpPr>
            <p:spPr bwMode="auto">
              <a:xfrm>
                <a:off x="1151" y="2950"/>
                <a:ext cx="5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1</a:t>
                </a:r>
                <a:endParaRPr lang="en-US" altLang="en-US"/>
              </a:p>
            </p:txBody>
          </p:sp>
          <p:sp>
            <p:nvSpPr>
              <p:cNvPr id="321615" name="Line 79"/>
              <p:cNvSpPr>
                <a:spLocks noChangeShapeType="1"/>
              </p:cNvSpPr>
              <p:nvPr/>
            </p:nvSpPr>
            <p:spPr bwMode="auto">
              <a:xfrm flipV="1">
                <a:off x="1358" y="2875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16" name="Line 80"/>
              <p:cNvSpPr>
                <a:spLocks noChangeShapeType="1"/>
              </p:cNvSpPr>
              <p:nvPr/>
            </p:nvSpPr>
            <p:spPr bwMode="auto">
              <a:xfrm>
                <a:off x="1358" y="1789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17" name="Line 81"/>
              <p:cNvSpPr>
                <a:spLocks noChangeShapeType="1"/>
              </p:cNvSpPr>
              <p:nvPr/>
            </p:nvSpPr>
            <p:spPr bwMode="auto">
              <a:xfrm flipV="1">
                <a:off x="1536" y="2875"/>
                <a:ext cx="2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18" name="Line 82"/>
              <p:cNvSpPr>
                <a:spLocks noChangeShapeType="1"/>
              </p:cNvSpPr>
              <p:nvPr/>
            </p:nvSpPr>
            <p:spPr bwMode="auto">
              <a:xfrm>
                <a:off x="1536" y="1789"/>
                <a:ext cx="2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19" name="Rectangle 83"/>
              <p:cNvSpPr>
                <a:spLocks noChangeArrowheads="1"/>
              </p:cNvSpPr>
              <p:nvPr/>
            </p:nvSpPr>
            <p:spPr bwMode="auto">
              <a:xfrm>
                <a:off x="1507" y="2950"/>
                <a:ext cx="5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2</a:t>
                </a:r>
                <a:endParaRPr lang="en-US" altLang="en-US"/>
              </a:p>
            </p:txBody>
          </p:sp>
          <p:sp>
            <p:nvSpPr>
              <p:cNvPr id="321620" name="Line 84"/>
              <p:cNvSpPr>
                <a:spLocks noChangeShapeType="1"/>
              </p:cNvSpPr>
              <p:nvPr/>
            </p:nvSpPr>
            <p:spPr bwMode="auto">
              <a:xfrm flipV="1">
                <a:off x="1715" y="2875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21" name="Line 85"/>
              <p:cNvSpPr>
                <a:spLocks noChangeShapeType="1"/>
              </p:cNvSpPr>
              <p:nvPr/>
            </p:nvSpPr>
            <p:spPr bwMode="auto">
              <a:xfrm>
                <a:off x="1715" y="1789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22" name="Line 86"/>
              <p:cNvSpPr>
                <a:spLocks noChangeShapeType="1"/>
              </p:cNvSpPr>
              <p:nvPr/>
            </p:nvSpPr>
            <p:spPr bwMode="auto">
              <a:xfrm flipV="1">
                <a:off x="1892" y="2875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23" name="Line 87"/>
              <p:cNvSpPr>
                <a:spLocks noChangeShapeType="1"/>
              </p:cNvSpPr>
              <p:nvPr/>
            </p:nvSpPr>
            <p:spPr bwMode="auto">
              <a:xfrm>
                <a:off x="1892" y="1789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24" name="Rectangle 88"/>
              <p:cNvSpPr>
                <a:spLocks noChangeArrowheads="1"/>
              </p:cNvSpPr>
              <p:nvPr/>
            </p:nvSpPr>
            <p:spPr bwMode="auto">
              <a:xfrm>
                <a:off x="1863" y="2950"/>
                <a:ext cx="5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3</a:t>
                </a:r>
                <a:endParaRPr lang="en-US" altLang="en-US"/>
              </a:p>
            </p:txBody>
          </p:sp>
          <p:sp>
            <p:nvSpPr>
              <p:cNvPr id="321625" name="Line 89"/>
              <p:cNvSpPr>
                <a:spLocks noChangeShapeType="1"/>
              </p:cNvSpPr>
              <p:nvPr/>
            </p:nvSpPr>
            <p:spPr bwMode="auto">
              <a:xfrm flipV="1">
                <a:off x="2071" y="2875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26" name="Line 90"/>
              <p:cNvSpPr>
                <a:spLocks noChangeShapeType="1"/>
              </p:cNvSpPr>
              <p:nvPr/>
            </p:nvSpPr>
            <p:spPr bwMode="auto">
              <a:xfrm>
                <a:off x="2071" y="1789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27" name="Line 91"/>
              <p:cNvSpPr>
                <a:spLocks noChangeShapeType="1"/>
              </p:cNvSpPr>
              <p:nvPr/>
            </p:nvSpPr>
            <p:spPr bwMode="auto">
              <a:xfrm flipV="1">
                <a:off x="2248" y="2875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28" name="Line 92"/>
              <p:cNvSpPr>
                <a:spLocks noChangeShapeType="1"/>
              </p:cNvSpPr>
              <p:nvPr/>
            </p:nvSpPr>
            <p:spPr bwMode="auto">
              <a:xfrm>
                <a:off x="2248" y="1789"/>
                <a:ext cx="1" cy="43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29" name="Rectangle 93"/>
              <p:cNvSpPr>
                <a:spLocks noChangeArrowheads="1"/>
              </p:cNvSpPr>
              <p:nvPr/>
            </p:nvSpPr>
            <p:spPr bwMode="auto">
              <a:xfrm>
                <a:off x="2219" y="2950"/>
                <a:ext cx="5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sz="1300"/>
                  <a:t>4</a:t>
                </a:r>
                <a:endParaRPr lang="en-US" altLang="en-US"/>
              </a:p>
            </p:txBody>
          </p:sp>
          <p:sp>
            <p:nvSpPr>
              <p:cNvPr id="321630" name="Rectangle 94"/>
              <p:cNvSpPr>
                <a:spLocks noChangeArrowheads="1"/>
              </p:cNvSpPr>
              <p:nvPr/>
            </p:nvSpPr>
            <p:spPr bwMode="auto">
              <a:xfrm>
                <a:off x="825" y="1789"/>
                <a:ext cx="1423" cy="1129"/>
              </a:xfrm>
              <a:prstGeom prst="rect">
                <a:avLst/>
              </a:prstGeom>
              <a:noFill/>
              <a:ln w="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31" name="Freeform 95"/>
              <p:cNvSpPr>
                <a:spLocks/>
              </p:cNvSpPr>
              <p:nvPr/>
            </p:nvSpPr>
            <p:spPr bwMode="auto">
              <a:xfrm>
                <a:off x="825" y="1908"/>
                <a:ext cx="1423" cy="172"/>
              </a:xfrm>
              <a:custGeom>
                <a:avLst/>
                <a:gdLst>
                  <a:gd name="T0" fmla="*/ 0 w 6748"/>
                  <a:gd name="T1" fmla="*/ 572 h 601"/>
                  <a:gd name="T2" fmla="*/ 136 w 6748"/>
                  <a:gd name="T3" fmla="*/ 581 h 601"/>
                  <a:gd name="T4" fmla="*/ 272 w 6748"/>
                  <a:gd name="T5" fmla="*/ 589 h 601"/>
                  <a:gd name="T6" fmla="*/ 409 w 6748"/>
                  <a:gd name="T7" fmla="*/ 594 h 601"/>
                  <a:gd name="T8" fmla="*/ 545 w 6748"/>
                  <a:gd name="T9" fmla="*/ 598 h 601"/>
                  <a:gd name="T10" fmla="*/ 681 w 6748"/>
                  <a:gd name="T11" fmla="*/ 600 h 601"/>
                  <a:gd name="T12" fmla="*/ 818 w 6748"/>
                  <a:gd name="T13" fmla="*/ 601 h 601"/>
                  <a:gd name="T14" fmla="*/ 954 w 6748"/>
                  <a:gd name="T15" fmla="*/ 600 h 601"/>
                  <a:gd name="T16" fmla="*/ 1091 w 6748"/>
                  <a:gd name="T17" fmla="*/ 597 h 601"/>
                  <a:gd name="T18" fmla="*/ 1226 w 6748"/>
                  <a:gd name="T19" fmla="*/ 594 h 601"/>
                  <a:gd name="T20" fmla="*/ 1363 w 6748"/>
                  <a:gd name="T21" fmla="*/ 589 h 601"/>
                  <a:gd name="T22" fmla="*/ 1500 w 6748"/>
                  <a:gd name="T23" fmla="*/ 582 h 601"/>
                  <a:gd name="T24" fmla="*/ 1636 w 6748"/>
                  <a:gd name="T25" fmla="*/ 575 h 601"/>
                  <a:gd name="T26" fmla="*/ 1772 w 6748"/>
                  <a:gd name="T27" fmla="*/ 567 h 601"/>
                  <a:gd name="T28" fmla="*/ 1908 w 6748"/>
                  <a:gd name="T29" fmla="*/ 558 h 601"/>
                  <a:gd name="T30" fmla="*/ 2045 w 6748"/>
                  <a:gd name="T31" fmla="*/ 549 h 601"/>
                  <a:gd name="T32" fmla="*/ 2182 w 6748"/>
                  <a:gd name="T33" fmla="*/ 538 h 601"/>
                  <a:gd name="T34" fmla="*/ 2317 w 6748"/>
                  <a:gd name="T35" fmla="*/ 526 h 601"/>
                  <a:gd name="T36" fmla="*/ 2454 w 6748"/>
                  <a:gd name="T37" fmla="*/ 515 h 601"/>
                  <a:gd name="T38" fmla="*/ 2590 w 6748"/>
                  <a:gd name="T39" fmla="*/ 503 h 601"/>
                  <a:gd name="T40" fmla="*/ 2726 w 6748"/>
                  <a:gd name="T41" fmla="*/ 490 h 601"/>
                  <a:gd name="T42" fmla="*/ 2863 w 6748"/>
                  <a:gd name="T43" fmla="*/ 476 h 601"/>
                  <a:gd name="T44" fmla="*/ 2999 w 6748"/>
                  <a:gd name="T45" fmla="*/ 463 h 601"/>
                  <a:gd name="T46" fmla="*/ 3136 w 6748"/>
                  <a:gd name="T47" fmla="*/ 449 h 601"/>
                  <a:gd name="T48" fmla="*/ 3271 w 6748"/>
                  <a:gd name="T49" fmla="*/ 435 h 601"/>
                  <a:gd name="T50" fmla="*/ 3408 w 6748"/>
                  <a:gd name="T51" fmla="*/ 419 h 601"/>
                  <a:gd name="T52" fmla="*/ 3544 w 6748"/>
                  <a:gd name="T53" fmla="*/ 404 h 601"/>
                  <a:gd name="T54" fmla="*/ 3681 w 6748"/>
                  <a:gd name="T55" fmla="*/ 389 h 601"/>
                  <a:gd name="T56" fmla="*/ 3817 w 6748"/>
                  <a:gd name="T57" fmla="*/ 373 h 601"/>
                  <a:gd name="T58" fmla="*/ 3953 w 6748"/>
                  <a:gd name="T59" fmla="*/ 357 h 601"/>
                  <a:gd name="T60" fmla="*/ 4090 w 6748"/>
                  <a:gd name="T61" fmla="*/ 342 h 601"/>
                  <a:gd name="T62" fmla="*/ 4226 w 6748"/>
                  <a:gd name="T63" fmla="*/ 325 h 601"/>
                  <a:gd name="T64" fmla="*/ 4362 w 6748"/>
                  <a:gd name="T65" fmla="*/ 309 h 601"/>
                  <a:gd name="T66" fmla="*/ 4499 w 6748"/>
                  <a:gd name="T67" fmla="*/ 292 h 601"/>
                  <a:gd name="T68" fmla="*/ 4635 w 6748"/>
                  <a:gd name="T69" fmla="*/ 275 h 601"/>
                  <a:gd name="T70" fmla="*/ 4772 w 6748"/>
                  <a:gd name="T71" fmla="*/ 258 h 601"/>
                  <a:gd name="T72" fmla="*/ 4907 w 6748"/>
                  <a:gd name="T73" fmla="*/ 241 h 601"/>
                  <a:gd name="T74" fmla="*/ 5044 w 6748"/>
                  <a:gd name="T75" fmla="*/ 223 h 601"/>
                  <a:gd name="T76" fmla="*/ 5181 w 6748"/>
                  <a:gd name="T77" fmla="*/ 206 h 601"/>
                  <a:gd name="T78" fmla="*/ 5317 w 6748"/>
                  <a:gd name="T79" fmla="*/ 189 h 601"/>
                  <a:gd name="T80" fmla="*/ 5453 w 6748"/>
                  <a:gd name="T81" fmla="*/ 171 h 601"/>
                  <a:gd name="T82" fmla="*/ 5589 w 6748"/>
                  <a:gd name="T83" fmla="*/ 154 h 601"/>
                  <a:gd name="T84" fmla="*/ 5726 w 6748"/>
                  <a:gd name="T85" fmla="*/ 136 h 601"/>
                  <a:gd name="T86" fmla="*/ 5863 w 6748"/>
                  <a:gd name="T87" fmla="*/ 118 h 601"/>
                  <a:gd name="T88" fmla="*/ 5998 w 6748"/>
                  <a:gd name="T89" fmla="*/ 100 h 601"/>
                  <a:gd name="T90" fmla="*/ 6135 w 6748"/>
                  <a:gd name="T91" fmla="*/ 83 h 601"/>
                  <a:gd name="T92" fmla="*/ 6271 w 6748"/>
                  <a:gd name="T93" fmla="*/ 64 h 601"/>
                  <a:gd name="T94" fmla="*/ 6408 w 6748"/>
                  <a:gd name="T95" fmla="*/ 46 h 601"/>
                  <a:gd name="T96" fmla="*/ 6544 w 6748"/>
                  <a:gd name="T97" fmla="*/ 28 h 601"/>
                  <a:gd name="T98" fmla="*/ 6680 w 6748"/>
                  <a:gd name="T99" fmla="*/ 9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748" h="601">
                    <a:moveTo>
                      <a:pt x="0" y="572"/>
                    </a:moveTo>
                    <a:lnTo>
                      <a:pt x="0" y="572"/>
                    </a:lnTo>
                    <a:lnTo>
                      <a:pt x="68" y="577"/>
                    </a:lnTo>
                    <a:lnTo>
                      <a:pt x="136" y="581"/>
                    </a:lnTo>
                    <a:lnTo>
                      <a:pt x="204" y="586"/>
                    </a:lnTo>
                    <a:lnTo>
                      <a:pt x="272" y="589"/>
                    </a:lnTo>
                    <a:lnTo>
                      <a:pt x="340" y="592"/>
                    </a:lnTo>
                    <a:lnTo>
                      <a:pt x="409" y="594"/>
                    </a:lnTo>
                    <a:lnTo>
                      <a:pt x="477" y="596"/>
                    </a:lnTo>
                    <a:lnTo>
                      <a:pt x="545" y="598"/>
                    </a:lnTo>
                    <a:lnTo>
                      <a:pt x="613" y="599"/>
                    </a:lnTo>
                    <a:lnTo>
                      <a:pt x="681" y="600"/>
                    </a:lnTo>
                    <a:lnTo>
                      <a:pt x="750" y="601"/>
                    </a:lnTo>
                    <a:lnTo>
                      <a:pt x="818" y="601"/>
                    </a:lnTo>
                    <a:lnTo>
                      <a:pt x="885" y="600"/>
                    </a:lnTo>
                    <a:lnTo>
                      <a:pt x="954" y="600"/>
                    </a:lnTo>
                    <a:lnTo>
                      <a:pt x="1022" y="599"/>
                    </a:lnTo>
                    <a:lnTo>
                      <a:pt x="1091" y="597"/>
                    </a:lnTo>
                    <a:lnTo>
                      <a:pt x="1159" y="596"/>
                    </a:lnTo>
                    <a:lnTo>
                      <a:pt x="1226" y="594"/>
                    </a:lnTo>
                    <a:lnTo>
                      <a:pt x="1295" y="591"/>
                    </a:lnTo>
                    <a:lnTo>
                      <a:pt x="1363" y="589"/>
                    </a:lnTo>
                    <a:lnTo>
                      <a:pt x="1431" y="586"/>
                    </a:lnTo>
                    <a:lnTo>
                      <a:pt x="1500" y="582"/>
                    </a:lnTo>
                    <a:lnTo>
                      <a:pt x="1567" y="578"/>
                    </a:lnTo>
                    <a:lnTo>
                      <a:pt x="1636" y="575"/>
                    </a:lnTo>
                    <a:lnTo>
                      <a:pt x="1704" y="571"/>
                    </a:lnTo>
                    <a:lnTo>
                      <a:pt x="1772" y="567"/>
                    </a:lnTo>
                    <a:lnTo>
                      <a:pt x="1841" y="563"/>
                    </a:lnTo>
                    <a:lnTo>
                      <a:pt x="1908" y="558"/>
                    </a:lnTo>
                    <a:lnTo>
                      <a:pt x="1976" y="554"/>
                    </a:lnTo>
                    <a:lnTo>
                      <a:pt x="2045" y="549"/>
                    </a:lnTo>
                    <a:lnTo>
                      <a:pt x="2113" y="544"/>
                    </a:lnTo>
                    <a:lnTo>
                      <a:pt x="2182" y="538"/>
                    </a:lnTo>
                    <a:lnTo>
                      <a:pt x="2249" y="533"/>
                    </a:lnTo>
                    <a:lnTo>
                      <a:pt x="2317" y="526"/>
                    </a:lnTo>
                    <a:lnTo>
                      <a:pt x="2386" y="521"/>
                    </a:lnTo>
                    <a:lnTo>
                      <a:pt x="2454" y="515"/>
                    </a:lnTo>
                    <a:lnTo>
                      <a:pt x="2522" y="509"/>
                    </a:lnTo>
                    <a:lnTo>
                      <a:pt x="2590" y="503"/>
                    </a:lnTo>
                    <a:lnTo>
                      <a:pt x="2658" y="497"/>
                    </a:lnTo>
                    <a:lnTo>
                      <a:pt x="2726" y="490"/>
                    </a:lnTo>
                    <a:lnTo>
                      <a:pt x="2795" y="484"/>
                    </a:lnTo>
                    <a:lnTo>
                      <a:pt x="2863" y="476"/>
                    </a:lnTo>
                    <a:lnTo>
                      <a:pt x="2931" y="470"/>
                    </a:lnTo>
                    <a:lnTo>
                      <a:pt x="2999" y="463"/>
                    </a:lnTo>
                    <a:lnTo>
                      <a:pt x="3067" y="456"/>
                    </a:lnTo>
                    <a:lnTo>
                      <a:pt x="3136" y="449"/>
                    </a:lnTo>
                    <a:lnTo>
                      <a:pt x="3204" y="442"/>
                    </a:lnTo>
                    <a:lnTo>
                      <a:pt x="3271" y="435"/>
                    </a:lnTo>
                    <a:lnTo>
                      <a:pt x="3340" y="427"/>
                    </a:lnTo>
                    <a:lnTo>
                      <a:pt x="3408" y="419"/>
                    </a:lnTo>
                    <a:lnTo>
                      <a:pt x="3477" y="412"/>
                    </a:lnTo>
                    <a:lnTo>
                      <a:pt x="3544" y="404"/>
                    </a:lnTo>
                    <a:lnTo>
                      <a:pt x="3612" y="397"/>
                    </a:lnTo>
                    <a:lnTo>
                      <a:pt x="3681" y="389"/>
                    </a:lnTo>
                    <a:lnTo>
                      <a:pt x="3749" y="382"/>
                    </a:lnTo>
                    <a:lnTo>
                      <a:pt x="3817" y="373"/>
                    </a:lnTo>
                    <a:lnTo>
                      <a:pt x="3885" y="365"/>
                    </a:lnTo>
                    <a:lnTo>
                      <a:pt x="3953" y="357"/>
                    </a:lnTo>
                    <a:lnTo>
                      <a:pt x="4022" y="350"/>
                    </a:lnTo>
                    <a:lnTo>
                      <a:pt x="4090" y="342"/>
                    </a:lnTo>
                    <a:lnTo>
                      <a:pt x="4158" y="334"/>
                    </a:lnTo>
                    <a:lnTo>
                      <a:pt x="4226" y="325"/>
                    </a:lnTo>
                    <a:lnTo>
                      <a:pt x="4294" y="317"/>
                    </a:lnTo>
                    <a:lnTo>
                      <a:pt x="4362" y="309"/>
                    </a:lnTo>
                    <a:lnTo>
                      <a:pt x="4431" y="300"/>
                    </a:lnTo>
                    <a:lnTo>
                      <a:pt x="4499" y="292"/>
                    </a:lnTo>
                    <a:lnTo>
                      <a:pt x="4566" y="284"/>
                    </a:lnTo>
                    <a:lnTo>
                      <a:pt x="4635" y="275"/>
                    </a:lnTo>
                    <a:lnTo>
                      <a:pt x="4703" y="266"/>
                    </a:lnTo>
                    <a:lnTo>
                      <a:pt x="4772" y="258"/>
                    </a:lnTo>
                    <a:lnTo>
                      <a:pt x="4840" y="250"/>
                    </a:lnTo>
                    <a:lnTo>
                      <a:pt x="4907" y="241"/>
                    </a:lnTo>
                    <a:lnTo>
                      <a:pt x="4976" y="233"/>
                    </a:lnTo>
                    <a:lnTo>
                      <a:pt x="5044" y="223"/>
                    </a:lnTo>
                    <a:lnTo>
                      <a:pt x="5113" y="215"/>
                    </a:lnTo>
                    <a:lnTo>
                      <a:pt x="5181" y="206"/>
                    </a:lnTo>
                    <a:lnTo>
                      <a:pt x="5248" y="198"/>
                    </a:lnTo>
                    <a:lnTo>
                      <a:pt x="5317" y="189"/>
                    </a:lnTo>
                    <a:lnTo>
                      <a:pt x="5385" y="181"/>
                    </a:lnTo>
                    <a:lnTo>
                      <a:pt x="5453" y="171"/>
                    </a:lnTo>
                    <a:lnTo>
                      <a:pt x="5522" y="162"/>
                    </a:lnTo>
                    <a:lnTo>
                      <a:pt x="5589" y="154"/>
                    </a:lnTo>
                    <a:lnTo>
                      <a:pt x="5657" y="145"/>
                    </a:lnTo>
                    <a:lnTo>
                      <a:pt x="5726" y="136"/>
                    </a:lnTo>
                    <a:lnTo>
                      <a:pt x="5794" y="128"/>
                    </a:lnTo>
                    <a:lnTo>
                      <a:pt x="5863" y="118"/>
                    </a:lnTo>
                    <a:lnTo>
                      <a:pt x="5930" y="109"/>
                    </a:lnTo>
                    <a:lnTo>
                      <a:pt x="5998" y="100"/>
                    </a:lnTo>
                    <a:lnTo>
                      <a:pt x="6067" y="91"/>
                    </a:lnTo>
                    <a:lnTo>
                      <a:pt x="6135" y="83"/>
                    </a:lnTo>
                    <a:lnTo>
                      <a:pt x="6203" y="74"/>
                    </a:lnTo>
                    <a:lnTo>
                      <a:pt x="6271" y="64"/>
                    </a:lnTo>
                    <a:lnTo>
                      <a:pt x="6339" y="55"/>
                    </a:lnTo>
                    <a:lnTo>
                      <a:pt x="6408" y="46"/>
                    </a:lnTo>
                    <a:lnTo>
                      <a:pt x="6476" y="37"/>
                    </a:lnTo>
                    <a:lnTo>
                      <a:pt x="6544" y="28"/>
                    </a:lnTo>
                    <a:lnTo>
                      <a:pt x="6612" y="18"/>
                    </a:lnTo>
                    <a:lnTo>
                      <a:pt x="6680" y="9"/>
                    </a:lnTo>
                    <a:lnTo>
                      <a:pt x="6748" y="0"/>
                    </a:lnTo>
                  </a:path>
                </a:pathLst>
              </a:custGeom>
              <a:noFill/>
              <a:ln w="38100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21632" name="Freeform 96"/>
              <p:cNvSpPr>
                <a:spLocks/>
              </p:cNvSpPr>
              <p:nvPr/>
            </p:nvSpPr>
            <p:spPr bwMode="auto">
              <a:xfrm>
                <a:off x="825" y="2354"/>
                <a:ext cx="1423" cy="446"/>
              </a:xfrm>
              <a:custGeom>
                <a:avLst/>
                <a:gdLst>
                  <a:gd name="T0" fmla="*/ 0 w 6748"/>
                  <a:gd name="T1" fmla="*/ 0 h 1556"/>
                  <a:gd name="T2" fmla="*/ 136 w 6748"/>
                  <a:gd name="T3" fmla="*/ 11 h 1556"/>
                  <a:gd name="T4" fmla="*/ 272 w 6748"/>
                  <a:gd name="T5" fmla="*/ 23 h 1556"/>
                  <a:gd name="T6" fmla="*/ 409 w 6748"/>
                  <a:gd name="T7" fmla="*/ 37 h 1556"/>
                  <a:gd name="T8" fmla="*/ 545 w 6748"/>
                  <a:gd name="T9" fmla="*/ 54 h 1556"/>
                  <a:gd name="T10" fmla="*/ 681 w 6748"/>
                  <a:gd name="T11" fmla="*/ 71 h 1556"/>
                  <a:gd name="T12" fmla="*/ 818 w 6748"/>
                  <a:gd name="T13" fmla="*/ 90 h 1556"/>
                  <a:gd name="T14" fmla="*/ 954 w 6748"/>
                  <a:gd name="T15" fmla="*/ 112 h 1556"/>
                  <a:gd name="T16" fmla="*/ 1091 w 6748"/>
                  <a:gd name="T17" fmla="*/ 134 h 1556"/>
                  <a:gd name="T18" fmla="*/ 1226 w 6748"/>
                  <a:gd name="T19" fmla="*/ 158 h 1556"/>
                  <a:gd name="T20" fmla="*/ 1363 w 6748"/>
                  <a:gd name="T21" fmla="*/ 182 h 1556"/>
                  <a:gd name="T22" fmla="*/ 1500 w 6748"/>
                  <a:gd name="T23" fmla="*/ 209 h 1556"/>
                  <a:gd name="T24" fmla="*/ 1636 w 6748"/>
                  <a:gd name="T25" fmla="*/ 235 h 1556"/>
                  <a:gd name="T26" fmla="*/ 1772 w 6748"/>
                  <a:gd name="T27" fmla="*/ 263 h 1556"/>
                  <a:gd name="T28" fmla="*/ 1908 w 6748"/>
                  <a:gd name="T29" fmla="*/ 292 h 1556"/>
                  <a:gd name="T30" fmla="*/ 2045 w 6748"/>
                  <a:gd name="T31" fmla="*/ 322 h 1556"/>
                  <a:gd name="T32" fmla="*/ 2182 w 6748"/>
                  <a:gd name="T33" fmla="*/ 353 h 1556"/>
                  <a:gd name="T34" fmla="*/ 2317 w 6748"/>
                  <a:gd name="T35" fmla="*/ 383 h 1556"/>
                  <a:gd name="T36" fmla="*/ 2454 w 6748"/>
                  <a:gd name="T37" fmla="*/ 415 h 1556"/>
                  <a:gd name="T38" fmla="*/ 2590 w 6748"/>
                  <a:gd name="T39" fmla="*/ 447 h 1556"/>
                  <a:gd name="T40" fmla="*/ 2726 w 6748"/>
                  <a:gd name="T41" fmla="*/ 480 h 1556"/>
                  <a:gd name="T42" fmla="*/ 2863 w 6748"/>
                  <a:gd name="T43" fmla="*/ 513 h 1556"/>
                  <a:gd name="T44" fmla="*/ 2999 w 6748"/>
                  <a:gd name="T45" fmla="*/ 546 h 1556"/>
                  <a:gd name="T46" fmla="*/ 3136 w 6748"/>
                  <a:gd name="T47" fmla="*/ 580 h 1556"/>
                  <a:gd name="T48" fmla="*/ 3271 w 6748"/>
                  <a:gd name="T49" fmla="*/ 615 h 1556"/>
                  <a:gd name="T50" fmla="*/ 3408 w 6748"/>
                  <a:gd name="T51" fmla="*/ 649 h 1556"/>
                  <a:gd name="T52" fmla="*/ 3544 w 6748"/>
                  <a:gd name="T53" fmla="*/ 684 h 1556"/>
                  <a:gd name="T54" fmla="*/ 3681 w 6748"/>
                  <a:gd name="T55" fmla="*/ 720 h 1556"/>
                  <a:gd name="T56" fmla="*/ 3817 w 6748"/>
                  <a:gd name="T57" fmla="*/ 755 h 1556"/>
                  <a:gd name="T58" fmla="*/ 3953 w 6748"/>
                  <a:gd name="T59" fmla="*/ 791 h 1556"/>
                  <a:gd name="T60" fmla="*/ 4090 w 6748"/>
                  <a:gd name="T61" fmla="*/ 827 h 1556"/>
                  <a:gd name="T62" fmla="*/ 4226 w 6748"/>
                  <a:gd name="T63" fmla="*/ 864 h 1556"/>
                  <a:gd name="T64" fmla="*/ 4362 w 6748"/>
                  <a:gd name="T65" fmla="*/ 899 h 1556"/>
                  <a:gd name="T66" fmla="*/ 4499 w 6748"/>
                  <a:gd name="T67" fmla="*/ 936 h 1556"/>
                  <a:gd name="T68" fmla="*/ 4635 w 6748"/>
                  <a:gd name="T69" fmla="*/ 973 h 1556"/>
                  <a:gd name="T70" fmla="*/ 4772 w 6748"/>
                  <a:gd name="T71" fmla="*/ 1009 h 1556"/>
                  <a:gd name="T72" fmla="*/ 4907 w 6748"/>
                  <a:gd name="T73" fmla="*/ 1046 h 1556"/>
                  <a:gd name="T74" fmla="*/ 5044 w 6748"/>
                  <a:gd name="T75" fmla="*/ 1084 h 1556"/>
                  <a:gd name="T76" fmla="*/ 5181 w 6748"/>
                  <a:gd name="T77" fmla="*/ 1121 h 1556"/>
                  <a:gd name="T78" fmla="*/ 5317 w 6748"/>
                  <a:gd name="T79" fmla="*/ 1158 h 1556"/>
                  <a:gd name="T80" fmla="*/ 5453 w 6748"/>
                  <a:gd name="T81" fmla="*/ 1196 h 1556"/>
                  <a:gd name="T82" fmla="*/ 5589 w 6748"/>
                  <a:gd name="T83" fmla="*/ 1234 h 1556"/>
                  <a:gd name="T84" fmla="*/ 5726 w 6748"/>
                  <a:gd name="T85" fmla="*/ 1271 h 1556"/>
                  <a:gd name="T86" fmla="*/ 5863 w 6748"/>
                  <a:gd name="T87" fmla="*/ 1308 h 1556"/>
                  <a:gd name="T88" fmla="*/ 5998 w 6748"/>
                  <a:gd name="T89" fmla="*/ 1347 h 1556"/>
                  <a:gd name="T90" fmla="*/ 6135 w 6748"/>
                  <a:gd name="T91" fmla="*/ 1385 h 1556"/>
                  <a:gd name="T92" fmla="*/ 6271 w 6748"/>
                  <a:gd name="T93" fmla="*/ 1422 h 1556"/>
                  <a:gd name="T94" fmla="*/ 6408 w 6748"/>
                  <a:gd name="T95" fmla="*/ 1460 h 1556"/>
                  <a:gd name="T96" fmla="*/ 6544 w 6748"/>
                  <a:gd name="T97" fmla="*/ 1499 h 1556"/>
                  <a:gd name="T98" fmla="*/ 6680 w 6748"/>
                  <a:gd name="T99" fmla="*/ 1537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6748" h="1556">
                    <a:moveTo>
                      <a:pt x="0" y="0"/>
                    </a:moveTo>
                    <a:lnTo>
                      <a:pt x="0" y="0"/>
                    </a:lnTo>
                    <a:lnTo>
                      <a:pt x="68" y="5"/>
                    </a:lnTo>
                    <a:lnTo>
                      <a:pt x="136" y="11"/>
                    </a:lnTo>
                    <a:lnTo>
                      <a:pt x="204" y="17"/>
                    </a:lnTo>
                    <a:lnTo>
                      <a:pt x="272" y="23"/>
                    </a:lnTo>
                    <a:lnTo>
                      <a:pt x="340" y="30"/>
                    </a:lnTo>
                    <a:lnTo>
                      <a:pt x="409" y="37"/>
                    </a:lnTo>
                    <a:lnTo>
                      <a:pt x="477" y="45"/>
                    </a:lnTo>
                    <a:lnTo>
                      <a:pt x="545" y="54"/>
                    </a:lnTo>
                    <a:lnTo>
                      <a:pt x="613" y="62"/>
                    </a:lnTo>
                    <a:lnTo>
                      <a:pt x="681" y="71"/>
                    </a:lnTo>
                    <a:lnTo>
                      <a:pt x="750" y="81"/>
                    </a:lnTo>
                    <a:lnTo>
                      <a:pt x="818" y="90"/>
                    </a:lnTo>
                    <a:lnTo>
                      <a:pt x="885" y="101"/>
                    </a:lnTo>
                    <a:lnTo>
                      <a:pt x="954" y="112"/>
                    </a:lnTo>
                    <a:lnTo>
                      <a:pt x="1022" y="123"/>
                    </a:lnTo>
                    <a:lnTo>
                      <a:pt x="1091" y="134"/>
                    </a:lnTo>
                    <a:lnTo>
                      <a:pt x="1159" y="145"/>
                    </a:lnTo>
                    <a:lnTo>
                      <a:pt x="1226" y="158"/>
                    </a:lnTo>
                    <a:lnTo>
                      <a:pt x="1295" y="170"/>
                    </a:lnTo>
                    <a:lnTo>
                      <a:pt x="1363" y="182"/>
                    </a:lnTo>
                    <a:lnTo>
                      <a:pt x="1431" y="195"/>
                    </a:lnTo>
                    <a:lnTo>
                      <a:pt x="1500" y="209"/>
                    </a:lnTo>
                    <a:lnTo>
                      <a:pt x="1567" y="222"/>
                    </a:lnTo>
                    <a:lnTo>
                      <a:pt x="1636" y="235"/>
                    </a:lnTo>
                    <a:lnTo>
                      <a:pt x="1704" y="249"/>
                    </a:lnTo>
                    <a:lnTo>
                      <a:pt x="1772" y="263"/>
                    </a:lnTo>
                    <a:lnTo>
                      <a:pt x="1841" y="278"/>
                    </a:lnTo>
                    <a:lnTo>
                      <a:pt x="1908" y="292"/>
                    </a:lnTo>
                    <a:lnTo>
                      <a:pt x="1976" y="307"/>
                    </a:lnTo>
                    <a:lnTo>
                      <a:pt x="2045" y="322"/>
                    </a:lnTo>
                    <a:lnTo>
                      <a:pt x="2113" y="337"/>
                    </a:lnTo>
                    <a:lnTo>
                      <a:pt x="2182" y="353"/>
                    </a:lnTo>
                    <a:lnTo>
                      <a:pt x="2249" y="368"/>
                    </a:lnTo>
                    <a:lnTo>
                      <a:pt x="2317" y="383"/>
                    </a:lnTo>
                    <a:lnTo>
                      <a:pt x="2386" y="398"/>
                    </a:lnTo>
                    <a:lnTo>
                      <a:pt x="2454" y="415"/>
                    </a:lnTo>
                    <a:lnTo>
                      <a:pt x="2522" y="431"/>
                    </a:lnTo>
                    <a:lnTo>
                      <a:pt x="2590" y="447"/>
                    </a:lnTo>
                    <a:lnTo>
                      <a:pt x="2658" y="464"/>
                    </a:lnTo>
                    <a:lnTo>
                      <a:pt x="2726" y="480"/>
                    </a:lnTo>
                    <a:lnTo>
                      <a:pt x="2795" y="496"/>
                    </a:lnTo>
                    <a:lnTo>
                      <a:pt x="2863" y="513"/>
                    </a:lnTo>
                    <a:lnTo>
                      <a:pt x="2931" y="530"/>
                    </a:lnTo>
                    <a:lnTo>
                      <a:pt x="2999" y="546"/>
                    </a:lnTo>
                    <a:lnTo>
                      <a:pt x="3067" y="564"/>
                    </a:lnTo>
                    <a:lnTo>
                      <a:pt x="3136" y="580"/>
                    </a:lnTo>
                    <a:lnTo>
                      <a:pt x="3204" y="597"/>
                    </a:lnTo>
                    <a:lnTo>
                      <a:pt x="3271" y="615"/>
                    </a:lnTo>
                    <a:lnTo>
                      <a:pt x="3340" y="632"/>
                    </a:lnTo>
                    <a:lnTo>
                      <a:pt x="3408" y="649"/>
                    </a:lnTo>
                    <a:lnTo>
                      <a:pt x="3477" y="667"/>
                    </a:lnTo>
                    <a:lnTo>
                      <a:pt x="3544" y="684"/>
                    </a:lnTo>
                    <a:lnTo>
                      <a:pt x="3612" y="702"/>
                    </a:lnTo>
                    <a:lnTo>
                      <a:pt x="3681" y="720"/>
                    </a:lnTo>
                    <a:lnTo>
                      <a:pt x="3749" y="737"/>
                    </a:lnTo>
                    <a:lnTo>
                      <a:pt x="3817" y="755"/>
                    </a:lnTo>
                    <a:lnTo>
                      <a:pt x="3885" y="773"/>
                    </a:lnTo>
                    <a:lnTo>
                      <a:pt x="3953" y="791"/>
                    </a:lnTo>
                    <a:lnTo>
                      <a:pt x="4022" y="808"/>
                    </a:lnTo>
                    <a:lnTo>
                      <a:pt x="4090" y="827"/>
                    </a:lnTo>
                    <a:lnTo>
                      <a:pt x="4158" y="845"/>
                    </a:lnTo>
                    <a:lnTo>
                      <a:pt x="4226" y="864"/>
                    </a:lnTo>
                    <a:lnTo>
                      <a:pt x="4294" y="881"/>
                    </a:lnTo>
                    <a:lnTo>
                      <a:pt x="4362" y="899"/>
                    </a:lnTo>
                    <a:lnTo>
                      <a:pt x="4431" y="918"/>
                    </a:lnTo>
                    <a:lnTo>
                      <a:pt x="4499" y="936"/>
                    </a:lnTo>
                    <a:lnTo>
                      <a:pt x="4566" y="954"/>
                    </a:lnTo>
                    <a:lnTo>
                      <a:pt x="4635" y="973"/>
                    </a:lnTo>
                    <a:lnTo>
                      <a:pt x="4703" y="991"/>
                    </a:lnTo>
                    <a:lnTo>
                      <a:pt x="4772" y="1009"/>
                    </a:lnTo>
                    <a:lnTo>
                      <a:pt x="4840" y="1028"/>
                    </a:lnTo>
                    <a:lnTo>
                      <a:pt x="4907" y="1046"/>
                    </a:lnTo>
                    <a:lnTo>
                      <a:pt x="4976" y="1065"/>
                    </a:lnTo>
                    <a:lnTo>
                      <a:pt x="5044" y="1084"/>
                    </a:lnTo>
                    <a:lnTo>
                      <a:pt x="5113" y="1102"/>
                    </a:lnTo>
                    <a:lnTo>
                      <a:pt x="5181" y="1121"/>
                    </a:lnTo>
                    <a:lnTo>
                      <a:pt x="5248" y="1140"/>
                    </a:lnTo>
                    <a:lnTo>
                      <a:pt x="5317" y="1158"/>
                    </a:lnTo>
                    <a:lnTo>
                      <a:pt x="5385" y="1177"/>
                    </a:lnTo>
                    <a:lnTo>
                      <a:pt x="5453" y="1196"/>
                    </a:lnTo>
                    <a:lnTo>
                      <a:pt x="5522" y="1214"/>
                    </a:lnTo>
                    <a:lnTo>
                      <a:pt x="5589" y="1234"/>
                    </a:lnTo>
                    <a:lnTo>
                      <a:pt x="5657" y="1252"/>
                    </a:lnTo>
                    <a:lnTo>
                      <a:pt x="5726" y="1271"/>
                    </a:lnTo>
                    <a:lnTo>
                      <a:pt x="5794" y="1290"/>
                    </a:lnTo>
                    <a:lnTo>
                      <a:pt x="5863" y="1308"/>
                    </a:lnTo>
                    <a:lnTo>
                      <a:pt x="5930" y="1328"/>
                    </a:lnTo>
                    <a:lnTo>
                      <a:pt x="5998" y="1347"/>
                    </a:lnTo>
                    <a:lnTo>
                      <a:pt x="6067" y="1365"/>
                    </a:lnTo>
                    <a:lnTo>
                      <a:pt x="6135" y="1385"/>
                    </a:lnTo>
                    <a:lnTo>
                      <a:pt x="6203" y="1403"/>
                    </a:lnTo>
                    <a:lnTo>
                      <a:pt x="6271" y="1422"/>
                    </a:lnTo>
                    <a:lnTo>
                      <a:pt x="6339" y="1442"/>
                    </a:lnTo>
                    <a:lnTo>
                      <a:pt x="6408" y="1460"/>
                    </a:lnTo>
                    <a:lnTo>
                      <a:pt x="6476" y="1480"/>
                    </a:lnTo>
                    <a:lnTo>
                      <a:pt x="6544" y="1499"/>
                    </a:lnTo>
                    <a:lnTo>
                      <a:pt x="6612" y="1517"/>
                    </a:lnTo>
                    <a:lnTo>
                      <a:pt x="6680" y="1537"/>
                    </a:lnTo>
                    <a:lnTo>
                      <a:pt x="6748" y="1556"/>
                    </a:lnTo>
                  </a:path>
                </a:pathLst>
              </a:custGeom>
              <a:noFill/>
              <a:ln w="38100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321633" name="Line 97"/>
            <p:cNvSpPr>
              <a:spLocks noChangeShapeType="1"/>
            </p:cNvSpPr>
            <p:nvPr/>
          </p:nvSpPr>
          <p:spPr bwMode="auto">
            <a:xfrm>
              <a:off x="2144" y="1703"/>
              <a:ext cx="1423" cy="0"/>
            </a:xfrm>
            <a:prstGeom prst="line">
              <a:avLst/>
            </a:prstGeom>
            <a:noFill/>
            <a:ln w="9525" cap="rnd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321634" name="Rectangle 98"/>
            <p:cNvSpPr>
              <a:spLocks noChangeArrowheads="1"/>
            </p:cNvSpPr>
            <p:nvPr/>
          </p:nvSpPr>
          <p:spPr bwMode="auto">
            <a:xfrm>
              <a:off x="2652" y="2504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l</a:t>
              </a:r>
              <a:r>
                <a:rPr lang="en-US" altLang="en-US"/>
                <a:t>/Q</a:t>
              </a:r>
            </a:p>
          </p:txBody>
        </p:sp>
        <p:sp>
          <p:nvSpPr>
            <p:cNvPr id="321635" name="Rectangle 99"/>
            <p:cNvSpPr>
              <a:spLocks noChangeArrowheads="1"/>
            </p:cNvSpPr>
            <p:nvPr/>
          </p:nvSpPr>
          <p:spPr bwMode="auto">
            <a:xfrm rot="-5400000">
              <a:off x="1585" y="1650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E</a:t>
              </a:r>
              <a:r>
                <a:rPr lang="en-US" altLang="en-US"/>
                <a:t>/Q</a:t>
              </a:r>
            </a:p>
          </p:txBody>
        </p:sp>
        <p:grpSp>
          <p:nvGrpSpPr>
            <p:cNvPr id="321636" name="Group 100"/>
            <p:cNvGrpSpPr>
              <a:grpSpLocks/>
            </p:cNvGrpSpPr>
            <p:nvPr/>
          </p:nvGrpSpPr>
          <p:grpSpPr bwMode="auto">
            <a:xfrm>
              <a:off x="3076" y="2612"/>
              <a:ext cx="1999" cy="1573"/>
              <a:chOff x="3092" y="2578"/>
              <a:chExt cx="1999" cy="1573"/>
            </a:xfrm>
          </p:grpSpPr>
          <p:grpSp>
            <p:nvGrpSpPr>
              <p:cNvPr id="321637" name="Group 101"/>
              <p:cNvGrpSpPr>
                <a:grpSpLocks/>
              </p:cNvGrpSpPr>
              <p:nvPr/>
            </p:nvGrpSpPr>
            <p:grpSpPr bwMode="auto">
              <a:xfrm>
                <a:off x="3092" y="2578"/>
                <a:ext cx="1999" cy="1346"/>
                <a:chOff x="2584" y="2544"/>
                <a:chExt cx="1999" cy="1346"/>
              </a:xfrm>
            </p:grpSpPr>
            <p:sp>
              <p:nvSpPr>
                <p:cNvPr id="321638" name="Line 102"/>
                <p:cNvSpPr>
                  <a:spLocks noChangeShapeType="1"/>
                </p:cNvSpPr>
                <p:nvPr/>
              </p:nvSpPr>
              <p:spPr bwMode="auto">
                <a:xfrm>
                  <a:off x="3086" y="3702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39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4530" y="3702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40" name="Rectangle 104"/>
                <p:cNvSpPr>
                  <a:spLocks noChangeArrowheads="1"/>
                </p:cNvSpPr>
                <p:nvPr/>
              </p:nvSpPr>
              <p:spPr bwMode="auto">
                <a:xfrm>
                  <a:off x="2996" y="3678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/>
                    <a:t>0</a:t>
                  </a:r>
                  <a:endParaRPr lang="en-US" altLang="en-US"/>
                </a:p>
              </p:txBody>
            </p:sp>
            <p:sp>
              <p:nvSpPr>
                <p:cNvPr id="321641" name="Line 105"/>
                <p:cNvSpPr>
                  <a:spLocks noChangeShapeType="1"/>
                </p:cNvSpPr>
                <p:nvPr/>
              </p:nvSpPr>
              <p:spPr bwMode="auto">
                <a:xfrm>
                  <a:off x="3086" y="3450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42" name="Line 106"/>
                <p:cNvSpPr>
                  <a:spLocks noChangeShapeType="1"/>
                </p:cNvSpPr>
                <p:nvPr/>
              </p:nvSpPr>
              <p:spPr bwMode="auto">
                <a:xfrm flipH="1">
                  <a:off x="4530" y="3450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43" name="Rectangle 107"/>
                <p:cNvSpPr>
                  <a:spLocks noChangeArrowheads="1"/>
                </p:cNvSpPr>
                <p:nvPr/>
              </p:nvSpPr>
              <p:spPr bwMode="auto">
                <a:xfrm>
                  <a:off x="2911" y="3395"/>
                  <a:ext cx="145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/>
                    <a:t>1/2</a:t>
                  </a:r>
                  <a:endParaRPr lang="en-US" altLang="en-US"/>
                </a:p>
              </p:txBody>
            </p:sp>
            <p:sp>
              <p:nvSpPr>
                <p:cNvPr id="321644" name="Line 108"/>
                <p:cNvSpPr>
                  <a:spLocks noChangeShapeType="1"/>
                </p:cNvSpPr>
                <p:nvPr/>
              </p:nvSpPr>
              <p:spPr bwMode="auto">
                <a:xfrm>
                  <a:off x="3086" y="3167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45" name="Line 109"/>
                <p:cNvSpPr>
                  <a:spLocks noChangeShapeType="1"/>
                </p:cNvSpPr>
                <p:nvPr/>
              </p:nvSpPr>
              <p:spPr bwMode="auto">
                <a:xfrm flipH="1">
                  <a:off x="4530" y="3167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46" name="Rectangle 110"/>
                <p:cNvSpPr>
                  <a:spLocks noChangeArrowheads="1"/>
                </p:cNvSpPr>
                <p:nvPr/>
              </p:nvSpPr>
              <p:spPr bwMode="auto">
                <a:xfrm>
                  <a:off x="2996" y="3111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/>
                    <a:t>1</a:t>
                  </a:r>
                  <a:endParaRPr lang="en-US" altLang="en-US"/>
                </a:p>
              </p:txBody>
            </p:sp>
            <p:sp>
              <p:nvSpPr>
                <p:cNvPr id="321647" name="Line 111"/>
                <p:cNvSpPr>
                  <a:spLocks noChangeShapeType="1"/>
                </p:cNvSpPr>
                <p:nvPr/>
              </p:nvSpPr>
              <p:spPr bwMode="auto">
                <a:xfrm>
                  <a:off x="3086" y="2883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48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4530" y="2883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4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911" y="2828"/>
                  <a:ext cx="145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/>
                    <a:t>3/2</a:t>
                  </a:r>
                  <a:endParaRPr lang="en-US" altLang="en-US"/>
                </a:p>
              </p:txBody>
            </p:sp>
            <p:sp>
              <p:nvSpPr>
                <p:cNvPr id="321650" name="Line 114"/>
                <p:cNvSpPr>
                  <a:spLocks noChangeShapeType="1"/>
                </p:cNvSpPr>
                <p:nvPr/>
              </p:nvSpPr>
              <p:spPr bwMode="auto">
                <a:xfrm flipH="1">
                  <a:off x="4530" y="2600"/>
                  <a:ext cx="24" cy="1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5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996" y="2544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/>
                    <a:t>2</a:t>
                  </a:r>
                  <a:endParaRPr lang="en-US" altLang="en-US"/>
                </a:p>
              </p:txBody>
            </p:sp>
            <p:sp>
              <p:nvSpPr>
                <p:cNvPr id="321652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3086" y="3710"/>
                  <a:ext cx="0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53" name="Line 117"/>
                <p:cNvSpPr>
                  <a:spLocks noChangeShapeType="1"/>
                </p:cNvSpPr>
                <p:nvPr/>
              </p:nvSpPr>
              <p:spPr bwMode="auto">
                <a:xfrm>
                  <a:off x="3086" y="2600"/>
                  <a:ext cx="0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54" name="Rectangle 118"/>
                <p:cNvSpPr>
                  <a:spLocks noChangeArrowheads="1"/>
                </p:cNvSpPr>
                <p:nvPr/>
              </p:nvSpPr>
              <p:spPr bwMode="auto">
                <a:xfrm>
                  <a:off x="3057" y="3765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/>
                    <a:t>0</a:t>
                  </a:r>
                  <a:endParaRPr lang="en-US" altLang="en-US"/>
                </a:p>
              </p:txBody>
            </p:sp>
            <p:sp>
              <p:nvSpPr>
                <p:cNvPr id="321655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3269" y="371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56" name="Line 120"/>
                <p:cNvSpPr>
                  <a:spLocks noChangeShapeType="1"/>
                </p:cNvSpPr>
                <p:nvPr/>
              </p:nvSpPr>
              <p:spPr bwMode="auto">
                <a:xfrm>
                  <a:off x="3269" y="260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57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3453" y="371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58" name="Line 122"/>
                <p:cNvSpPr>
                  <a:spLocks noChangeShapeType="1"/>
                </p:cNvSpPr>
                <p:nvPr/>
              </p:nvSpPr>
              <p:spPr bwMode="auto">
                <a:xfrm>
                  <a:off x="3453" y="260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59" name="Rectangle 123"/>
                <p:cNvSpPr>
                  <a:spLocks noChangeArrowheads="1"/>
                </p:cNvSpPr>
                <p:nvPr/>
              </p:nvSpPr>
              <p:spPr bwMode="auto">
                <a:xfrm>
                  <a:off x="3424" y="3765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/>
                    <a:t>1</a:t>
                  </a:r>
                  <a:endParaRPr lang="en-US" altLang="en-US"/>
                </a:p>
              </p:txBody>
            </p:sp>
            <p:sp>
              <p:nvSpPr>
                <p:cNvPr id="321660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3637" y="371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61" name="Line 125"/>
                <p:cNvSpPr>
                  <a:spLocks noChangeShapeType="1"/>
                </p:cNvSpPr>
                <p:nvPr/>
              </p:nvSpPr>
              <p:spPr bwMode="auto">
                <a:xfrm>
                  <a:off x="3637" y="260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62" name="Line 126"/>
                <p:cNvSpPr>
                  <a:spLocks noChangeShapeType="1"/>
                </p:cNvSpPr>
                <p:nvPr/>
              </p:nvSpPr>
              <p:spPr bwMode="auto">
                <a:xfrm flipV="1">
                  <a:off x="3820" y="371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63" name="Line 127"/>
                <p:cNvSpPr>
                  <a:spLocks noChangeShapeType="1"/>
                </p:cNvSpPr>
                <p:nvPr/>
              </p:nvSpPr>
              <p:spPr bwMode="auto">
                <a:xfrm>
                  <a:off x="3820" y="260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64" name="Rectangle 128"/>
                <p:cNvSpPr>
                  <a:spLocks noChangeArrowheads="1"/>
                </p:cNvSpPr>
                <p:nvPr/>
              </p:nvSpPr>
              <p:spPr bwMode="auto">
                <a:xfrm>
                  <a:off x="3792" y="3765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/>
                    <a:t>2</a:t>
                  </a:r>
                  <a:endParaRPr lang="en-US" altLang="en-US"/>
                </a:p>
              </p:txBody>
            </p:sp>
            <p:sp>
              <p:nvSpPr>
                <p:cNvPr id="321665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4004" y="3710"/>
                  <a:ext cx="0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66" name="Line 130"/>
                <p:cNvSpPr>
                  <a:spLocks noChangeShapeType="1"/>
                </p:cNvSpPr>
                <p:nvPr/>
              </p:nvSpPr>
              <p:spPr bwMode="auto">
                <a:xfrm>
                  <a:off x="4004" y="2600"/>
                  <a:ext cx="0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67" name="Line 131"/>
                <p:cNvSpPr>
                  <a:spLocks noChangeShapeType="1"/>
                </p:cNvSpPr>
                <p:nvPr/>
              </p:nvSpPr>
              <p:spPr bwMode="auto">
                <a:xfrm flipV="1">
                  <a:off x="4187" y="371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68" name="Line 132"/>
                <p:cNvSpPr>
                  <a:spLocks noChangeShapeType="1"/>
                </p:cNvSpPr>
                <p:nvPr/>
              </p:nvSpPr>
              <p:spPr bwMode="auto">
                <a:xfrm>
                  <a:off x="4187" y="260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69" name="Rectangle 133"/>
                <p:cNvSpPr>
                  <a:spLocks noChangeArrowheads="1"/>
                </p:cNvSpPr>
                <p:nvPr/>
              </p:nvSpPr>
              <p:spPr bwMode="auto">
                <a:xfrm>
                  <a:off x="4158" y="3765"/>
                  <a:ext cx="58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/>
                    <a:t>3</a:t>
                  </a:r>
                  <a:endParaRPr lang="en-US" altLang="en-US"/>
                </a:p>
              </p:txBody>
            </p:sp>
            <p:sp>
              <p:nvSpPr>
                <p:cNvPr id="321670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4370" y="371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71" name="Line 135"/>
                <p:cNvSpPr>
                  <a:spLocks noChangeShapeType="1"/>
                </p:cNvSpPr>
                <p:nvPr/>
              </p:nvSpPr>
              <p:spPr bwMode="auto">
                <a:xfrm>
                  <a:off x="4370" y="260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72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4554" y="371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73" name="Line 137"/>
                <p:cNvSpPr>
                  <a:spLocks noChangeShapeType="1"/>
                </p:cNvSpPr>
                <p:nvPr/>
              </p:nvSpPr>
              <p:spPr bwMode="auto">
                <a:xfrm>
                  <a:off x="4554" y="2600"/>
                  <a:ext cx="1" cy="24"/>
                </a:xfrm>
                <a:prstGeom prst="line">
                  <a:avLst/>
                </a:prstGeom>
                <a:noFill/>
                <a:ln w="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74" name="Rectangle 138"/>
                <p:cNvSpPr>
                  <a:spLocks noChangeArrowheads="1"/>
                </p:cNvSpPr>
                <p:nvPr/>
              </p:nvSpPr>
              <p:spPr bwMode="auto">
                <a:xfrm>
                  <a:off x="4525" y="3765"/>
                  <a:ext cx="58" cy="1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en-US" sz="1300"/>
                    <a:t>4</a:t>
                  </a:r>
                  <a:endParaRPr lang="en-US" altLang="en-US"/>
                </a:p>
              </p:txBody>
            </p:sp>
            <p:sp>
              <p:nvSpPr>
                <p:cNvPr id="321675" name="Rectangle 139"/>
                <p:cNvSpPr>
                  <a:spLocks noChangeArrowheads="1"/>
                </p:cNvSpPr>
                <p:nvPr/>
              </p:nvSpPr>
              <p:spPr bwMode="auto">
                <a:xfrm>
                  <a:off x="3086" y="2600"/>
                  <a:ext cx="1468" cy="1134"/>
                </a:xfrm>
                <a:prstGeom prst="rect">
                  <a:avLst/>
                </a:prstGeom>
                <a:noFill/>
                <a:ln w="0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76" name="Freeform 140"/>
                <p:cNvSpPr>
                  <a:spLocks/>
                </p:cNvSpPr>
                <p:nvPr/>
              </p:nvSpPr>
              <p:spPr bwMode="auto">
                <a:xfrm>
                  <a:off x="3086" y="2629"/>
                  <a:ext cx="1468" cy="538"/>
                </a:xfrm>
                <a:custGeom>
                  <a:avLst/>
                  <a:gdLst>
                    <a:gd name="T0" fmla="*/ 0 w 10306"/>
                    <a:gd name="T1" fmla="*/ 3348 h 3348"/>
                    <a:gd name="T2" fmla="*/ 209 w 10306"/>
                    <a:gd name="T3" fmla="*/ 3135 h 3348"/>
                    <a:gd name="T4" fmla="*/ 417 w 10306"/>
                    <a:gd name="T5" fmla="*/ 2924 h 3348"/>
                    <a:gd name="T6" fmla="*/ 625 w 10306"/>
                    <a:gd name="T7" fmla="*/ 2717 h 3348"/>
                    <a:gd name="T8" fmla="*/ 834 w 10306"/>
                    <a:gd name="T9" fmla="*/ 2517 h 3348"/>
                    <a:gd name="T10" fmla="*/ 1041 w 10306"/>
                    <a:gd name="T11" fmla="*/ 2325 h 3348"/>
                    <a:gd name="T12" fmla="*/ 1250 w 10306"/>
                    <a:gd name="T13" fmla="*/ 2142 h 3348"/>
                    <a:gd name="T14" fmla="*/ 1457 w 10306"/>
                    <a:gd name="T15" fmla="*/ 1970 h 3348"/>
                    <a:gd name="T16" fmla="*/ 1666 w 10306"/>
                    <a:gd name="T17" fmla="*/ 1808 h 3348"/>
                    <a:gd name="T18" fmla="*/ 1875 w 10306"/>
                    <a:gd name="T19" fmla="*/ 1658 h 3348"/>
                    <a:gd name="T20" fmla="*/ 2082 w 10306"/>
                    <a:gd name="T21" fmla="*/ 1519 h 3348"/>
                    <a:gd name="T22" fmla="*/ 2291 w 10306"/>
                    <a:gd name="T23" fmla="*/ 1391 h 3348"/>
                    <a:gd name="T24" fmla="*/ 2499 w 10306"/>
                    <a:gd name="T25" fmla="*/ 1272 h 3348"/>
                    <a:gd name="T26" fmla="*/ 2707 w 10306"/>
                    <a:gd name="T27" fmla="*/ 1164 h 3348"/>
                    <a:gd name="T28" fmla="*/ 2915 w 10306"/>
                    <a:gd name="T29" fmla="*/ 1064 h 3348"/>
                    <a:gd name="T30" fmla="*/ 3123 w 10306"/>
                    <a:gd name="T31" fmla="*/ 974 h 3348"/>
                    <a:gd name="T32" fmla="*/ 3331 w 10306"/>
                    <a:gd name="T33" fmla="*/ 891 h 3348"/>
                    <a:gd name="T34" fmla="*/ 3540 w 10306"/>
                    <a:gd name="T35" fmla="*/ 815 h 3348"/>
                    <a:gd name="T36" fmla="*/ 3748 w 10306"/>
                    <a:gd name="T37" fmla="*/ 746 h 3348"/>
                    <a:gd name="T38" fmla="*/ 3956 w 10306"/>
                    <a:gd name="T39" fmla="*/ 684 h 3348"/>
                    <a:gd name="T40" fmla="*/ 4165 w 10306"/>
                    <a:gd name="T41" fmla="*/ 626 h 3348"/>
                    <a:gd name="T42" fmla="*/ 4372 w 10306"/>
                    <a:gd name="T43" fmla="*/ 573 h 3348"/>
                    <a:gd name="T44" fmla="*/ 4581 w 10306"/>
                    <a:gd name="T45" fmla="*/ 525 h 3348"/>
                    <a:gd name="T46" fmla="*/ 4788 w 10306"/>
                    <a:gd name="T47" fmla="*/ 481 h 3348"/>
                    <a:gd name="T48" fmla="*/ 4997 w 10306"/>
                    <a:gd name="T49" fmla="*/ 440 h 3348"/>
                    <a:gd name="T50" fmla="*/ 5206 w 10306"/>
                    <a:gd name="T51" fmla="*/ 402 h 3348"/>
                    <a:gd name="T52" fmla="*/ 5413 w 10306"/>
                    <a:gd name="T53" fmla="*/ 369 h 3348"/>
                    <a:gd name="T54" fmla="*/ 5622 w 10306"/>
                    <a:gd name="T55" fmla="*/ 337 h 3348"/>
                    <a:gd name="T56" fmla="*/ 5830 w 10306"/>
                    <a:gd name="T57" fmla="*/ 307 h 3348"/>
                    <a:gd name="T58" fmla="*/ 6038 w 10306"/>
                    <a:gd name="T59" fmla="*/ 281 h 3348"/>
                    <a:gd name="T60" fmla="*/ 6246 w 10306"/>
                    <a:gd name="T61" fmla="*/ 255 h 3348"/>
                    <a:gd name="T62" fmla="*/ 6454 w 10306"/>
                    <a:gd name="T63" fmla="*/ 233 h 3348"/>
                    <a:gd name="T64" fmla="*/ 6663 w 10306"/>
                    <a:gd name="T65" fmla="*/ 211 h 3348"/>
                    <a:gd name="T66" fmla="*/ 6871 w 10306"/>
                    <a:gd name="T67" fmla="*/ 191 h 3348"/>
                    <a:gd name="T68" fmla="*/ 7079 w 10306"/>
                    <a:gd name="T69" fmla="*/ 173 h 3348"/>
                    <a:gd name="T70" fmla="*/ 7287 w 10306"/>
                    <a:gd name="T71" fmla="*/ 155 h 3348"/>
                    <a:gd name="T72" fmla="*/ 7496 w 10306"/>
                    <a:gd name="T73" fmla="*/ 140 h 3348"/>
                    <a:gd name="T74" fmla="*/ 7703 w 10306"/>
                    <a:gd name="T75" fmla="*/ 125 h 3348"/>
                    <a:gd name="T76" fmla="*/ 7912 w 10306"/>
                    <a:gd name="T77" fmla="*/ 111 h 3348"/>
                    <a:gd name="T78" fmla="*/ 8119 w 10306"/>
                    <a:gd name="T79" fmla="*/ 97 h 3348"/>
                    <a:gd name="T80" fmla="*/ 8328 w 10306"/>
                    <a:gd name="T81" fmla="*/ 85 h 3348"/>
                    <a:gd name="T82" fmla="*/ 8537 w 10306"/>
                    <a:gd name="T83" fmla="*/ 74 h 3348"/>
                    <a:gd name="T84" fmla="*/ 8744 w 10306"/>
                    <a:gd name="T85" fmla="*/ 64 h 3348"/>
                    <a:gd name="T86" fmla="*/ 8953 w 10306"/>
                    <a:gd name="T87" fmla="*/ 53 h 3348"/>
                    <a:gd name="T88" fmla="*/ 9161 w 10306"/>
                    <a:gd name="T89" fmla="*/ 43 h 3348"/>
                    <a:gd name="T90" fmla="*/ 9369 w 10306"/>
                    <a:gd name="T91" fmla="*/ 34 h 3348"/>
                    <a:gd name="T92" fmla="*/ 9578 w 10306"/>
                    <a:gd name="T93" fmla="*/ 26 h 3348"/>
                    <a:gd name="T94" fmla="*/ 9785 w 10306"/>
                    <a:gd name="T95" fmla="*/ 18 h 3348"/>
                    <a:gd name="T96" fmla="*/ 9994 w 10306"/>
                    <a:gd name="T97" fmla="*/ 11 h 3348"/>
                    <a:gd name="T98" fmla="*/ 10202 w 10306"/>
                    <a:gd name="T99" fmla="*/ 3 h 3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306" h="3348">
                      <a:moveTo>
                        <a:pt x="0" y="3348"/>
                      </a:moveTo>
                      <a:lnTo>
                        <a:pt x="0" y="3348"/>
                      </a:lnTo>
                      <a:lnTo>
                        <a:pt x="104" y="3241"/>
                      </a:lnTo>
                      <a:lnTo>
                        <a:pt x="209" y="3135"/>
                      </a:lnTo>
                      <a:lnTo>
                        <a:pt x="313" y="3029"/>
                      </a:lnTo>
                      <a:lnTo>
                        <a:pt x="417" y="2924"/>
                      </a:lnTo>
                      <a:lnTo>
                        <a:pt x="521" y="2820"/>
                      </a:lnTo>
                      <a:lnTo>
                        <a:pt x="625" y="2717"/>
                      </a:lnTo>
                      <a:lnTo>
                        <a:pt x="729" y="2616"/>
                      </a:lnTo>
                      <a:lnTo>
                        <a:pt x="834" y="2517"/>
                      </a:lnTo>
                      <a:lnTo>
                        <a:pt x="937" y="2420"/>
                      </a:lnTo>
                      <a:lnTo>
                        <a:pt x="1041" y="2325"/>
                      </a:lnTo>
                      <a:lnTo>
                        <a:pt x="1145" y="2232"/>
                      </a:lnTo>
                      <a:lnTo>
                        <a:pt x="1250" y="2142"/>
                      </a:lnTo>
                      <a:lnTo>
                        <a:pt x="1354" y="2055"/>
                      </a:lnTo>
                      <a:lnTo>
                        <a:pt x="1457" y="1970"/>
                      </a:lnTo>
                      <a:lnTo>
                        <a:pt x="1562" y="1887"/>
                      </a:lnTo>
                      <a:lnTo>
                        <a:pt x="1666" y="1808"/>
                      </a:lnTo>
                      <a:lnTo>
                        <a:pt x="1770" y="1731"/>
                      </a:lnTo>
                      <a:lnTo>
                        <a:pt x="1875" y="1658"/>
                      </a:lnTo>
                      <a:lnTo>
                        <a:pt x="1978" y="1587"/>
                      </a:lnTo>
                      <a:lnTo>
                        <a:pt x="2082" y="1519"/>
                      </a:lnTo>
                      <a:lnTo>
                        <a:pt x="2187" y="1453"/>
                      </a:lnTo>
                      <a:lnTo>
                        <a:pt x="2291" y="1391"/>
                      </a:lnTo>
                      <a:lnTo>
                        <a:pt x="2394" y="1330"/>
                      </a:lnTo>
                      <a:lnTo>
                        <a:pt x="2499" y="1272"/>
                      </a:lnTo>
                      <a:lnTo>
                        <a:pt x="2603" y="1217"/>
                      </a:lnTo>
                      <a:lnTo>
                        <a:pt x="2707" y="1164"/>
                      </a:lnTo>
                      <a:lnTo>
                        <a:pt x="2811" y="1113"/>
                      </a:lnTo>
                      <a:lnTo>
                        <a:pt x="2915" y="1064"/>
                      </a:lnTo>
                      <a:lnTo>
                        <a:pt x="3019" y="1018"/>
                      </a:lnTo>
                      <a:lnTo>
                        <a:pt x="3123" y="974"/>
                      </a:lnTo>
                      <a:lnTo>
                        <a:pt x="3228" y="932"/>
                      </a:lnTo>
                      <a:lnTo>
                        <a:pt x="3331" y="891"/>
                      </a:lnTo>
                      <a:lnTo>
                        <a:pt x="3435" y="852"/>
                      </a:lnTo>
                      <a:lnTo>
                        <a:pt x="3540" y="815"/>
                      </a:lnTo>
                      <a:lnTo>
                        <a:pt x="3644" y="781"/>
                      </a:lnTo>
                      <a:lnTo>
                        <a:pt x="3748" y="746"/>
                      </a:lnTo>
                      <a:lnTo>
                        <a:pt x="3852" y="714"/>
                      </a:lnTo>
                      <a:lnTo>
                        <a:pt x="3956" y="684"/>
                      </a:lnTo>
                      <a:lnTo>
                        <a:pt x="4060" y="654"/>
                      </a:lnTo>
                      <a:lnTo>
                        <a:pt x="4165" y="626"/>
                      </a:lnTo>
                      <a:lnTo>
                        <a:pt x="4269" y="599"/>
                      </a:lnTo>
                      <a:lnTo>
                        <a:pt x="4372" y="573"/>
                      </a:lnTo>
                      <a:lnTo>
                        <a:pt x="4476" y="548"/>
                      </a:lnTo>
                      <a:lnTo>
                        <a:pt x="4581" y="525"/>
                      </a:lnTo>
                      <a:lnTo>
                        <a:pt x="4685" y="502"/>
                      </a:lnTo>
                      <a:lnTo>
                        <a:pt x="4788" y="481"/>
                      </a:lnTo>
                      <a:lnTo>
                        <a:pt x="4893" y="459"/>
                      </a:lnTo>
                      <a:lnTo>
                        <a:pt x="4997" y="440"/>
                      </a:lnTo>
                      <a:lnTo>
                        <a:pt x="5101" y="421"/>
                      </a:lnTo>
                      <a:lnTo>
                        <a:pt x="5206" y="402"/>
                      </a:lnTo>
                      <a:lnTo>
                        <a:pt x="5309" y="385"/>
                      </a:lnTo>
                      <a:lnTo>
                        <a:pt x="5413" y="369"/>
                      </a:lnTo>
                      <a:lnTo>
                        <a:pt x="5518" y="352"/>
                      </a:lnTo>
                      <a:lnTo>
                        <a:pt x="5622" y="337"/>
                      </a:lnTo>
                      <a:lnTo>
                        <a:pt x="5725" y="322"/>
                      </a:lnTo>
                      <a:lnTo>
                        <a:pt x="5830" y="307"/>
                      </a:lnTo>
                      <a:lnTo>
                        <a:pt x="5934" y="294"/>
                      </a:lnTo>
                      <a:lnTo>
                        <a:pt x="6038" y="281"/>
                      </a:lnTo>
                      <a:lnTo>
                        <a:pt x="6142" y="268"/>
                      </a:lnTo>
                      <a:lnTo>
                        <a:pt x="6246" y="255"/>
                      </a:lnTo>
                      <a:lnTo>
                        <a:pt x="6350" y="244"/>
                      </a:lnTo>
                      <a:lnTo>
                        <a:pt x="6454" y="233"/>
                      </a:lnTo>
                      <a:lnTo>
                        <a:pt x="6559" y="222"/>
                      </a:lnTo>
                      <a:lnTo>
                        <a:pt x="6663" y="211"/>
                      </a:lnTo>
                      <a:lnTo>
                        <a:pt x="6766" y="201"/>
                      </a:lnTo>
                      <a:lnTo>
                        <a:pt x="6871" y="191"/>
                      </a:lnTo>
                      <a:lnTo>
                        <a:pt x="6975" y="182"/>
                      </a:lnTo>
                      <a:lnTo>
                        <a:pt x="7079" y="173"/>
                      </a:lnTo>
                      <a:lnTo>
                        <a:pt x="7184" y="165"/>
                      </a:lnTo>
                      <a:lnTo>
                        <a:pt x="7287" y="155"/>
                      </a:lnTo>
                      <a:lnTo>
                        <a:pt x="7391" y="147"/>
                      </a:lnTo>
                      <a:lnTo>
                        <a:pt x="7496" y="140"/>
                      </a:lnTo>
                      <a:lnTo>
                        <a:pt x="7600" y="132"/>
                      </a:lnTo>
                      <a:lnTo>
                        <a:pt x="7703" y="125"/>
                      </a:lnTo>
                      <a:lnTo>
                        <a:pt x="7807" y="118"/>
                      </a:lnTo>
                      <a:lnTo>
                        <a:pt x="7912" y="111"/>
                      </a:lnTo>
                      <a:lnTo>
                        <a:pt x="8016" y="104"/>
                      </a:lnTo>
                      <a:lnTo>
                        <a:pt x="8119" y="97"/>
                      </a:lnTo>
                      <a:lnTo>
                        <a:pt x="8224" y="91"/>
                      </a:lnTo>
                      <a:lnTo>
                        <a:pt x="8328" y="85"/>
                      </a:lnTo>
                      <a:lnTo>
                        <a:pt x="8432" y="80"/>
                      </a:lnTo>
                      <a:lnTo>
                        <a:pt x="8537" y="74"/>
                      </a:lnTo>
                      <a:lnTo>
                        <a:pt x="8640" y="69"/>
                      </a:lnTo>
                      <a:lnTo>
                        <a:pt x="8744" y="64"/>
                      </a:lnTo>
                      <a:lnTo>
                        <a:pt x="8849" y="58"/>
                      </a:lnTo>
                      <a:lnTo>
                        <a:pt x="8953" y="53"/>
                      </a:lnTo>
                      <a:lnTo>
                        <a:pt x="9057" y="48"/>
                      </a:lnTo>
                      <a:lnTo>
                        <a:pt x="9161" y="43"/>
                      </a:lnTo>
                      <a:lnTo>
                        <a:pt x="9265" y="39"/>
                      </a:lnTo>
                      <a:lnTo>
                        <a:pt x="9369" y="34"/>
                      </a:lnTo>
                      <a:lnTo>
                        <a:pt x="9473" y="30"/>
                      </a:lnTo>
                      <a:lnTo>
                        <a:pt x="9578" y="26"/>
                      </a:lnTo>
                      <a:lnTo>
                        <a:pt x="9681" y="22"/>
                      </a:lnTo>
                      <a:lnTo>
                        <a:pt x="9785" y="18"/>
                      </a:lnTo>
                      <a:lnTo>
                        <a:pt x="9890" y="15"/>
                      </a:lnTo>
                      <a:lnTo>
                        <a:pt x="9994" y="11"/>
                      </a:lnTo>
                      <a:lnTo>
                        <a:pt x="10097" y="6"/>
                      </a:lnTo>
                      <a:lnTo>
                        <a:pt x="10202" y="3"/>
                      </a:lnTo>
                      <a:lnTo>
                        <a:pt x="10306" y="0"/>
                      </a:lnTo>
                    </a:path>
                  </a:pathLst>
                </a:custGeom>
                <a:noFill/>
                <a:ln w="38100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77" name="Freeform 141"/>
                <p:cNvSpPr>
                  <a:spLocks/>
                </p:cNvSpPr>
                <p:nvPr/>
              </p:nvSpPr>
              <p:spPr bwMode="auto">
                <a:xfrm>
                  <a:off x="3086" y="3167"/>
                  <a:ext cx="1468" cy="538"/>
                </a:xfrm>
                <a:custGeom>
                  <a:avLst/>
                  <a:gdLst>
                    <a:gd name="T0" fmla="*/ 0 w 10306"/>
                    <a:gd name="T1" fmla="*/ 0 h 3348"/>
                    <a:gd name="T2" fmla="*/ 209 w 10306"/>
                    <a:gd name="T3" fmla="*/ 213 h 3348"/>
                    <a:gd name="T4" fmla="*/ 417 w 10306"/>
                    <a:gd name="T5" fmla="*/ 424 h 3348"/>
                    <a:gd name="T6" fmla="*/ 625 w 10306"/>
                    <a:gd name="T7" fmla="*/ 631 h 3348"/>
                    <a:gd name="T8" fmla="*/ 834 w 10306"/>
                    <a:gd name="T9" fmla="*/ 831 h 3348"/>
                    <a:gd name="T10" fmla="*/ 1041 w 10306"/>
                    <a:gd name="T11" fmla="*/ 1023 h 3348"/>
                    <a:gd name="T12" fmla="*/ 1250 w 10306"/>
                    <a:gd name="T13" fmla="*/ 1206 h 3348"/>
                    <a:gd name="T14" fmla="*/ 1457 w 10306"/>
                    <a:gd name="T15" fmla="*/ 1378 h 3348"/>
                    <a:gd name="T16" fmla="*/ 1666 w 10306"/>
                    <a:gd name="T17" fmla="*/ 1540 h 3348"/>
                    <a:gd name="T18" fmla="*/ 1875 w 10306"/>
                    <a:gd name="T19" fmla="*/ 1690 h 3348"/>
                    <a:gd name="T20" fmla="*/ 2082 w 10306"/>
                    <a:gd name="T21" fmla="*/ 1829 h 3348"/>
                    <a:gd name="T22" fmla="*/ 2291 w 10306"/>
                    <a:gd name="T23" fmla="*/ 1957 h 3348"/>
                    <a:gd name="T24" fmla="*/ 2499 w 10306"/>
                    <a:gd name="T25" fmla="*/ 2076 h 3348"/>
                    <a:gd name="T26" fmla="*/ 2707 w 10306"/>
                    <a:gd name="T27" fmla="*/ 2184 h 3348"/>
                    <a:gd name="T28" fmla="*/ 2915 w 10306"/>
                    <a:gd name="T29" fmla="*/ 2284 h 3348"/>
                    <a:gd name="T30" fmla="*/ 3123 w 10306"/>
                    <a:gd name="T31" fmla="*/ 2374 h 3348"/>
                    <a:gd name="T32" fmla="*/ 3331 w 10306"/>
                    <a:gd name="T33" fmla="*/ 2457 h 3348"/>
                    <a:gd name="T34" fmla="*/ 3540 w 10306"/>
                    <a:gd name="T35" fmla="*/ 2533 h 3348"/>
                    <a:gd name="T36" fmla="*/ 3748 w 10306"/>
                    <a:gd name="T37" fmla="*/ 2602 h 3348"/>
                    <a:gd name="T38" fmla="*/ 3956 w 10306"/>
                    <a:gd name="T39" fmla="*/ 2664 h 3348"/>
                    <a:gd name="T40" fmla="*/ 4165 w 10306"/>
                    <a:gd name="T41" fmla="*/ 2722 h 3348"/>
                    <a:gd name="T42" fmla="*/ 4372 w 10306"/>
                    <a:gd name="T43" fmla="*/ 2775 h 3348"/>
                    <a:gd name="T44" fmla="*/ 4581 w 10306"/>
                    <a:gd name="T45" fmla="*/ 2823 h 3348"/>
                    <a:gd name="T46" fmla="*/ 4788 w 10306"/>
                    <a:gd name="T47" fmla="*/ 2867 h 3348"/>
                    <a:gd name="T48" fmla="*/ 4997 w 10306"/>
                    <a:gd name="T49" fmla="*/ 2908 h 3348"/>
                    <a:gd name="T50" fmla="*/ 5206 w 10306"/>
                    <a:gd name="T51" fmla="*/ 2946 h 3348"/>
                    <a:gd name="T52" fmla="*/ 5413 w 10306"/>
                    <a:gd name="T53" fmla="*/ 2979 h 3348"/>
                    <a:gd name="T54" fmla="*/ 5622 w 10306"/>
                    <a:gd name="T55" fmla="*/ 3011 h 3348"/>
                    <a:gd name="T56" fmla="*/ 5830 w 10306"/>
                    <a:gd name="T57" fmla="*/ 3041 h 3348"/>
                    <a:gd name="T58" fmla="*/ 6038 w 10306"/>
                    <a:gd name="T59" fmla="*/ 3067 h 3348"/>
                    <a:gd name="T60" fmla="*/ 6246 w 10306"/>
                    <a:gd name="T61" fmla="*/ 3093 h 3348"/>
                    <a:gd name="T62" fmla="*/ 6454 w 10306"/>
                    <a:gd name="T63" fmla="*/ 3115 h 3348"/>
                    <a:gd name="T64" fmla="*/ 6663 w 10306"/>
                    <a:gd name="T65" fmla="*/ 3136 h 3348"/>
                    <a:gd name="T66" fmla="*/ 6871 w 10306"/>
                    <a:gd name="T67" fmla="*/ 3157 h 3348"/>
                    <a:gd name="T68" fmla="*/ 7079 w 10306"/>
                    <a:gd name="T69" fmla="*/ 3175 h 3348"/>
                    <a:gd name="T70" fmla="*/ 7287 w 10306"/>
                    <a:gd name="T71" fmla="*/ 3193 h 3348"/>
                    <a:gd name="T72" fmla="*/ 7496 w 10306"/>
                    <a:gd name="T73" fmla="*/ 3208 h 3348"/>
                    <a:gd name="T74" fmla="*/ 7703 w 10306"/>
                    <a:gd name="T75" fmla="*/ 3223 h 3348"/>
                    <a:gd name="T76" fmla="*/ 7912 w 10306"/>
                    <a:gd name="T77" fmla="*/ 3237 h 3348"/>
                    <a:gd name="T78" fmla="*/ 8119 w 10306"/>
                    <a:gd name="T79" fmla="*/ 3251 h 3348"/>
                    <a:gd name="T80" fmla="*/ 8328 w 10306"/>
                    <a:gd name="T81" fmla="*/ 3263 h 3348"/>
                    <a:gd name="T82" fmla="*/ 8537 w 10306"/>
                    <a:gd name="T83" fmla="*/ 3274 h 3348"/>
                    <a:gd name="T84" fmla="*/ 8744 w 10306"/>
                    <a:gd name="T85" fmla="*/ 3284 h 3348"/>
                    <a:gd name="T86" fmla="*/ 8953 w 10306"/>
                    <a:gd name="T87" fmla="*/ 3295 h 3348"/>
                    <a:gd name="T88" fmla="*/ 9161 w 10306"/>
                    <a:gd name="T89" fmla="*/ 3305 h 3348"/>
                    <a:gd name="T90" fmla="*/ 9369 w 10306"/>
                    <a:gd name="T91" fmla="*/ 3314 h 3348"/>
                    <a:gd name="T92" fmla="*/ 9578 w 10306"/>
                    <a:gd name="T93" fmla="*/ 3322 h 3348"/>
                    <a:gd name="T94" fmla="*/ 9785 w 10306"/>
                    <a:gd name="T95" fmla="*/ 3330 h 3348"/>
                    <a:gd name="T96" fmla="*/ 9994 w 10306"/>
                    <a:gd name="T97" fmla="*/ 3337 h 3348"/>
                    <a:gd name="T98" fmla="*/ 10202 w 10306"/>
                    <a:gd name="T99" fmla="*/ 3345 h 3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306" h="334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4" y="107"/>
                      </a:lnTo>
                      <a:lnTo>
                        <a:pt x="209" y="213"/>
                      </a:lnTo>
                      <a:lnTo>
                        <a:pt x="313" y="319"/>
                      </a:lnTo>
                      <a:lnTo>
                        <a:pt x="417" y="424"/>
                      </a:lnTo>
                      <a:lnTo>
                        <a:pt x="521" y="528"/>
                      </a:lnTo>
                      <a:lnTo>
                        <a:pt x="625" y="631"/>
                      </a:lnTo>
                      <a:lnTo>
                        <a:pt x="729" y="732"/>
                      </a:lnTo>
                      <a:lnTo>
                        <a:pt x="834" y="831"/>
                      </a:lnTo>
                      <a:lnTo>
                        <a:pt x="937" y="928"/>
                      </a:lnTo>
                      <a:lnTo>
                        <a:pt x="1041" y="1023"/>
                      </a:lnTo>
                      <a:lnTo>
                        <a:pt x="1145" y="1116"/>
                      </a:lnTo>
                      <a:lnTo>
                        <a:pt x="1250" y="1206"/>
                      </a:lnTo>
                      <a:lnTo>
                        <a:pt x="1354" y="1293"/>
                      </a:lnTo>
                      <a:lnTo>
                        <a:pt x="1457" y="1378"/>
                      </a:lnTo>
                      <a:lnTo>
                        <a:pt x="1562" y="1461"/>
                      </a:lnTo>
                      <a:lnTo>
                        <a:pt x="1666" y="1540"/>
                      </a:lnTo>
                      <a:lnTo>
                        <a:pt x="1770" y="1617"/>
                      </a:lnTo>
                      <a:lnTo>
                        <a:pt x="1875" y="1690"/>
                      </a:lnTo>
                      <a:lnTo>
                        <a:pt x="1978" y="1761"/>
                      </a:lnTo>
                      <a:lnTo>
                        <a:pt x="2082" y="1829"/>
                      </a:lnTo>
                      <a:lnTo>
                        <a:pt x="2187" y="1895"/>
                      </a:lnTo>
                      <a:lnTo>
                        <a:pt x="2291" y="1957"/>
                      </a:lnTo>
                      <a:lnTo>
                        <a:pt x="2394" y="2018"/>
                      </a:lnTo>
                      <a:lnTo>
                        <a:pt x="2499" y="2076"/>
                      </a:lnTo>
                      <a:lnTo>
                        <a:pt x="2603" y="2131"/>
                      </a:lnTo>
                      <a:lnTo>
                        <a:pt x="2707" y="2184"/>
                      </a:lnTo>
                      <a:lnTo>
                        <a:pt x="2811" y="2235"/>
                      </a:lnTo>
                      <a:lnTo>
                        <a:pt x="2915" y="2284"/>
                      </a:lnTo>
                      <a:lnTo>
                        <a:pt x="3019" y="2330"/>
                      </a:lnTo>
                      <a:lnTo>
                        <a:pt x="3123" y="2374"/>
                      </a:lnTo>
                      <a:lnTo>
                        <a:pt x="3228" y="2416"/>
                      </a:lnTo>
                      <a:lnTo>
                        <a:pt x="3331" y="2457"/>
                      </a:lnTo>
                      <a:lnTo>
                        <a:pt x="3435" y="2496"/>
                      </a:lnTo>
                      <a:lnTo>
                        <a:pt x="3540" y="2533"/>
                      </a:lnTo>
                      <a:lnTo>
                        <a:pt x="3644" y="2567"/>
                      </a:lnTo>
                      <a:lnTo>
                        <a:pt x="3748" y="2602"/>
                      </a:lnTo>
                      <a:lnTo>
                        <a:pt x="3852" y="2634"/>
                      </a:lnTo>
                      <a:lnTo>
                        <a:pt x="3956" y="2664"/>
                      </a:lnTo>
                      <a:lnTo>
                        <a:pt x="4060" y="2694"/>
                      </a:lnTo>
                      <a:lnTo>
                        <a:pt x="4165" y="2722"/>
                      </a:lnTo>
                      <a:lnTo>
                        <a:pt x="4269" y="2749"/>
                      </a:lnTo>
                      <a:lnTo>
                        <a:pt x="4372" y="2775"/>
                      </a:lnTo>
                      <a:lnTo>
                        <a:pt x="4476" y="2800"/>
                      </a:lnTo>
                      <a:lnTo>
                        <a:pt x="4581" y="2823"/>
                      </a:lnTo>
                      <a:lnTo>
                        <a:pt x="4685" y="2846"/>
                      </a:lnTo>
                      <a:lnTo>
                        <a:pt x="4788" y="2867"/>
                      </a:lnTo>
                      <a:lnTo>
                        <a:pt x="4893" y="2889"/>
                      </a:lnTo>
                      <a:lnTo>
                        <a:pt x="4997" y="2908"/>
                      </a:lnTo>
                      <a:lnTo>
                        <a:pt x="5101" y="2927"/>
                      </a:lnTo>
                      <a:lnTo>
                        <a:pt x="5206" y="2946"/>
                      </a:lnTo>
                      <a:lnTo>
                        <a:pt x="5309" y="2963"/>
                      </a:lnTo>
                      <a:lnTo>
                        <a:pt x="5413" y="2979"/>
                      </a:lnTo>
                      <a:lnTo>
                        <a:pt x="5518" y="2996"/>
                      </a:lnTo>
                      <a:lnTo>
                        <a:pt x="5622" y="3011"/>
                      </a:lnTo>
                      <a:lnTo>
                        <a:pt x="5725" y="3026"/>
                      </a:lnTo>
                      <a:lnTo>
                        <a:pt x="5830" y="3041"/>
                      </a:lnTo>
                      <a:lnTo>
                        <a:pt x="5934" y="3054"/>
                      </a:lnTo>
                      <a:lnTo>
                        <a:pt x="6038" y="3067"/>
                      </a:lnTo>
                      <a:lnTo>
                        <a:pt x="6142" y="3080"/>
                      </a:lnTo>
                      <a:lnTo>
                        <a:pt x="6246" y="3093"/>
                      </a:lnTo>
                      <a:lnTo>
                        <a:pt x="6350" y="3104"/>
                      </a:lnTo>
                      <a:lnTo>
                        <a:pt x="6454" y="3115"/>
                      </a:lnTo>
                      <a:lnTo>
                        <a:pt x="6559" y="3126"/>
                      </a:lnTo>
                      <a:lnTo>
                        <a:pt x="6663" y="3136"/>
                      </a:lnTo>
                      <a:lnTo>
                        <a:pt x="6766" y="3147"/>
                      </a:lnTo>
                      <a:lnTo>
                        <a:pt x="6871" y="3157"/>
                      </a:lnTo>
                      <a:lnTo>
                        <a:pt x="6975" y="3166"/>
                      </a:lnTo>
                      <a:lnTo>
                        <a:pt x="7079" y="3175"/>
                      </a:lnTo>
                      <a:lnTo>
                        <a:pt x="7184" y="3183"/>
                      </a:lnTo>
                      <a:lnTo>
                        <a:pt x="7287" y="3193"/>
                      </a:lnTo>
                      <a:lnTo>
                        <a:pt x="7391" y="3201"/>
                      </a:lnTo>
                      <a:lnTo>
                        <a:pt x="7496" y="3208"/>
                      </a:lnTo>
                      <a:lnTo>
                        <a:pt x="7600" y="3216"/>
                      </a:lnTo>
                      <a:lnTo>
                        <a:pt x="7703" y="3223"/>
                      </a:lnTo>
                      <a:lnTo>
                        <a:pt x="7807" y="3230"/>
                      </a:lnTo>
                      <a:lnTo>
                        <a:pt x="7912" y="3237"/>
                      </a:lnTo>
                      <a:lnTo>
                        <a:pt x="8016" y="3244"/>
                      </a:lnTo>
                      <a:lnTo>
                        <a:pt x="8119" y="3251"/>
                      </a:lnTo>
                      <a:lnTo>
                        <a:pt x="8224" y="3257"/>
                      </a:lnTo>
                      <a:lnTo>
                        <a:pt x="8328" y="3263"/>
                      </a:lnTo>
                      <a:lnTo>
                        <a:pt x="8432" y="3268"/>
                      </a:lnTo>
                      <a:lnTo>
                        <a:pt x="8537" y="3274"/>
                      </a:lnTo>
                      <a:lnTo>
                        <a:pt x="8640" y="3279"/>
                      </a:lnTo>
                      <a:lnTo>
                        <a:pt x="8744" y="3284"/>
                      </a:lnTo>
                      <a:lnTo>
                        <a:pt x="8849" y="3289"/>
                      </a:lnTo>
                      <a:lnTo>
                        <a:pt x="8953" y="3295"/>
                      </a:lnTo>
                      <a:lnTo>
                        <a:pt x="9057" y="3300"/>
                      </a:lnTo>
                      <a:lnTo>
                        <a:pt x="9161" y="3305"/>
                      </a:lnTo>
                      <a:lnTo>
                        <a:pt x="9265" y="3309"/>
                      </a:lnTo>
                      <a:lnTo>
                        <a:pt x="9369" y="3314"/>
                      </a:lnTo>
                      <a:lnTo>
                        <a:pt x="9473" y="3318"/>
                      </a:lnTo>
                      <a:lnTo>
                        <a:pt x="9578" y="3322"/>
                      </a:lnTo>
                      <a:lnTo>
                        <a:pt x="9681" y="3326"/>
                      </a:lnTo>
                      <a:lnTo>
                        <a:pt x="9785" y="3330"/>
                      </a:lnTo>
                      <a:lnTo>
                        <a:pt x="9890" y="3333"/>
                      </a:lnTo>
                      <a:lnTo>
                        <a:pt x="9994" y="3337"/>
                      </a:lnTo>
                      <a:lnTo>
                        <a:pt x="10097" y="3342"/>
                      </a:lnTo>
                      <a:lnTo>
                        <a:pt x="10202" y="3345"/>
                      </a:lnTo>
                      <a:lnTo>
                        <a:pt x="10306" y="3348"/>
                      </a:lnTo>
                    </a:path>
                  </a:pathLst>
                </a:custGeom>
                <a:noFill/>
                <a:ln w="38100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321678" name="Rectangle 142"/>
                <p:cNvSpPr>
                  <a:spLocks noChangeArrowheads="1"/>
                </p:cNvSpPr>
                <p:nvPr/>
              </p:nvSpPr>
              <p:spPr bwMode="auto">
                <a:xfrm rot="-5400000">
                  <a:off x="2439" y="3037"/>
                  <a:ext cx="57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/>
                    <a:t>m/</a:t>
                  </a:r>
                  <a:r>
                    <a:rPr lang="en-US" altLang="en-US">
                      <a:latin typeface="Symbol" pitchFamily="18" charset="2"/>
                    </a:rPr>
                    <a:t>m</a:t>
                  </a:r>
                  <a:r>
                    <a:rPr lang="en-US" altLang="en-US"/>
                    <a:t> </a:t>
                  </a:r>
                  <a:r>
                    <a:rPr lang="en-US" altLang="en-US" baseline="-25000"/>
                    <a:t>B</a:t>
                  </a:r>
                </a:p>
              </p:txBody>
            </p:sp>
          </p:grpSp>
          <p:sp>
            <p:nvSpPr>
              <p:cNvPr id="321679" name="Rectangle 143"/>
              <p:cNvSpPr>
                <a:spLocks noChangeArrowheads="1"/>
              </p:cNvSpPr>
              <p:nvPr/>
            </p:nvSpPr>
            <p:spPr bwMode="auto">
              <a:xfrm>
                <a:off x="4160" y="3863"/>
                <a:ext cx="4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Symbol" pitchFamily="18" charset="2"/>
                  </a:rPr>
                  <a:t>l</a:t>
                </a:r>
                <a:r>
                  <a:rPr lang="en-US" altLang="en-US"/>
                  <a:t>/Q</a:t>
                </a:r>
              </a:p>
            </p:txBody>
          </p:sp>
        </p:grpSp>
      </p:grpSp>
      <p:graphicFrame>
        <p:nvGraphicFramePr>
          <p:cNvPr id="321680" name="Object 144"/>
          <p:cNvGraphicFramePr>
            <a:graphicFrameLocks noChangeAspect="1"/>
          </p:cNvGraphicFramePr>
          <p:nvPr/>
        </p:nvGraphicFramePr>
        <p:xfrm>
          <a:off x="2947988" y="1397000"/>
          <a:ext cx="2984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6" name="Equation" r:id="rId3" imgW="2984400" imgH="431640" progId="Equation.3">
                  <p:embed/>
                </p:oleObj>
              </mc:Choice>
              <mc:Fallback>
                <p:oleObj name="Equation" r:id="rId3" imgW="2984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988" y="1397000"/>
                        <a:ext cx="2984500" cy="431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05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Paramagnetism</a:t>
            </a:r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792163" y="3830638"/>
            <a:ext cx="76263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1873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94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5000"/>
              </a:lnSpc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“Alignment” of weakly interacting magnetic moments 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Magnetic moments = spin, orbit 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Ground state splitting (Curie)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altLang="en-US" b="1" u="sng">
                <a:solidFill>
                  <a:srgbClr val="00FF00"/>
                </a:solidFill>
                <a:latin typeface="Arial" charset="0"/>
              </a:rPr>
              <a:t>Curie law</a:t>
            </a:r>
            <a:r>
              <a:rPr lang="en-US" altLang="en-US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altLang="en-US">
                <a:solidFill>
                  <a:srgbClr val="FFFF00"/>
                </a:solidFill>
                <a:latin typeface="Symbol" pitchFamily="18" charset="2"/>
              </a:rPr>
              <a:t>c = </a:t>
            </a:r>
            <a:r>
              <a:rPr lang="en-US" altLang="en-US">
                <a:solidFill>
                  <a:srgbClr val="FFFF00"/>
                </a:solidFill>
                <a:latin typeface="Arial Unicode MS" pitchFamily="34" charset="-128"/>
              </a:rPr>
              <a:t>C</a:t>
            </a:r>
            <a:r>
              <a:rPr lang="en-US" altLang="en-US">
                <a:solidFill>
                  <a:srgbClr val="FFFF00"/>
                </a:solidFill>
                <a:latin typeface="Symbol" pitchFamily="18" charset="2"/>
              </a:rPr>
              <a:t>/T</a:t>
            </a:r>
            <a:endParaRPr lang="en-US" altLang="en-US">
              <a:solidFill>
                <a:srgbClr val="FFFF00"/>
              </a:solidFill>
              <a:latin typeface="Arial" charset="0"/>
            </a:endParaRP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Low lying excited states (</a:t>
            </a:r>
            <a:r>
              <a:rPr lang="en-US" altLang="en-US" b="1" u="sng">
                <a:solidFill>
                  <a:srgbClr val="00FF00"/>
                </a:solidFill>
                <a:latin typeface="Arial" charset="0"/>
              </a:rPr>
              <a:t>van Vleck</a:t>
            </a:r>
            <a:r>
              <a:rPr lang="en-US" altLang="en-US">
                <a:solidFill>
                  <a:srgbClr val="FFFF00"/>
                </a:solidFill>
                <a:latin typeface="Arial" charset="0"/>
              </a:rPr>
              <a:t>)</a:t>
            </a:r>
          </a:p>
          <a:p>
            <a:pPr>
              <a:lnSpc>
                <a:spcPct val="125000"/>
              </a:lnSpc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Metals: Density of states effects (</a:t>
            </a:r>
            <a:r>
              <a:rPr lang="en-US" altLang="en-US" b="1" u="sng">
                <a:solidFill>
                  <a:srgbClr val="00FF00"/>
                </a:solidFill>
                <a:latin typeface="Arial" charset="0"/>
              </a:rPr>
              <a:t>Pauli magnetism</a:t>
            </a:r>
            <a:r>
              <a:rPr lang="en-US" altLang="en-US">
                <a:solidFill>
                  <a:srgbClr val="FFFF00"/>
                </a:solidFill>
                <a:latin typeface="Arial" charset="0"/>
              </a:rPr>
              <a:t>)</a:t>
            </a:r>
          </a:p>
        </p:txBody>
      </p:sp>
      <p:grpSp>
        <p:nvGrpSpPr>
          <p:cNvPr id="322564" name="Group 4"/>
          <p:cNvGrpSpPr>
            <a:grpSpLocks/>
          </p:cNvGrpSpPr>
          <p:nvPr/>
        </p:nvGrpSpPr>
        <p:grpSpPr bwMode="auto">
          <a:xfrm>
            <a:off x="1093788" y="1419225"/>
            <a:ext cx="6843712" cy="1955800"/>
            <a:chOff x="689" y="894"/>
            <a:chExt cx="4311" cy="1232"/>
          </a:xfrm>
        </p:grpSpPr>
        <p:grpSp>
          <p:nvGrpSpPr>
            <p:cNvPr id="322565" name="Group 5"/>
            <p:cNvGrpSpPr>
              <a:grpSpLocks/>
            </p:cNvGrpSpPr>
            <p:nvPr/>
          </p:nvGrpSpPr>
          <p:grpSpPr bwMode="auto">
            <a:xfrm>
              <a:off x="689" y="894"/>
              <a:ext cx="1272" cy="1228"/>
              <a:chOff x="534" y="2201"/>
              <a:chExt cx="1158" cy="874"/>
            </a:xfrm>
          </p:grpSpPr>
          <p:grpSp>
            <p:nvGrpSpPr>
              <p:cNvPr id="322566" name="Group 6"/>
              <p:cNvGrpSpPr>
                <a:grpSpLocks/>
              </p:cNvGrpSpPr>
              <p:nvPr/>
            </p:nvGrpSpPr>
            <p:grpSpPr bwMode="auto">
              <a:xfrm>
                <a:off x="534" y="2448"/>
                <a:ext cx="948" cy="627"/>
                <a:chOff x="500" y="1178"/>
                <a:chExt cx="948" cy="627"/>
              </a:xfrm>
            </p:grpSpPr>
            <p:sp>
              <p:nvSpPr>
                <p:cNvPr id="322567" name="Line 7"/>
                <p:cNvSpPr>
                  <a:spLocks noChangeShapeType="1"/>
                </p:cNvSpPr>
                <p:nvPr/>
              </p:nvSpPr>
              <p:spPr bwMode="auto">
                <a:xfrm>
                  <a:off x="635" y="1178"/>
                  <a:ext cx="0" cy="627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  <p:sp>
              <p:nvSpPr>
                <p:cNvPr id="322568" name="Line 8"/>
                <p:cNvSpPr>
                  <a:spLocks noChangeShapeType="1"/>
                </p:cNvSpPr>
                <p:nvPr/>
              </p:nvSpPr>
              <p:spPr bwMode="auto">
                <a:xfrm>
                  <a:off x="500" y="1618"/>
                  <a:ext cx="948" cy="0"/>
                </a:xfrm>
                <a:prstGeom prst="line">
                  <a:avLst/>
                </a:prstGeom>
                <a:noFill/>
                <a:ln w="9525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AU"/>
                </a:p>
              </p:txBody>
            </p:sp>
          </p:grpSp>
          <p:sp>
            <p:nvSpPr>
              <p:cNvPr id="322569" name="Text Box 9"/>
              <p:cNvSpPr txBox="1">
                <a:spLocks noChangeArrowheads="1"/>
              </p:cNvSpPr>
              <p:nvPr/>
            </p:nvSpPr>
            <p:spPr bwMode="auto">
              <a:xfrm>
                <a:off x="1460" y="2747"/>
                <a:ext cx="232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H</a:t>
                </a:r>
              </a:p>
            </p:txBody>
          </p:sp>
          <p:sp>
            <p:nvSpPr>
              <p:cNvPr id="322570" name="Text Box 10"/>
              <p:cNvSpPr txBox="1">
                <a:spLocks noChangeArrowheads="1"/>
              </p:cNvSpPr>
              <p:nvPr/>
            </p:nvSpPr>
            <p:spPr bwMode="auto">
              <a:xfrm>
                <a:off x="535" y="2201"/>
                <a:ext cx="251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M</a:t>
                </a:r>
              </a:p>
            </p:txBody>
          </p:sp>
          <p:sp>
            <p:nvSpPr>
              <p:cNvPr id="322571" name="Line 11"/>
              <p:cNvSpPr>
                <a:spLocks noChangeShapeType="1"/>
              </p:cNvSpPr>
              <p:nvPr/>
            </p:nvSpPr>
            <p:spPr bwMode="auto">
              <a:xfrm flipV="1">
                <a:off x="669" y="2599"/>
                <a:ext cx="763" cy="28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322572" name="Line 12"/>
            <p:cNvSpPr>
              <a:spLocks noChangeShapeType="1"/>
            </p:cNvSpPr>
            <p:nvPr/>
          </p:nvSpPr>
          <p:spPr bwMode="auto">
            <a:xfrm>
              <a:off x="2327" y="1245"/>
              <a:ext cx="0" cy="881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22573" name="Line 13"/>
            <p:cNvSpPr>
              <a:spLocks noChangeShapeType="1"/>
            </p:cNvSpPr>
            <p:nvPr/>
          </p:nvSpPr>
          <p:spPr bwMode="auto">
            <a:xfrm>
              <a:off x="2179" y="1863"/>
              <a:ext cx="1041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22574" name="Text Box 14"/>
            <p:cNvSpPr txBox="1">
              <a:spLocks noChangeArrowheads="1"/>
            </p:cNvSpPr>
            <p:nvPr/>
          </p:nvSpPr>
          <p:spPr bwMode="auto">
            <a:xfrm>
              <a:off x="3208" y="1665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</a:t>
              </a:r>
            </a:p>
          </p:txBody>
        </p:sp>
        <p:sp>
          <p:nvSpPr>
            <p:cNvPr id="322575" name="Text Box 15"/>
            <p:cNvSpPr txBox="1">
              <a:spLocks noChangeArrowheads="1"/>
            </p:cNvSpPr>
            <p:nvPr/>
          </p:nvSpPr>
          <p:spPr bwMode="auto">
            <a:xfrm>
              <a:off x="2190" y="894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c</a:t>
              </a:r>
            </a:p>
          </p:txBody>
        </p:sp>
        <p:grpSp>
          <p:nvGrpSpPr>
            <p:cNvPr id="322576" name="Group 16"/>
            <p:cNvGrpSpPr>
              <a:grpSpLocks/>
            </p:cNvGrpSpPr>
            <p:nvPr/>
          </p:nvGrpSpPr>
          <p:grpSpPr bwMode="auto">
            <a:xfrm>
              <a:off x="3630" y="894"/>
              <a:ext cx="1370" cy="1232"/>
              <a:chOff x="1890" y="2178"/>
              <a:chExt cx="1247" cy="877"/>
            </a:xfrm>
          </p:grpSpPr>
          <p:sp>
            <p:nvSpPr>
              <p:cNvPr id="322577" name="Line 17"/>
              <p:cNvSpPr>
                <a:spLocks noChangeShapeType="1"/>
              </p:cNvSpPr>
              <p:nvPr/>
            </p:nvSpPr>
            <p:spPr bwMode="auto">
              <a:xfrm>
                <a:off x="2025" y="2428"/>
                <a:ext cx="0" cy="627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78" name="Line 18"/>
              <p:cNvSpPr>
                <a:spLocks noChangeShapeType="1"/>
              </p:cNvSpPr>
              <p:nvPr/>
            </p:nvSpPr>
            <p:spPr bwMode="auto">
              <a:xfrm>
                <a:off x="1890" y="2868"/>
                <a:ext cx="948" cy="0"/>
              </a:xfrm>
              <a:prstGeom prst="line">
                <a:avLst/>
              </a:prstGeom>
              <a:noFill/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2579" name="Text Box 19"/>
              <p:cNvSpPr txBox="1">
                <a:spLocks noChangeArrowheads="1"/>
              </p:cNvSpPr>
              <p:nvPr/>
            </p:nvSpPr>
            <p:spPr bwMode="auto">
              <a:xfrm>
                <a:off x="2731" y="2727"/>
                <a:ext cx="406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 1/T</a:t>
                </a:r>
              </a:p>
            </p:txBody>
          </p:sp>
          <p:sp>
            <p:nvSpPr>
              <p:cNvPr id="322580" name="Text Box 20"/>
              <p:cNvSpPr txBox="1">
                <a:spLocks noChangeArrowheads="1"/>
              </p:cNvSpPr>
              <p:nvPr/>
            </p:nvSpPr>
            <p:spPr bwMode="auto">
              <a:xfrm>
                <a:off x="1900" y="2178"/>
                <a:ext cx="201" cy="2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latin typeface="Symbol" pitchFamily="18" charset="2"/>
                  </a:rPr>
                  <a:t>c</a:t>
                </a:r>
              </a:p>
            </p:txBody>
          </p:sp>
          <p:sp>
            <p:nvSpPr>
              <p:cNvPr id="322581" name="Line 21"/>
              <p:cNvSpPr>
                <a:spLocks noChangeShapeType="1"/>
              </p:cNvSpPr>
              <p:nvPr/>
            </p:nvSpPr>
            <p:spPr bwMode="auto">
              <a:xfrm flipV="1">
                <a:off x="2126" y="2436"/>
                <a:ext cx="525" cy="339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322582" name="Freeform 22"/>
            <p:cNvSpPr>
              <a:spLocks/>
            </p:cNvSpPr>
            <p:nvPr/>
          </p:nvSpPr>
          <p:spPr bwMode="auto">
            <a:xfrm>
              <a:off x="2393" y="1113"/>
              <a:ext cx="572" cy="657"/>
            </a:xfrm>
            <a:custGeom>
              <a:avLst/>
              <a:gdLst>
                <a:gd name="T0" fmla="*/ 0 w 572"/>
                <a:gd name="T1" fmla="*/ 0 h 657"/>
                <a:gd name="T2" fmla="*/ 56 w 572"/>
                <a:gd name="T3" fmla="*/ 357 h 657"/>
                <a:gd name="T4" fmla="*/ 224 w 572"/>
                <a:gd name="T5" fmla="*/ 570 h 657"/>
                <a:gd name="T6" fmla="*/ 402 w 572"/>
                <a:gd name="T7" fmla="*/ 640 h 657"/>
                <a:gd name="T8" fmla="*/ 572 w 572"/>
                <a:gd name="T9" fmla="*/ 657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2" h="657">
                  <a:moveTo>
                    <a:pt x="0" y="0"/>
                  </a:moveTo>
                  <a:cubicBezTo>
                    <a:pt x="9" y="131"/>
                    <a:pt x="19" y="261"/>
                    <a:pt x="56" y="357"/>
                  </a:cubicBezTo>
                  <a:cubicBezTo>
                    <a:pt x="93" y="452"/>
                    <a:pt x="166" y="523"/>
                    <a:pt x="224" y="570"/>
                  </a:cubicBezTo>
                  <a:cubicBezTo>
                    <a:pt x="282" y="617"/>
                    <a:pt x="344" y="626"/>
                    <a:pt x="402" y="640"/>
                  </a:cubicBezTo>
                  <a:cubicBezTo>
                    <a:pt x="460" y="654"/>
                    <a:pt x="537" y="654"/>
                    <a:pt x="572" y="657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8046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1184275" y="1612900"/>
            <a:ext cx="1693863" cy="752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Curie law: G.S.</a:t>
            </a:r>
          </a:p>
        </p:txBody>
      </p:sp>
      <p:graphicFrame>
        <p:nvGraphicFramePr>
          <p:cNvPr id="323588" name="Object 4"/>
          <p:cNvGraphicFramePr>
            <a:graphicFrameLocks noChangeAspect="1"/>
          </p:cNvGraphicFramePr>
          <p:nvPr/>
        </p:nvGraphicFramePr>
        <p:xfrm>
          <a:off x="558800" y="1420813"/>
          <a:ext cx="8294688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8" name="Equation" r:id="rId3" imgW="8839080" imgH="1066680" progId="Equation.3">
                  <p:embed/>
                </p:oleObj>
              </mc:Choice>
              <mc:Fallback>
                <p:oleObj name="Equation" r:id="rId3" imgW="883908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420813"/>
                        <a:ext cx="8294688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3846513" y="3498850"/>
          <a:ext cx="1968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9" name="Equation" r:id="rId5" imgW="1968480" imgH="431640" progId="Equation.3">
                  <p:embed/>
                </p:oleObj>
              </mc:Choice>
              <mc:Fallback>
                <p:oleObj name="Equation" r:id="rId5" imgW="1968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3" y="3498850"/>
                        <a:ext cx="1968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0" name="Text Box 6"/>
          <p:cNvSpPr txBox="1">
            <a:spLocks noChangeArrowheads="1"/>
          </p:cNvSpPr>
          <p:nvPr/>
        </p:nvSpPr>
        <p:spPr bwMode="auto">
          <a:xfrm>
            <a:off x="569913" y="3416300"/>
            <a:ext cx="32337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Ground state splitting: 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L=0; S=1/2</a:t>
            </a:r>
          </a:p>
        </p:txBody>
      </p:sp>
      <p:grpSp>
        <p:nvGrpSpPr>
          <p:cNvPr id="323591" name="Group 7"/>
          <p:cNvGrpSpPr>
            <a:grpSpLocks/>
          </p:cNvGrpSpPr>
          <p:nvPr/>
        </p:nvGrpSpPr>
        <p:grpSpPr bwMode="auto">
          <a:xfrm>
            <a:off x="4899963" y="4298625"/>
            <a:ext cx="3289300" cy="2251075"/>
            <a:chOff x="1604" y="2394"/>
            <a:chExt cx="2072" cy="1418"/>
          </a:xfrm>
        </p:grpSpPr>
        <p:grpSp>
          <p:nvGrpSpPr>
            <p:cNvPr id="323592" name="Group 8"/>
            <p:cNvGrpSpPr>
              <a:grpSpLocks/>
            </p:cNvGrpSpPr>
            <p:nvPr/>
          </p:nvGrpSpPr>
          <p:grpSpPr bwMode="auto">
            <a:xfrm>
              <a:off x="1897" y="2507"/>
              <a:ext cx="1779" cy="1305"/>
              <a:chOff x="1897" y="2507"/>
              <a:chExt cx="1779" cy="1305"/>
            </a:xfrm>
          </p:grpSpPr>
          <p:sp>
            <p:nvSpPr>
              <p:cNvPr id="323593" name="Line 9"/>
              <p:cNvSpPr>
                <a:spLocks noChangeShapeType="1"/>
              </p:cNvSpPr>
              <p:nvPr/>
            </p:nvSpPr>
            <p:spPr bwMode="auto">
              <a:xfrm>
                <a:off x="1897" y="2507"/>
                <a:ext cx="0" cy="130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594" name="Line 10"/>
              <p:cNvSpPr>
                <a:spLocks noChangeShapeType="1"/>
              </p:cNvSpPr>
              <p:nvPr/>
            </p:nvSpPr>
            <p:spPr bwMode="auto">
              <a:xfrm>
                <a:off x="1897" y="3134"/>
                <a:ext cx="177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323595" name="Line 11"/>
            <p:cNvSpPr>
              <a:spLocks noChangeShapeType="1"/>
            </p:cNvSpPr>
            <p:nvPr/>
          </p:nvSpPr>
          <p:spPr bwMode="auto">
            <a:xfrm flipV="1">
              <a:off x="1897" y="2626"/>
              <a:ext cx="1610" cy="50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323596" name="Line 12"/>
            <p:cNvSpPr>
              <a:spLocks noChangeShapeType="1"/>
            </p:cNvSpPr>
            <p:nvPr/>
          </p:nvSpPr>
          <p:spPr bwMode="auto">
            <a:xfrm>
              <a:off x="1908" y="3137"/>
              <a:ext cx="1610" cy="50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323597" name="Text Box 13"/>
            <p:cNvSpPr txBox="1">
              <a:spLocks noChangeArrowheads="1"/>
            </p:cNvSpPr>
            <p:nvPr/>
          </p:nvSpPr>
          <p:spPr bwMode="auto">
            <a:xfrm>
              <a:off x="1604" y="2394"/>
              <a:ext cx="3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g</a:t>
              </a:r>
              <a:endParaRPr lang="en-US" altLang="en-US"/>
            </a:p>
          </p:txBody>
        </p:sp>
        <p:sp>
          <p:nvSpPr>
            <p:cNvPr id="323598" name="Text Box 14"/>
            <p:cNvSpPr txBox="1">
              <a:spLocks noChangeArrowheads="1"/>
            </p:cNvSpPr>
            <p:nvPr/>
          </p:nvSpPr>
          <p:spPr bwMode="auto">
            <a:xfrm>
              <a:off x="3312" y="310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H</a:t>
              </a:r>
            </a:p>
          </p:txBody>
        </p:sp>
      </p:grpSp>
      <p:grpSp>
        <p:nvGrpSpPr>
          <p:cNvPr id="323599" name="Group 15"/>
          <p:cNvGrpSpPr>
            <a:grpSpLocks/>
          </p:cNvGrpSpPr>
          <p:nvPr/>
        </p:nvGrpSpPr>
        <p:grpSpPr bwMode="auto">
          <a:xfrm>
            <a:off x="1325563" y="5086350"/>
            <a:ext cx="3309937" cy="650875"/>
            <a:chOff x="665" y="2963"/>
            <a:chExt cx="2085" cy="410"/>
          </a:xfrm>
        </p:grpSpPr>
        <p:grpSp>
          <p:nvGrpSpPr>
            <p:cNvPr id="323600" name="Group 16"/>
            <p:cNvGrpSpPr>
              <a:grpSpLocks/>
            </p:cNvGrpSpPr>
            <p:nvPr/>
          </p:nvGrpSpPr>
          <p:grpSpPr bwMode="auto">
            <a:xfrm>
              <a:off x="665" y="2963"/>
              <a:ext cx="1099" cy="410"/>
              <a:chOff x="3238" y="3674"/>
              <a:chExt cx="1099" cy="410"/>
            </a:xfrm>
          </p:grpSpPr>
          <p:sp>
            <p:nvSpPr>
              <p:cNvPr id="323601" name="Line 17"/>
              <p:cNvSpPr>
                <a:spLocks noChangeShapeType="1"/>
              </p:cNvSpPr>
              <p:nvPr/>
            </p:nvSpPr>
            <p:spPr bwMode="auto">
              <a:xfrm>
                <a:off x="3238" y="3901"/>
                <a:ext cx="45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02" name="Line 18"/>
              <p:cNvSpPr>
                <a:spLocks noChangeShapeType="1"/>
              </p:cNvSpPr>
              <p:nvPr/>
            </p:nvSpPr>
            <p:spPr bwMode="auto">
              <a:xfrm>
                <a:off x="3901" y="3674"/>
                <a:ext cx="43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03" name="Line 19"/>
              <p:cNvSpPr>
                <a:spLocks noChangeShapeType="1"/>
              </p:cNvSpPr>
              <p:nvPr/>
            </p:nvSpPr>
            <p:spPr bwMode="auto">
              <a:xfrm>
                <a:off x="3901" y="4076"/>
                <a:ext cx="436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04" name="Line 20"/>
              <p:cNvSpPr>
                <a:spLocks noChangeShapeType="1"/>
              </p:cNvSpPr>
              <p:nvPr/>
            </p:nvSpPr>
            <p:spPr bwMode="auto">
              <a:xfrm>
                <a:off x="4268" y="3692"/>
                <a:ext cx="0" cy="36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05" name="Line 21"/>
              <p:cNvSpPr>
                <a:spLocks noChangeShapeType="1"/>
              </p:cNvSpPr>
              <p:nvPr/>
            </p:nvSpPr>
            <p:spPr bwMode="auto">
              <a:xfrm flipV="1">
                <a:off x="3692" y="3683"/>
                <a:ext cx="209" cy="227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323606" name="Line 22"/>
              <p:cNvSpPr>
                <a:spLocks noChangeShapeType="1"/>
              </p:cNvSpPr>
              <p:nvPr/>
            </p:nvSpPr>
            <p:spPr bwMode="auto">
              <a:xfrm>
                <a:off x="3692" y="3910"/>
                <a:ext cx="209" cy="17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</p:grpSp>
        <p:graphicFrame>
          <p:nvGraphicFramePr>
            <p:cNvPr id="323607" name="Object 23"/>
            <p:cNvGraphicFramePr>
              <a:graphicFrameLocks noChangeAspect="1"/>
            </p:cNvGraphicFramePr>
            <p:nvPr/>
          </p:nvGraphicFramePr>
          <p:xfrm>
            <a:off x="1862" y="3061"/>
            <a:ext cx="88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40" name="Equation" r:id="rId7" imgW="1409400" imgH="368280" progId="Equation.3">
                    <p:embed/>
                  </p:oleObj>
                </mc:Choice>
                <mc:Fallback>
                  <p:oleObj name="Equation" r:id="rId7" imgW="140940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2" y="3061"/>
                          <a:ext cx="88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3608" name="Line 24"/>
          <p:cNvSpPr>
            <a:spLocks noChangeShapeType="1"/>
          </p:cNvSpPr>
          <p:nvPr/>
        </p:nvSpPr>
        <p:spPr bwMode="auto">
          <a:xfrm>
            <a:off x="1506538" y="5249863"/>
            <a:ext cx="0" cy="430212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323609" name="Line 25"/>
          <p:cNvSpPr>
            <a:spLocks noChangeShapeType="1"/>
          </p:cNvSpPr>
          <p:nvPr/>
        </p:nvSpPr>
        <p:spPr bwMode="auto">
          <a:xfrm flipV="1">
            <a:off x="1712913" y="5187950"/>
            <a:ext cx="0" cy="430213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323610" name="Line 26"/>
          <p:cNvSpPr>
            <a:spLocks noChangeShapeType="1"/>
          </p:cNvSpPr>
          <p:nvPr/>
        </p:nvSpPr>
        <p:spPr bwMode="auto">
          <a:xfrm>
            <a:off x="2743200" y="4872038"/>
            <a:ext cx="0" cy="430212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323611" name="Line 27"/>
          <p:cNvSpPr>
            <a:spLocks noChangeShapeType="1"/>
          </p:cNvSpPr>
          <p:nvPr/>
        </p:nvSpPr>
        <p:spPr bwMode="auto">
          <a:xfrm flipV="1">
            <a:off x="2600325" y="5456238"/>
            <a:ext cx="0" cy="430212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323612" name="Text Box 28"/>
          <p:cNvSpPr txBox="1">
            <a:spLocks noChangeArrowheads="1"/>
          </p:cNvSpPr>
          <p:nvPr/>
        </p:nvSpPr>
        <p:spPr bwMode="auto">
          <a:xfrm>
            <a:off x="344488" y="2844800"/>
            <a:ext cx="3433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b="1" u="sng"/>
              <a:t>Magnetic ground state</a:t>
            </a:r>
          </a:p>
        </p:txBody>
      </p:sp>
      <p:sp>
        <p:nvSpPr>
          <p:cNvPr id="323613" name="Line 29"/>
          <p:cNvSpPr>
            <a:spLocks noChangeShapeType="1"/>
          </p:cNvSpPr>
          <p:nvPr/>
        </p:nvSpPr>
        <p:spPr bwMode="auto">
          <a:xfrm>
            <a:off x="1169988" y="2676525"/>
            <a:ext cx="6723062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graphicFrame>
        <p:nvGraphicFramePr>
          <p:cNvPr id="32361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3638"/>
              </p:ext>
            </p:extLst>
          </p:nvPr>
        </p:nvGraphicFramePr>
        <p:xfrm>
          <a:off x="7417738" y="6360788"/>
          <a:ext cx="1308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1" name="Equation" r:id="rId9" imgW="1307880" imgH="368280" progId="Equation.3">
                  <p:embed/>
                </p:oleObj>
              </mc:Choice>
              <mc:Fallback>
                <p:oleObj name="Equation" r:id="rId9" imgW="13078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7738" y="6360788"/>
                        <a:ext cx="1308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61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589777"/>
              </p:ext>
            </p:extLst>
          </p:nvPr>
        </p:nvGraphicFramePr>
        <p:xfrm>
          <a:off x="7416150" y="4209725"/>
          <a:ext cx="1308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2" name="Equation" r:id="rId11" imgW="1307880" imgH="368280" progId="Equation.3">
                  <p:embed/>
                </p:oleObj>
              </mc:Choice>
              <mc:Fallback>
                <p:oleObj name="Equation" r:id="rId11" imgW="13078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150" y="4209725"/>
                        <a:ext cx="1308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8612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5905500" y="5629275"/>
            <a:ext cx="1882775" cy="10017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Curie law: J=1/2</a:t>
            </a:r>
          </a:p>
        </p:txBody>
      </p:sp>
      <p:grpSp>
        <p:nvGrpSpPr>
          <p:cNvPr id="324612" name="Group 4"/>
          <p:cNvGrpSpPr>
            <a:grpSpLocks/>
          </p:cNvGrpSpPr>
          <p:nvPr/>
        </p:nvGrpSpPr>
        <p:grpSpPr bwMode="auto">
          <a:xfrm>
            <a:off x="3152775" y="1663700"/>
            <a:ext cx="1744663" cy="650875"/>
            <a:chOff x="3238" y="3674"/>
            <a:chExt cx="1099" cy="410"/>
          </a:xfrm>
        </p:grpSpPr>
        <p:sp>
          <p:nvSpPr>
            <p:cNvPr id="324613" name="Line 5"/>
            <p:cNvSpPr>
              <a:spLocks noChangeShapeType="1"/>
            </p:cNvSpPr>
            <p:nvPr/>
          </p:nvSpPr>
          <p:spPr bwMode="auto">
            <a:xfrm>
              <a:off x="3238" y="3901"/>
              <a:ext cx="45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24614" name="Line 6"/>
            <p:cNvSpPr>
              <a:spLocks noChangeShapeType="1"/>
            </p:cNvSpPr>
            <p:nvPr/>
          </p:nvSpPr>
          <p:spPr bwMode="auto">
            <a:xfrm>
              <a:off x="3901" y="3674"/>
              <a:ext cx="43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24615" name="Line 7"/>
            <p:cNvSpPr>
              <a:spLocks noChangeShapeType="1"/>
            </p:cNvSpPr>
            <p:nvPr/>
          </p:nvSpPr>
          <p:spPr bwMode="auto">
            <a:xfrm>
              <a:off x="3901" y="4076"/>
              <a:ext cx="43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24616" name="Line 8"/>
            <p:cNvSpPr>
              <a:spLocks noChangeShapeType="1"/>
            </p:cNvSpPr>
            <p:nvPr/>
          </p:nvSpPr>
          <p:spPr bwMode="auto">
            <a:xfrm>
              <a:off x="4268" y="3692"/>
              <a:ext cx="0" cy="36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24617" name="Line 9"/>
            <p:cNvSpPr>
              <a:spLocks noChangeShapeType="1"/>
            </p:cNvSpPr>
            <p:nvPr/>
          </p:nvSpPr>
          <p:spPr bwMode="auto">
            <a:xfrm flipV="1">
              <a:off x="3692" y="3683"/>
              <a:ext cx="209" cy="22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324618" name="Line 10"/>
            <p:cNvSpPr>
              <a:spLocks noChangeShapeType="1"/>
            </p:cNvSpPr>
            <p:nvPr/>
          </p:nvSpPr>
          <p:spPr bwMode="auto">
            <a:xfrm>
              <a:off x="3692" y="3910"/>
              <a:ext cx="209" cy="17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aphicFrame>
        <p:nvGraphicFramePr>
          <p:cNvPr id="324619" name="Object 11"/>
          <p:cNvGraphicFramePr>
            <a:graphicFrameLocks noChangeAspect="1"/>
          </p:cNvGraphicFramePr>
          <p:nvPr/>
        </p:nvGraphicFramePr>
        <p:xfrm>
          <a:off x="5338763" y="1825625"/>
          <a:ext cx="165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8" name="Equation" r:id="rId3" imgW="1650960" imgH="431640" progId="Equation.3">
                  <p:embed/>
                </p:oleObj>
              </mc:Choice>
              <mc:Fallback>
                <p:oleObj name="Equation" r:id="rId3" imgW="165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1825625"/>
                        <a:ext cx="1651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20" name="Text Box 12"/>
          <p:cNvSpPr txBox="1">
            <a:spLocks noChangeArrowheads="1"/>
          </p:cNvSpPr>
          <p:nvPr/>
        </p:nvSpPr>
        <p:spPr bwMode="auto">
          <a:xfrm>
            <a:off x="1592263" y="1797050"/>
            <a:ext cx="1563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For J=1/2:</a:t>
            </a:r>
          </a:p>
        </p:txBody>
      </p:sp>
      <p:sp>
        <p:nvSpPr>
          <p:cNvPr id="324621" name="Text Box 13"/>
          <p:cNvSpPr txBox="1">
            <a:spLocks noChangeArrowheads="1"/>
          </p:cNvSpPr>
          <p:nvPr/>
        </p:nvSpPr>
        <p:spPr bwMode="auto">
          <a:xfrm>
            <a:off x="4876800" y="14287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324622" name="Text Box 14"/>
          <p:cNvSpPr txBox="1">
            <a:spLocks noChangeArrowheads="1"/>
          </p:cNvSpPr>
          <p:nvPr/>
        </p:nvSpPr>
        <p:spPr bwMode="auto">
          <a:xfrm>
            <a:off x="4894263" y="20526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324623" name="Text Box 15"/>
          <p:cNvSpPr txBox="1">
            <a:spLocks noChangeArrowheads="1"/>
          </p:cNvSpPr>
          <p:nvPr/>
        </p:nvSpPr>
        <p:spPr bwMode="auto">
          <a:xfrm>
            <a:off x="344488" y="2524125"/>
            <a:ext cx="5903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Thermal </a:t>
            </a:r>
            <a:r>
              <a:rPr lang="en-US" altLang="en-US" u="sng"/>
              <a:t>occupation</a:t>
            </a:r>
            <a:r>
              <a:rPr lang="en-US" altLang="en-US"/>
              <a:t> N</a:t>
            </a:r>
            <a:r>
              <a:rPr lang="en-US" altLang="en-US" baseline="-25000"/>
              <a:t>i</a:t>
            </a:r>
            <a:r>
              <a:rPr lang="en-US" altLang="en-US"/>
              <a:t>/N of the two states:</a:t>
            </a:r>
          </a:p>
        </p:txBody>
      </p:sp>
      <p:graphicFrame>
        <p:nvGraphicFramePr>
          <p:cNvPr id="324624" name="Object 16"/>
          <p:cNvGraphicFramePr>
            <a:graphicFrameLocks noChangeAspect="1"/>
          </p:cNvGraphicFramePr>
          <p:nvPr/>
        </p:nvGraphicFramePr>
        <p:xfrm>
          <a:off x="2090738" y="3232150"/>
          <a:ext cx="56483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9" name="Equation" r:id="rId5" imgW="5905440" imgH="888840" progId="Equation.3">
                  <p:embed/>
                </p:oleObj>
              </mc:Choice>
              <mc:Fallback>
                <p:oleObj name="Equation" r:id="rId5" imgW="59054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3232150"/>
                        <a:ext cx="56483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25" name="Object 17"/>
          <p:cNvGraphicFramePr>
            <a:graphicFrameLocks noChangeAspect="1"/>
          </p:cNvGraphicFramePr>
          <p:nvPr/>
        </p:nvGraphicFramePr>
        <p:xfrm>
          <a:off x="1538288" y="4822825"/>
          <a:ext cx="60515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0" name="Equation" r:id="rId7" imgW="6146640" imgH="1701720" progId="Equation.3">
                  <p:embed/>
                </p:oleObj>
              </mc:Choice>
              <mc:Fallback>
                <p:oleObj name="Equation" r:id="rId7" imgW="614664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4822825"/>
                        <a:ext cx="60515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26" name="Text Box 18"/>
          <p:cNvSpPr txBox="1">
            <a:spLocks noChangeArrowheads="1"/>
          </p:cNvSpPr>
          <p:nvPr/>
        </p:nvSpPr>
        <p:spPr bwMode="auto">
          <a:xfrm>
            <a:off x="344488" y="4325938"/>
            <a:ext cx="2506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Magnetization M:</a:t>
            </a:r>
          </a:p>
        </p:txBody>
      </p:sp>
    </p:spTree>
    <p:extLst>
      <p:ext uri="{BB962C8B-B14F-4D97-AF65-F5344CB8AC3E}">
        <p14:creationId xmlns:p14="http://schemas.microsoft.com/office/powerpoint/2010/main" val="37560760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559</Words>
  <Application>Microsoft Office PowerPoint</Application>
  <PresentationFormat>On-screen Show (4:3)</PresentationFormat>
  <Paragraphs>259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Equation</vt:lpstr>
      <vt:lpstr>Microsoft Equation 3.0</vt:lpstr>
      <vt:lpstr>Condensed Matter Physics I</vt:lpstr>
      <vt:lpstr>Last time</vt:lpstr>
      <vt:lpstr>Today</vt:lpstr>
      <vt:lpstr>PARAMAGNETISM</vt:lpstr>
      <vt:lpstr>Non-ordering magnetism</vt:lpstr>
      <vt:lpstr>Crystal field + spin-orbit</vt:lpstr>
      <vt:lpstr>Paramagnetism</vt:lpstr>
      <vt:lpstr>Curie law: G.S.</vt:lpstr>
      <vt:lpstr>Curie law: J=1/2</vt:lpstr>
      <vt:lpstr>Curie Law: J</vt:lpstr>
      <vt:lpstr>Curie Law: kT&gt;&gt;mBH</vt:lpstr>
      <vt:lpstr>(C4H12N2)2Mn2Ga5(H2O)(PO4)8</vt:lpstr>
      <vt:lpstr>Curie law &amp; Xtal field</vt:lpstr>
      <vt:lpstr>Effective magneton numbers</vt:lpstr>
      <vt:lpstr>van Vleck paramagnetism</vt:lpstr>
      <vt:lpstr>Conduction electrons: Pauli paramagnetism</vt:lpstr>
      <vt:lpstr>Pauli paramagnetism</vt:lpstr>
      <vt:lpstr>Overview para/diamagnetism</vt:lpstr>
      <vt:lpstr>Magnetism</vt:lpstr>
      <vt:lpstr>Ordered Magnetism</vt:lpstr>
      <vt:lpstr>Ferromagnetic order</vt:lpstr>
      <vt:lpstr>Mean field approach</vt:lpstr>
      <vt:lpstr>Mean field approach</vt:lpstr>
      <vt:lpstr>Spontaneous magnetization</vt:lpstr>
      <vt:lpstr>PowerPoint Presentation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146</cp:revision>
  <dcterms:created xsi:type="dcterms:W3CDTF">2001-11-29T08:55:22Z</dcterms:created>
  <dcterms:modified xsi:type="dcterms:W3CDTF">2015-01-15T10:36:55Z</dcterms:modified>
</cp:coreProperties>
</file>