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2" r:id="rId3"/>
    <p:sldId id="465" r:id="rId4"/>
    <p:sldId id="489" r:id="rId5"/>
    <p:sldId id="472" r:id="rId6"/>
    <p:sldId id="490" r:id="rId7"/>
    <p:sldId id="471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82" d="100"/>
          <a:sy n="82" d="100"/>
        </p:scale>
        <p:origin x="-1494" y="-90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6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5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4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4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Exchange interaction</a:t>
            </a:r>
            <a:endParaRPr lang="nl-NL" alt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Heisenberg Hamiltonian</a:t>
            </a:r>
          </a:p>
          <a:p>
            <a:endParaRPr lang="en-US" altLang="en-US" dirty="0">
              <a:solidFill>
                <a:srgbClr val="FFFF00"/>
              </a:solidFill>
            </a:endParaRPr>
          </a:p>
          <a:p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>
                <a:solidFill>
                  <a:srgbClr val="FFFF00"/>
                </a:solidFill>
              </a:rPr>
              <a:t>J&gt;0: Ferro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J&lt;0: </a:t>
            </a:r>
            <a:r>
              <a:rPr lang="en-US" altLang="en-US" dirty="0" err="1">
                <a:solidFill>
                  <a:srgbClr val="FFFF00"/>
                </a:solidFill>
              </a:rPr>
              <a:t>Antiferro</a:t>
            </a:r>
            <a:r>
              <a:rPr lang="en-US" altLang="en-US" dirty="0">
                <a:solidFill>
                  <a:srgbClr val="FFFF00"/>
                </a:solidFill>
              </a:rPr>
              <a:t>  </a:t>
            </a:r>
            <a:endParaRPr lang="nl-NL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895600" y="1771653"/>
          <a:ext cx="286775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1" name="Equation" r:id="rId3" imgW="1218960" imgH="368280" progId="Equation.3">
                  <p:embed/>
                </p:oleObj>
              </mc:Choice>
              <mc:Fallback>
                <p:oleObj name="Equation" r:id="rId3" imgW="12189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2895600" y="1771653"/>
                        <a:ext cx="286775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0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2538"/>
            <a:ext cx="7772400" cy="5424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Need direct wave function overlap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Ferromagnetic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Small in 4f, 5f elements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Can be important in 3d oxides (but see indirect!)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In 3d metals: electron delocalization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dirty="0">
              <a:solidFill>
                <a:srgbClr val="FFFF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Relatively small (but remember </a:t>
            </a:r>
            <a:r>
              <a:rPr lang="en-US" altLang="en-US" dirty="0" err="1">
                <a:solidFill>
                  <a:srgbClr val="FFFF00"/>
                </a:solidFill>
              </a:rPr>
              <a:t>TiOX</a:t>
            </a:r>
            <a:r>
              <a:rPr lang="en-US" altLang="en-US" dirty="0">
                <a:solidFill>
                  <a:srgbClr val="FFFF00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</a:rPr>
              <a:t>Depends on orbital occupation and geometry</a:t>
            </a:r>
            <a:endParaRPr lang="nl-NL" altLang="en-US" dirty="0">
              <a:solidFill>
                <a:srgbClr val="FFFF00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exchange</a:t>
            </a:r>
            <a:endParaRPr lang="nl-NL" altLang="en-US"/>
          </a:p>
        </p:txBody>
      </p:sp>
      <p:grpSp>
        <p:nvGrpSpPr>
          <p:cNvPr id="143374" name="Group 14"/>
          <p:cNvGrpSpPr>
            <a:grpSpLocks/>
          </p:cNvGrpSpPr>
          <p:nvPr/>
        </p:nvGrpSpPr>
        <p:grpSpPr bwMode="auto">
          <a:xfrm>
            <a:off x="1308589" y="4093550"/>
            <a:ext cx="685800" cy="1271588"/>
            <a:chOff x="893" y="2121"/>
            <a:chExt cx="468" cy="801"/>
          </a:xfrm>
        </p:grpSpPr>
        <p:sp>
          <p:nvSpPr>
            <p:cNvPr id="143364" name="Line 4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5" name="Line 5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6" name="Line 6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7" name="Line 7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68" name="Line 8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0" name="Line 10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1" name="Line 11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2" name="Line 12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3" name="Line 13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grpSp>
        <p:nvGrpSpPr>
          <p:cNvPr id="143375" name="Group 15"/>
          <p:cNvGrpSpPr>
            <a:grpSpLocks/>
          </p:cNvGrpSpPr>
          <p:nvPr/>
        </p:nvGrpSpPr>
        <p:grpSpPr bwMode="auto">
          <a:xfrm>
            <a:off x="2262554" y="4093550"/>
            <a:ext cx="685800" cy="1271588"/>
            <a:chOff x="893" y="2121"/>
            <a:chExt cx="468" cy="801"/>
          </a:xfrm>
        </p:grpSpPr>
        <p:sp>
          <p:nvSpPr>
            <p:cNvPr id="143376" name="Line 16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7" name="Line 17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8" name="Line 18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79" name="Line 19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0" name="Line 20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1" name="Line 21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2" name="Line 22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3" name="Line 23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384" name="Line 24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43407" name="Line 47"/>
          <p:cNvSpPr>
            <a:spLocks noChangeShapeType="1"/>
          </p:cNvSpPr>
          <p:nvPr/>
        </p:nvSpPr>
        <p:spPr bwMode="auto">
          <a:xfrm>
            <a:off x="4085492" y="418562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08" name="Line 48"/>
          <p:cNvSpPr>
            <a:spLocks noChangeShapeType="1"/>
          </p:cNvSpPr>
          <p:nvPr/>
        </p:nvSpPr>
        <p:spPr bwMode="auto">
          <a:xfrm>
            <a:off x="4085492" y="434437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09" name="Line 49"/>
          <p:cNvSpPr>
            <a:spLocks noChangeShapeType="1"/>
          </p:cNvSpPr>
          <p:nvPr/>
        </p:nvSpPr>
        <p:spPr bwMode="auto">
          <a:xfrm>
            <a:off x="4085492" y="484761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0" name="Line 50"/>
          <p:cNvSpPr>
            <a:spLocks noChangeShapeType="1"/>
          </p:cNvSpPr>
          <p:nvPr/>
        </p:nvSpPr>
        <p:spPr bwMode="auto">
          <a:xfrm>
            <a:off x="4085492" y="500636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1" name="Line 51"/>
          <p:cNvSpPr>
            <a:spLocks noChangeShapeType="1"/>
          </p:cNvSpPr>
          <p:nvPr/>
        </p:nvSpPr>
        <p:spPr bwMode="auto">
          <a:xfrm>
            <a:off x="4085492" y="51667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2" name="Line 52"/>
          <p:cNvSpPr>
            <a:spLocks noChangeShapeType="1"/>
          </p:cNvSpPr>
          <p:nvPr/>
        </p:nvSpPr>
        <p:spPr bwMode="auto">
          <a:xfrm flipV="1">
            <a:off x="4233497" y="4941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3" name="Line 53"/>
          <p:cNvSpPr>
            <a:spLocks noChangeShapeType="1"/>
          </p:cNvSpPr>
          <p:nvPr/>
        </p:nvSpPr>
        <p:spPr bwMode="auto">
          <a:xfrm flipV="1">
            <a:off x="4380035" y="476823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4" name="Line 54"/>
          <p:cNvSpPr>
            <a:spLocks noChangeShapeType="1"/>
          </p:cNvSpPr>
          <p:nvPr/>
        </p:nvSpPr>
        <p:spPr bwMode="auto">
          <a:xfrm flipV="1">
            <a:off x="4514850" y="45967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15" name="Line 55"/>
          <p:cNvSpPr>
            <a:spLocks noChangeShapeType="1"/>
          </p:cNvSpPr>
          <p:nvPr/>
        </p:nvSpPr>
        <p:spPr bwMode="auto">
          <a:xfrm flipV="1">
            <a:off x="5345723" y="3923688"/>
            <a:ext cx="0" cy="4238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pSp>
        <p:nvGrpSpPr>
          <p:cNvPr id="143416" name="Group 56"/>
          <p:cNvGrpSpPr>
            <a:grpSpLocks/>
          </p:cNvGrpSpPr>
          <p:nvPr/>
        </p:nvGrpSpPr>
        <p:grpSpPr bwMode="auto">
          <a:xfrm>
            <a:off x="5039458" y="4093550"/>
            <a:ext cx="685800" cy="1271588"/>
            <a:chOff x="893" y="2121"/>
            <a:chExt cx="468" cy="801"/>
          </a:xfrm>
        </p:grpSpPr>
        <p:sp>
          <p:nvSpPr>
            <p:cNvPr id="143417" name="Line 57"/>
            <p:cNvSpPr>
              <a:spLocks noChangeShapeType="1"/>
            </p:cNvSpPr>
            <p:nvPr/>
          </p:nvSpPr>
          <p:spPr bwMode="auto">
            <a:xfrm>
              <a:off x="893" y="21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18" name="Line 58"/>
            <p:cNvSpPr>
              <a:spLocks noChangeShapeType="1"/>
            </p:cNvSpPr>
            <p:nvPr/>
          </p:nvSpPr>
          <p:spPr bwMode="auto">
            <a:xfrm>
              <a:off x="893" y="2279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19" name="Line 59"/>
            <p:cNvSpPr>
              <a:spLocks noChangeShapeType="1"/>
            </p:cNvSpPr>
            <p:nvPr/>
          </p:nvSpPr>
          <p:spPr bwMode="auto">
            <a:xfrm>
              <a:off x="893" y="25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0" name="Line 60"/>
            <p:cNvSpPr>
              <a:spLocks noChangeShapeType="1"/>
            </p:cNvSpPr>
            <p:nvPr/>
          </p:nvSpPr>
          <p:spPr bwMode="auto">
            <a:xfrm>
              <a:off x="893" y="2696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1" name="Line 61"/>
            <p:cNvSpPr>
              <a:spLocks noChangeShapeType="1"/>
            </p:cNvSpPr>
            <p:nvPr/>
          </p:nvSpPr>
          <p:spPr bwMode="auto">
            <a:xfrm>
              <a:off x="893" y="2797"/>
              <a:ext cx="46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2" name="Line 62"/>
            <p:cNvSpPr>
              <a:spLocks noChangeShapeType="1"/>
            </p:cNvSpPr>
            <p:nvPr/>
          </p:nvSpPr>
          <p:spPr bwMode="auto">
            <a:xfrm flipV="1">
              <a:off x="994" y="2655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3" name="Line 63"/>
            <p:cNvSpPr>
              <a:spLocks noChangeShapeType="1"/>
            </p:cNvSpPr>
            <p:nvPr/>
          </p:nvSpPr>
          <p:spPr bwMode="auto">
            <a:xfrm flipV="1">
              <a:off x="1094" y="2546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4" name="Line 64"/>
            <p:cNvSpPr>
              <a:spLocks noChangeShapeType="1"/>
            </p:cNvSpPr>
            <p:nvPr/>
          </p:nvSpPr>
          <p:spPr bwMode="auto">
            <a:xfrm flipV="1">
              <a:off x="1186" y="2438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3425" name="Line 65"/>
            <p:cNvSpPr>
              <a:spLocks noChangeShapeType="1"/>
            </p:cNvSpPr>
            <p:nvPr/>
          </p:nvSpPr>
          <p:spPr bwMode="auto">
            <a:xfrm flipV="1">
              <a:off x="977" y="2121"/>
              <a:ext cx="0" cy="26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43427" name="Line 67"/>
          <p:cNvSpPr>
            <a:spLocks noChangeShapeType="1"/>
          </p:cNvSpPr>
          <p:nvPr/>
        </p:nvSpPr>
        <p:spPr bwMode="auto">
          <a:xfrm>
            <a:off x="6571908" y="418562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28" name="Line 68"/>
          <p:cNvSpPr>
            <a:spLocks noChangeShapeType="1"/>
          </p:cNvSpPr>
          <p:nvPr/>
        </p:nvSpPr>
        <p:spPr bwMode="auto">
          <a:xfrm>
            <a:off x="6571908" y="434437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29" name="Line 69"/>
          <p:cNvSpPr>
            <a:spLocks noChangeShapeType="1"/>
          </p:cNvSpPr>
          <p:nvPr/>
        </p:nvSpPr>
        <p:spPr bwMode="auto">
          <a:xfrm>
            <a:off x="6571908" y="484761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0" name="Line 70"/>
          <p:cNvSpPr>
            <a:spLocks noChangeShapeType="1"/>
          </p:cNvSpPr>
          <p:nvPr/>
        </p:nvSpPr>
        <p:spPr bwMode="auto">
          <a:xfrm>
            <a:off x="6571908" y="500636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1" name="Line 71"/>
          <p:cNvSpPr>
            <a:spLocks noChangeShapeType="1"/>
          </p:cNvSpPr>
          <p:nvPr/>
        </p:nvSpPr>
        <p:spPr bwMode="auto">
          <a:xfrm>
            <a:off x="6571908" y="51667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2" name="Line 72"/>
          <p:cNvSpPr>
            <a:spLocks noChangeShapeType="1"/>
          </p:cNvSpPr>
          <p:nvPr/>
        </p:nvSpPr>
        <p:spPr bwMode="auto">
          <a:xfrm flipV="1">
            <a:off x="6719912" y="4941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3" name="Line 73"/>
          <p:cNvSpPr>
            <a:spLocks noChangeShapeType="1"/>
          </p:cNvSpPr>
          <p:nvPr/>
        </p:nvSpPr>
        <p:spPr bwMode="auto">
          <a:xfrm flipV="1">
            <a:off x="6866450" y="476823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4" name="Line 74"/>
          <p:cNvSpPr>
            <a:spLocks noChangeShapeType="1"/>
          </p:cNvSpPr>
          <p:nvPr/>
        </p:nvSpPr>
        <p:spPr bwMode="auto">
          <a:xfrm flipV="1">
            <a:off x="7001266" y="45967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5" name="Line 75"/>
          <p:cNvSpPr>
            <a:spLocks noChangeShapeType="1"/>
          </p:cNvSpPr>
          <p:nvPr/>
        </p:nvSpPr>
        <p:spPr bwMode="auto">
          <a:xfrm flipV="1">
            <a:off x="6695000" y="40935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7" name="Line 77"/>
          <p:cNvSpPr>
            <a:spLocks noChangeShapeType="1"/>
          </p:cNvSpPr>
          <p:nvPr/>
        </p:nvSpPr>
        <p:spPr bwMode="auto">
          <a:xfrm>
            <a:off x="7525874" y="418562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8" name="Line 78"/>
          <p:cNvSpPr>
            <a:spLocks noChangeShapeType="1"/>
          </p:cNvSpPr>
          <p:nvPr/>
        </p:nvSpPr>
        <p:spPr bwMode="auto">
          <a:xfrm>
            <a:off x="7525874" y="4344375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39" name="Line 79"/>
          <p:cNvSpPr>
            <a:spLocks noChangeShapeType="1"/>
          </p:cNvSpPr>
          <p:nvPr/>
        </p:nvSpPr>
        <p:spPr bwMode="auto">
          <a:xfrm>
            <a:off x="7525874" y="484761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0" name="Line 80"/>
          <p:cNvSpPr>
            <a:spLocks noChangeShapeType="1"/>
          </p:cNvSpPr>
          <p:nvPr/>
        </p:nvSpPr>
        <p:spPr bwMode="auto">
          <a:xfrm>
            <a:off x="7525874" y="5006363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1" name="Line 81"/>
          <p:cNvSpPr>
            <a:spLocks noChangeShapeType="1"/>
          </p:cNvSpPr>
          <p:nvPr/>
        </p:nvSpPr>
        <p:spPr bwMode="auto">
          <a:xfrm>
            <a:off x="7525874" y="51667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2" name="Line 82"/>
          <p:cNvSpPr>
            <a:spLocks noChangeShapeType="1"/>
          </p:cNvSpPr>
          <p:nvPr/>
        </p:nvSpPr>
        <p:spPr bwMode="auto">
          <a:xfrm>
            <a:off x="7673877" y="4941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3" name="Line 83"/>
          <p:cNvSpPr>
            <a:spLocks noChangeShapeType="1"/>
          </p:cNvSpPr>
          <p:nvPr/>
        </p:nvSpPr>
        <p:spPr bwMode="auto">
          <a:xfrm>
            <a:off x="7820415" y="476823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4" name="Line 84"/>
          <p:cNvSpPr>
            <a:spLocks noChangeShapeType="1"/>
          </p:cNvSpPr>
          <p:nvPr/>
        </p:nvSpPr>
        <p:spPr bwMode="auto">
          <a:xfrm>
            <a:off x="7955231" y="45967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45" name="Line 85"/>
          <p:cNvSpPr>
            <a:spLocks noChangeShapeType="1"/>
          </p:cNvSpPr>
          <p:nvPr/>
        </p:nvSpPr>
        <p:spPr bwMode="auto">
          <a:xfrm>
            <a:off x="7648966" y="40935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65" name="Line 105"/>
          <p:cNvSpPr>
            <a:spLocks noChangeShapeType="1"/>
          </p:cNvSpPr>
          <p:nvPr/>
        </p:nvSpPr>
        <p:spPr bwMode="auto">
          <a:xfrm flipV="1">
            <a:off x="6891362" y="393480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66" name="Line 106"/>
          <p:cNvSpPr>
            <a:spLocks noChangeShapeType="1"/>
          </p:cNvSpPr>
          <p:nvPr/>
        </p:nvSpPr>
        <p:spPr bwMode="auto">
          <a:xfrm flipV="1">
            <a:off x="7792787" y="4055946"/>
            <a:ext cx="0" cy="4238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71" name="Line 111"/>
          <p:cNvSpPr>
            <a:spLocks noChangeShapeType="1"/>
          </p:cNvSpPr>
          <p:nvPr/>
        </p:nvSpPr>
        <p:spPr bwMode="auto">
          <a:xfrm>
            <a:off x="7879031" y="39109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3472" name="Text Box 112"/>
          <p:cNvSpPr txBox="1">
            <a:spLocks noChangeArrowheads="1"/>
          </p:cNvSpPr>
          <p:nvPr/>
        </p:nvSpPr>
        <p:spPr bwMode="auto">
          <a:xfrm>
            <a:off x="1114270" y="5469914"/>
            <a:ext cx="1792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Oxide: ferro</a:t>
            </a:r>
            <a:endParaRPr lang="nl-NL" altLang="en-US"/>
          </a:p>
        </p:txBody>
      </p:sp>
      <p:sp>
        <p:nvSpPr>
          <p:cNvPr id="143473" name="Text Box 113"/>
          <p:cNvSpPr txBox="1">
            <a:spLocks noChangeArrowheads="1"/>
          </p:cNvSpPr>
          <p:nvPr/>
        </p:nvSpPr>
        <p:spPr bwMode="auto">
          <a:xfrm>
            <a:off x="3864604" y="5455626"/>
            <a:ext cx="2223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‘hopping’: ferro</a:t>
            </a:r>
            <a:endParaRPr lang="nl-NL" altLang="en-US"/>
          </a:p>
        </p:txBody>
      </p:sp>
      <p:sp>
        <p:nvSpPr>
          <p:cNvPr id="143474" name="Text Box 114"/>
          <p:cNvSpPr txBox="1">
            <a:spLocks noChangeArrowheads="1"/>
          </p:cNvSpPr>
          <p:nvPr/>
        </p:nvSpPr>
        <p:spPr bwMode="auto">
          <a:xfrm>
            <a:off x="6030751" y="5455626"/>
            <a:ext cx="2720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‘hopping’: </a:t>
            </a:r>
            <a:r>
              <a:rPr lang="en-US" altLang="en-US" dirty="0" err="1"/>
              <a:t>antiferro</a:t>
            </a:r>
            <a:endParaRPr lang="nl-NL" altLang="en-US" dirty="0"/>
          </a:p>
        </p:txBody>
      </p:sp>
      <p:sp>
        <p:nvSpPr>
          <p:cNvPr id="143475" name="Freeform 115"/>
          <p:cNvSpPr>
            <a:spLocks/>
          </p:cNvSpPr>
          <p:nvPr/>
        </p:nvSpPr>
        <p:spPr bwMode="auto">
          <a:xfrm>
            <a:off x="4728017" y="3806213"/>
            <a:ext cx="605983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FF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AU"/>
          </a:p>
        </p:txBody>
      </p:sp>
      <p:sp>
        <p:nvSpPr>
          <p:cNvPr id="143476" name="Freeform 116"/>
          <p:cNvSpPr>
            <a:spLocks/>
          </p:cNvSpPr>
          <p:nvPr/>
        </p:nvSpPr>
        <p:spPr bwMode="auto">
          <a:xfrm>
            <a:off x="7072977" y="3830638"/>
            <a:ext cx="719810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FF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6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exchange</a:t>
            </a:r>
            <a:endParaRPr lang="nl-NL" altLang="en-US"/>
          </a:p>
        </p:txBody>
      </p:sp>
      <p:grpSp>
        <p:nvGrpSpPr>
          <p:cNvPr id="144400" name="Group 16"/>
          <p:cNvGrpSpPr>
            <a:grpSpLocks/>
          </p:cNvGrpSpPr>
          <p:nvPr/>
        </p:nvGrpSpPr>
        <p:grpSpPr bwMode="auto">
          <a:xfrm>
            <a:off x="496767" y="1044575"/>
            <a:ext cx="3612173" cy="1436688"/>
            <a:chOff x="456" y="808"/>
            <a:chExt cx="4184" cy="1531"/>
          </a:xfrm>
        </p:grpSpPr>
        <p:pic>
          <p:nvPicPr>
            <p:cNvPr id="14439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" y="1226"/>
              <a:ext cx="1465" cy="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4396" name="Group 12"/>
            <p:cNvGrpSpPr>
              <a:grpSpLocks/>
            </p:cNvGrpSpPr>
            <p:nvPr/>
          </p:nvGrpSpPr>
          <p:grpSpPr bwMode="auto">
            <a:xfrm>
              <a:off x="456" y="808"/>
              <a:ext cx="1531" cy="1531"/>
              <a:chOff x="4129" y="1442"/>
              <a:chExt cx="1531" cy="1531"/>
            </a:xfrm>
          </p:grpSpPr>
          <p:pic>
            <p:nvPicPr>
              <p:cNvPr id="144394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9" y="1995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395" name="Picture 1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126" y="2000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4397" name="Group 13"/>
            <p:cNvGrpSpPr>
              <a:grpSpLocks/>
            </p:cNvGrpSpPr>
            <p:nvPr/>
          </p:nvGrpSpPr>
          <p:grpSpPr bwMode="auto">
            <a:xfrm>
              <a:off x="3109" y="808"/>
              <a:ext cx="1531" cy="1531"/>
              <a:chOff x="4129" y="1442"/>
              <a:chExt cx="1531" cy="1531"/>
            </a:xfrm>
          </p:grpSpPr>
          <p:pic>
            <p:nvPicPr>
              <p:cNvPr id="144398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9" y="1995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4399" name="Picture 1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5400000">
                <a:off x="4126" y="2000"/>
                <a:ext cx="1531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44401" name="Line 17"/>
          <p:cNvSpPr>
            <a:spLocks noChangeShapeType="1"/>
          </p:cNvSpPr>
          <p:nvPr/>
        </p:nvSpPr>
        <p:spPr bwMode="auto">
          <a:xfrm flipV="1">
            <a:off x="153263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2" name="Line 18"/>
          <p:cNvSpPr>
            <a:spLocks noChangeShapeType="1"/>
          </p:cNvSpPr>
          <p:nvPr/>
        </p:nvSpPr>
        <p:spPr bwMode="auto">
          <a:xfrm>
            <a:off x="1143863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V="1">
            <a:off x="1351948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>
            <a:off x="2342548" y="2782888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5" name="Text Box 21"/>
          <p:cNvSpPr txBox="1">
            <a:spLocks noChangeArrowheads="1"/>
          </p:cNvSpPr>
          <p:nvPr/>
        </p:nvSpPr>
        <p:spPr bwMode="auto">
          <a:xfrm>
            <a:off x="3012230" y="2754314"/>
            <a:ext cx="3179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antiferro</a:t>
            </a:r>
            <a:endParaRPr lang="nl-NL" altLang="en-US"/>
          </a:p>
        </p:txBody>
      </p:sp>
      <p:sp>
        <p:nvSpPr>
          <p:cNvPr id="144406" name="Line 22"/>
          <p:cNvSpPr>
            <a:spLocks noChangeShapeType="1"/>
          </p:cNvSpPr>
          <p:nvPr/>
        </p:nvSpPr>
        <p:spPr bwMode="auto">
          <a:xfrm flipV="1">
            <a:off x="153263" y="3484563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7" name="Line 23"/>
          <p:cNvSpPr>
            <a:spLocks noChangeShapeType="1"/>
          </p:cNvSpPr>
          <p:nvPr/>
        </p:nvSpPr>
        <p:spPr bwMode="auto">
          <a:xfrm>
            <a:off x="373071" y="3484563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8" name="Line 24"/>
          <p:cNvSpPr>
            <a:spLocks noChangeShapeType="1"/>
          </p:cNvSpPr>
          <p:nvPr/>
        </p:nvSpPr>
        <p:spPr bwMode="auto">
          <a:xfrm flipV="1">
            <a:off x="1351948" y="3484563"/>
            <a:ext cx="0" cy="4238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09" name="Line 25"/>
          <p:cNvSpPr>
            <a:spLocks noChangeShapeType="1"/>
          </p:cNvSpPr>
          <p:nvPr/>
        </p:nvSpPr>
        <p:spPr bwMode="auto">
          <a:xfrm>
            <a:off x="1608391" y="35242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0" name="Line 26"/>
          <p:cNvSpPr>
            <a:spLocks noChangeShapeType="1"/>
          </p:cNvSpPr>
          <p:nvPr/>
        </p:nvSpPr>
        <p:spPr bwMode="auto">
          <a:xfrm flipV="1">
            <a:off x="153263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1" name="Line 27"/>
          <p:cNvSpPr>
            <a:spLocks noChangeShapeType="1"/>
          </p:cNvSpPr>
          <p:nvPr/>
        </p:nvSpPr>
        <p:spPr bwMode="auto">
          <a:xfrm>
            <a:off x="336437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2" name="Line 28"/>
          <p:cNvSpPr>
            <a:spLocks noChangeShapeType="1"/>
          </p:cNvSpPr>
          <p:nvPr/>
        </p:nvSpPr>
        <p:spPr bwMode="auto">
          <a:xfrm flipV="1">
            <a:off x="2122740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3" name="Line 29"/>
          <p:cNvSpPr>
            <a:spLocks noChangeShapeType="1"/>
          </p:cNvSpPr>
          <p:nvPr/>
        </p:nvSpPr>
        <p:spPr bwMode="auto">
          <a:xfrm>
            <a:off x="2342548" y="43592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14" name="Text Box 30"/>
          <p:cNvSpPr txBox="1">
            <a:spLocks noChangeArrowheads="1"/>
          </p:cNvSpPr>
          <p:nvPr/>
        </p:nvSpPr>
        <p:spPr bwMode="auto">
          <a:xfrm>
            <a:off x="3025417" y="3894139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‘2*hopping’</a:t>
            </a:r>
            <a:endParaRPr lang="nl-NL" altLang="en-US"/>
          </a:p>
        </p:txBody>
      </p:sp>
      <p:sp>
        <p:nvSpPr>
          <p:cNvPr id="144415" name="Freeform 31"/>
          <p:cNvSpPr>
            <a:spLocks/>
          </p:cNvSpPr>
          <p:nvPr/>
        </p:nvSpPr>
        <p:spPr bwMode="auto">
          <a:xfrm flipH="1">
            <a:off x="444877" y="3357563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6" name="Freeform 32"/>
          <p:cNvSpPr>
            <a:spLocks/>
          </p:cNvSpPr>
          <p:nvPr/>
        </p:nvSpPr>
        <p:spPr bwMode="auto">
          <a:xfrm flipH="1">
            <a:off x="1705108" y="3463925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7" name="Freeform 33"/>
          <p:cNvSpPr>
            <a:spLocks/>
          </p:cNvSpPr>
          <p:nvPr/>
        </p:nvSpPr>
        <p:spPr bwMode="auto">
          <a:xfrm flipH="1">
            <a:off x="383331" y="4325938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8" name="Freeform 34"/>
          <p:cNvSpPr>
            <a:spLocks/>
          </p:cNvSpPr>
          <p:nvPr/>
        </p:nvSpPr>
        <p:spPr bwMode="auto">
          <a:xfrm>
            <a:off x="1413494" y="4325938"/>
            <a:ext cx="698989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19" name="Line 35"/>
          <p:cNvSpPr>
            <a:spLocks noChangeShapeType="1"/>
          </p:cNvSpPr>
          <p:nvPr/>
        </p:nvSpPr>
        <p:spPr bwMode="auto">
          <a:xfrm flipV="1">
            <a:off x="249979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0" name="Line 36"/>
          <p:cNvSpPr>
            <a:spLocks noChangeShapeType="1"/>
          </p:cNvSpPr>
          <p:nvPr/>
        </p:nvSpPr>
        <p:spPr bwMode="auto">
          <a:xfrm>
            <a:off x="1240579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1" name="Line 37"/>
          <p:cNvSpPr>
            <a:spLocks noChangeShapeType="1"/>
          </p:cNvSpPr>
          <p:nvPr/>
        </p:nvSpPr>
        <p:spPr bwMode="auto">
          <a:xfrm flipV="1">
            <a:off x="1448663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2" name="Line 38"/>
          <p:cNvSpPr>
            <a:spLocks noChangeShapeType="1"/>
          </p:cNvSpPr>
          <p:nvPr/>
        </p:nvSpPr>
        <p:spPr bwMode="auto">
          <a:xfrm flipV="1">
            <a:off x="2439263" y="535305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3" name="Freeform 39"/>
          <p:cNvSpPr>
            <a:spLocks/>
          </p:cNvSpPr>
          <p:nvPr/>
        </p:nvSpPr>
        <p:spPr bwMode="auto">
          <a:xfrm>
            <a:off x="1584945" y="5265738"/>
            <a:ext cx="698988" cy="461665"/>
          </a:xfrm>
          <a:custGeom>
            <a:avLst/>
            <a:gdLst>
              <a:gd name="T0" fmla="*/ 0 w 601"/>
              <a:gd name="T1" fmla="*/ 331 h 331"/>
              <a:gd name="T2" fmla="*/ 108 w 601"/>
              <a:gd name="T3" fmla="*/ 114 h 331"/>
              <a:gd name="T4" fmla="*/ 392 w 601"/>
              <a:gd name="T5" fmla="*/ 5 h 331"/>
              <a:gd name="T6" fmla="*/ 601 w 601"/>
              <a:gd name="T7" fmla="*/ 14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1" h="331">
                <a:moveTo>
                  <a:pt x="0" y="331"/>
                </a:moveTo>
                <a:cubicBezTo>
                  <a:pt x="18" y="295"/>
                  <a:pt x="43" y="168"/>
                  <a:pt x="108" y="114"/>
                </a:cubicBezTo>
                <a:cubicBezTo>
                  <a:pt x="173" y="60"/>
                  <a:pt x="310" y="0"/>
                  <a:pt x="392" y="5"/>
                </a:cubicBezTo>
                <a:cubicBezTo>
                  <a:pt x="474" y="10"/>
                  <a:pt x="557" y="117"/>
                  <a:pt x="601" y="147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44425" name="Line 41"/>
          <p:cNvSpPr>
            <a:spLocks noChangeShapeType="1"/>
          </p:cNvSpPr>
          <p:nvPr/>
        </p:nvSpPr>
        <p:spPr bwMode="auto">
          <a:xfrm>
            <a:off x="1785702" y="5170488"/>
            <a:ext cx="244720" cy="239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6" name="Line 42"/>
          <p:cNvSpPr>
            <a:spLocks noChangeShapeType="1"/>
          </p:cNvSpPr>
          <p:nvPr/>
        </p:nvSpPr>
        <p:spPr bwMode="auto">
          <a:xfrm flipH="1">
            <a:off x="1785702" y="5170488"/>
            <a:ext cx="244720" cy="239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5247947" y="3357523"/>
            <a:ext cx="3998210" cy="236988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Hopping </a:t>
            </a:r>
            <a:r>
              <a:rPr lang="en-US" altLang="en-US">
                <a:sym typeface="Wingdings" pitchFamily="2" charset="2"/>
              </a:rPr>
              <a:t> </a:t>
            </a:r>
          </a:p>
          <a:p>
            <a:pPr algn="l"/>
            <a:r>
              <a:rPr lang="en-US" altLang="en-US">
                <a:sym typeface="Wingdings" pitchFamily="2" charset="2"/>
              </a:rPr>
              <a:t>	delocalization  </a:t>
            </a:r>
          </a:p>
          <a:p>
            <a:pPr algn="l"/>
            <a:r>
              <a:rPr lang="en-US" altLang="en-US">
                <a:sym typeface="Wingdings" pitchFamily="2" charset="2"/>
              </a:rPr>
              <a:t>		energy gain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Energy: 2 hops = 2t; cost=U</a:t>
            </a:r>
          </a:p>
          <a:p>
            <a:pPr algn="l"/>
            <a:r>
              <a:rPr lang="en-US" altLang="en-US">
                <a:sym typeface="Wingdings" pitchFamily="2" charset="2"/>
              </a:rPr>
              <a:t>		 </a:t>
            </a:r>
            <a:r>
              <a:rPr lang="en-US" altLang="en-US" sz="2800">
                <a:sym typeface="Wingdings" pitchFamily="2" charset="2"/>
              </a:rPr>
              <a:t>J ~ -t</a:t>
            </a:r>
            <a:r>
              <a:rPr lang="en-US" altLang="en-US" sz="2800" baseline="30000">
                <a:sym typeface="Wingdings" pitchFamily="2" charset="2"/>
              </a:rPr>
              <a:t>2</a:t>
            </a:r>
            <a:r>
              <a:rPr lang="en-US" altLang="en-US" sz="2800">
                <a:sym typeface="Wingdings" pitchFamily="2" charset="2"/>
              </a:rPr>
              <a:t>/U</a:t>
            </a:r>
            <a:endParaRPr lang="nl-NL" altLang="en-US" sz="2800"/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565640" y="6280151"/>
            <a:ext cx="4682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Examples: High Tc’s; MnO; MnF</a:t>
            </a:r>
            <a:r>
              <a:rPr lang="en-US" altLang="en-US" baseline="-25000"/>
              <a:t>2</a:t>
            </a:r>
            <a:endParaRPr lang="nl-NL" altLang="en-US"/>
          </a:p>
        </p:txBody>
      </p:sp>
      <p:sp>
        <p:nvSpPr>
          <p:cNvPr id="144430" name="Text Box 46"/>
          <p:cNvSpPr txBox="1">
            <a:spLocks noChangeArrowheads="1"/>
          </p:cNvSpPr>
          <p:nvPr/>
        </p:nvSpPr>
        <p:spPr bwMode="auto">
          <a:xfrm>
            <a:off x="3025419" y="5351464"/>
            <a:ext cx="2241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Pauli forbidden</a:t>
            </a:r>
            <a:endParaRPr lang="nl-NL" altLang="en-US"/>
          </a:p>
        </p:txBody>
      </p:sp>
      <p:sp>
        <p:nvSpPr>
          <p:cNvPr id="144431" name="Text Box 47"/>
          <p:cNvSpPr txBox="1">
            <a:spLocks noChangeArrowheads="1"/>
          </p:cNvSpPr>
          <p:nvPr/>
        </p:nvSpPr>
        <p:spPr bwMode="auto">
          <a:xfrm>
            <a:off x="3012230" y="2754314"/>
            <a:ext cx="3179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antiferro</a:t>
            </a:r>
            <a:endParaRPr lang="nl-NL" altLang="en-US"/>
          </a:p>
        </p:txBody>
      </p:sp>
      <p:sp>
        <p:nvSpPr>
          <p:cNvPr id="144432" name="Text Box 48"/>
          <p:cNvSpPr txBox="1">
            <a:spLocks noChangeArrowheads="1"/>
          </p:cNvSpPr>
          <p:nvPr/>
        </p:nvSpPr>
        <p:spPr bwMode="auto">
          <a:xfrm>
            <a:off x="3025417" y="3894139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‘2*hopping’</a:t>
            </a:r>
            <a:endParaRPr lang="nl-NL" altLang="en-US"/>
          </a:p>
        </p:txBody>
      </p:sp>
      <p:sp>
        <p:nvSpPr>
          <p:cNvPr id="144433" name="Text Box 49"/>
          <p:cNvSpPr txBox="1">
            <a:spLocks noChangeArrowheads="1"/>
          </p:cNvSpPr>
          <p:nvPr/>
        </p:nvSpPr>
        <p:spPr bwMode="auto">
          <a:xfrm>
            <a:off x="3012231" y="5351464"/>
            <a:ext cx="2241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Pauli forbidden</a:t>
            </a:r>
            <a:endParaRPr lang="nl-NL" altLang="en-US"/>
          </a:p>
        </p:txBody>
      </p:sp>
      <p:sp>
        <p:nvSpPr>
          <p:cNvPr id="144434" name="Text Box 50"/>
          <p:cNvSpPr txBox="1">
            <a:spLocks noChangeArrowheads="1"/>
          </p:cNvSpPr>
          <p:nvPr/>
        </p:nvSpPr>
        <p:spPr bwMode="auto">
          <a:xfrm>
            <a:off x="3012230" y="2754314"/>
            <a:ext cx="3179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antiferro</a:t>
            </a:r>
            <a:endParaRPr lang="nl-NL" altLang="en-US"/>
          </a:p>
        </p:txBody>
      </p:sp>
      <p:sp>
        <p:nvSpPr>
          <p:cNvPr id="144435" name="Text Box 51"/>
          <p:cNvSpPr txBox="1">
            <a:spLocks noChangeArrowheads="1"/>
          </p:cNvSpPr>
          <p:nvPr/>
        </p:nvSpPr>
        <p:spPr bwMode="auto">
          <a:xfrm>
            <a:off x="3012230" y="3894139"/>
            <a:ext cx="1712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‘2*hopping’</a:t>
            </a: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425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exchange</a:t>
            </a:r>
            <a:endParaRPr lang="nl-NL" altLang="en-US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40" y="1436688"/>
            <a:ext cx="1264627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413" name="Group 5"/>
          <p:cNvGrpSpPr>
            <a:grpSpLocks/>
          </p:cNvGrpSpPr>
          <p:nvPr/>
        </p:nvGrpSpPr>
        <p:grpSpPr bwMode="auto">
          <a:xfrm>
            <a:off x="496767" y="1044575"/>
            <a:ext cx="1321777" cy="1436688"/>
            <a:chOff x="4129" y="1442"/>
            <a:chExt cx="1531" cy="1531"/>
          </a:xfrm>
        </p:grpSpPr>
        <p:pic>
          <p:nvPicPr>
            <p:cNvPr id="145414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" y="1995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41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126" y="2000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5416" name="Group 8"/>
          <p:cNvGrpSpPr>
            <a:grpSpLocks/>
          </p:cNvGrpSpPr>
          <p:nvPr/>
        </p:nvGrpSpPr>
        <p:grpSpPr bwMode="auto">
          <a:xfrm>
            <a:off x="1661748" y="2306641"/>
            <a:ext cx="1321777" cy="1436687"/>
            <a:chOff x="4129" y="1442"/>
            <a:chExt cx="1531" cy="1531"/>
          </a:xfrm>
        </p:grpSpPr>
        <p:pic>
          <p:nvPicPr>
            <p:cNvPr id="14541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" y="1995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418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126" y="2000"/>
              <a:ext cx="1531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3127448" y="1251278"/>
            <a:ext cx="575670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Hopping </a:t>
            </a:r>
            <a:r>
              <a:rPr lang="en-US" altLang="en-US">
                <a:sym typeface="Wingdings" pitchFamily="2" charset="2"/>
              </a:rPr>
              <a:t> delocalization  energy gain</a:t>
            </a:r>
            <a:endParaRPr lang="en-US" altLang="en-US"/>
          </a:p>
          <a:p>
            <a:pPr algn="l"/>
            <a:r>
              <a:rPr lang="en-US" altLang="en-US"/>
              <a:t>Energy: 2 hops = 2t; cost=U</a:t>
            </a:r>
          </a:p>
          <a:p>
            <a:pPr algn="l"/>
            <a:r>
              <a:rPr lang="en-US" altLang="en-US">
                <a:sym typeface="Wingdings" pitchFamily="2" charset="2"/>
              </a:rPr>
              <a:t>		 </a:t>
            </a:r>
            <a:r>
              <a:rPr lang="en-US" altLang="en-US" sz="2800">
                <a:sym typeface="Wingdings" pitchFamily="2" charset="2"/>
              </a:rPr>
              <a:t>J ~ -t</a:t>
            </a:r>
            <a:r>
              <a:rPr lang="en-US" altLang="en-US" sz="2800" baseline="30000">
                <a:sym typeface="Wingdings" pitchFamily="2" charset="2"/>
              </a:rPr>
              <a:t>2</a:t>
            </a:r>
            <a:r>
              <a:rPr lang="en-US" altLang="en-US" sz="2800">
                <a:sym typeface="Wingdings" pitchFamily="2" charset="2"/>
              </a:rPr>
              <a:t>/U</a:t>
            </a:r>
            <a:endParaRPr lang="nl-NL" altLang="en-US" sz="2800"/>
          </a:p>
        </p:txBody>
      </p: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3171410" y="2549851"/>
            <a:ext cx="51171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Examples: High Tc’s; MnO; MnF</a:t>
            </a:r>
            <a:r>
              <a:rPr lang="en-US" altLang="en-US" baseline="-25000"/>
              <a:t>2</a:t>
            </a:r>
            <a:r>
              <a:rPr lang="en-US" altLang="en-US"/>
              <a:t>; </a:t>
            </a:r>
            <a:br>
              <a:rPr lang="en-US" altLang="en-US"/>
            </a:br>
            <a:r>
              <a:rPr lang="en-US" altLang="en-US"/>
              <a:t>	telephone number compound</a:t>
            </a:r>
            <a:endParaRPr lang="nl-NL" altLang="en-US"/>
          </a:p>
        </p:txBody>
      </p:sp>
      <p:sp>
        <p:nvSpPr>
          <p:cNvPr id="145446" name="Text Box 38"/>
          <p:cNvSpPr txBox="1">
            <a:spLocks noChangeArrowheads="1"/>
          </p:cNvSpPr>
          <p:nvPr/>
        </p:nvSpPr>
        <p:spPr bwMode="auto">
          <a:xfrm>
            <a:off x="3139173" y="3754764"/>
            <a:ext cx="609237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Relatively strong (depends on U)</a:t>
            </a:r>
          </a:p>
          <a:p>
            <a:pPr algn="l"/>
            <a:r>
              <a:rPr lang="en-US" altLang="en-US"/>
              <a:t>Usually AF (F when not same 3d, e.g.d</a:t>
            </a:r>
            <a:r>
              <a:rPr lang="en-US" altLang="en-US" baseline="30000"/>
              <a:t>3</a:t>
            </a:r>
            <a:r>
              <a:rPr lang="en-US" altLang="en-US"/>
              <a:t>-d</a:t>
            </a:r>
            <a:r>
              <a:rPr lang="en-US" altLang="en-US" baseline="30000"/>
              <a:t>5</a:t>
            </a:r>
            <a:r>
              <a:rPr lang="en-US" altLang="en-US"/>
              <a:t>)</a:t>
            </a:r>
          </a:p>
          <a:p>
            <a:pPr algn="l"/>
            <a:r>
              <a:rPr lang="en-US" altLang="en-US"/>
              <a:t>Strongly dependent on angle of bonding</a:t>
            </a:r>
          </a:p>
          <a:p>
            <a:pPr algn="l"/>
            <a:r>
              <a:rPr lang="en-US" altLang="en-US"/>
              <a:t>	at 180</a:t>
            </a:r>
            <a:r>
              <a:rPr lang="en-US" altLang="en-US" baseline="30000"/>
              <a:t>0</a:t>
            </a:r>
            <a:r>
              <a:rPr lang="en-US" altLang="en-US"/>
              <a:t> strongly AF</a:t>
            </a:r>
          </a:p>
          <a:p>
            <a:pPr algn="l"/>
            <a:r>
              <a:rPr lang="en-US" altLang="en-US"/>
              <a:t>	at zero weakly F</a:t>
            </a:r>
          </a:p>
          <a:p>
            <a:pPr algn="l"/>
            <a:r>
              <a:rPr lang="en-US" altLang="en-US"/>
              <a:t>(goodenough kanamouri rules</a:t>
            </a:r>
            <a:endParaRPr lang="nl-NL" altLang="en-US" sz="2800"/>
          </a:p>
        </p:txBody>
      </p:sp>
      <p:pic>
        <p:nvPicPr>
          <p:cNvPr id="145447" name="Picture 3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13" y="1069978"/>
            <a:ext cx="570034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49" name="Line 41"/>
          <p:cNvSpPr>
            <a:spLocks noChangeShapeType="1"/>
          </p:cNvSpPr>
          <p:nvPr/>
        </p:nvSpPr>
        <p:spPr bwMode="auto">
          <a:xfrm>
            <a:off x="1968012" y="1524000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0" name="Line 42"/>
          <p:cNvSpPr>
            <a:spLocks noChangeShapeType="1"/>
          </p:cNvSpPr>
          <p:nvPr/>
        </p:nvSpPr>
        <p:spPr bwMode="auto">
          <a:xfrm flipV="1">
            <a:off x="1478574" y="1498603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1" name="Line 43"/>
          <p:cNvSpPr>
            <a:spLocks noChangeShapeType="1"/>
          </p:cNvSpPr>
          <p:nvPr/>
        </p:nvSpPr>
        <p:spPr bwMode="auto">
          <a:xfrm>
            <a:off x="2299189" y="1882775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5452" name="Line 44"/>
          <p:cNvSpPr>
            <a:spLocks noChangeShapeType="1"/>
          </p:cNvSpPr>
          <p:nvPr/>
        </p:nvSpPr>
        <p:spPr bwMode="auto">
          <a:xfrm flipV="1">
            <a:off x="2310912" y="2505078"/>
            <a:ext cx="0" cy="4238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145453" name="Picture 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945175" y="3879850"/>
            <a:ext cx="16383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454" name="Text Box 46"/>
          <p:cNvSpPr txBox="1">
            <a:spLocks noChangeArrowheads="1"/>
          </p:cNvSpPr>
          <p:nvPr/>
        </p:nvSpPr>
        <p:spPr bwMode="auto">
          <a:xfrm>
            <a:off x="452772" y="4954589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-J</a:t>
            </a:r>
            <a:endParaRPr lang="nl-NL" altLang="en-US"/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auto">
          <a:xfrm>
            <a:off x="1171390" y="6372226"/>
            <a:ext cx="939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angle</a:t>
            </a:r>
            <a:endParaRPr lang="nl-NL" altLang="en-US"/>
          </a:p>
        </p:txBody>
      </p:sp>
      <p:sp>
        <p:nvSpPr>
          <p:cNvPr id="145456" name="Text Box 48"/>
          <p:cNvSpPr txBox="1">
            <a:spLocks noChangeArrowheads="1"/>
          </p:cNvSpPr>
          <p:nvPr/>
        </p:nvSpPr>
        <p:spPr bwMode="auto">
          <a:xfrm>
            <a:off x="1047770" y="6286502"/>
            <a:ext cx="354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90</a:t>
            </a:r>
            <a:endParaRPr lang="nl-NL" altLang="en-US" sz="1200"/>
          </a:p>
        </p:txBody>
      </p:sp>
      <p:sp>
        <p:nvSpPr>
          <p:cNvPr id="145457" name="Text Box 49"/>
          <p:cNvSpPr txBox="1">
            <a:spLocks noChangeArrowheads="1"/>
          </p:cNvSpPr>
          <p:nvPr/>
        </p:nvSpPr>
        <p:spPr bwMode="auto">
          <a:xfrm>
            <a:off x="2266253" y="6286502"/>
            <a:ext cx="4395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180</a:t>
            </a:r>
            <a:endParaRPr lang="nl-NL" altLang="en-US" sz="1200"/>
          </a:p>
        </p:txBody>
      </p:sp>
    </p:spTree>
    <p:extLst>
      <p:ext uri="{BB962C8B-B14F-4D97-AF65-F5344CB8AC3E}">
        <p14:creationId xmlns:p14="http://schemas.microsoft.com/office/powerpoint/2010/main" val="42573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4" name="Rectangle 32"/>
          <p:cNvSpPr>
            <a:spLocks noChangeArrowheads="1"/>
          </p:cNvSpPr>
          <p:nvPr/>
        </p:nvSpPr>
        <p:spPr bwMode="auto">
          <a:xfrm>
            <a:off x="7736453" y="2956868"/>
            <a:ext cx="18473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/>
              <a:t>(Sr,La,Ca)</a:t>
            </a:r>
            <a:r>
              <a:rPr lang="nl-NL" altLang="en-US" baseline="-25000"/>
              <a:t>14</a:t>
            </a:r>
            <a:r>
              <a:rPr lang="nl-NL" altLang="en-US"/>
              <a:t>Cu</a:t>
            </a:r>
            <a:r>
              <a:rPr lang="nl-NL" altLang="en-US" baseline="-25000"/>
              <a:t>24</a:t>
            </a:r>
            <a:r>
              <a:rPr lang="nl-NL" altLang="en-US"/>
              <a:t>O</a:t>
            </a:r>
            <a:r>
              <a:rPr lang="nl-NL" altLang="en-US" baseline="-25000"/>
              <a:t>41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72"/>
          <a:stretch>
            <a:fillRect/>
          </a:stretch>
        </p:blipFill>
        <p:spPr bwMode="auto">
          <a:xfrm>
            <a:off x="433755" y="1014413"/>
            <a:ext cx="6314343" cy="4392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472105" y="6129340"/>
            <a:ext cx="3153171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400">
                <a:solidFill>
                  <a:schemeClr val="tx1"/>
                </a:solidFill>
                <a:latin typeface="Antique Olive" pitchFamily="34" charset="0"/>
              </a:rPr>
              <a:t>Eccleston </a:t>
            </a:r>
            <a:r>
              <a:rPr lang="en-US" altLang="en-US" sz="1400" i="1">
                <a:solidFill>
                  <a:schemeClr val="tx1"/>
                </a:solidFill>
                <a:latin typeface="Antique Olive" pitchFamily="34" charset="0"/>
              </a:rPr>
              <a:t>et al</a:t>
            </a:r>
            <a:r>
              <a:rPr lang="en-US" altLang="en-US" sz="1400">
                <a:solidFill>
                  <a:schemeClr val="tx1"/>
                </a:solidFill>
                <a:latin typeface="Antique Olive" pitchFamily="34" charset="0"/>
              </a:rPr>
              <a:t>., PRL </a:t>
            </a:r>
            <a:r>
              <a:rPr lang="en-US" altLang="en-US" sz="1400" b="1">
                <a:solidFill>
                  <a:schemeClr val="tx1"/>
                </a:solidFill>
                <a:latin typeface="Antique Olive" pitchFamily="34" charset="0"/>
              </a:rPr>
              <a:t>81</a:t>
            </a:r>
            <a:r>
              <a:rPr lang="en-US" altLang="en-US" sz="1400">
                <a:solidFill>
                  <a:schemeClr val="tx1"/>
                </a:solidFill>
                <a:latin typeface="Antique Olive" pitchFamily="34" charset="0"/>
              </a:rPr>
              <a:t>, 1702 (1998)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5817578" y="5334003"/>
            <a:ext cx="1899879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 b="1">
                <a:solidFill>
                  <a:schemeClr val="accent2"/>
                </a:solidFill>
              </a:rPr>
              <a:t>J</a:t>
            </a:r>
            <a:r>
              <a:rPr lang="nl-NL" altLang="en-US" b="1" baseline="-25000">
                <a:solidFill>
                  <a:schemeClr val="accent2"/>
                </a:solidFill>
              </a:rPr>
              <a:t>1</a:t>
            </a:r>
            <a:r>
              <a:rPr lang="nl-NL" altLang="en-US" b="1">
                <a:solidFill>
                  <a:schemeClr val="accent2"/>
                </a:solidFill>
              </a:rPr>
              <a:t>=130 meV</a:t>
            </a:r>
            <a:endParaRPr lang="nl-NL" altLang="en-US" b="1" baseline="30000">
              <a:solidFill>
                <a:schemeClr val="accent2"/>
              </a:solidFill>
            </a:endParaRPr>
          </a:p>
          <a:p>
            <a:pPr algn="l"/>
            <a:r>
              <a:rPr lang="nl-NL" altLang="en-US" b="1">
                <a:solidFill>
                  <a:schemeClr val="accent2"/>
                </a:solidFill>
              </a:rPr>
              <a:t>J</a:t>
            </a:r>
            <a:r>
              <a:rPr lang="nl-NL" altLang="en-US" b="1" baseline="-2500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nl-NL" altLang="en-US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= 70 meV</a:t>
            </a:r>
          </a:p>
          <a:p>
            <a:pPr algn="l"/>
            <a:r>
              <a:rPr lang="el-GR" altLang="en-US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Δ</a:t>
            </a:r>
            <a:r>
              <a:rPr lang="en-US" altLang="en-US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=32 meV</a:t>
            </a:r>
            <a:endParaRPr lang="el-GR" altLang="en-US" b="1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7499839" y="2054226"/>
            <a:ext cx="39145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 sz="1800">
                <a:solidFill>
                  <a:schemeClr val="tx1"/>
                </a:solidFill>
                <a:latin typeface="Georgia" pitchFamily="18" charset="0"/>
              </a:rPr>
              <a:t>J</a:t>
            </a:r>
            <a:r>
              <a:rPr lang="nl-NL" altLang="en-US" sz="1800" baseline="-25000">
                <a:solidFill>
                  <a:schemeClr val="tx1"/>
                </a:solidFill>
                <a:latin typeface="Georgia" pitchFamily="18" charset="0"/>
              </a:rPr>
              <a:t>2</a:t>
            </a:r>
            <a:endParaRPr lang="en-US" altLang="en-US" sz="180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7432431" y="1316038"/>
            <a:ext cx="0" cy="36957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>
            <a:off x="7998071" y="1328738"/>
            <a:ext cx="4397" cy="36830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7432431" y="1866900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7432431" y="2436813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7432431" y="3006725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>
            <a:off x="7432431" y="3578225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>
            <a:off x="7432431" y="4149725"/>
            <a:ext cx="543658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7432431" y="4721225"/>
            <a:ext cx="565638" cy="1588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7904285" y="2516191"/>
            <a:ext cx="0" cy="3714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0" name="Line 18"/>
          <p:cNvSpPr>
            <a:spLocks noChangeShapeType="1"/>
          </p:cNvSpPr>
          <p:nvPr/>
        </p:nvSpPr>
        <p:spPr bwMode="auto">
          <a:xfrm flipH="1">
            <a:off x="7633191" y="2540000"/>
            <a:ext cx="260838" cy="79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8022981" y="2574926"/>
            <a:ext cx="37061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 sz="1800">
                <a:solidFill>
                  <a:schemeClr val="tx1"/>
                </a:solidFill>
                <a:latin typeface="Georgia" pitchFamily="18" charset="0"/>
              </a:rPr>
              <a:t>J</a:t>
            </a:r>
            <a:r>
              <a:rPr lang="nl-NL" altLang="en-US" sz="1800" baseline="-25000">
                <a:solidFill>
                  <a:schemeClr val="tx1"/>
                </a:solidFill>
                <a:latin typeface="Georgia" pitchFamily="18" charset="0"/>
              </a:rPr>
              <a:t>1</a:t>
            </a:r>
            <a:endParaRPr lang="en-US" altLang="en-US" sz="180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6452" name="Line 20"/>
          <p:cNvSpPr>
            <a:spLocks noChangeShapeType="1"/>
          </p:cNvSpPr>
          <p:nvPr/>
        </p:nvSpPr>
        <p:spPr bwMode="auto">
          <a:xfrm>
            <a:off x="7332786" y="2430463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3" name="Line 21"/>
          <p:cNvSpPr>
            <a:spLocks noChangeShapeType="1"/>
          </p:cNvSpPr>
          <p:nvPr/>
        </p:nvSpPr>
        <p:spPr bwMode="auto">
          <a:xfrm>
            <a:off x="7898424" y="3006725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4" name="Line 22"/>
          <p:cNvSpPr>
            <a:spLocks noChangeShapeType="1"/>
          </p:cNvSpPr>
          <p:nvPr/>
        </p:nvSpPr>
        <p:spPr bwMode="auto">
          <a:xfrm>
            <a:off x="7332786" y="3582988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5" name="Line 23"/>
          <p:cNvSpPr>
            <a:spLocks noChangeShapeType="1"/>
          </p:cNvSpPr>
          <p:nvPr/>
        </p:nvSpPr>
        <p:spPr bwMode="auto">
          <a:xfrm>
            <a:off x="7898424" y="4159250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>
            <a:off x="7332786" y="4735513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7" name="Line 25"/>
          <p:cNvSpPr>
            <a:spLocks noChangeShapeType="1"/>
          </p:cNvSpPr>
          <p:nvPr/>
        </p:nvSpPr>
        <p:spPr bwMode="auto">
          <a:xfrm flipH="1">
            <a:off x="7332786" y="3006725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8" name="Line 26"/>
          <p:cNvSpPr>
            <a:spLocks noChangeShapeType="1"/>
          </p:cNvSpPr>
          <p:nvPr/>
        </p:nvSpPr>
        <p:spPr bwMode="auto">
          <a:xfrm>
            <a:off x="7898424" y="1855788"/>
            <a:ext cx="232997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59" name="Line 27"/>
          <p:cNvSpPr>
            <a:spLocks noChangeShapeType="1"/>
          </p:cNvSpPr>
          <p:nvPr/>
        </p:nvSpPr>
        <p:spPr bwMode="auto">
          <a:xfrm flipH="1">
            <a:off x="7864721" y="3582988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0" name="Line 28"/>
          <p:cNvSpPr>
            <a:spLocks noChangeShapeType="1"/>
          </p:cNvSpPr>
          <p:nvPr/>
        </p:nvSpPr>
        <p:spPr bwMode="auto">
          <a:xfrm flipH="1">
            <a:off x="7300548" y="4159250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1" name="Line 29"/>
          <p:cNvSpPr>
            <a:spLocks noChangeShapeType="1"/>
          </p:cNvSpPr>
          <p:nvPr/>
        </p:nvSpPr>
        <p:spPr bwMode="auto">
          <a:xfrm flipH="1">
            <a:off x="7864721" y="4735513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2" name="Line 30"/>
          <p:cNvSpPr>
            <a:spLocks noChangeShapeType="1"/>
          </p:cNvSpPr>
          <p:nvPr/>
        </p:nvSpPr>
        <p:spPr bwMode="auto">
          <a:xfrm flipH="1">
            <a:off x="7300548" y="1855788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6463" name="Line 31"/>
          <p:cNvSpPr>
            <a:spLocks noChangeShapeType="1"/>
          </p:cNvSpPr>
          <p:nvPr/>
        </p:nvSpPr>
        <p:spPr bwMode="auto">
          <a:xfrm flipH="1">
            <a:off x="7864721" y="2430463"/>
            <a:ext cx="231531" cy="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2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/>
              <a:t>La</a:t>
            </a:r>
            <a:r>
              <a:rPr lang="nl-NL" altLang="en-US" baseline="-25000"/>
              <a:t>9</a:t>
            </a:r>
            <a:r>
              <a:rPr lang="nl-NL" altLang="en-US"/>
              <a:t>Ca</a:t>
            </a:r>
            <a:r>
              <a:rPr lang="nl-NL" altLang="en-US" baseline="-25000"/>
              <a:t>5</a:t>
            </a:r>
            <a:r>
              <a:rPr lang="nl-NL" altLang="en-US"/>
              <a:t>Cu</a:t>
            </a:r>
            <a:r>
              <a:rPr lang="nl-NL" altLang="en-US" baseline="-25000"/>
              <a:t>24</a:t>
            </a:r>
            <a:r>
              <a:rPr lang="nl-NL" altLang="en-US"/>
              <a:t>O</a:t>
            </a:r>
            <a:r>
              <a:rPr lang="nl-NL" altLang="en-US" baseline="-25000"/>
              <a:t>41</a:t>
            </a:r>
          </a:p>
        </p:txBody>
      </p:sp>
      <p:pic>
        <p:nvPicPr>
          <p:cNvPr id="147488" name="Picture 32" descr="finala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9" t="16183" r="24796" b="15863"/>
          <a:stretch>
            <a:fillRect/>
          </a:stretch>
        </p:blipFill>
        <p:spPr bwMode="auto">
          <a:xfrm>
            <a:off x="3667859" y="1106491"/>
            <a:ext cx="5476142" cy="540702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47489" name="Group 33"/>
          <p:cNvGrpSpPr>
            <a:grpSpLocks/>
          </p:cNvGrpSpPr>
          <p:nvPr/>
        </p:nvGrpSpPr>
        <p:grpSpPr bwMode="auto">
          <a:xfrm>
            <a:off x="4683371" y="1339856"/>
            <a:ext cx="646236" cy="1185864"/>
            <a:chOff x="3165" y="1703"/>
            <a:chExt cx="441" cy="747"/>
          </a:xfrm>
        </p:grpSpPr>
        <p:sp>
          <p:nvSpPr>
            <p:cNvPr id="147490" name="Line 34"/>
            <p:cNvSpPr>
              <a:spLocks noChangeShapeType="1"/>
            </p:cNvSpPr>
            <p:nvPr/>
          </p:nvSpPr>
          <p:spPr bwMode="auto">
            <a:xfrm flipV="1">
              <a:off x="3165" y="1928"/>
              <a:ext cx="295" cy="22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7491" name="Line 35"/>
            <p:cNvSpPr>
              <a:spLocks noChangeShapeType="1"/>
            </p:cNvSpPr>
            <p:nvPr/>
          </p:nvSpPr>
          <p:spPr bwMode="auto">
            <a:xfrm>
              <a:off x="3165" y="2155"/>
              <a:ext cx="227" cy="29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7492" name="Text Box 36"/>
            <p:cNvSpPr txBox="1">
              <a:spLocks noChangeArrowheads="1"/>
            </p:cNvSpPr>
            <p:nvPr/>
          </p:nvSpPr>
          <p:spPr bwMode="auto">
            <a:xfrm rot="3165921">
              <a:off x="3347" y="2136"/>
              <a:ext cx="204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nl-NL" altLang="en-US">
                  <a:latin typeface="Georgia" pitchFamily="18" charset="0"/>
                </a:rPr>
                <a:t>c</a:t>
              </a:r>
              <a:endParaRPr lang="en-US" altLang="en-US">
                <a:latin typeface="Georgia" pitchFamily="18" charset="0"/>
              </a:endParaRPr>
            </a:p>
          </p:txBody>
        </p:sp>
        <p:sp>
          <p:nvSpPr>
            <p:cNvPr id="147493" name="Text Box 37"/>
            <p:cNvSpPr txBox="1">
              <a:spLocks noChangeArrowheads="1"/>
            </p:cNvSpPr>
            <p:nvPr/>
          </p:nvSpPr>
          <p:spPr bwMode="auto">
            <a:xfrm rot="19449325">
              <a:off x="3214" y="1703"/>
              <a:ext cx="2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nl-NL" altLang="en-US">
                  <a:latin typeface="Georgia" pitchFamily="18" charset="0"/>
                </a:rPr>
                <a:t>a</a:t>
              </a:r>
              <a:endParaRPr lang="en-US" altLang="en-US">
                <a:latin typeface="Georgia" pitchFamily="18" charset="0"/>
              </a:endParaRPr>
            </a:p>
          </p:txBody>
        </p:sp>
      </p:grpSp>
      <p:sp>
        <p:nvSpPr>
          <p:cNvPr id="147494" name="Text Box 38"/>
          <p:cNvSpPr txBox="1">
            <a:spLocks noChangeArrowheads="1"/>
          </p:cNvSpPr>
          <p:nvPr/>
        </p:nvSpPr>
        <p:spPr bwMode="auto">
          <a:xfrm>
            <a:off x="4466494" y="1201739"/>
            <a:ext cx="1396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nl-NL" altLang="en-US">
                <a:latin typeface="Georgia" pitchFamily="18" charset="0"/>
              </a:rPr>
              <a:t>T = T</a:t>
            </a:r>
            <a:r>
              <a:rPr lang="nl-NL" altLang="en-US" baseline="-25000">
                <a:latin typeface="Georgia" pitchFamily="18" charset="0"/>
              </a:rPr>
              <a:t>room</a:t>
            </a:r>
            <a:endParaRPr lang="en-US" altLang="en-US">
              <a:latin typeface="Georgia" pitchFamily="18" charset="0"/>
            </a:endParaRPr>
          </a:p>
        </p:txBody>
      </p:sp>
      <p:sp>
        <p:nvSpPr>
          <p:cNvPr id="147495" name="Text Box 39"/>
          <p:cNvSpPr txBox="1">
            <a:spLocks noChangeArrowheads="1"/>
          </p:cNvSpPr>
          <p:nvPr/>
        </p:nvSpPr>
        <p:spPr bwMode="auto">
          <a:xfrm rot="16200000">
            <a:off x="3349767" y="3158840"/>
            <a:ext cx="7841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l-GR" altLang="en-US" sz="3200">
                <a:solidFill>
                  <a:schemeClr val="tx1"/>
                </a:solidFill>
                <a:latin typeface="Georgia" pitchFamily="18" charset="0"/>
              </a:rPr>
              <a:t>μ</a:t>
            </a:r>
            <a:r>
              <a:rPr lang="nl-NL" altLang="en-US" sz="3200">
                <a:solidFill>
                  <a:schemeClr val="tx1"/>
                </a:solidFill>
                <a:latin typeface="Georgia" pitchFamily="18" charset="0"/>
              </a:rPr>
              <a:t>m</a:t>
            </a:r>
            <a:endParaRPr lang="el-GR" altLang="en-US" sz="320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47487" name="Picture 31" descr="KappaP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41"/>
          <a:stretch>
            <a:fillRect/>
          </a:stretch>
        </p:blipFill>
        <p:spPr bwMode="auto">
          <a:xfrm>
            <a:off x="82061" y="1908178"/>
            <a:ext cx="3470031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507" name="Text Box 51"/>
          <p:cNvSpPr txBox="1">
            <a:spLocks noChangeArrowheads="1"/>
          </p:cNvSpPr>
          <p:nvPr/>
        </p:nvSpPr>
        <p:spPr bwMode="auto">
          <a:xfrm>
            <a:off x="58266" y="6253164"/>
            <a:ext cx="1873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OCMP 2008</a:t>
            </a: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845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548064" y="1906415"/>
            <a:ext cx="59088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err="1" smtClean="0"/>
              <a:t>Paramagnetism</a:t>
            </a:r>
            <a:endParaRPr lang="en-US" altLang="en-US" dirty="0" smtClean="0"/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Curie </a:t>
            </a:r>
            <a:r>
              <a:rPr lang="en-US" altLang="en-US" dirty="0" err="1" smtClean="0"/>
              <a:t>paramagnetism</a:t>
            </a:r>
            <a:endParaRPr lang="en-US" altLang="en-US" dirty="0" smtClean="0"/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van </a:t>
            </a:r>
            <a:r>
              <a:rPr lang="en-US" altLang="en-US" dirty="0" err="1" smtClean="0"/>
              <a:t>Vleck</a:t>
            </a:r>
            <a:r>
              <a:rPr lang="en-US" altLang="en-US" dirty="0" smtClean="0"/>
              <a:t> magnetism</a:t>
            </a:r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Pauli </a:t>
            </a:r>
            <a:r>
              <a:rPr lang="en-US" altLang="en-US" dirty="0" err="1" smtClean="0"/>
              <a:t>paramagnetism</a:t>
            </a:r>
            <a:endParaRPr lang="en-US" altLang="en-US" dirty="0" smtClean="0"/>
          </a:p>
          <a:p>
            <a:pPr algn="l"/>
            <a:r>
              <a:rPr lang="en-US" altLang="en-US" dirty="0" smtClean="0"/>
              <a:t>Ordered magnetism</a:t>
            </a:r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Curie-Weiss law</a:t>
            </a:r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Spontaneous magnetization</a:t>
            </a:r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Mean field approach</a:t>
            </a:r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Magnetization in Ni</a:t>
            </a:r>
            <a:endParaRPr lang="en-US" altLang="en-US" dirty="0"/>
          </a:p>
        </p:txBody>
      </p:sp>
      <p:pic>
        <p:nvPicPr>
          <p:cNvPr id="103426" name="Picture 2" descr="Variation of saturation magnetisation with temperature for Nick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4" y="2027153"/>
            <a:ext cx="3958779" cy="240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4754" y="4456927"/>
            <a:ext cx="39587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/>
              <a:t>Variation of saturation magnetisation with temperature for Nickel. (Data from Weiss and </a:t>
            </a:r>
            <a:r>
              <a:rPr lang="en-AU" sz="1000" dirty="0" err="1"/>
              <a:t>Forrer</a:t>
            </a:r>
            <a:r>
              <a:rPr lang="en-AU" sz="1000" dirty="0"/>
              <a:t>, 1926)</a:t>
            </a:r>
          </a:p>
        </p:txBody>
      </p:sp>
      <p:pic>
        <p:nvPicPr>
          <p:cNvPr id="103428" name="Picture 4" descr="Variation of susceptibility with temperature for Nickel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947" y="2919559"/>
            <a:ext cx="3406607" cy="23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32947" y="5256436"/>
            <a:ext cx="3406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dirty="0"/>
              <a:t>Variation of susceptibility with temperature for Nickel (</a:t>
            </a:r>
            <a:r>
              <a:rPr lang="en-AU" sz="1000" dirty="0" err="1"/>
              <a:t>Sucksmith</a:t>
            </a:r>
            <a:r>
              <a:rPr lang="en-AU" sz="1000" dirty="0"/>
              <a:t> and Pearce, 1938)</a:t>
            </a:r>
          </a:p>
        </p:txBody>
      </p:sp>
    </p:spTree>
    <p:extLst>
      <p:ext uri="{BB962C8B-B14F-4D97-AF65-F5344CB8AC3E}">
        <p14:creationId xmlns:p14="http://schemas.microsoft.com/office/powerpoint/2010/main" val="36058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Magnetic interaction</a:t>
            </a:r>
          </a:p>
        </p:txBody>
      </p:sp>
      <p:graphicFrame>
        <p:nvGraphicFramePr>
          <p:cNvPr id="320515" name="Object 3"/>
          <p:cNvGraphicFramePr>
            <a:graphicFrameLocks noChangeAspect="1"/>
          </p:cNvGraphicFramePr>
          <p:nvPr/>
        </p:nvGraphicFramePr>
        <p:xfrm>
          <a:off x="3063877" y="1546225"/>
          <a:ext cx="25733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3" name="Equation" r:id="rId3" imgW="2425680" imgH="482400" progId="Equation.3">
                  <p:embed/>
                </p:oleObj>
              </mc:Choice>
              <mc:Fallback>
                <p:oleObj name="Equation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7" y="1546225"/>
                        <a:ext cx="2573338" cy="5095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783643"/>
              </p:ext>
            </p:extLst>
          </p:nvPr>
        </p:nvGraphicFramePr>
        <p:xfrm>
          <a:off x="161927" y="2498863"/>
          <a:ext cx="6715125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4" name="Equation" r:id="rId5" imgW="7683480" imgH="2387520" progId="Equation.3">
                  <p:embed/>
                </p:oleObj>
              </mc:Choice>
              <mc:Fallback>
                <p:oleObj name="Equation" r:id="rId5" imgW="768348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7" y="2498863"/>
                        <a:ext cx="6715125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59227"/>
              </p:ext>
            </p:extLst>
          </p:nvPr>
        </p:nvGraphicFramePr>
        <p:xfrm>
          <a:off x="5586415" y="3712732"/>
          <a:ext cx="3152775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5" name="Equation" r:id="rId7" imgW="3606480" imgH="1295280" progId="Equation.3">
                  <p:embed/>
                </p:oleObj>
              </mc:Choice>
              <mc:Fallback>
                <p:oleObj name="Equation" r:id="rId7" imgW="360648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5" y="3712732"/>
                        <a:ext cx="3152775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1" name="Rectangle 9"/>
          <p:cNvSpPr>
            <a:spLocks noChangeArrowheads="1"/>
          </p:cNvSpPr>
          <p:nvPr/>
        </p:nvSpPr>
        <p:spPr bwMode="auto">
          <a:xfrm>
            <a:off x="7431090" y="3843244"/>
            <a:ext cx="1354138" cy="822960"/>
          </a:xfrm>
          <a:prstGeom prst="rect">
            <a:avLst/>
          </a:prstGeom>
          <a:noFill/>
          <a:ln w="12700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AU"/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>
            <a:off x="5357813" y="3725432"/>
            <a:ext cx="0" cy="180181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3205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485612"/>
              </p:ext>
            </p:extLst>
          </p:nvPr>
        </p:nvGraphicFramePr>
        <p:xfrm>
          <a:off x="6197601" y="4927173"/>
          <a:ext cx="1498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6" name="Equation" r:id="rId9" imgW="1714320" imgH="850680" progId="Equation.3">
                  <p:embed/>
                </p:oleObj>
              </mc:Choice>
              <mc:Fallback>
                <p:oleObj name="Equation" r:id="rId9" imgW="17143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1" y="4927173"/>
                        <a:ext cx="14986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6123251" y="4868657"/>
            <a:ext cx="1614487" cy="822960"/>
          </a:xfrm>
          <a:prstGeom prst="rect">
            <a:avLst/>
          </a:prstGeom>
          <a:noFill/>
          <a:ln w="12700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1572239" y="5567423"/>
            <a:ext cx="243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Iron: T</a:t>
            </a:r>
            <a:r>
              <a:rPr lang="en-US" baseline="-25000" dirty="0" smtClean="0"/>
              <a:t>c </a:t>
            </a:r>
            <a:r>
              <a:rPr lang="en-US" dirty="0" smtClean="0"/>
              <a:t>~ 1000 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1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Dipole-dipole interaction</a:t>
            </a:r>
            <a:endParaRPr lang="nl-NL" altLang="en-US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744417" y="2347916"/>
          <a:ext cx="36195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4" name="Equation" r:id="rId3" imgW="2108160" imgH="431640" progId="Equation.3">
                  <p:embed/>
                </p:oleObj>
              </mc:Choice>
              <mc:Fallback>
                <p:oleObj name="Equation" r:id="rId3" imgW="2108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744417" y="2347916"/>
                        <a:ext cx="36195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744416" y="3527425"/>
          <a:ext cx="4186604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Equation" r:id="rId5" imgW="2438280" imgH="304560" progId="Equation.3">
                  <p:embed/>
                </p:oleObj>
              </mc:Choice>
              <mc:Fallback>
                <p:oleObj name="Equation" r:id="rId5" imgW="24382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744416" y="3527425"/>
                        <a:ext cx="4186604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744415" y="4687891"/>
            <a:ext cx="69958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 real materials: T</a:t>
            </a:r>
            <a:r>
              <a:rPr lang="en-US" altLang="en-US" baseline="-25000"/>
              <a:t>c</a:t>
            </a:r>
            <a:r>
              <a:rPr lang="en-US" altLang="en-US"/>
              <a:t> ~ 10</a:t>
            </a:r>
            <a:r>
              <a:rPr lang="en-US" altLang="en-US" baseline="30000"/>
              <a:t>2</a:t>
            </a:r>
            <a:r>
              <a:rPr lang="en-US" altLang="en-US"/>
              <a:t> – 10</a:t>
            </a:r>
            <a:r>
              <a:rPr lang="en-US" altLang="en-US" baseline="30000"/>
              <a:t>3</a:t>
            </a:r>
            <a:r>
              <a:rPr lang="en-US" altLang="en-US"/>
              <a:t> K !!</a:t>
            </a:r>
          </a:p>
          <a:p>
            <a:pPr algn="l"/>
            <a:endParaRPr lang="en-US" altLang="en-US"/>
          </a:p>
          <a:p>
            <a:pPr algn="l"/>
            <a:r>
              <a:rPr lang="en-US" altLang="en-US">
                <a:sym typeface="Wingdings" pitchFamily="2" charset="2"/>
              </a:rPr>
              <a:t> Dipole-dipole interaction hardly ever dominates</a:t>
            </a:r>
            <a:endParaRPr lang="nl-NL" altLang="en-US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744416" y="1360489"/>
            <a:ext cx="7311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>
                <a:sym typeface="Wingdings" pitchFamily="2" charset="2"/>
              </a:rPr>
              <a:t>Dipole-dipole interaction is an anisotropic interaction</a:t>
            </a: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929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Magnetic parameters</a:t>
            </a:r>
          </a:p>
        </p:txBody>
      </p:sp>
      <p:graphicFrame>
        <p:nvGraphicFramePr>
          <p:cNvPr id="321944" name="Group 408"/>
          <p:cNvGraphicFramePr>
            <a:graphicFrameLocks noGrp="1"/>
          </p:cNvGraphicFramePr>
          <p:nvPr/>
        </p:nvGraphicFramePr>
        <p:xfrm>
          <a:off x="957263" y="1600204"/>
          <a:ext cx="7315200" cy="1837055"/>
        </p:xfrm>
        <a:graphic>
          <a:graphicData uri="http://schemas.openxmlformats.org/drawingml/2006/table">
            <a:tbl>
              <a:tblPr/>
              <a:tblGrid>
                <a:gridCol w="649287"/>
                <a:gridCol w="519113"/>
                <a:gridCol w="1631950"/>
                <a:gridCol w="295275"/>
                <a:gridCol w="615950"/>
                <a:gridCol w="835025"/>
                <a:gridCol w="912812"/>
                <a:gridCol w="1049338"/>
                <a:gridCol w="806450"/>
              </a:tblGrid>
              <a:tr h="323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 [10</a:t>
                      </a:r>
                      <a:r>
                        <a:rPr kumimoji="0" lang="en-US" alt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22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 cm</a:t>
                      </a:r>
                      <a:r>
                        <a:rPr kumimoji="0" lang="en-US" alt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-3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C [K]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  <a:r>
                        <a:rPr kumimoji="0" lang="en-US" alt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c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[K]</a:t>
                      </a:r>
                      <a:endParaRPr kumimoji="0" lang="en-US" altLang="en-US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J [meV]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0.51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1043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2045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0.43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1388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0.19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627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293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Unicode MS" pitchFamily="34" charset="-128"/>
                        </a:rPr>
                        <a:t>733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1948" name="Group 412"/>
          <p:cNvGraphicFramePr>
            <a:graphicFrameLocks noGrp="1"/>
          </p:cNvGraphicFramePr>
          <p:nvPr/>
        </p:nvGraphicFramePr>
        <p:xfrm>
          <a:off x="957265" y="4183063"/>
          <a:ext cx="5172075" cy="1620522"/>
        </p:xfrm>
        <a:graphic>
          <a:graphicData uri="http://schemas.openxmlformats.org/drawingml/2006/table">
            <a:tbl>
              <a:tblPr/>
              <a:tblGrid>
                <a:gridCol w="563562"/>
                <a:gridCol w="1376363"/>
                <a:gridCol w="1473200"/>
                <a:gridCol w="1758950"/>
              </a:tblGrid>
              <a:tr h="319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M(0) [gauss]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M(0)/N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alt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alt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mf 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[10</a:t>
                      </a:r>
                      <a:r>
                        <a:rPr kumimoji="0" lang="en-US" alt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gauss]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1740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2.22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3.6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Co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1446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1.72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4.7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Ni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510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0.606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1.7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Gd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2060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7.63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marL="57150" marR="57150" marT="19050" marB="1905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1902" name="Text Box 366"/>
          <p:cNvSpPr txBox="1">
            <a:spLocks noChangeArrowheads="1"/>
          </p:cNvSpPr>
          <p:nvPr/>
        </p:nvSpPr>
        <p:spPr bwMode="auto">
          <a:xfrm>
            <a:off x="6330952" y="4203701"/>
            <a:ext cx="200247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/>
              <a:t> spin-orbit</a:t>
            </a:r>
          </a:p>
          <a:p>
            <a:pPr algn="l">
              <a:buFontTx/>
              <a:buChar char="•"/>
            </a:pPr>
            <a:r>
              <a:rPr lang="en-US" altLang="en-US"/>
              <a:t> canted, ferri</a:t>
            </a:r>
          </a:p>
          <a:p>
            <a:pPr algn="l">
              <a:buFontTx/>
              <a:buChar char="•"/>
            </a:pPr>
            <a:r>
              <a:rPr lang="en-US" altLang="en-US"/>
              <a:t> conduction </a:t>
            </a:r>
            <a:br>
              <a:rPr lang="en-US" altLang="en-US"/>
            </a:br>
            <a:r>
              <a:rPr lang="en-US" altLang="en-US"/>
              <a:t>   electrons</a:t>
            </a:r>
          </a:p>
        </p:txBody>
      </p:sp>
    </p:spTree>
    <p:extLst>
      <p:ext uri="{BB962C8B-B14F-4D97-AF65-F5344CB8AC3E}">
        <p14:creationId xmlns:p14="http://schemas.microsoft.com/office/powerpoint/2010/main" val="29349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Interactions</a:t>
            </a:r>
            <a:endParaRPr lang="nl-NL" alt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Dipole – Dipole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Direct exchange (H</a:t>
            </a:r>
            <a:r>
              <a:rPr lang="en-US" altLang="en-US" baseline="-25000" dirty="0">
                <a:solidFill>
                  <a:srgbClr val="FFFF00"/>
                </a:solidFill>
              </a:rPr>
              <a:t>2</a:t>
            </a:r>
            <a:r>
              <a:rPr lang="en-US" altLang="en-US" dirty="0">
                <a:solidFill>
                  <a:srgbClr val="FFFF00"/>
                </a:solidFill>
              </a:rPr>
              <a:t> molecule)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Indirect exchange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Double exchange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Anisotropic exchange</a:t>
            </a:r>
          </a:p>
          <a:p>
            <a:r>
              <a:rPr lang="en-US" altLang="en-US" dirty="0" err="1">
                <a:solidFill>
                  <a:srgbClr val="FFFF00"/>
                </a:solidFill>
              </a:rPr>
              <a:t>Rudeman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 err="1">
                <a:solidFill>
                  <a:srgbClr val="FFFF00"/>
                </a:solidFill>
              </a:rPr>
              <a:t>Kittel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dirty="0" err="1">
                <a:solidFill>
                  <a:srgbClr val="FFFF00"/>
                </a:solidFill>
              </a:rPr>
              <a:t>Kasuya</a:t>
            </a:r>
            <a:r>
              <a:rPr lang="en-US" altLang="en-US" dirty="0">
                <a:solidFill>
                  <a:srgbClr val="FFFF00"/>
                </a:solidFill>
              </a:rPr>
              <a:t> Yoshida (RKKY)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Stoner (“spontaneous Pauli”)</a:t>
            </a:r>
          </a:p>
          <a:p>
            <a:endParaRPr lang="en-US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 molecule</a:t>
            </a:r>
            <a:endParaRPr lang="nl-NL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233488"/>
            <a:ext cx="8345905" cy="5424487"/>
          </a:xfrm>
        </p:spPr>
        <p:txBody>
          <a:bodyPr/>
          <a:lstStyle/>
          <a:p>
            <a:r>
              <a:rPr lang="en-US" altLang="en-US" sz="2400" dirty="0">
                <a:solidFill>
                  <a:srgbClr val="FFFF00"/>
                </a:solidFill>
              </a:rPr>
              <a:t>LCAO gives wrong solution (e.g. triplet ground state)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Correlated picture (</a:t>
            </a:r>
            <a:r>
              <a:rPr lang="en-US" altLang="en-US" sz="2400" dirty="0" err="1">
                <a:solidFill>
                  <a:srgbClr val="FFFF00"/>
                </a:solidFill>
              </a:rPr>
              <a:t>Heitler</a:t>
            </a:r>
            <a:r>
              <a:rPr lang="en-US" altLang="en-US" sz="2400" dirty="0">
                <a:solidFill>
                  <a:srgbClr val="FFFF00"/>
                </a:solidFill>
              </a:rPr>
              <a:t>-London approach) is better</a:t>
            </a:r>
          </a:p>
          <a:p>
            <a:pPr lvl="1"/>
            <a:r>
              <a:rPr lang="en-US" altLang="en-US" sz="2400" dirty="0">
                <a:solidFill>
                  <a:srgbClr val="FFFF00"/>
                </a:solidFill>
              </a:rPr>
              <a:t>Starting point: two electron orbitals </a:t>
            </a:r>
          </a:p>
          <a:p>
            <a:pPr lvl="1"/>
            <a:r>
              <a:rPr lang="en-US" altLang="en-US" sz="2400" dirty="0" err="1">
                <a:solidFill>
                  <a:srgbClr val="FFFF00"/>
                </a:solidFill>
              </a:rPr>
              <a:t>Wavefunctions</a:t>
            </a:r>
            <a:r>
              <a:rPr lang="en-US" altLang="en-US" sz="2400" dirty="0">
                <a:solidFill>
                  <a:srgbClr val="FFFF00"/>
                </a:solidFill>
              </a:rPr>
              <a:t> (anti-symmetric under particle exchange)</a:t>
            </a: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en-US" alt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altLang="en-US" sz="2400" dirty="0" smtClean="0">
                <a:solidFill>
                  <a:srgbClr val="FFFF00"/>
                </a:solidFill>
              </a:rPr>
              <a:t>Spin </a:t>
            </a:r>
            <a:r>
              <a:rPr lang="en-US" altLang="en-US" sz="2400" dirty="0">
                <a:solidFill>
                  <a:srgbClr val="FFFF00"/>
                </a:solidFill>
              </a:rPr>
              <a:t>parts:</a:t>
            </a: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en-US" altLang="en-US" sz="2400" dirty="0">
              <a:solidFill>
                <a:srgbClr val="FFFF00"/>
              </a:solidFill>
            </a:endParaRPr>
          </a:p>
          <a:p>
            <a:pPr lvl="1">
              <a:buFontTx/>
              <a:buNone/>
            </a:pPr>
            <a:endParaRPr lang="en-US" altLang="en-US" sz="2400" dirty="0">
              <a:solidFill>
                <a:srgbClr val="FFFF00"/>
              </a:solidFill>
            </a:endParaRPr>
          </a:p>
          <a:p>
            <a:pPr lvl="1"/>
            <a:endParaRPr lang="nl-NL" alt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54901"/>
              </p:ext>
            </p:extLst>
          </p:nvPr>
        </p:nvGraphicFramePr>
        <p:xfrm>
          <a:off x="1903345" y="2928688"/>
          <a:ext cx="3840773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3" name="Equation" r:id="rId3" imgW="2197080" imgH="838080" progId="Equation.3">
                  <p:embed/>
                </p:oleObj>
              </mc:Choice>
              <mc:Fallback>
                <p:oleObj name="Equation" r:id="rId3" imgW="21970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903345" y="2928688"/>
                        <a:ext cx="3840773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179533"/>
              </p:ext>
            </p:extLst>
          </p:nvPr>
        </p:nvGraphicFramePr>
        <p:xfrm>
          <a:off x="5884911" y="2137680"/>
          <a:ext cx="2910254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4" name="Equation" r:id="rId5" imgW="1714320" imgH="253800" progId="Equation.3">
                  <p:embed/>
                </p:oleObj>
              </mc:Choice>
              <mc:Fallback>
                <p:oleObj name="Equation" r:id="rId5" imgW="1714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5884911" y="2137680"/>
                        <a:ext cx="2910254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8855"/>
              </p:ext>
            </p:extLst>
          </p:nvPr>
        </p:nvGraphicFramePr>
        <p:xfrm>
          <a:off x="2897809" y="4778889"/>
          <a:ext cx="18859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5" name="Equation" r:id="rId7" imgW="1434960" imgH="1371600" progId="Equation.3">
                  <p:embed/>
                </p:oleObj>
              </mc:Choice>
              <mc:Fallback>
                <p:oleObj name="Equation" r:id="rId7" imgW="143496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2897809" y="4778889"/>
                        <a:ext cx="188595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0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 molecule</a:t>
            </a:r>
            <a:endParaRPr lang="nl-NL" altLang="en-US"/>
          </a:p>
        </p:txBody>
      </p:sp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1339363" y="2455866"/>
          <a:ext cx="5383823" cy="383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name="Equation" r:id="rId3" imgW="2971800" imgH="1955520" progId="Equation.3">
                  <p:embed/>
                </p:oleObj>
              </mc:Choice>
              <mc:Fallback>
                <p:oleObj name="Equation" r:id="rId3" imgW="2971800" imgH="1955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339363" y="2455866"/>
                        <a:ext cx="5383823" cy="383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00"/>
                </a:solidFill>
              </a:rPr>
              <a:t>Singlet ground state</a:t>
            </a:r>
          </a:p>
          <a:p>
            <a:r>
              <a:rPr lang="en-US" altLang="en-US" dirty="0">
                <a:solidFill>
                  <a:srgbClr val="FFFF00"/>
                </a:solidFill>
              </a:rPr>
              <a:t>Exchange energy: Pauli + Coulomb</a:t>
            </a:r>
            <a:endParaRPr lang="nl-NL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458</Words>
  <Application>Microsoft Office PowerPoint</Application>
  <PresentationFormat>On-screen Show (4:3)</PresentationFormat>
  <Paragraphs>184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Condensed Matter Physics I</vt:lpstr>
      <vt:lpstr>Last time</vt:lpstr>
      <vt:lpstr>Magnetization in Ni</vt:lpstr>
      <vt:lpstr>Magnetic interaction</vt:lpstr>
      <vt:lpstr>Dipole-dipole interaction</vt:lpstr>
      <vt:lpstr>Magnetic parameters</vt:lpstr>
      <vt:lpstr>Interactions</vt:lpstr>
      <vt:lpstr>H2 molecule</vt:lpstr>
      <vt:lpstr>H2 molecule</vt:lpstr>
      <vt:lpstr>Exchange interaction</vt:lpstr>
      <vt:lpstr>Direct exchange</vt:lpstr>
      <vt:lpstr>Indirect exchange</vt:lpstr>
      <vt:lpstr>Indirect exchange</vt:lpstr>
      <vt:lpstr>(Sr,La,Ca)14Cu24O41</vt:lpstr>
      <vt:lpstr>La9Ca5Cu24O41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153</cp:revision>
  <dcterms:created xsi:type="dcterms:W3CDTF">2001-11-29T08:55:22Z</dcterms:created>
  <dcterms:modified xsi:type="dcterms:W3CDTF">2015-01-27T10:56:09Z</dcterms:modified>
</cp:coreProperties>
</file>