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462" r:id="rId3"/>
    <p:sldId id="471" r:id="rId4"/>
    <p:sldId id="475" r:id="rId5"/>
    <p:sldId id="476" r:id="rId6"/>
    <p:sldId id="477" r:id="rId7"/>
    <p:sldId id="478" r:id="rId8"/>
    <p:sldId id="479" r:id="rId9"/>
    <p:sldId id="480" r:id="rId10"/>
    <p:sldId id="481" r:id="rId11"/>
    <p:sldId id="482" r:id="rId12"/>
    <p:sldId id="483" r:id="rId13"/>
    <p:sldId id="484" r:id="rId14"/>
    <p:sldId id="485" r:id="rId15"/>
    <p:sldId id="486" r:id="rId16"/>
    <p:sldId id="487" r:id="rId17"/>
    <p:sldId id="488" r:id="rId18"/>
    <p:sldId id="491" r:id="rId19"/>
    <p:sldId id="492" r:id="rId20"/>
    <p:sldId id="495" r:id="rId21"/>
    <p:sldId id="496" r:id="rId22"/>
    <p:sldId id="494" r:id="rId23"/>
    <p:sldId id="493" r:id="rId24"/>
  </p:sldIdLst>
  <p:sldSz cx="9144000" cy="6858000" type="screen4x3"/>
  <p:notesSz cx="9893300" cy="674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2AB2"/>
    <a:srgbClr val="FFFFFF"/>
    <a:srgbClr val="FF0000"/>
    <a:srgbClr val="000000"/>
    <a:srgbClr val="01FF2B"/>
    <a:srgbClr val="0000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291" autoAdjust="0"/>
    <p:restoredTop sz="89638" autoAdjust="0"/>
  </p:normalViewPr>
  <p:slideViewPr>
    <p:cSldViewPr snapToGrid="0">
      <p:cViewPr varScale="1">
        <p:scale>
          <a:sx n="64" d="100"/>
          <a:sy n="64" d="100"/>
        </p:scale>
        <p:origin x="-1026" y="-102"/>
      </p:cViewPr>
      <p:guideLst>
        <p:guide orient="horz" pos="4285"/>
        <p:guide pos="5759"/>
      </p:guideLst>
    </p:cSldViewPr>
  </p:slideViewPr>
  <p:outlineViewPr>
    <p:cViewPr>
      <p:scale>
        <a:sx n="27" d="100"/>
        <a:sy n="27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78" y="-396"/>
      </p:cViewPr>
      <p:guideLst>
        <p:guide orient="horz" pos="2124"/>
        <p:guide pos="3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image" Target="../media/image4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image" Target="../media/image23.emf"/><Relationship Id="rId7" Type="http://schemas.openxmlformats.org/officeDocument/2006/relationships/image" Target="../media/image27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image" Target="../media/image3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5463" y="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0715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5463" y="640715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BE6E66A5-B107-44BD-9E6B-45D574EE0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84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2438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863" y="0"/>
            <a:ext cx="426243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6600" y="531813"/>
            <a:ext cx="3340100" cy="250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93813" y="3187700"/>
            <a:ext cx="7305675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6988"/>
            <a:ext cx="4262438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863" y="6376988"/>
            <a:ext cx="4262437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91B5B0FA-5975-4BCB-AE27-79C3E2FFD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747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09A11005-EE8F-428D-AF51-B6DF3E791104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6600" y="531813"/>
            <a:ext cx="3340100" cy="250507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F9F34A-B634-45B8-857F-BA5FFEDDC5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5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59C110-A085-4021-97DA-2276FE0A3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49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945C2E-CE64-4253-B10B-E0D12CE8F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26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499396-AA9A-44C7-8415-D4FF0A73A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6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4121FC-C8F6-495A-A4FC-A463AEC09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24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88E337-6DB8-44CD-A317-35E696C38A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88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D589C3-4B95-4B4C-8D51-E30185BD6E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20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149E65-3BE6-4BAE-B987-481F885496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23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56A752-CDBB-4B65-ADC3-13643111FC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78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5307D8-F54D-4C5D-8FDB-3CB561286C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10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255D9C-4CF4-461A-80FD-2252FE5D74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1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A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508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33488"/>
            <a:ext cx="7772400" cy="542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8638376" y="6035450"/>
            <a:ext cx="492443" cy="711092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>
              <a:defRPr/>
            </a:pPr>
            <a:r>
              <a:rPr lang="en-US" sz="1000" dirty="0" err="1"/>
              <a:t>PvL</a:t>
            </a:r>
            <a:r>
              <a:rPr lang="en-US" sz="1000" dirty="0"/>
              <a:t> CMP-I</a:t>
            </a:r>
          </a:p>
          <a:p>
            <a:pPr>
              <a:defRPr/>
            </a:pPr>
            <a:r>
              <a:rPr lang="en-US" sz="1000" dirty="0"/>
              <a:t>WS 14/15</a:t>
            </a:r>
            <a:endParaRPr lang="en-AU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28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5.e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e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24.emf"/><Relationship Id="rId4" Type="http://schemas.openxmlformats.org/officeDocument/2006/relationships/image" Target="../media/image21.e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9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7" Type="http://schemas.openxmlformats.org/officeDocument/2006/relationships/image" Target="../media/image3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37.emf"/><Relationship Id="rId4" Type="http://schemas.openxmlformats.org/officeDocument/2006/relationships/oleObject" Target="../embeddings/oleObject19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43.png"/><Relationship Id="rId7" Type="http://schemas.openxmlformats.org/officeDocument/2006/relationships/image" Target="../media/image41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40.e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4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Condensed Matter Physics I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23900" y="1968500"/>
            <a:ext cx="7696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Prof. Dr. Ir. Paul H.M. van Loosdrecht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II </a:t>
            </a:r>
            <a:r>
              <a:rPr lang="en-US" altLang="en-US" dirty="0" err="1"/>
              <a:t>Physikalisches</a:t>
            </a:r>
            <a:r>
              <a:rPr lang="en-US" altLang="en-US" dirty="0"/>
              <a:t> </a:t>
            </a:r>
            <a:r>
              <a:rPr lang="en-US" altLang="en-US" dirty="0" err="1"/>
              <a:t>Institut</a:t>
            </a:r>
            <a:r>
              <a:rPr lang="en-US" altLang="en-US" dirty="0"/>
              <a:t>, Room 312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E-mail: pvl@ph2.uni-koeln.de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48813" y="4344995"/>
            <a:ext cx="614726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Website:	http:/www.loosdrecht.net/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		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4514854" y="293687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2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4" y="293687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Double exchange</a:t>
            </a:r>
            <a:endParaRPr lang="nl-NL" alt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>
                <a:solidFill>
                  <a:srgbClr val="FFFF00"/>
                </a:solidFill>
              </a:rPr>
              <a:t>Mixed </a:t>
            </a:r>
            <a:r>
              <a:rPr lang="en-US" altLang="en-US" sz="2400" dirty="0" err="1">
                <a:solidFill>
                  <a:srgbClr val="FFFF00"/>
                </a:solidFill>
              </a:rPr>
              <a:t>valency</a:t>
            </a:r>
            <a:endParaRPr lang="en-US" altLang="en-US" sz="2400" dirty="0">
              <a:solidFill>
                <a:srgbClr val="FFFF00"/>
              </a:solidFill>
            </a:endParaRPr>
          </a:p>
          <a:p>
            <a:r>
              <a:rPr lang="en-US" altLang="en-US" sz="2400" dirty="0">
                <a:solidFill>
                  <a:srgbClr val="FFFF00"/>
                </a:solidFill>
              </a:rPr>
              <a:t>Usually </a:t>
            </a:r>
            <a:r>
              <a:rPr lang="en-US" altLang="en-US" sz="2400" dirty="0" err="1">
                <a:solidFill>
                  <a:srgbClr val="FFFF00"/>
                </a:solidFill>
              </a:rPr>
              <a:t>ferro</a:t>
            </a:r>
            <a:r>
              <a:rPr lang="en-US" altLang="en-US" sz="2400" dirty="0">
                <a:solidFill>
                  <a:srgbClr val="FFFF00"/>
                </a:solidFill>
              </a:rPr>
              <a:t> metal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Relatively strong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La</a:t>
            </a:r>
            <a:r>
              <a:rPr lang="en-US" altLang="en-US" sz="2400" baseline="-25000" dirty="0">
                <a:solidFill>
                  <a:srgbClr val="FFFF00"/>
                </a:solidFill>
              </a:rPr>
              <a:t>1-x</a:t>
            </a:r>
            <a:r>
              <a:rPr lang="en-US" altLang="en-US" sz="2400" dirty="0">
                <a:solidFill>
                  <a:srgbClr val="FFFF00"/>
                </a:solidFill>
              </a:rPr>
              <a:t>Sr</a:t>
            </a:r>
            <a:r>
              <a:rPr lang="en-US" altLang="en-US" sz="2400" baseline="-25000" dirty="0">
                <a:solidFill>
                  <a:srgbClr val="FFFF00"/>
                </a:solidFill>
              </a:rPr>
              <a:t>x</a:t>
            </a:r>
            <a:r>
              <a:rPr lang="en-US" altLang="en-US" sz="2400" dirty="0">
                <a:solidFill>
                  <a:srgbClr val="FFFF00"/>
                </a:solidFill>
              </a:rPr>
              <a:t>MnO</a:t>
            </a:r>
            <a:r>
              <a:rPr lang="en-US" altLang="en-US" sz="2400" baseline="-25000" dirty="0">
                <a:solidFill>
                  <a:srgbClr val="FFFF00"/>
                </a:solidFill>
              </a:rPr>
              <a:t>3</a:t>
            </a:r>
            <a:r>
              <a:rPr lang="en-US" altLang="en-US" sz="2400" dirty="0">
                <a:solidFill>
                  <a:srgbClr val="FFFF00"/>
                </a:solidFill>
              </a:rPr>
              <a:t> (Mn</a:t>
            </a:r>
            <a:r>
              <a:rPr lang="en-US" altLang="en-US" sz="2400" baseline="30000" dirty="0">
                <a:solidFill>
                  <a:srgbClr val="FFFF00"/>
                </a:solidFill>
              </a:rPr>
              <a:t>3+</a:t>
            </a:r>
            <a:r>
              <a:rPr lang="en-US" altLang="en-US" sz="2400" dirty="0">
                <a:solidFill>
                  <a:srgbClr val="FFFF00"/>
                </a:solidFill>
              </a:rPr>
              <a:t>/Mn</a:t>
            </a:r>
            <a:r>
              <a:rPr lang="en-US" altLang="en-US" sz="2400" baseline="30000" dirty="0">
                <a:solidFill>
                  <a:srgbClr val="FFFF00"/>
                </a:solidFill>
              </a:rPr>
              <a:t>4+</a:t>
            </a:r>
            <a:r>
              <a:rPr lang="en-US" altLang="en-US" sz="2400" dirty="0">
                <a:solidFill>
                  <a:srgbClr val="FFFF00"/>
                </a:solidFill>
              </a:rPr>
              <a:t>)</a:t>
            </a:r>
            <a:br>
              <a:rPr lang="en-US" altLang="en-US" sz="2400" dirty="0">
                <a:solidFill>
                  <a:srgbClr val="FFFF00"/>
                </a:solidFill>
              </a:rPr>
            </a:br>
            <a:r>
              <a:rPr lang="en-US" altLang="en-US" sz="2400" dirty="0">
                <a:solidFill>
                  <a:srgbClr val="FFFF00"/>
                </a:solidFill>
              </a:rPr>
              <a:t>Fe</a:t>
            </a:r>
            <a:r>
              <a:rPr lang="en-US" altLang="en-US" sz="2400" baseline="-25000" dirty="0">
                <a:solidFill>
                  <a:srgbClr val="FFFF00"/>
                </a:solidFill>
              </a:rPr>
              <a:t>3</a:t>
            </a:r>
            <a:r>
              <a:rPr lang="en-US" altLang="en-US" sz="2400" dirty="0">
                <a:solidFill>
                  <a:srgbClr val="FFFF00"/>
                </a:solidFill>
              </a:rPr>
              <a:t>O</a:t>
            </a:r>
            <a:r>
              <a:rPr lang="en-US" altLang="en-US" sz="2400" baseline="-25000" dirty="0">
                <a:solidFill>
                  <a:srgbClr val="FFFF00"/>
                </a:solidFill>
              </a:rPr>
              <a:t>4</a:t>
            </a:r>
            <a:r>
              <a:rPr lang="en-US" altLang="en-US" sz="2400" dirty="0">
                <a:solidFill>
                  <a:srgbClr val="FFFF00"/>
                </a:solidFill>
              </a:rPr>
              <a:t> (AB</a:t>
            </a:r>
            <a:r>
              <a:rPr lang="en-US" altLang="en-US" sz="2400" baseline="-25000" dirty="0">
                <a:solidFill>
                  <a:srgbClr val="FFFF00"/>
                </a:solidFill>
              </a:rPr>
              <a:t>2</a:t>
            </a:r>
            <a:r>
              <a:rPr lang="en-US" altLang="en-US" sz="2400" dirty="0">
                <a:solidFill>
                  <a:srgbClr val="FFFF00"/>
                </a:solidFill>
              </a:rPr>
              <a:t>O</a:t>
            </a:r>
            <a:r>
              <a:rPr lang="en-US" altLang="en-US" sz="2400" baseline="-25000" dirty="0">
                <a:solidFill>
                  <a:srgbClr val="FFFF00"/>
                </a:solidFill>
              </a:rPr>
              <a:t>4</a:t>
            </a:r>
            <a:r>
              <a:rPr lang="en-US" altLang="en-US" sz="2400" dirty="0">
                <a:solidFill>
                  <a:srgbClr val="FFFF00"/>
                </a:solidFill>
              </a:rPr>
              <a:t>, Fe</a:t>
            </a:r>
            <a:r>
              <a:rPr lang="en-US" altLang="en-US" sz="2400" baseline="30000" dirty="0">
                <a:solidFill>
                  <a:srgbClr val="FFFF00"/>
                </a:solidFill>
              </a:rPr>
              <a:t>2+</a:t>
            </a:r>
            <a:r>
              <a:rPr lang="en-US" altLang="en-US" sz="2400" dirty="0">
                <a:solidFill>
                  <a:srgbClr val="FFFF00"/>
                </a:solidFill>
              </a:rPr>
              <a:t>/Fe</a:t>
            </a:r>
            <a:r>
              <a:rPr lang="en-US" altLang="en-US" sz="2400" baseline="30000" dirty="0">
                <a:solidFill>
                  <a:srgbClr val="FFFF00"/>
                </a:solidFill>
              </a:rPr>
              <a:t>3+</a:t>
            </a:r>
            <a:r>
              <a:rPr lang="en-US" altLang="en-US" sz="2400" dirty="0">
                <a:solidFill>
                  <a:srgbClr val="FFFF00"/>
                </a:solidFill>
              </a:rPr>
              <a:t>)</a:t>
            </a:r>
            <a:endParaRPr lang="nl-NL" altLang="en-US" sz="2400" dirty="0">
              <a:solidFill>
                <a:srgbClr val="FFFF00"/>
              </a:solidFill>
            </a:endParaRPr>
          </a:p>
        </p:txBody>
      </p:sp>
      <p:grpSp>
        <p:nvGrpSpPr>
          <p:cNvPr id="148484" name="Group 4"/>
          <p:cNvGrpSpPr>
            <a:grpSpLocks/>
          </p:cNvGrpSpPr>
          <p:nvPr/>
        </p:nvGrpSpPr>
        <p:grpSpPr bwMode="auto">
          <a:xfrm>
            <a:off x="1308589" y="3711575"/>
            <a:ext cx="1261696" cy="1841500"/>
            <a:chOff x="893" y="2121"/>
            <a:chExt cx="468" cy="801"/>
          </a:xfrm>
        </p:grpSpPr>
        <p:sp>
          <p:nvSpPr>
            <p:cNvPr id="148485" name="Line 5"/>
            <p:cNvSpPr>
              <a:spLocks noChangeShapeType="1"/>
            </p:cNvSpPr>
            <p:nvPr/>
          </p:nvSpPr>
          <p:spPr bwMode="auto">
            <a:xfrm>
              <a:off x="893" y="2179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8486" name="Line 6"/>
            <p:cNvSpPr>
              <a:spLocks noChangeShapeType="1"/>
            </p:cNvSpPr>
            <p:nvPr/>
          </p:nvSpPr>
          <p:spPr bwMode="auto">
            <a:xfrm>
              <a:off x="893" y="2279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8487" name="Line 7"/>
            <p:cNvSpPr>
              <a:spLocks noChangeShapeType="1"/>
            </p:cNvSpPr>
            <p:nvPr/>
          </p:nvSpPr>
          <p:spPr bwMode="auto">
            <a:xfrm>
              <a:off x="893" y="2596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8488" name="Line 8"/>
            <p:cNvSpPr>
              <a:spLocks noChangeShapeType="1"/>
            </p:cNvSpPr>
            <p:nvPr/>
          </p:nvSpPr>
          <p:spPr bwMode="auto">
            <a:xfrm>
              <a:off x="893" y="2696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8489" name="Line 9"/>
            <p:cNvSpPr>
              <a:spLocks noChangeShapeType="1"/>
            </p:cNvSpPr>
            <p:nvPr/>
          </p:nvSpPr>
          <p:spPr bwMode="auto">
            <a:xfrm>
              <a:off x="893" y="2797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8490" name="Line 10"/>
            <p:cNvSpPr>
              <a:spLocks noChangeShapeType="1"/>
            </p:cNvSpPr>
            <p:nvPr/>
          </p:nvSpPr>
          <p:spPr bwMode="auto">
            <a:xfrm flipV="1">
              <a:off x="994" y="2655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8491" name="Line 11"/>
            <p:cNvSpPr>
              <a:spLocks noChangeShapeType="1"/>
            </p:cNvSpPr>
            <p:nvPr/>
          </p:nvSpPr>
          <p:spPr bwMode="auto">
            <a:xfrm flipV="1">
              <a:off x="1094" y="2546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8492" name="Line 12"/>
            <p:cNvSpPr>
              <a:spLocks noChangeShapeType="1"/>
            </p:cNvSpPr>
            <p:nvPr/>
          </p:nvSpPr>
          <p:spPr bwMode="auto">
            <a:xfrm flipV="1">
              <a:off x="1186" y="2438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8493" name="Line 13"/>
            <p:cNvSpPr>
              <a:spLocks noChangeShapeType="1"/>
            </p:cNvSpPr>
            <p:nvPr/>
          </p:nvSpPr>
          <p:spPr bwMode="auto">
            <a:xfrm flipV="1">
              <a:off x="977" y="2121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</p:grpSp>
      <p:sp>
        <p:nvSpPr>
          <p:cNvPr id="148495" name="Line 15"/>
          <p:cNvSpPr>
            <a:spLocks noChangeShapeType="1"/>
          </p:cNvSpPr>
          <p:nvPr/>
        </p:nvSpPr>
        <p:spPr bwMode="auto">
          <a:xfrm>
            <a:off x="3118338" y="3844925"/>
            <a:ext cx="1261697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8496" name="Line 16"/>
          <p:cNvSpPr>
            <a:spLocks noChangeShapeType="1"/>
          </p:cNvSpPr>
          <p:nvPr/>
        </p:nvSpPr>
        <p:spPr bwMode="auto">
          <a:xfrm>
            <a:off x="3118338" y="4075113"/>
            <a:ext cx="1261697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>
            <a:off x="3118338" y="4803775"/>
            <a:ext cx="1261697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8498" name="Line 18"/>
          <p:cNvSpPr>
            <a:spLocks noChangeShapeType="1"/>
          </p:cNvSpPr>
          <p:nvPr/>
        </p:nvSpPr>
        <p:spPr bwMode="auto">
          <a:xfrm>
            <a:off x="3118338" y="5033963"/>
            <a:ext cx="1261697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8499" name="Line 19"/>
          <p:cNvSpPr>
            <a:spLocks noChangeShapeType="1"/>
          </p:cNvSpPr>
          <p:nvPr/>
        </p:nvSpPr>
        <p:spPr bwMode="auto">
          <a:xfrm>
            <a:off x="3118338" y="5265738"/>
            <a:ext cx="1261697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8500" name="Line 20"/>
          <p:cNvSpPr>
            <a:spLocks noChangeShapeType="1"/>
          </p:cNvSpPr>
          <p:nvPr/>
        </p:nvSpPr>
        <p:spPr bwMode="auto">
          <a:xfrm flipV="1">
            <a:off x="3390900" y="4938713"/>
            <a:ext cx="0" cy="6143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8501" name="Line 21"/>
          <p:cNvSpPr>
            <a:spLocks noChangeShapeType="1"/>
          </p:cNvSpPr>
          <p:nvPr/>
        </p:nvSpPr>
        <p:spPr bwMode="auto">
          <a:xfrm flipV="1">
            <a:off x="3660531" y="4687888"/>
            <a:ext cx="0" cy="6143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8502" name="Line 22"/>
          <p:cNvSpPr>
            <a:spLocks noChangeShapeType="1"/>
          </p:cNvSpPr>
          <p:nvPr/>
        </p:nvSpPr>
        <p:spPr bwMode="auto">
          <a:xfrm flipV="1">
            <a:off x="3908181" y="4440238"/>
            <a:ext cx="0" cy="6143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8504" name="Freeform 24"/>
          <p:cNvSpPr>
            <a:spLocks/>
          </p:cNvSpPr>
          <p:nvPr/>
        </p:nvSpPr>
        <p:spPr bwMode="auto">
          <a:xfrm>
            <a:off x="1553308" y="3371851"/>
            <a:ext cx="1799492" cy="461665"/>
          </a:xfrm>
          <a:custGeom>
            <a:avLst/>
            <a:gdLst>
              <a:gd name="T0" fmla="*/ 0 w 601"/>
              <a:gd name="T1" fmla="*/ 331 h 331"/>
              <a:gd name="T2" fmla="*/ 108 w 601"/>
              <a:gd name="T3" fmla="*/ 114 h 331"/>
              <a:gd name="T4" fmla="*/ 392 w 601"/>
              <a:gd name="T5" fmla="*/ 5 h 331"/>
              <a:gd name="T6" fmla="*/ 601 w 601"/>
              <a:gd name="T7" fmla="*/ 147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1" h="331">
                <a:moveTo>
                  <a:pt x="0" y="331"/>
                </a:moveTo>
                <a:cubicBezTo>
                  <a:pt x="18" y="295"/>
                  <a:pt x="43" y="168"/>
                  <a:pt x="108" y="114"/>
                </a:cubicBezTo>
                <a:cubicBezTo>
                  <a:pt x="173" y="60"/>
                  <a:pt x="310" y="0"/>
                  <a:pt x="392" y="5"/>
                </a:cubicBezTo>
                <a:cubicBezTo>
                  <a:pt x="474" y="10"/>
                  <a:pt x="557" y="117"/>
                  <a:pt x="601" y="147"/>
                </a:cubicBezTo>
              </a:path>
            </a:pathLst>
          </a:custGeom>
          <a:noFill/>
          <a:ln w="25400" cap="flat" cmpd="sng">
            <a:solidFill>
              <a:srgbClr val="00FF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48505" name="Text Box 25"/>
          <p:cNvSpPr txBox="1">
            <a:spLocks noChangeArrowheads="1"/>
          </p:cNvSpPr>
          <p:nvPr/>
        </p:nvSpPr>
        <p:spPr bwMode="auto">
          <a:xfrm>
            <a:off x="1505827" y="5762626"/>
            <a:ext cx="846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Mn</a:t>
            </a:r>
            <a:r>
              <a:rPr lang="en-US" altLang="en-US" baseline="30000"/>
              <a:t>3+</a:t>
            </a:r>
            <a:endParaRPr lang="nl-NL" altLang="en-US"/>
          </a:p>
        </p:txBody>
      </p:sp>
      <p:sp>
        <p:nvSpPr>
          <p:cNvPr id="148506" name="Text Box 26"/>
          <p:cNvSpPr txBox="1">
            <a:spLocks noChangeArrowheads="1"/>
          </p:cNvSpPr>
          <p:nvPr/>
        </p:nvSpPr>
        <p:spPr bwMode="auto">
          <a:xfrm>
            <a:off x="3378587" y="5762626"/>
            <a:ext cx="846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Mn</a:t>
            </a:r>
            <a:r>
              <a:rPr lang="en-US" altLang="en-US" baseline="30000"/>
              <a:t>4+</a:t>
            </a:r>
            <a:endParaRPr lang="nl-NL" altLang="en-US"/>
          </a:p>
        </p:txBody>
      </p:sp>
      <p:pic>
        <p:nvPicPr>
          <p:cNvPr id="148507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615"/>
          <a:stretch>
            <a:fillRect/>
          </a:stretch>
        </p:blipFill>
        <p:spPr bwMode="auto">
          <a:xfrm>
            <a:off x="5662248" y="1028703"/>
            <a:ext cx="3127131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8508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47" t="12697" b="38039"/>
          <a:stretch>
            <a:fillRect/>
          </a:stretch>
        </p:blipFill>
        <p:spPr bwMode="auto">
          <a:xfrm>
            <a:off x="6882912" y="3695703"/>
            <a:ext cx="2092569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8510" name="Text Box 30"/>
          <p:cNvSpPr txBox="1">
            <a:spLocks noChangeArrowheads="1"/>
          </p:cNvSpPr>
          <p:nvPr/>
        </p:nvSpPr>
        <p:spPr bwMode="auto">
          <a:xfrm>
            <a:off x="4110798" y="6134101"/>
            <a:ext cx="46622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CMR in para phase close to </a:t>
            </a:r>
            <a:r>
              <a:rPr lang="en-US" altLang="en-US" dirty="0" err="1"/>
              <a:t>T</a:t>
            </a:r>
            <a:r>
              <a:rPr lang="en-US" altLang="en-US" baseline="-25000" dirty="0" err="1"/>
              <a:t>curie</a:t>
            </a:r>
            <a:endParaRPr lang="nl-NL" altLang="en-US" baseline="-25000" dirty="0"/>
          </a:p>
        </p:txBody>
      </p:sp>
      <p:pic>
        <p:nvPicPr>
          <p:cNvPr id="148511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738" y="3486150"/>
            <a:ext cx="1853712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24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Anisotropic exchange</a:t>
            </a:r>
            <a:endParaRPr lang="nl-NL" alt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err="1">
                <a:solidFill>
                  <a:srgbClr val="FFFF00"/>
                </a:solidFill>
              </a:rPr>
              <a:t>Dzyaloshinsky</a:t>
            </a:r>
            <a:r>
              <a:rPr lang="en-US" altLang="en-US" sz="2800" dirty="0">
                <a:solidFill>
                  <a:srgbClr val="FFFF00"/>
                </a:solidFill>
              </a:rPr>
              <a:t>-Moriya interaction</a:t>
            </a:r>
          </a:p>
          <a:p>
            <a:r>
              <a:rPr lang="en-US" altLang="en-US" sz="2800" dirty="0">
                <a:solidFill>
                  <a:srgbClr val="FFFF00"/>
                </a:solidFill>
              </a:rPr>
              <a:t>Mixing in of excited d-states </a:t>
            </a:r>
          </a:p>
          <a:p>
            <a:r>
              <a:rPr lang="en-US" altLang="en-US" sz="2800" dirty="0">
                <a:solidFill>
                  <a:srgbClr val="FFFF00"/>
                </a:solidFill>
              </a:rPr>
              <a:t>LS coupling in excited state</a:t>
            </a:r>
          </a:p>
          <a:p>
            <a:r>
              <a:rPr lang="en-US" altLang="en-US" sz="2800" dirty="0">
                <a:solidFill>
                  <a:srgbClr val="FFFF00"/>
                </a:solidFill>
              </a:rPr>
              <a:t>If spins inversion </a:t>
            </a:r>
            <a:r>
              <a:rPr lang="en-US" altLang="en-US" sz="2800" dirty="0" err="1">
                <a:solidFill>
                  <a:srgbClr val="FFFF00"/>
                </a:solidFill>
              </a:rPr>
              <a:t>symm</a:t>
            </a:r>
            <a:r>
              <a:rPr lang="en-US" altLang="en-US" sz="2800" dirty="0">
                <a:solidFill>
                  <a:srgbClr val="FFFF00"/>
                </a:solidFill>
              </a:rPr>
              <a:t>. related then 0</a:t>
            </a:r>
          </a:p>
          <a:p>
            <a:r>
              <a:rPr lang="en-US" altLang="en-US" sz="2800" dirty="0">
                <a:solidFill>
                  <a:srgbClr val="FFFF00"/>
                </a:solidFill>
              </a:rPr>
              <a:t>From different from Heisenberg:</a:t>
            </a:r>
          </a:p>
          <a:p>
            <a:r>
              <a:rPr lang="en-US" altLang="en-US" sz="2800" dirty="0">
                <a:solidFill>
                  <a:srgbClr val="FFFF00"/>
                </a:solidFill>
              </a:rPr>
              <a:t>Favors perpendicular alignment </a:t>
            </a:r>
          </a:p>
          <a:p>
            <a:r>
              <a:rPr lang="en-US" altLang="en-US" sz="2800" dirty="0">
                <a:solidFill>
                  <a:srgbClr val="FFFF00"/>
                </a:solidFill>
              </a:rPr>
              <a:t>Examples: </a:t>
            </a:r>
            <a:r>
              <a:rPr lang="el-GR" altLang="en-US" sz="2800" dirty="0">
                <a:solidFill>
                  <a:srgbClr val="FFFF00"/>
                </a:solidFill>
              </a:rPr>
              <a:t>α</a:t>
            </a:r>
            <a:r>
              <a:rPr lang="en-US" altLang="en-US" sz="2800" dirty="0">
                <a:solidFill>
                  <a:srgbClr val="FFFF00"/>
                </a:solidFill>
              </a:rPr>
              <a:t>-Fe</a:t>
            </a:r>
            <a:r>
              <a:rPr lang="en-US" altLang="en-US" sz="2800" baseline="-25000" dirty="0">
                <a:solidFill>
                  <a:srgbClr val="FFFF00"/>
                </a:solidFill>
              </a:rPr>
              <a:t>2</a:t>
            </a:r>
            <a:r>
              <a:rPr lang="en-US" altLang="en-US" sz="2800" dirty="0">
                <a:solidFill>
                  <a:srgbClr val="FFFF00"/>
                </a:solidFill>
              </a:rPr>
              <a:t>O</a:t>
            </a:r>
            <a:r>
              <a:rPr lang="en-US" altLang="en-US" sz="2800" baseline="-25000" dirty="0">
                <a:solidFill>
                  <a:srgbClr val="FFFF00"/>
                </a:solidFill>
              </a:rPr>
              <a:t>3</a:t>
            </a:r>
            <a:r>
              <a:rPr lang="en-US" altLang="en-US" sz="2800" dirty="0">
                <a:solidFill>
                  <a:srgbClr val="FFFF00"/>
                </a:solidFill>
              </a:rPr>
              <a:t>, MnCO</a:t>
            </a:r>
            <a:r>
              <a:rPr lang="en-US" altLang="en-US" sz="2800" baseline="-25000" dirty="0">
                <a:solidFill>
                  <a:srgbClr val="FFFF00"/>
                </a:solidFill>
              </a:rPr>
              <a:t>3</a:t>
            </a:r>
            <a:endParaRPr lang="en-US" altLang="en-US" sz="2800" dirty="0">
              <a:solidFill>
                <a:srgbClr val="FFFF00"/>
              </a:solidFill>
            </a:endParaRPr>
          </a:p>
          <a:p>
            <a:r>
              <a:rPr lang="en-US" altLang="en-US" sz="2800" dirty="0">
                <a:solidFill>
                  <a:srgbClr val="FFFF00"/>
                </a:solidFill>
              </a:rPr>
              <a:t>In AF’s leads to net moment </a:t>
            </a:r>
            <a:r>
              <a:rPr lang="en-US" altLang="en-US" sz="2800" dirty="0">
                <a:solidFill>
                  <a:srgbClr val="FFFF00"/>
                </a:solidFill>
                <a:sym typeface="Wingdings" pitchFamily="2" charset="2"/>
              </a:rPr>
              <a:t> weak </a:t>
            </a:r>
            <a:r>
              <a:rPr lang="en-US" altLang="en-US" sz="2800" dirty="0" err="1">
                <a:solidFill>
                  <a:srgbClr val="FFFF00"/>
                </a:solidFill>
                <a:sym typeface="Wingdings" pitchFamily="2" charset="2"/>
              </a:rPr>
              <a:t>ferro</a:t>
            </a:r>
            <a:endParaRPr lang="el-GR" alt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149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735836"/>
              </p:ext>
            </p:extLst>
          </p:nvPr>
        </p:nvGraphicFramePr>
        <p:xfrm>
          <a:off x="5787309" y="3284055"/>
          <a:ext cx="1513743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3" name="Equation" r:id="rId3" imgW="622080" imgH="266400" progId="Equation.3">
                  <p:embed/>
                </p:oleObj>
              </mc:Choice>
              <mc:Fallback>
                <p:oleObj name="Equation" r:id="rId3" imgW="622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5787309" y="3284055"/>
                        <a:ext cx="1513743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509" name="Line 5"/>
          <p:cNvSpPr>
            <a:spLocks noChangeShapeType="1"/>
          </p:cNvSpPr>
          <p:nvPr/>
        </p:nvSpPr>
        <p:spPr bwMode="auto">
          <a:xfrm rot="1150740" flipV="1">
            <a:off x="2278674" y="5498103"/>
            <a:ext cx="0" cy="6143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49510" name="Line 6"/>
          <p:cNvSpPr>
            <a:spLocks noChangeShapeType="1"/>
          </p:cNvSpPr>
          <p:nvPr/>
        </p:nvSpPr>
        <p:spPr bwMode="auto">
          <a:xfrm rot="9313695" flipV="1">
            <a:off x="1837592" y="5536203"/>
            <a:ext cx="0" cy="6143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49511" name="Line 7"/>
          <p:cNvSpPr>
            <a:spLocks noChangeShapeType="1"/>
          </p:cNvSpPr>
          <p:nvPr/>
        </p:nvSpPr>
        <p:spPr bwMode="auto">
          <a:xfrm rot="1150740" flipV="1">
            <a:off x="3209192" y="5490163"/>
            <a:ext cx="0" cy="6143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49512" name="Line 8"/>
          <p:cNvSpPr>
            <a:spLocks noChangeShapeType="1"/>
          </p:cNvSpPr>
          <p:nvPr/>
        </p:nvSpPr>
        <p:spPr bwMode="auto">
          <a:xfrm rot="9313695" flipV="1">
            <a:off x="2768112" y="5528263"/>
            <a:ext cx="0" cy="6143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49513" name="Line 9"/>
          <p:cNvSpPr>
            <a:spLocks noChangeShapeType="1"/>
          </p:cNvSpPr>
          <p:nvPr/>
        </p:nvSpPr>
        <p:spPr bwMode="auto">
          <a:xfrm rot="1150740" flipV="1">
            <a:off x="4114800" y="5491753"/>
            <a:ext cx="0" cy="6143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49514" name="Line 10"/>
          <p:cNvSpPr>
            <a:spLocks noChangeShapeType="1"/>
          </p:cNvSpPr>
          <p:nvPr/>
        </p:nvSpPr>
        <p:spPr bwMode="auto">
          <a:xfrm rot="9313695" flipV="1">
            <a:off x="3673720" y="5529853"/>
            <a:ext cx="0" cy="6143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347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Multiferroics</a:t>
            </a:r>
            <a:endParaRPr lang="nl-NL" altLang="en-US"/>
          </a:p>
        </p:txBody>
      </p:sp>
      <p:pic>
        <p:nvPicPr>
          <p:cNvPr id="1505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043" y="1346548"/>
            <a:ext cx="3921369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053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77" y="1346548"/>
            <a:ext cx="3753239" cy="5265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053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77" y="867572"/>
            <a:ext cx="264795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5791304" y="6134101"/>
            <a:ext cx="29578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/>
              <a:t>Mostovoy</a:t>
            </a:r>
            <a:r>
              <a:rPr lang="en-US" altLang="en-US" dirty="0"/>
              <a:t> &amp; Cheong</a:t>
            </a:r>
            <a:endParaRPr lang="nl-NL" altLang="en-US" dirty="0"/>
          </a:p>
        </p:txBody>
      </p:sp>
      <p:pic>
        <p:nvPicPr>
          <p:cNvPr id="15053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308" y="5210175"/>
            <a:ext cx="2523392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394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Magnetism in metals</a:t>
            </a:r>
            <a:endParaRPr lang="nl-NL" altLang="en-US"/>
          </a:p>
        </p:txBody>
      </p:sp>
      <p:grpSp>
        <p:nvGrpSpPr>
          <p:cNvPr id="151556" name="Group 4"/>
          <p:cNvGrpSpPr>
            <a:grpSpLocks/>
          </p:cNvGrpSpPr>
          <p:nvPr/>
        </p:nvGrpSpPr>
        <p:grpSpPr bwMode="auto">
          <a:xfrm>
            <a:off x="652097" y="1800228"/>
            <a:ext cx="7362092" cy="874713"/>
            <a:chOff x="236" y="885"/>
            <a:chExt cx="5024" cy="551"/>
          </a:xfrm>
        </p:grpSpPr>
        <p:sp>
          <p:nvSpPr>
            <p:cNvPr id="151557" name="Text Box 5"/>
            <p:cNvSpPr txBox="1">
              <a:spLocks noChangeArrowheads="1"/>
            </p:cNvSpPr>
            <p:nvPr/>
          </p:nvSpPr>
          <p:spPr bwMode="black">
            <a:xfrm>
              <a:off x="236" y="1016"/>
              <a:ext cx="101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400" b="1" u="sng"/>
                <a:t>No field</a:t>
              </a:r>
              <a:r>
                <a:rPr lang="en-US" altLang="en-US" sz="2400"/>
                <a:t>: </a:t>
              </a:r>
            </a:p>
          </p:txBody>
        </p:sp>
        <p:graphicFrame>
          <p:nvGraphicFramePr>
            <p:cNvPr id="151558" name="Object 6"/>
            <p:cNvGraphicFramePr>
              <a:graphicFrameLocks noChangeAspect="1"/>
            </p:cNvGraphicFramePr>
            <p:nvPr/>
          </p:nvGraphicFramePr>
          <p:xfrm>
            <a:off x="1125" y="936"/>
            <a:ext cx="615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73" name="Equation" r:id="rId3" imgW="1218960" imgH="888840" progId="Equation.3">
                    <p:embed/>
                  </p:oleObj>
                </mc:Choice>
                <mc:Fallback>
                  <p:oleObj name="Equation" r:id="rId3" imgW="1218960" imgH="8888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black">
                        <a:xfrm>
                          <a:off x="1125" y="936"/>
                          <a:ext cx="615" cy="4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1559" name="Object 7"/>
            <p:cNvGraphicFramePr>
              <a:graphicFrameLocks noChangeAspect="1"/>
            </p:cNvGraphicFramePr>
            <p:nvPr/>
          </p:nvGraphicFramePr>
          <p:xfrm>
            <a:off x="2035" y="936"/>
            <a:ext cx="1288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74" name="Equation" r:id="rId5" imgW="2552400" imgH="888840" progId="Equation.3">
                    <p:embed/>
                  </p:oleObj>
                </mc:Choice>
                <mc:Fallback>
                  <p:oleObj name="Equation" r:id="rId5" imgW="2552400" imgH="8888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black">
                        <a:xfrm>
                          <a:off x="2035" y="936"/>
                          <a:ext cx="1288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1560" name="Object 8"/>
            <p:cNvGraphicFramePr>
              <a:graphicFrameLocks noChangeAspect="1"/>
            </p:cNvGraphicFramePr>
            <p:nvPr/>
          </p:nvGraphicFramePr>
          <p:xfrm>
            <a:off x="3619" y="885"/>
            <a:ext cx="1641" cy="5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75" name="Equation" r:id="rId7" imgW="3251160" imgH="1091880" progId="Equation.3">
                    <p:embed/>
                  </p:oleObj>
                </mc:Choice>
                <mc:Fallback>
                  <p:oleObj name="Equation" r:id="rId7" imgW="3251160" imgH="1091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black">
                        <a:xfrm>
                          <a:off x="3619" y="885"/>
                          <a:ext cx="1641" cy="5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1561" name="Group 9"/>
          <p:cNvGrpSpPr>
            <a:grpSpLocks/>
          </p:cNvGrpSpPr>
          <p:nvPr/>
        </p:nvGrpSpPr>
        <p:grpSpPr bwMode="auto">
          <a:xfrm>
            <a:off x="108443" y="2917828"/>
            <a:ext cx="2384180" cy="2995613"/>
            <a:chOff x="2383" y="1969"/>
            <a:chExt cx="1627" cy="1887"/>
          </a:xfrm>
        </p:grpSpPr>
        <p:grpSp>
          <p:nvGrpSpPr>
            <p:cNvPr id="151562" name="Group 10"/>
            <p:cNvGrpSpPr>
              <a:grpSpLocks/>
            </p:cNvGrpSpPr>
            <p:nvPr/>
          </p:nvGrpSpPr>
          <p:grpSpPr bwMode="auto">
            <a:xfrm>
              <a:off x="2383" y="1969"/>
              <a:ext cx="1627" cy="1887"/>
              <a:chOff x="1586" y="1460"/>
              <a:chExt cx="1627" cy="1887"/>
            </a:xfrm>
          </p:grpSpPr>
          <p:sp>
            <p:nvSpPr>
              <p:cNvPr id="151563" name="Freeform 11"/>
              <p:cNvSpPr>
                <a:spLocks/>
              </p:cNvSpPr>
              <p:nvPr/>
            </p:nvSpPr>
            <p:spPr bwMode="auto">
              <a:xfrm>
                <a:off x="2083" y="1960"/>
                <a:ext cx="602" cy="870"/>
              </a:xfrm>
              <a:custGeom>
                <a:avLst/>
                <a:gdLst>
                  <a:gd name="T0" fmla="*/ 0 w 648"/>
                  <a:gd name="T1" fmla="*/ 864 h 864"/>
                  <a:gd name="T2" fmla="*/ 0 w 648"/>
                  <a:gd name="T3" fmla="*/ 0 h 864"/>
                  <a:gd name="T4" fmla="*/ 648 w 648"/>
                  <a:gd name="T5" fmla="*/ 0 h 864"/>
                  <a:gd name="T6" fmla="*/ 600 w 648"/>
                  <a:gd name="T7" fmla="*/ 152 h 864"/>
                  <a:gd name="T8" fmla="*/ 512 w 648"/>
                  <a:gd name="T9" fmla="*/ 336 h 864"/>
                  <a:gd name="T10" fmla="*/ 448 w 648"/>
                  <a:gd name="T11" fmla="*/ 464 h 864"/>
                  <a:gd name="T12" fmla="*/ 360 w 648"/>
                  <a:gd name="T13" fmla="*/ 616 h 864"/>
                  <a:gd name="T14" fmla="*/ 304 w 648"/>
                  <a:gd name="T15" fmla="*/ 688 h 864"/>
                  <a:gd name="T16" fmla="*/ 272 w 648"/>
                  <a:gd name="T17" fmla="*/ 728 h 864"/>
                  <a:gd name="T18" fmla="*/ 192 w 648"/>
                  <a:gd name="T19" fmla="*/ 792 h 864"/>
                  <a:gd name="T20" fmla="*/ 136 w 648"/>
                  <a:gd name="T21" fmla="*/ 832 h 864"/>
                  <a:gd name="T22" fmla="*/ 64 w 648"/>
                  <a:gd name="T23" fmla="*/ 856 h 864"/>
                  <a:gd name="T24" fmla="*/ 0 w 648"/>
                  <a:gd name="T25" fmla="*/ 864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48" h="864">
                    <a:moveTo>
                      <a:pt x="0" y="864"/>
                    </a:moveTo>
                    <a:lnTo>
                      <a:pt x="0" y="0"/>
                    </a:lnTo>
                    <a:lnTo>
                      <a:pt x="648" y="0"/>
                    </a:lnTo>
                    <a:lnTo>
                      <a:pt x="600" y="152"/>
                    </a:lnTo>
                    <a:lnTo>
                      <a:pt x="512" y="336"/>
                    </a:lnTo>
                    <a:lnTo>
                      <a:pt x="448" y="464"/>
                    </a:lnTo>
                    <a:lnTo>
                      <a:pt x="360" y="616"/>
                    </a:lnTo>
                    <a:lnTo>
                      <a:pt x="304" y="688"/>
                    </a:lnTo>
                    <a:lnTo>
                      <a:pt x="272" y="728"/>
                    </a:lnTo>
                    <a:lnTo>
                      <a:pt x="192" y="792"/>
                    </a:lnTo>
                    <a:lnTo>
                      <a:pt x="136" y="832"/>
                    </a:lnTo>
                    <a:lnTo>
                      <a:pt x="64" y="856"/>
                    </a:lnTo>
                    <a:lnTo>
                      <a:pt x="0" y="864"/>
                    </a:lnTo>
                    <a:close/>
                  </a:path>
                </a:pathLst>
              </a:cu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51564" name="Freeform 12"/>
              <p:cNvSpPr>
                <a:spLocks/>
              </p:cNvSpPr>
              <p:nvPr/>
            </p:nvSpPr>
            <p:spPr bwMode="auto">
              <a:xfrm>
                <a:off x="2075" y="1699"/>
                <a:ext cx="752" cy="1131"/>
              </a:xfrm>
              <a:custGeom>
                <a:avLst/>
                <a:gdLst>
                  <a:gd name="T0" fmla="*/ 0 w 10306"/>
                  <a:gd name="T1" fmla="*/ 16237 h 16237"/>
                  <a:gd name="T2" fmla="*/ 209 w 10306"/>
                  <a:gd name="T3" fmla="*/ 16231 h 16237"/>
                  <a:gd name="T4" fmla="*/ 417 w 10306"/>
                  <a:gd name="T5" fmla="*/ 16211 h 16237"/>
                  <a:gd name="T6" fmla="*/ 625 w 10306"/>
                  <a:gd name="T7" fmla="*/ 16178 h 16237"/>
                  <a:gd name="T8" fmla="*/ 834 w 10306"/>
                  <a:gd name="T9" fmla="*/ 16131 h 16237"/>
                  <a:gd name="T10" fmla="*/ 1041 w 10306"/>
                  <a:gd name="T11" fmla="*/ 16072 h 16237"/>
                  <a:gd name="T12" fmla="*/ 1250 w 10306"/>
                  <a:gd name="T13" fmla="*/ 15999 h 16237"/>
                  <a:gd name="T14" fmla="*/ 1457 w 10306"/>
                  <a:gd name="T15" fmla="*/ 15913 h 16237"/>
                  <a:gd name="T16" fmla="*/ 1666 w 10306"/>
                  <a:gd name="T17" fmla="*/ 15813 h 16237"/>
                  <a:gd name="T18" fmla="*/ 1875 w 10306"/>
                  <a:gd name="T19" fmla="*/ 15701 h 16237"/>
                  <a:gd name="T20" fmla="*/ 2082 w 10306"/>
                  <a:gd name="T21" fmla="*/ 15574 h 16237"/>
                  <a:gd name="T22" fmla="*/ 2291 w 10306"/>
                  <a:gd name="T23" fmla="*/ 15435 h 16237"/>
                  <a:gd name="T24" fmla="*/ 2499 w 10306"/>
                  <a:gd name="T25" fmla="*/ 15282 h 16237"/>
                  <a:gd name="T26" fmla="*/ 2707 w 10306"/>
                  <a:gd name="T27" fmla="*/ 15117 h 16237"/>
                  <a:gd name="T28" fmla="*/ 2915 w 10306"/>
                  <a:gd name="T29" fmla="*/ 14939 h 16237"/>
                  <a:gd name="T30" fmla="*/ 3123 w 10306"/>
                  <a:gd name="T31" fmla="*/ 14746 h 16237"/>
                  <a:gd name="T32" fmla="*/ 3331 w 10306"/>
                  <a:gd name="T33" fmla="*/ 14541 h 16237"/>
                  <a:gd name="T34" fmla="*/ 3540 w 10306"/>
                  <a:gd name="T35" fmla="*/ 14322 h 16237"/>
                  <a:gd name="T36" fmla="*/ 3748 w 10306"/>
                  <a:gd name="T37" fmla="*/ 14090 h 16237"/>
                  <a:gd name="T38" fmla="*/ 3956 w 10306"/>
                  <a:gd name="T39" fmla="*/ 13844 h 16237"/>
                  <a:gd name="T40" fmla="*/ 4165 w 10306"/>
                  <a:gd name="T41" fmla="*/ 13586 h 16237"/>
                  <a:gd name="T42" fmla="*/ 4372 w 10306"/>
                  <a:gd name="T43" fmla="*/ 13315 h 16237"/>
                  <a:gd name="T44" fmla="*/ 4581 w 10306"/>
                  <a:gd name="T45" fmla="*/ 13029 h 16237"/>
                  <a:gd name="T46" fmla="*/ 4788 w 10306"/>
                  <a:gd name="T47" fmla="*/ 12731 h 16237"/>
                  <a:gd name="T48" fmla="*/ 4997 w 10306"/>
                  <a:gd name="T49" fmla="*/ 12420 h 16237"/>
                  <a:gd name="T50" fmla="*/ 5206 w 10306"/>
                  <a:gd name="T51" fmla="*/ 12095 h 16237"/>
                  <a:gd name="T52" fmla="*/ 5413 w 10306"/>
                  <a:gd name="T53" fmla="*/ 11757 h 16237"/>
                  <a:gd name="T54" fmla="*/ 5622 w 10306"/>
                  <a:gd name="T55" fmla="*/ 11405 h 16237"/>
                  <a:gd name="T56" fmla="*/ 5830 w 10306"/>
                  <a:gd name="T57" fmla="*/ 11041 h 16237"/>
                  <a:gd name="T58" fmla="*/ 6038 w 10306"/>
                  <a:gd name="T59" fmla="*/ 10664 h 16237"/>
                  <a:gd name="T60" fmla="*/ 6246 w 10306"/>
                  <a:gd name="T61" fmla="*/ 10272 h 16237"/>
                  <a:gd name="T62" fmla="*/ 6454 w 10306"/>
                  <a:gd name="T63" fmla="*/ 9868 h 16237"/>
                  <a:gd name="T64" fmla="*/ 6663 w 10306"/>
                  <a:gd name="T65" fmla="*/ 9451 h 16237"/>
                  <a:gd name="T66" fmla="*/ 6871 w 10306"/>
                  <a:gd name="T67" fmla="*/ 9020 h 16237"/>
                  <a:gd name="T68" fmla="*/ 7079 w 10306"/>
                  <a:gd name="T69" fmla="*/ 8576 h 16237"/>
                  <a:gd name="T70" fmla="*/ 7287 w 10306"/>
                  <a:gd name="T71" fmla="*/ 8120 h 16237"/>
                  <a:gd name="T72" fmla="*/ 7496 w 10306"/>
                  <a:gd name="T73" fmla="*/ 7650 h 16237"/>
                  <a:gd name="T74" fmla="*/ 7703 w 10306"/>
                  <a:gd name="T75" fmla="*/ 7165 h 16237"/>
                  <a:gd name="T76" fmla="*/ 7912 w 10306"/>
                  <a:gd name="T77" fmla="*/ 6669 h 16237"/>
                  <a:gd name="T78" fmla="*/ 8119 w 10306"/>
                  <a:gd name="T79" fmla="*/ 6159 h 16237"/>
                  <a:gd name="T80" fmla="*/ 8328 w 10306"/>
                  <a:gd name="T81" fmla="*/ 5634 h 16237"/>
                  <a:gd name="T82" fmla="*/ 8537 w 10306"/>
                  <a:gd name="T83" fmla="*/ 5098 h 16237"/>
                  <a:gd name="T84" fmla="*/ 8744 w 10306"/>
                  <a:gd name="T85" fmla="*/ 4548 h 16237"/>
                  <a:gd name="T86" fmla="*/ 8953 w 10306"/>
                  <a:gd name="T87" fmla="*/ 3984 h 16237"/>
                  <a:gd name="T88" fmla="*/ 9161 w 10306"/>
                  <a:gd name="T89" fmla="*/ 3408 h 16237"/>
                  <a:gd name="T90" fmla="*/ 9369 w 10306"/>
                  <a:gd name="T91" fmla="*/ 2818 h 16237"/>
                  <a:gd name="T92" fmla="*/ 9578 w 10306"/>
                  <a:gd name="T93" fmla="*/ 2215 h 16237"/>
                  <a:gd name="T94" fmla="*/ 9785 w 10306"/>
                  <a:gd name="T95" fmla="*/ 1598 h 16237"/>
                  <a:gd name="T96" fmla="*/ 9994 w 10306"/>
                  <a:gd name="T97" fmla="*/ 969 h 16237"/>
                  <a:gd name="T98" fmla="*/ 10202 w 10306"/>
                  <a:gd name="T99" fmla="*/ 326 h 16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306" h="16237">
                    <a:moveTo>
                      <a:pt x="0" y="16237"/>
                    </a:moveTo>
                    <a:lnTo>
                      <a:pt x="0" y="16237"/>
                    </a:lnTo>
                    <a:lnTo>
                      <a:pt x="104" y="16235"/>
                    </a:lnTo>
                    <a:lnTo>
                      <a:pt x="209" y="16231"/>
                    </a:lnTo>
                    <a:lnTo>
                      <a:pt x="313" y="16222"/>
                    </a:lnTo>
                    <a:lnTo>
                      <a:pt x="417" y="16211"/>
                    </a:lnTo>
                    <a:lnTo>
                      <a:pt x="521" y="16195"/>
                    </a:lnTo>
                    <a:lnTo>
                      <a:pt x="625" y="16178"/>
                    </a:lnTo>
                    <a:lnTo>
                      <a:pt x="729" y="16156"/>
                    </a:lnTo>
                    <a:lnTo>
                      <a:pt x="834" y="16131"/>
                    </a:lnTo>
                    <a:lnTo>
                      <a:pt x="937" y="16103"/>
                    </a:lnTo>
                    <a:lnTo>
                      <a:pt x="1041" y="16072"/>
                    </a:lnTo>
                    <a:lnTo>
                      <a:pt x="1145" y="16036"/>
                    </a:lnTo>
                    <a:lnTo>
                      <a:pt x="1250" y="15999"/>
                    </a:lnTo>
                    <a:lnTo>
                      <a:pt x="1354" y="15957"/>
                    </a:lnTo>
                    <a:lnTo>
                      <a:pt x="1457" y="15913"/>
                    </a:lnTo>
                    <a:lnTo>
                      <a:pt x="1562" y="15865"/>
                    </a:lnTo>
                    <a:lnTo>
                      <a:pt x="1666" y="15813"/>
                    </a:lnTo>
                    <a:lnTo>
                      <a:pt x="1770" y="15759"/>
                    </a:lnTo>
                    <a:lnTo>
                      <a:pt x="1875" y="15701"/>
                    </a:lnTo>
                    <a:lnTo>
                      <a:pt x="1978" y="15639"/>
                    </a:lnTo>
                    <a:lnTo>
                      <a:pt x="2082" y="15574"/>
                    </a:lnTo>
                    <a:lnTo>
                      <a:pt x="2187" y="15507"/>
                    </a:lnTo>
                    <a:lnTo>
                      <a:pt x="2291" y="15435"/>
                    </a:lnTo>
                    <a:lnTo>
                      <a:pt x="2394" y="15361"/>
                    </a:lnTo>
                    <a:lnTo>
                      <a:pt x="2499" y="15282"/>
                    </a:lnTo>
                    <a:lnTo>
                      <a:pt x="2603" y="15202"/>
                    </a:lnTo>
                    <a:lnTo>
                      <a:pt x="2707" y="15117"/>
                    </a:lnTo>
                    <a:lnTo>
                      <a:pt x="2811" y="15030"/>
                    </a:lnTo>
                    <a:lnTo>
                      <a:pt x="2915" y="14939"/>
                    </a:lnTo>
                    <a:lnTo>
                      <a:pt x="3019" y="14844"/>
                    </a:lnTo>
                    <a:lnTo>
                      <a:pt x="3123" y="14746"/>
                    </a:lnTo>
                    <a:lnTo>
                      <a:pt x="3228" y="14645"/>
                    </a:lnTo>
                    <a:lnTo>
                      <a:pt x="3331" y="14541"/>
                    </a:lnTo>
                    <a:lnTo>
                      <a:pt x="3435" y="14433"/>
                    </a:lnTo>
                    <a:lnTo>
                      <a:pt x="3540" y="14322"/>
                    </a:lnTo>
                    <a:lnTo>
                      <a:pt x="3644" y="14207"/>
                    </a:lnTo>
                    <a:lnTo>
                      <a:pt x="3748" y="14090"/>
                    </a:lnTo>
                    <a:lnTo>
                      <a:pt x="3852" y="13969"/>
                    </a:lnTo>
                    <a:lnTo>
                      <a:pt x="3956" y="13844"/>
                    </a:lnTo>
                    <a:lnTo>
                      <a:pt x="4060" y="13717"/>
                    </a:lnTo>
                    <a:lnTo>
                      <a:pt x="4165" y="13586"/>
                    </a:lnTo>
                    <a:lnTo>
                      <a:pt x="4269" y="13453"/>
                    </a:lnTo>
                    <a:lnTo>
                      <a:pt x="4372" y="13315"/>
                    </a:lnTo>
                    <a:lnTo>
                      <a:pt x="4476" y="13174"/>
                    </a:lnTo>
                    <a:lnTo>
                      <a:pt x="4581" y="13029"/>
                    </a:lnTo>
                    <a:lnTo>
                      <a:pt x="4685" y="12882"/>
                    </a:lnTo>
                    <a:lnTo>
                      <a:pt x="4788" y="12731"/>
                    </a:lnTo>
                    <a:lnTo>
                      <a:pt x="4893" y="12577"/>
                    </a:lnTo>
                    <a:lnTo>
                      <a:pt x="4997" y="12420"/>
                    </a:lnTo>
                    <a:lnTo>
                      <a:pt x="5101" y="12259"/>
                    </a:lnTo>
                    <a:lnTo>
                      <a:pt x="5206" y="12095"/>
                    </a:lnTo>
                    <a:lnTo>
                      <a:pt x="5309" y="11928"/>
                    </a:lnTo>
                    <a:lnTo>
                      <a:pt x="5413" y="11757"/>
                    </a:lnTo>
                    <a:lnTo>
                      <a:pt x="5518" y="11583"/>
                    </a:lnTo>
                    <a:lnTo>
                      <a:pt x="5622" y="11405"/>
                    </a:lnTo>
                    <a:lnTo>
                      <a:pt x="5725" y="11225"/>
                    </a:lnTo>
                    <a:lnTo>
                      <a:pt x="5830" y="11041"/>
                    </a:lnTo>
                    <a:lnTo>
                      <a:pt x="5934" y="10855"/>
                    </a:lnTo>
                    <a:lnTo>
                      <a:pt x="6038" y="10664"/>
                    </a:lnTo>
                    <a:lnTo>
                      <a:pt x="6142" y="10470"/>
                    </a:lnTo>
                    <a:lnTo>
                      <a:pt x="6246" y="10272"/>
                    </a:lnTo>
                    <a:lnTo>
                      <a:pt x="6350" y="10072"/>
                    </a:lnTo>
                    <a:lnTo>
                      <a:pt x="6454" y="9868"/>
                    </a:lnTo>
                    <a:lnTo>
                      <a:pt x="6559" y="9661"/>
                    </a:lnTo>
                    <a:lnTo>
                      <a:pt x="6663" y="9451"/>
                    </a:lnTo>
                    <a:lnTo>
                      <a:pt x="6766" y="9237"/>
                    </a:lnTo>
                    <a:lnTo>
                      <a:pt x="6871" y="9020"/>
                    </a:lnTo>
                    <a:lnTo>
                      <a:pt x="6975" y="8799"/>
                    </a:lnTo>
                    <a:lnTo>
                      <a:pt x="7079" y="8576"/>
                    </a:lnTo>
                    <a:lnTo>
                      <a:pt x="7184" y="8351"/>
                    </a:lnTo>
                    <a:lnTo>
                      <a:pt x="7287" y="8120"/>
                    </a:lnTo>
                    <a:lnTo>
                      <a:pt x="7391" y="7886"/>
                    </a:lnTo>
                    <a:lnTo>
                      <a:pt x="7496" y="7650"/>
                    </a:lnTo>
                    <a:lnTo>
                      <a:pt x="7600" y="7409"/>
                    </a:lnTo>
                    <a:lnTo>
                      <a:pt x="7703" y="7165"/>
                    </a:lnTo>
                    <a:lnTo>
                      <a:pt x="7807" y="6918"/>
                    </a:lnTo>
                    <a:lnTo>
                      <a:pt x="7912" y="6669"/>
                    </a:lnTo>
                    <a:lnTo>
                      <a:pt x="8016" y="6415"/>
                    </a:lnTo>
                    <a:lnTo>
                      <a:pt x="8119" y="6159"/>
                    </a:lnTo>
                    <a:lnTo>
                      <a:pt x="8224" y="5898"/>
                    </a:lnTo>
                    <a:lnTo>
                      <a:pt x="8328" y="5634"/>
                    </a:lnTo>
                    <a:lnTo>
                      <a:pt x="8432" y="5368"/>
                    </a:lnTo>
                    <a:lnTo>
                      <a:pt x="8537" y="5098"/>
                    </a:lnTo>
                    <a:lnTo>
                      <a:pt x="8640" y="4824"/>
                    </a:lnTo>
                    <a:lnTo>
                      <a:pt x="8744" y="4548"/>
                    </a:lnTo>
                    <a:lnTo>
                      <a:pt x="8849" y="4267"/>
                    </a:lnTo>
                    <a:lnTo>
                      <a:pt x="8953" y="3984"/>
                    </a:lnTo>
                    <a:lnTo>
                      <a:pt x="9057" y="3697"/>
                    </a:lnTo>
                    <a:lnTo>
                      <a:pt x="9161" y="3408"/>
                    </a:lnTo>
                    <a:lnTo>
                      <a:pt x="9265" y="3115"/>
                    </a:lnTo>
                    <a:lnTo>
                      <a:pt x="9369" y="2818"/>
                    </a:lnTo>
                    <a:lnTo>
                      <a:pt x="9473" y="2518"/>
                    </a:lnTo>
                    <a:lnTo>
                      <a:pt x="9578" y="2215"/>
                    </a:lnTo>
                    <a:lnTo>
                      <a:pt x="9681" y="1908"/>
                    </a:lnTo>
                    <a:lnTo>
                      <a:pt x="9785" y="1598"/>
                    </a:lnTo>
                    <a:lnTo>
                      <a:pt x="9890" y="1285"/>
                    </a:lnTo>
                    <a:lnTo>
                      <a:pt x="9994" y="969"/>
                    </a:lnTo>
                    <a:lnTo>
                      <a:pt x="10097" y="650"/>
                    </a:lnTo>
                    <a:lnTo>
                      <a:pt x="10202" y="326"/>
                    </a:lnTo>
                    <a:lnTo>
                      <a:pt x="10306" y="0"/>
                    </a:lnTo>
                  </a:path>
                </a:pathLst>
              </a:custGeom>
              <a:noFill/>
              <a:ln w="38100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51565" name="Line 13"/>
              <p:cNvSpPr>
                <a:spLocks noChangeShapeType="1"/>
              </p:cNvSpPr>
              <p:nvPr/>
            </p:nvSpPr>
            <p:spPr bwMode="auto">
              <a:xfrm>
                <a:off x="2075" y="1738"/>
                <a:ext cx="0" cy="1609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51566" name="Line 14"/>
              <p:cNvSpPr>
                <a:spLocks noChangeShapeType="1"/>
              </p:cNvSpPr>
              <p:nvPr/>
            </p:nvSpPr>
            <p:spPr bwMode="auto">
              <a:xfrm>
                <a:off x="2075" y="3033"/>
                <a:ext cx="610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51567" name="Text Box 15"/>
              <p:cNvSpPr txBox="1">
                <a:spLocks noChangeArrowheads="1"/>
              </p:cNvSpPr>
              <p:nvPr/>
            </p:nvSpPr>
            <p:spPr bwMode="auto">
              <a:xfrm>
                <a:off x="2632" y="2888"/>
                <a:ext cx="581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/>
                  <a:t>DOS</a:t>
                </a:r>
              </a:p>
            </p:txBody>
          </p:sp>
          <p:sp>
            <p:nvSpPr>
              <p:cNvPr id="151568" name="Text Box 16"/>
              <p:cNvSpPr txBox="1">
                <a:spLocks noChangeArrowheads="1"/>
              </p:cNvSpPr>
              <p:nvPr/>
            </p:nvSpPr>
            <p:spPr bwMode="auto">
              <a:xfrm>
                <a:off x="1940" y="1460"/>
                <a:ext cx="26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/>
                  <a:t>E</a:t>
                </a:r>
              </a:p>
            </p:txBody>
          </p:sp>
          <p:sp>
            <p:nvSpPr>
              <p:cNvPr id="151569" name="Line 17"/>
              <p:cNvSpPr>
                <a:spLocks noChangeShapeType="1"/>
              </p:cNvSpPr>
              <p:nvPr/>
            </p:nvSpPr>
            <p:spPr bwMode="auto">
              <a:xfrm>
                <a:off x="1906" y="1957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51570" name="Text Box 18"/>
              <p:cNvSpPr txBox="1">
                <a:spLocks noChangeArrowheads="1"/>
              </p:cNvSpPr>
              <p:nvPr/>
            </p:nvSpPr>
            <p:spPr bwMode="auto">
              <a:xfrm>
                <a:off x="1586" y="1815"/>
                <a:ext cx="351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/>
                  <a:t>E</a:t>
                </a:r>
                <a:r>
                  <a:rPr lang="en-US" altLang="en-US" sz="2400" baseline="-25000"/>
                  <a:t>F</a:t>
                </a:r>
                <a:endParaRPr lang="en-US" altLang="en-US" sz="2400"/>
              </a:p>
            </p:txBody>
          </p:sp>
        </p:grpSp>
        <p:grpSp>
          <p:nvGrpSpPr>
            <p:cNvPr id="151571" name="Group 19"/>
            <p:cNvGrpSpPr>
              <a:grpSpLocks/>
            </p:cNvGrpSpPr>
            <p:nvPr/>
          </p:nvGrpSpPr>
          <p:grpSpPr bwMode="auto">
            <a:xfrm>
              <a:off x="2989" y="2585"/>
              <a:ext cx="186" cy="356"/>
              <a:chOff x="2626" y="2652"/>
              <a:chExt cx="440" cy="356"/>
            </a:xfrm>
          </p:grpSpPr>
          <p:sp>
            <p:nvSpPr>
              <p:cNvPr id="151572" name="Line 20"/>
              <p:cNvSpPr>
                <a:spLocks noChangeShapeType="1"/>
              </p:cNvSpPr>
              <p:nvPr/>
            </p:nvSpPr>
            <p:spPr bwMode="auto">
              <a:xfrm flipV="1">
                <a:off x="2626" y="2652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51573" name="Line 21"/>
              <p:cNvSpPr>
                <a:spLocks noChangeShapeType="1"/>
              </p:cNvSpPr>
              <p:nvPr/>
            </p:nvSpPr>
            <p:spPr bwMode="auto">
              <a:xfrm>
                <a:off x="3066" y="2652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</p:grpSp>
      </p:grpSp>
      <p:sp>
        <p:nvSpPr>
          <p:cNvPr id="151574" name="Text Box 22"/>
          <p:cNvSpPr txBox="1">
            <a:spLocks noChangeArrowheads="1"/>
          </p:cNvSpPr>
          <p:nvPr/>
        </p:nvSpPr>
        <p:spPr bwMode="auto">
          <a:xfrm>
            <a:off x="455736" y="1190625"/>
            <a:ext cx="2581156" cy="461665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Free electron gas</a:t>
            </a:r>
            <a:endParaRPr lang="nl-NL" altLang="en-US"/>
          </a:p>
        </p:txBody>
      </p:sp>
      <p:sp>
        <p:nvSpPr>
          <p:cNvPr id="151575" name="Text Box 23"/>
          <p:cNvSpPr txBox="1">
            <a:spLocks noChangeArrowheads="1"/>
          </p:cNvSpPr>
          <p:nvPr/>
        </p:nvSpPr>
        <p:spPr bwMode="auto">
          <a:xfrm>
            <a:off x="2762258" y="3409953"/>
            <a:ext cx="647484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altLang="en-US"/>
              <a:t> Pauli paramagnetism, Landau diamagnetism</a:t>
            </a:r>
          </a:p>
          <a:p>
            <a:pPr algn="l">
              <a:buFontTx/>
              <a:buChar char="•"/>
            </a:pPr>
            <a:r>
              <a:rPr lang="en-US" altLang="en-US"/>
              <a:t> Curie-like (E</a:t>
            </a:r>
            <a:r>
              <a:rPr lang="en-US" altLang="en-US" baseline="-25000"/>
              <a:t>F</a:t>
            </a:r>
            <a:r>
              <a:rPr lang="en-US" altLang="en-US"/>
              <a:t>~kT)</a:t>
            </a:r>
          </a:p>
          <a:p>
            <a:pPr algn="l">
              <a:buFontTx/>
              <a:buChar char="•"/>
            </a:pPr>
            <a:r>
              <a:rPr lang="en-US" altLang="en-US"/>
              <a:t> Spontaneous spin polarization (Stoner)</a:t>
            </a:r>
          </a:p>
          <a:p>
            <a:pPr algn="l">
              <a:buFontTx/>
              <a:buChar char="•"/>
            </a:pPr>
            <a:r>
              <a:rPr lang="en-US" altLang="en-US"/>
              <a:t> RKKY</a:t>
            </a:r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23418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Pauli paramagnetism</a:t>
            </a:r>
            <a:endParaRPr lang="nl-NL" altLang="en-US"/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717631" y="1587650"/>
            <a:ext cx="1032038" cy="461665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AU"/>
          </a:p>
        </p:txBody>
      </p:sp>
      <p:graphicFrame>
        <p:nvGraphicFramePr>
          <p:cNvPr id="152581" name="Object 5"/>
          <p:cNvGraphicFramePr>
            <a:graphicFrameLocks noChangeAspect="1"/>
          </p:cNvGraphicFramePr>
          <p:nvPr/>
        </p:nvGraphicFramePr>
        <p:xfrm>
          <a:off x="1859575" y="1477963"/>
          <a:ext cx="191525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62" name="Equation" r:id="rId3" imgW="2590560" imgH="888840" progId="Equation.3">
                  <p:embed/>
                </p:oleObj>
              </mc:Choice>
              <mc:Fallback>
                <p:oleObj name="Equation" r:id="rId3" imgW="259056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859575" y="1477963"/>
                        <a:ext cx="1915257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2582" name="Group 6"/>
          <p:cNvGrpSpPr>
            <a:grpSpLocks/>
          </p:cNvGrpSpPr>
          <p:nvPr/>
        </p:nvGrpSpPr>
        <p:grpSpPr bwMode="auto">
          <a:xfrm>
            <a:off x="783981" y="1577975"/>
            <a:ext cx="977411" cy="457200"/>
            <a:chOff x="518" y="1119"/>
            <a:chExt cx="667" cy="288"/>
          </a:xfrm>
        </p:grpSpPr>
        <p:sp>
          <p:nvSpPr>
            <p:cNvPr id="152583" name="Text Box 7"/>
            <p:cNvSpPr txBox="1">
              <a:spLocks noChangeArrowheads="1"/>
            </p:cNvSpPr>
            <p:nvPr/>
          </p:nvSpPr>
          <p:spPr bwMode="auto">
            <a:xfrm>
              <a:off x="963" y="1119"/>
              <a:ext cx="2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en-US" sz="2400"/>
                <a:t>: </a:t>
              </a:r>
            </a:p>
          </p:txBody>
        </p:sp>
        <p:graphicFrame>
          <p:nvGraphicFramePr>
            <p:cNvPr id="152584" name="Object 8"/>
            <p:cNvGraphicFramePr>
              <a:graphicFrameLocks noChangeAspect="1"/>
            </p:cNvGraphicFramePr>
            <p:nvPr/>
          </p:nvGraphicFramePr>
          <p:xfrm>
            <a:off x="518" y="1187"/>
            <a:ext cx="456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363" name="Equation" r:id="rId5" imgW="723600" imgH="291960" progId="Equation.3">
                    <p:embed/>
                  </p:oleObj>
                </mc:Choice>
                <mc:Fallback>
                  <p:oleObj name="Equation" r:id="rId5" imgW="72360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" y="1187"/>
                          <a:ext cx="456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2585" name="Freeform 9"/>
          <p:cNvSpPr>
            <a:spLocks/>
          </p:cNvSpPr>
          <p:nvPr/>
        </p:nvSpPr>
        <p:spPr bwMode="auto">
          <a:xfrm>
            <a:off x="2130669" y="3471863"/>
            <a:ext cx="849923" cy="1097280"/>
          </a:xfrm>
          <a:custGeom>
            <a:avLst/>
            <a:gdLst>
              <a:gd name="T0" fmla="*/ 0 w 648"/>
              <a:gd name="T1" fmla="*/ 864 h 864"/>
              <a:gd name="T2" fmla="*/ 0 w 648"/>
              <a:gd name="T3" fmla="*/ 0 h 864"/>
              <a:gd name="T4" fmla="*/ 648 w 648"/>
              <a:gd name="T5" fmla="*/ 0 h 864"/>
              <a:gd name="T6" fmla="*/ 600 w 648"/>
              <a:gd name="T7" fmla="*/ 152 h 864"/>
              <a:gd name="T8" fmla="*/ 512 w 648"/>
              <a:gd name="T9" fmla="*/ 336 h 864"/>
              <a:gd name="T10" fmla="*/ 448 w 648"/>
              <a:gd name="T11" fmla="*/ 464 h 864"/>
              <a:gd name="T12" fmla="*/ 360 w 648"/>
              <a:gd name="T13" fmla="*/ 616 h 864"/>
              <a:gd name="T14" fmla="*/ 304 w 648"/>
              <a:gd name="T15" fmla="*/ 688 h 864"/>
              <a:gd name="T16" fmla="*/ 272 w 648"/>
              <a:gd name="T17" fmla="*/ 728 h 864"/>
              <a:gd name="T18" fmla="*/ 192 w 648"/>
              <a:gd name="T19" fmla="*/ 792 h 864"/>
              <a:gd name="T20" fmla="*/ 136 w 648"/>
              <a:gd name="T21" fmla="*/ 832 h 864"/>
              <a:gd name="T22" fmla="*/ 64 w 648"/>
              <a:gd name="T23" fmla="*/ 856 h 864"/>
              <a:gd name="T24" fmla="*/ 0 w 648"/>
              <a:gd name="T25" fmla="*/ 864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8" h="864">
                <a:moveTo>
                  <a:pt x="0" y="864"/>
                </a:moveTo>
                <a:lnTo>
                  <a:pt x="0" y="0"/>
                </a:lnTo>
                <a:lnTo>
                  <a:pt x="648" y="0"/>
                </a:lnTo>
                <a:lnTo>
                  <a:pt x="600" y="152"/>
                </a:lnTo>
                <a:lnTo>
                  <a:pt x="512" y="336"/>
                </a:lnTo>
                <a:lnTo>
                  <a:pt x="448" y="464"/>
                </a:lnTo>
                <a:lnTo>
                  <a:pt x="360" y="616"/>
                </a:lnTo>
                <a:lnTo>
                  <a:pt x="304" y="688"/>
                </a:lnTo>
                <a:lnTo>
                  <a:pt x="272" y="728"/>
                </a:lnTo>
                <a:lnTo>
                  <a:pt x="192" y="792"/>
                </a:lnTo>
                <a:lnTo>
                  <a:pt x="136" y="832"/>
                </a:lnTo>
                <a:lnTo>
                  <a:pt x="64" y="856"/>
                </a:lnTo>
                <a:lnTo>
                  <a:pt x="0" y="864"/>
                </a:lnTo>
                <a:close/>
              </a:path>
            </a:pathLst>
          </a:cu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52586" name="Freeform 10"/>
          <p:cNvSpPr>
            <a:spLocks/>
          </p:cNvSpPr>
          <p:nvPr/>
        </p:nvSpPr>
        <p:spPr bwMode="auto">
          <a:xfrm>
            <a:off x="2129204" y="2762252"/>
            <a:ext cx="1101969" cy="1795463"/>
          </a:xfrm>
          <a:custGeom>
            <a:avLst/>
            <a:gdLst>
              <a:gd name="T0" fmla="*/ 0 w 10306"/>
              <a:gd name="T1" fmla="*/ 16237 h 16237"/>
              <a:gd name="T2" fmla="*/ 209 w 10306"/>
              <a:gd name="T3" fmla="*/ 16231 h 16237"/>
              <a:gd name="T4" fmla="*/ 417 w 10306"/>
              <a:gd name="T5" fmla="*/ 16211 h 16237"/>
              <a:gd name="T6" fmla="*/ 625 w 10306"/>
              <a:gd name="T7" fmla="*/ 16178 h 16237"/>
              <a:gd name="T8" fmla="*/ 834 w 10306"/>
              <a:gd name="T9" fmla="*/ 16131 h 16237"/>
              <a:gd name="T10" fmla="*/ 1041 w 10306"/>
              <a:gd name="T11" fmla="*/ 16072 h 16237"/>
              <a:gd name="T12" fmla="*/ 1250 w 10306"/>
              <a:gd name="T13" fmla="*/ 15999 h 16237"/>
              <a:gd name="T14" fmla="*/ 1457 w 10306"/>
              <a:gd name="T15" fmla="*/ 15913 h 16237"/>
              <a:gd name="T16" fmla="*/ 1666 w 10306"/>
              <a:gd name="T17" fmla="*/ 15813 h 16237"/>
              <a:gd name="T18" fmla="*/ 1875 w 10306"/>
              <a:gd name="T19" fmla="*/ 15701 h 16237"/>
              <a:gd name="T20" fmla="*/ 2082 w 10306"/>
              <a:gd name="T21" fmla="*/ 15574 h 16237"/>
              <a:gd name="T22" fmla="*/ 2291 w 10306"/>
              <a:gd name="T23" fmla="*/ 15435 h 16237"/>
              <a:gd name="T24" fmla="*/ 2499 w 10306"/>
              <a:gd name="T25" fmla="*/ 15282 h 16237"/>
              <a:gd name="T26" fmla="*/ 2707 w 10306"/>
              <a:gd name="T27" fmla="*/ 15117 h 16237"/>
              <a:gd name="T28" fmla="*/ 2915 w 10306"/>
              <a:gd name="T29" fmla="*/ 14939 h 16237"/>
              <a:gd name="T30" fmla="*/ 3123 w 10306"/>
              <a:gd name="T31" fmla="*/ 14746 h 16237"/>
              <a:gd name="T32" fmla="*/ 3331 w 10306"/>
              <a:gd name="T33" fmla="*/ 14541 h 16237"/>
              <a:gd name="T34" fmla="*/ 3540 w 10306"/>
              <a:gd name="T35" fmla="*/ 14322 h 16237"/>
              <a:gd name="T36" fmla="*/ 3748 w 10306"/>
              <a:gd name="T37" fmla="*/ 14090 h 16237"/>
              <a:gd name="T38" fmla="*/ 3956 w 10306"/>
              <a:gd name="T39" fmla="*/ 13844 h 16237"/>
              <a:gd name="T40" fmla="*/ 4165 w 10306"/>
              <a:gd name="T41" fmla="*/ 13586 h 16237"/>
              <a:gd name="T42" fmla="*/ 4372 w 10306"/>
              <a:gd name="T43" fmla="*/ 13315 h 16237"/>
              <a:gd name="T44" fmla="*/ 4581 w 10306"/>
              <a:gd name="T45" fmla="*/ 13029 h 16237"/>
              <a:gd name="T46" fmla="*/ 4788 w 10306"/>
              <a:gd name="T47" fmla="*/ 12731 h 16237"/>
              <a:gd name="T48" fmla="*/ 4997 w 10306"/>
              <a:gd name="T49" fmla="*/ 12420 h 16237"/>
              <a:gd name="T50" fmla="*/ 5206 w 10306"/>
              <a:gd name="T51" fmla="*/ 12095 h 16237"/>
              <a:gd name="T52" fmla="*/ 5413 w 10306"/>
              <a:gd name="T53" fmla="*/ 11757 h 16237"/>
              <a:gd name="T54" fmla="*/ 5622 w 10306"/>
              <a:gd name="T55" fmla="*/ 11405 h 16237"/>
              <a:gd name="T56" fmla="*/ 5830 w 10306"/>
              <a:gd name="T57" fmla="*/ 11041 h 16237"/>
              <a:gd name="T58" fmla="*/ 6038 w 10306"/>
              <a:gd name="T59" fmla="*/ 10664 h 16237"/>
              <a:gd name="T60" fmla="*/ 6246 w 10306"/>
              <a:gd name="T61" fmla="*/ 10272 h 16237"/>
              <a:gd name="T62" fmla="*/ 6454 w 10306"/>
              <a:gd name="T63" fmla="*/ 9868 h 16237"/>
              <a:gd name="T64" fmla="*/ 6663 w 10306"/>
              <a:gd name="T65" fmla="*/ 9451 h 16237"/>
              <a:gd name="T66" fmla="*/ 6871 w 10306"/>
              <a:gd name="T67" fmla="*/ 9020 h 16237"/>
              <a:gd name="T68" fmla="*/ 7079 w 10306"/>
              <a:gd name="T69" fmla="*/ 8576 h 16237"/>
              <a:gd name="T70" fmla="*/ 7287 w 10306"/>
              <a:gd name="T71" fmla="*/ 8120 h 16237"/>
              <a:gd name="T72" fmla="*/ 7496 w 10306"/>
              <a:gd name="T73" fmla="*/ 7650 h 16237"/>
              <a:gd name="T74" fmla="*/ 7703 w 10306"/>
              <a:gd name="T75" fmla="*/ 7165 h 16237"/>
              <a:gd name="T76" fmla="*/ 7912 w 10306"/>
              <a:gd name="T77" fmla="*/ 6669 h 16237"/>
              <a:gd name="T78" fmla="*/ 8119 w 10306"/>
              <a:gd name="T79" fmla="*/ 6159 h 16237"/>
              <a:gd name="T80" fmla="*/ 8328 w 10306"/>
              <a:gd name="T81" fmla="*/ 5634 h 16237"/>
              <a:gd name="T82" fmla="*/ 8537 w 10306"/>
              <a:gd name="T83" fmla="*/ 5098 h 16237"/>
              <a:gd name="T84" fmla="*/ 8744 w 10306"/>
              <a:gd name="T85" fmla="*/ 4548 h 16237"/>
              <a:gd name="T86" fmla="*/ 8953 w 10306"/>
              <a:gd name="T87" fmla="*/ 3984 h 16237"/>
              <a:gd name="T88" fmla="*/ 9161 w 10306"/>
              <a:gd name="T89" fmla="*/ 3408 h 16237"/>
              <a:gd name="T90" fmla="*/ 9369 w 10306"/>
              <a:gd name="T91" fmla="*/ 2818 h 16237"/>
              <a:gd name="T92" fmla="*/ 9578 w 10306"/>
              <a:gd name="T93" fmla="*/ 2215 h 16237"/>
              <a:gd name="T94" fmla="*/ 9785 w 10306"/>
              <a:gd name="T95" fmla="*/ 1598 h 16237"/>
              <a:gd name="T96" fmla="*/ 9994 w 10306"/>
              <a:gd name="T97" fmla="*/ 969 h 16237"/>
              <a:gd name="T98" fmla="*/ 10202 w 10306"/>
              <a:gd name="T99" fmla="*/ 326 h 16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306" h="16237">
                <a:moveTo>
                  <a:pt x="0" y="16237"/>
                </a:moveTo>
                <a:lnTo>
                  <a:pt x="0" y="16237"/>
                </a:lnTo>
                <a:lnTo>
                  <a:pt x="104" y="16235"/>
                </a:lnTo>
                <a:lnTo>
                  <a:pt x="209" y="16231"/>
                </a:lnTo>
                <a:lnTo>
                  <a:pt x="313" y="16222"/>
                </a:lnTo>
                <a:lnTo>
                  <a:pt x="417" y="16211"/>
                </a:lnTo>
                <a:lnTo>
                  <a:pt x="521" y="16195"/>
                </a:lnTo>
                <a:lnTo>
                  <a:pt x="625" y="16178"/>
                </a:lnTo>
                <a:lnTo>
                  <a:pt x="729" y="16156"/>
                </a:lnTo>
                <a:lnTo>
                  <a:pt x="834" y="16131"/>
                </a:lnTo>
                <a:lnTo>
                  <a:pt x="937" y="16103"/>
                </a:lnTo>
                <a:lnTo>
                  <a:pt x="1041" y="16072"/>
                </a:lnTo>
                <a:lnTo>
                  <a:pt x="1145" y="16036"/>
                </a:lnTo>
                <a:lnTo>
                  <a:pt x="1250" y="15999"/>
                </a:lnTo>
                <a:lnTo>
                  <a:pt x="1354" y="15957"/>
                </a:lnTo>
                <a:lnTo>
                  <a:pt x="1457" y="15913"/>
                </a:lnTo>
                <a:lnTo>
                  <a:pt x="1562" y="15865"/>
                </a:lnTo>
                <a:lnTo>
                  <a:pt x="1666" y="15813"/>
                </a:lnTo>
                <a:lnTo>
                  <a:pt x="1770" y="15759"/>
                </a:lnTo>
                <a:lnTo>
                  <a:pt x="1875" y="15701"/>
                </a:lnTo>
                <a:lnTo>
                  <a:pt x="1978" y="15639"/>
                </a:lnTo>
                <a:lnTo>
                  <a:pt x="2082" y="15574"/>
                </a:lnTo>
                <a:lnTo>
                  <a:pt x="2187" y="15507"/>
                </a:lnTo>
                <a:lnTo>
                  <a:pt x="2291" y="15435"/>
                </a:lnTo>
                <a:lnTo>
                  <a:pt x="2394" y="15361"/>
                </a:lnTo>
                <a:lnTo>
                  <a:pt x="2499" y="15282"/>
                </a:lnTo>
                <a:lnTo>
                  <a:pt x="2603" y="15202"/>
                </a:lnTo>
                <a:lnTo>
                  <a:pt x="2707" y="15117"/>
                </a:lnTo>
                <a:lnTo>
                  <a:pt x="2811" y="15030"/>
                </a:lnTo>
                <a:lnTo>
                  <a:pt x="2915" y="14939"/>
                </a:lnTo>
                <a:lnTo>
                  <a:pt x="3019" y="14844"/>
                </a:lnTo>
                <a:lnTo>
                  <a:pt x="3123" y="14746"/>
                </a:lnTo>
                <a:lnTo>
                  <a:pt x="3228" y="14645"/>
                </a:lnTo>
                <a:lnTo>
                  <a:pt x="3331" y="14541"/>
                </a:lnTo>
                <a:lnTo>
                  <a:pt x="3435" y="14433"/>
                </a:lnTo>
                <a:lnTo>
                  <a:pt x="3540" y="14322"/>
                </a:lnTo>
                <a:lnTo>
                  <a:pt x="3644" y="14207"/>
                </a:lnTo>
                <a:lnTo>
                  <a:pt x="3748" y="14090"/>
                </a:lnTo>
                <a:lnTo>
                  <a:pt x="3852" y="13969"/>
                </a:lnTo>
                <a:lnTo>
                  <a:pt x="3956" y="13844"/>
                </a:lnTo>
                <a:lnTo>
                  <a:pt x="4060" y="13717"/>
                </a:lnTo>
                <a:lnTo>
                  <a:pt x="4165" y="13586"/>
                </a:lnTo>
                <a:lnTo>
                  <a:pt x="4269" y="13453"/>
                </a:lnTo>
                <a:lnTo>
                  <a:pt x="4372" y="13315"/>
                </a:lnTo>
                <a:lnTo>
                  <a:pt x="4476" y="13174"/>
                </a:lnTo>
                <a:lnTo>
                  <a:pt x="4581" y="13029"/>
                </a:lnTo>
                <a:lnTo>
                  <a:pt x="4685" y="12882"/>
                </a:lnTo>
                <a:lnTo>
                  <a:pt x="4788" y="12731"/>
                </a:lnTo>
                <a:lnTo>
                  <a:pt x="4893" y="12577"/>
                </a:lnTo>
                <a:lnTo>
                  <a:pt x="4997" y="12420"/>
                </a:lnTo>
                <a:lnTo>
                  <a:pt x="5101" y="12259"/>
                </a:lnTo>
                <a:lnTo>
                  <a:pt x="5206" y="12095"/>
                </a:lnTo>
                <a:lnTo>
                  <a:pt x="5309" y="11928"/>
                </a:lnTo>
                <a:lnTo>
                  <a:pt x="5413" y="11757"/>
                </a:lnTo>
                <a:lnTo>
                  <a:pt x="5518" y="11583"/>
                </a:lnTo>
                <a:lnTo>
                  <a:pt x="5622" y="11405"/>
                </a:lnTo>
                <a:lnTo>
                  <a:pt x="5725" y="11225"/>
                </a:lnTo>
                <a:lnTo>
                  <a:pt x="5830" y="11041"/>
                </a:lnTo>
                <a:lnTo>
                  <a:pt x="5934" y="10855"/>
                </a:lnTo>
                <a:lnTo>
                  <a:pt x="6038" y="10664"/>
                </a:lnTo>
                <a:lnTo>
                  <a:pt x="6142" y="10470"/>
                </a:lnTo>
                <a:lnTo>
                  <a:pt x="6246" y="10272"/>
                </a:lnTo>
                <a:lnTo>
                  <a:pt x="6350" y="10072"/>
                </a:lnTo>
                <a:lnTo>
                  <a:pt x="6454" y="9868"/>
                </a:lnTo>
                <a:lnTo>
                  <a:pt x="6559" y="9661"/>
                </a:lnTo>
                <a:lnTo>
                  <a:pt x="6663" y="9451"/>
                </a:lnTo>
                <a:lnTo>
                  <a:pt x="6766" y="9237"/>
                </a:lnTo>
                <a:lnTo>
                  <a:pt x="6871" y="9020"/>
                </a:lnTo>
                <a:lnTo>
                  <a:pt x="6975" y="8799"/>
                </a:lnTo>
                <a:lnTo>
                  <a:pt x="7079" y="8576"/>
                </a:lnTo>
                <a:lnTo>
                  <a:pt x="7184" y="8351"/>
                </a:lnTo>
                <a:lnTo>
                  <a:pt x="7287" y="8120"/>
                </a:lnTo>
                <a:lnTo>
                  <a:pt x="7391" y="7886"/>
                </a:lnTo>
                <a:lnTo>
                  <a:pt x="7496" y="7650"/>
                </a:lnTo>
                <a:lnTo>
                  <a:pt x="7600" y="7409"/>
                </a:lnTo>
                <a:lnTo>
                  <a:pt x="7703" y="7165"/>
                </a:lnTo>
                <a:lnTo>
                  <a:pt x="7807" y="6918"/>
                </a:lnTo>
                <a:lnTo>
                  <a:pt x="7912" y="6669"/>
                </a:lnTo>
                <a:lnTo>
                  <a:pt x="8016" y="6415"/>
                </a:lnTo>
                <a:lnTo>
                  <a:pt x="8119" y="6159"/>
                </a:lnTo>
                <a:lnTo>
                  <a:pt x="8224" y="5898"/>
                </a:lnTo>
                <a:lnTo>
                  <a:pt x="8328" y="5634"/>
                </a:lnTo>
                <a:lnTo>
                  <a:pt x="8432" y="5368"/>
                </a:lnTo>
                <a:lnTo>
                  <a:pt x="8537" y="5098"/>
                </a:lnTo>
                <a:lnTo>
                  <a:pt x="8640" y="4824"/>
                </a:lnTo>
                <a:lnTo>
                  <a:pt x="8744" y="4548"/>
                </a:lnTo>
                <a:lnTo>
                  <a:pt x="8849" y="4267"/>
                </a:lnTo>
                <a:lnTo>
                  <a:pt x="8953" y="3984"/>
                </a:lnTo>
                <a:lnTo>
                  <a:pt x="9057" y="3697"/>
                </a:lnTo>
                <a:lnTo>
                  <a:pt x="9161" y="3408"/>
                </a:lnTo>
                <a:lnTo>
                  <a:pt x="9265" y="3115"/>
                </a:lnTo>
                <a:lnTo>
                  <a:pt x="9369" y="2818"/>
                </a:lnTo>
                <a:lnTo>
                  <a:pt x="9473" y="2518"/>
                </a:lnTo>
                <a:lnTo>
                  <a:pt x="9578" y="2215"/>
                </a:lnTo>
                <a:lnTo>
                  <a:pt x="9681" y="1908"/>
                </a:lnTo>
                <a:lnTo>
                  <a:pt x="9785" y="1598"/>
                </a:lnTo>
                <a:lnTo>
                  <a:pt x="9890" y="1285"/>
                </a:lnTo>
                <a:lnTo>
                  <a:pt x="9994" y="969"/>
                </a:lnTo>
                <a:lnTo>
                  <a:pt x="10097" y="650"/>
                </a:lnTo>
                <a:lnTo>
                  <a:pt x="10202" y="326"/>
                </a:lnTo>
                <a:lnTo>
                  <a:pt x="10306" y="0"/>
                </a:lnTo>
              </a:path>
            </a:pathLst>
          </a:custGeom>
          <a:noFill/>
          <a:ln w="38100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2587" name="Freeform 11"/>
          <p:cNvSpPr>
            <a:spLocks/>
          </p:cNvSpPr>
          <p:nvPr/>
        </p:nvSpPr>
        <p:spPr bwMode="auto">
          <a:xfrm flipH="1">
            <a:off x="1047751" y="3482974"/>
            <a:ext cx="1074126" cy="1737360"/>
          </a:xfrm>
          <a:custGeom>
            <a:avLst/>
            <a:gdLst>
              <a:gd name="T0" fmla="*/ 0 w 648"/>
              <a:gd name="T1" fmla="*/ 864 h 864"/>
              <a:gd name="T2" fmla="*/ 0 w 648"/>
              <a:gd name="T3" fmla="*/ 0 h 864"/>
              <a:gd name="T4" fmla="*/ 648 w 648"/>
              <a:gd name="T5" fmla="*/ 0 h 864"/>
              <a:gd name="T6" fmla="*/ 600 w 648"/>
              <a:gd name="T7" fmla="*/ 152 h 864"/>
              <a:gd name="T8" fmla="*/ 512 w 648"/>
              <a:gd name="T9" fmla="*/ 336 h 864"/>
              <a:gd name="T10" fmla="*/ 448 w 648"/>
              <a:gd name="T11" fmla="*/ 464 h 864"/>
              <a:gd name="T12" fmla="*/ 360 w 648"/>
              <a:gd name="T13" fmla="*/ 616 h 864"/>
              <a:gd name="T14" fmla="*/ 304 w 648"/>
              <a:gd name="T15" fmla="*/ 688 h 864"/>
              <a:gd name="T16" fmla="*/ 272 w 648"/>
              <a:gd name="T17" fmla="*/ 728 h 864"/>
              <a:gd name="T18" fmla="*/ 192 w 648"/>
              <a:gd name="T19" fmla="*/ 792 h 864"/>
              <a:gd name="T20" fmla="*/ 136 w 648"/>
              <a:gd name="T21" fmla="*/ 832 h 864"/>
              <a:gd name="T22" fmla="*/ 64 w 648"/>
              <a:gd name="T23" fmla="*/ 856 h 864"/>
              <a:gd name="T24" fmla="*/ 0 w 648"/>
              <a:gd name="T25" fmla="*/ 864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8" h="864">
                <a:moveTo>
                  <a:pt x="0" y="864"/>
                </a:moveTo>
                <a:lnTo>
                  <a:pt x="0" y="0"/>
                </a:lnTo>
                <a:lnTo>
                  <a:pt x="648" y="0"/>
                </a:lnTo>
                <a:lnTo>
                  <a:pt x="600" y="152"/>
                </a:lnTo>
                <a:lnTo>
                  <a:pt x="512" y="336"/>
                </a:lnTo>
                <a:lnTo>
                  <a:pt x="448" y="464"/>
                </a:lnTo>
                <a:lnTo>
                  <a:pt x="360" y="616"/>
                </a:lnTo>
                <a:lnTo>
                  <a:pt x="304" y="688"/>
                </a:lnTo>
                <a:lnTo>
                  <a:pt x="272" y="728"/>
                </a:lnTo>
                <a:lnTo>
                  <a:pt x="192" y="792"/>
                </a:lnTo>
                <a:lnTo>
                  <a:pt x="136" y="832"/>
                </a:lnTo>
                <a:lnTo>
                  <a:pt x="64" y="856"/>
                </a:lnTo>
                <a:lnTo>
                  <a:pt x="0" y="864"/>
                </a:lnTo>
                <a:close/>
              </a:path>
            </a:pathLst>
          </a:cu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52588" name="Freeform 12"/>
          <p:cNvSpPr>
            <a:spLocks/>
          </p:cNvSpPr>
          <p:nvPr/>
        </p:nvSpPr>
        <p:spPr bwMode="auto">
          <a:xfrm flipH="1">
            <a:off x="1021375" y="3417888"/>
            <a:ext cx="1101969" cy="1795462"/>
          </a:xfrm>
          <a:custGeom>
            <a:avLst/>
            <a:gdLst>
              <a:gd name="T0" fmla="*/ 0 w 10306"/>
              <a:gd name="T1" fmla="*/ 16237 h 16237"/>
              <a:gd name="T2" fmla="*/ 209 w 10306"/>
              <a:gd name="T3" fmla="*/ 16231 h 16237"/>
              <a:gd name="T4" fmla="*/ 417 w 10306"/>
              <a:gd name="T5" fmla="*/ 16211 h 16237"/>
              <a:gd name="T6" fmla="*/ 625 w 10306"/>
              <a:gd name="T7" fmla="*/ 16178 h 16237"/>
              <a:gd name="T8" fmla="*/ 834 w 10306"/>
              <a:gd name="T9" fmla="*/ 16131 h 16237"/>
              <a:gd name="T10" fmla="*/ 1041 w 10306"/>
              <a:gd name="T11" fmla="*/ 16072 h 16237"/>
              <a:gd name="T12" fmla="*/ 1250 w 10306"/>
              <a:gd name="T13" fmla="*/ 15999 h 16237"/>
              <a:gd name="T14" fmla="*/ 1457 w 10306"/>
              <a:gd name="T15" fmla="*/ 15913 h 16237"/>
              <a:gd name="T16" fmla="*/ 1666 w 10306"/>
              <a:gd name="T17" fmla="*/ 15813 h 16237"/>
              <a:gd name="T18" fmla="*/ 1875 w 10306"/>
              <a:gd name="T19" fmla="*/ 15701 h 16237"/>
              <a:gd name="T20" fmla="*/ 2082 w 10306"/>
              <a:gd name="T21" fmla="*/ 15574 h 16237"/>
              <a:gd name="T22" fmla="*/ 2291 w 10306"/>
              <a:gd name="T23" fmla="*/ 15435 h 16237"/>
              <a:gd name="T24" fmla="*/ 2499 w 10306"/>
              <a:gd name="T25" fmla="*/ 15282 h 16237"/>
              <a:gd name="T26" fmla="*/ 2707 w 10306"/>
              <a:gd name="T27" fmla="*/ 15117 h 16237"/>
              <a:gd name="T28" fmla="*/ 2915 w 10306"/>
              <a:gd name="T29" fmla="*/ 14939 h 16237"/>
              <a:gd name="T30" fmla="*/ 3123 w 10306"/>
              <a:gd name="T31" fmla="*/ 14746 h 16237"/>
              <a:gd name="T32" fmla="*/ 3331 w 10306"/>
              <a:gd name="T33" fmla="*/ 14541 h 16237"/>
              <a:gd name="T34" fmla="*/ 3540 w 10306"/>
              <a:gd name="T35" fmla="*/ 14322 h 16237"/>
              <a:gd name="T36" fmla="*/ 3748 w 10306"/>
              <a:gd name="T37" fmla="*/ 14090 h 16237"/>
              <a:gd name="T38" fmla="*/ 3956 w 10306"/>
              <a:gd name="T39" fmla="*/ 13844 h 16237"/>
              <a:gd name="T40" fmla="*/ 4165 w 10306"/>
              <a:gd name="T41" fmla="*/ 13586 h 16237"/>
              <a:gd name="T42" fmla="*/ 4372 w 10306"/>
              <a:gd name="T43" fmla="*/ 13315 h 16237"/>
              <a:gd name="T44" fmla="*/ 4581 w 10306"/>
              <a:gd name="T45" fmla="*/ 13029 h 16237"/>
              <a:gd name="T46" fmla="*/ 4788 w 10306"/>
              <a:gd name="T47" fmla="*/ 12731 h 16237"/>
              <a:gd name="T48" fmla="*/ 4997 w 10306"/>
              <a:gd name="T49" fmla="*/ 12420 h 16237"/>
              <a:gd name="T50" fmla="*/ 5206 w 10306"/>
              <a:gd name="T51" fmla="*/ 12095 h 16237"/>
              <a:gd name="T52" fmla="*/ 5413 w 10306"/>
              <a:gd name="T53" fmla="*/ 11757 h 16237"/>
              <a:gd name="T54" fmla="*/ 5622 w 10306"/>
              <a:gd name="T55" fmla="*/ 11405 h 16237"/>
              <a:gd name="T56" fmla="*/ 5830 w 10306"/>
              <a:gd name="T57" fmla="*/ 11041 h 16237"/>
              <a:gd name="T58" fmla="*/ 6038 w 10306"/>
              <a:gd name="T59" fmla="*/ 10664 h 16237"/>
              <a:gd name="T60" fmla="*/ 6246 w 10306"/>
              <a:gd name="T61" fmla="*/ 10272 h 16237"/>
              <a:gd name="T62" fmla="*/ 6454 w 10306"/>
              <a:gd name="T63" fmla="*/ 9868 h 16237"/>
              <a:gd name="T64" fmla="*/ 6663 w 10306"/>
              <a:gd name="T65" fmla="*/ 9451 h 16237"/>
              <a:gd name="T66" fmla="*/ 6871 w 10306"/>
              <a:gd name="T67" fmla="*/ 9020 h 16237"/>
              <a:gd name="T68" fmla="*/ 7079 w 10306"/>
              <a:gd name="T69" fmla="*/ 8576 h 16237"/>
              <a:gd name="T70" fmla="*/ 7287 w 10306"/>
              <a:gd name="T71" fmla="*/ 8120 h 16237"/>
              <a:gd name="T72" fmla="*/ 7496 w 10306"/>
              <a:gd name="T73" fmla="*/ 7650 h 16237"/>
              <a:gd name="T74" fmla="*/ 7703 w 10306"/>
              <a:gd name="T75" fmla="*/ 7165 h 16237"/>
              <a:gd name="T76" fmla="*/ 7912 w 10306"/>
              <a:gd name="T77" fmla="*/ 6669 h 16237"/>
              <a:gd name="T78" fmla="*/ 8119 w 10306"/>
              <a:gd name="T79" fmla="*/ 6159 h 16237"/>
              <a:gd name="T80" fmla="*/ 8328 w 10306"/>
              <a:gd name="T81" fmla="*/ 5634 h 16237"/>
              <a:gd name="T82" fmla="*/ 8537 w 10306"/>
              <a:gd name="T83" fmla="*/ 5098 h 16237"/>
              <a:gd name="T84" fmla="*/ 8744 w 10306"/>
              <a:gd name="T85" fmla="*/ 4548 h 16237"/>
              <a:gd name="T86" fmla="*/ 8953 w 10306"/>
              <a:gd name="T87" fmla="*/ 3984 h 16237"/>
              <a:gd name="T88" fmla="*/ 9161 w 10306"/>
              <a:gd name="T89" fmla="*/ 3408 h 16237"/>
              <a:gd name="T90" fmla="*/ 9369 w 10306"/>
              <a:gd name="T91" fmla="*/ 2818 h 16237"/>
              <a:gd name="T92" fmla="*/ 9578 w 10306"/>
              <a:gd name="T93" fmla="*/ 2215 h 16237"/>
              <a:gd name="T94" fmla="*/ 9785 w 10306"/>
              <a:gd name="T95" fmla="*/ 1598 h 16237"/>
              <a:gd name="T96" fmla="*/ 9994 w 10306"/>
              <a:gd name="T97" fmla="*/ 969 h 16237"/>
              <a:gd name="T98" fmla="*/ 10202 w 10306"/>
              <a:gd name="T99" fmla="*/ 326 h 16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306" h="16237">
                <a:moveTo>
                  <a:pt x="0" y="16237"/>
                </a:moveTo>
                <a:lnTo>
                  <a:pt x="0" y="16237"/>
                </a:lnTo>
                <a:lnTo>
                  <a:pt x="104" y="16235"/>
                </a:lnTo>
                <a:lnTo>
                  <a:pt x="209" y="16231"/>
                </a:lnTo>
                <a:lnTo>
                  <a:pt x="313" y="16222"/>
                </a:lnTo>
                <a:lnTo>
                  <a:pt x="417" y="16211"/>
                </a:lnTo>
                <a:lnTo>
                  <a:pt x="521" y="16195"/>
                </a:lnTo>
                <a:lnTo>
                  <a:pt x="625" y="16178"/>
                </a:lnTo>
                <a:lnTo>
                  <a:pt x="729" y="16156"/>
                </a:lnTo>
                <a:lnTo>
                  <a:pt x="834" y="16131"/>
                </a:lnTo>
                <a:lnTo>
                  <a:pt x="937" y="16103"/>
                </a:lnTo>
                <a:lnTo>
                  <a:pt x="1041" y="16072"/>
                </a:lnTo>
                <a:lnTo>
                  <a:pt x="1145" y="16036"/>
                </a:lnTo>
                <a:lnTo>
                  <a:pt x="1250" y="15999"/>
                </a:lnTo>
                <a:lnTo>
                  <a:pt x="1354" y="15957"/>
                </a:lnTo>
                <a:lnTo>
                  <a:pt x="1457" y="15913"/>
                </a:lnTo>
                <a:lnTo>
                  <a:pt x="1562" y="15865"/>
                </a:lnTo>
                <a:lnTo>
                  <a:pt x="1666" y="15813"/>
                </a:lnTo>
                <a:lnTo>
                  <a:pt x="1770" y="15759"/>
                </a:lnTo>
                <a:lnTo>
                  <a:pt x="1875" y="15701"/>
                </a:lnTo>
                <a:lnTo>
                  <a:pt x="1978" y="15639"/>
                </a:lnTo>
                <a:lnTo>
                  <a:pt x="2082" y="15574"/>
                </a:lnTo>
                <a:lnTo>
                  <a:pt x="2187" y="15507"/>
                </a:lnTo>
                <a:lnTo>
                  <a:pt x="2291" y="15435"/>
                </a:lnTo>
                <a:lnTo>
                  <a:pt x="2394" y="15361"/>
                </a:lnTo>
                <a:lnTo>
                  <a:pt x="2499" y="15282"/>
                </a:lnTo>
                <a:lnTo>
                  <a:pt x="2603" y="15202"/>
                </a:lnTo>
                <a:lnTo>
                  <a:pt x="2707" y="15117"/>
                </a:lnTo>
                <a:lnTo>
                  <a:pt x="2811" y="15030"/>
                </a:lnTo>
                <a:lnTo>
                  <a:pt x="2915" y="14939"/>
                </a:lnTo>
                <a:lnTo>
                  <a:pt x="3019" y="14844"/>
                </a:lnTo>
                <a:lnTo>
                  <a:pt x="3123" y="14746"/>
                </a:lnTo>
                <a:lnTo>
                  <a:pt x="3228" y="14645"/>
                </a:lnTo>
                <a:lnTo>
                  <a:pt x="3331" y="14541"/>
                </a:lnTo>
                <a:lnTo>
                  <a:pt x="3435" y="14433"/>
                </a:lnTo>
                <a:lnTo>
                  <a:pt x="3540" y="14322"/>
                </a:lnTo>
                <a:lnTo>
                  <a:pt x="3644" y="14207"/>
                </a:lnTo>
                <a:lnTo>
                  <a:pt x="3748" y="14090"/>
                </a:lnTo>
                <a:lnTo>
                  <a:pt x="3852" y="13969"/>
                </a:lnTo>
                <a:lnTo>
                  <a:pt x="3956" y="13844"/>
                </a:lnTo>
                <a:lnTo>
                  <a:pt x="4060" y="13717"/>
                </a:lnTo>
                <a:lnTo>
                  <a:pt x="4165" y="13586"/>
                </a:lnTo>
                <a:lnTo>
                  <a:pt x="4269" y="13453"/>
                </a:lnTo>
                <a:lnTo>
                  <a:pt x="4372" y="13315"/>
                </a:lnTo>
                <a:lnTo>
                  <a:pt x="4476" y="13174"/>
                </a:lnTo>
                <a:lnTo>
                  <a:pt x="4581" y="13029"/>
                </a:lnTo>
                <a:lnTo>
                  <a:pt x="4685" y="12882"/>
                </a:lnTo>
                <a:lnTo>
                  <a:pt x="4788" y="12731"/>
                </a:lnTo>
                <a:lnTo>
                  <a:pt x="4893" y="12577"/>
                </a:lnTo>
                <a:lnTo>
                  <a:pt x="4997" y="12420"/>
                </a:lnTo>
                <a:lnTo>
                  <a:pt x="5101" y="12259"/>
                </a:lnTo>
                <a:lnTo>
                  <a:pt x="5206" y="12095"/>
                </a:lnTo>
                <a:lnTo>
                  <a:pt x="5309" y="11928"/>
                </a:lnTo>
                <a:lnTo>
                  <a:pt x="5413" y="11757"/>
                </a:lnTo>
                <a:lnTo>
                  <a:pt x="5518" y="11583"/>
                </a:lnTo>
                <a:lnTo>
                  <a:pt x="5622" y="11405"/>
                </a:lnTo>
                <a:lnTo>
                  <a:pt x="5725" y="11225"/>
                </a:lnTo>
                <a:lnTo>
                  <a:pt x="5830" y="11041"/>
                </a:lnTo>
                <a:lnTo>
                  <a:pt x="5934" y="10855"/>
                </a:lnTo>
                <a:lnTo>
                  <a:pt x="6038" y="10664"/>
                </a:lnTo>
                <a:lnTo>
                  <a:pt x="6142" y="10470"/>
                </a:lnTo>
                <a:lnTo>
                  <a:pt x="6246" y="10272"/>
                </a:lnTo>
                <a:lnTo>
                  <a:pt x="6350" y="10072"/>
                </a:lnTo>
                <a:lnTo>
                  <a:pt x="6454" y="9868"/>
                </a:lnTo>
                <a:lnTo>
                  <a:pt x="6559" y="9661"/>
                </a:lnTo>
                <a:lnTo>
                  <a:pt x="6663" y="9451"/>
                </a:lnTo>
                <a:lnTo>
                  <a:pt x="6766" y="9237"/>
                </a:lnTo>
                <a:lnTo>
                  <a:pt x="6871" y="9020"/>
                </a:lnTo>
                <a:lnTo>
                  <a:pt x="6975" y="8799"/>
                </a:lnTo>
                <a:lnTo>
                  <a:pt x="7079" y="8576"/>
                </a:lnTo>
                <a:lnTo>
                  <a:pt x="7184" y="8351"/>
                </a:lnTo>
                <a:lnTo>
                  <a:pt x="7287" y="8120"/>
                </a:lnTo>
                <a:lnTo>
                  <a:pt x="7391" y="7886"/>
                </a:lnTo>
                <a:lnTo>
                  <a:pt x="7496" y="7650"/>
                </a:lnTo>
                <a:lnTo>
                  <a:pt x="7600" y="7409"/>
                </a:lnTo>
                <a:lnTo>
                  <a:pt x="7703" y="7165"/>
                </a:lnTo>
                <a:lnTo>
                  <a:pt x="7807" y="6918"/>
                </a:lnTo>
                <a:lnTo>
                  <a:pt x="7912" y="6669"/>
                </a:lnTo>
                <a:lnTo>
                  <a:pt x="8016" y="6415"/>
                </a:lnTo>
                <a:lnTo>
                  <a:pt x="8119" y="6159"/>
                </a:lnTo>
                <a:lnTo>
                  <a:pt x="8224" y="5898"/>
                </a:lnTo>
                <a:lnTo>
                  <a:pt x="8328" y="5634"/>
                </a:lnTo>
                <a:lnTo>
                  <a:pt x="8432" y="5368"/>
                </a:lnTo>
                <a:lnTo>
                  <a:pt x="8537" y="5098"/>
                </a:lnTo>
                <a:lnTo>
                  <a:pt x="8640" y="4824"/>
                </a:lnTo>
                <a:lnTo>
                  <a:pt x="8744" y="4548"/>
                </a:lnTo>
                <a:lnTo>
                  <a:pt x="8849" y="4267"/>
                </a:lnTo>
                <a:lnTo>
                  <a:pt x="8953" y="3984"/>
                </a:lnTo>
                <a:lnTo>
                  <a:pt x="9057" y="3697"/>
                </a:lnTo>
                <a:lnTo>
                  <a:pt x="9161" y="3408"/>
                </a:lnTo>
                <a:lnTo>
                  <a:pt x="9265" y="3115"/>
                </a:lnTo>
                <a:lnTo>
                  <a:pt x="9369" y="2818"/>
                </a:lnTo>
                <a:lnTo>
                  <a:pt x="9473" y="2518"/>
                </a:lnTo>
                <a:lnTo>
                  <a:pt x="9578" y="2215"/>
                </a:lnTo>
                <a:lnTo>
                  <a:pt x="9681" y="1908"/>
                </a:lnTo>
                <a:lnTo>
                  <a:pt x="9785" y="1598"/>
                </a:lnTo>
                <a:lnTo>
                  <a:pt x="9890" y="1285"/>
                </a:lnTo>
                <a:lnTo>
                  <a:pt x="9994" y="969"/>
                </a:lnTo>
                <a:lnTo>
                  <a:pt x="10097" y="650"/>
                </a:lnTo>
                <a:lnTo>
                  <a:pt x="10202" y="326"/>
                </a:lnTo>
                <a:lnTo>
                  <a:pt x="10306" y="0"/>
                </a:lnTo>
              </a:path>
            </a:pathLst>
          </a:custGeom>
          <a:noFill/>
          <a:ln w="38100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>
            <a:off x="2123343" y="3124200"/>
            <a:ext cx="0" cy="255428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1204546" y="4884738"/>
            <a:ext cx="1812681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52591" name="Text Box 15"/>
          <p:cNvSpPr txBox="1">
            <a:spLocks noChangeArrowheads="1"/>
          </p:cNvSpPr>
          <p:nvPr/>
        </p:nvSpPr>
        <p:spPr bwMode="auto">
          <a:xfrm>
            <a:off x="2966610" y="4641852"/>
            <a:ext cx="8515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DOS</a:t>
            </a:r>
          </a:p>
        </p:txBody>
      </p:sp>
      <p:sp>
        <p:nvSpPr>
          <p:cNvPr id="152592" name="Text Box 16"/>
          <p:cNvSpPr txBox="1">
            <a:spLocks noChangeArrowheads="1"/>
          </p:cNvSpPr>
          <p:nvPr/>
        </p:nvSpPr>
        <p:spPr bwMode="auto">
          <a:xfrm>
            <a:off x="1925488" y="2682877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E</a:t>
            </a:r>
          </a:p>
        </p:txBody>
      </p:sp>
      <p:sp>
        <p:nvSpPr>
          <p:cNvPr id="152593" name="Line 17"/>
          <p:cNvSpPr>
            <a:spLocks noChangeShapeType="1"/>
          </p:cNvSpPr>
          <p:nvPr/>
        </p:nvSpPr>
        <p:spPr bwMode="auto">
          <a:xfrm>
            <a:off x="907075" y="3471863"/>
            <a:ext cx="2656742" cy="0"/>
          </a:xfrm>
          <a:prstGeom prst="line">
            <a:avLst/>
          </a:prstGeom>
          <a:noFill/>
          <a:ln w="9525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52594" name="Text Box 18"/>
          <p:cNvSpPr txBox="1">
            <a:spLocks noChangeArrowheads="1"/>
          </p:cNvSpPr>
          <p:nvPr/>
        </p:nvSpPr>
        <p:spPr bwMode="auto">
          <a:xfrm>
            <a:off x="3568678" y="3192465"/>
            <a:ext cx="5148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E</a:t>
            </a:r>
            <a:r>
              <a:rPr lang="en-US" altLang="en-US" sz="2400" baseline="-25000"/>
              <a:t>F</a:t>
            </a:r>
            <a:endParaRPr lang="en-US" altLang="en-US" sz="2400"/>
          </a:p>
        </p:txBody>
      </p:sp>
      <p:grpSp>
        <p:nvGrpSpPr>
          <p:cNvPr id="152595" name="Group 19"/>
          <p:cNvGrpSpPr>
            <a:grpSpLocks/>
          </p:cNvGrpSpPr>
          <p:nvPr/>
        </p:nvGrpSpPr>
        <p:grpSpPr bwMode="auto">
          <a:xfrm>
            <a:off x="1749669" y="3662363"/>
            <a:ext cx="644769" cy="565150"/>
            <a:chOff x="2626" y="2652"/>
            <a:chExt cx="440" cy="356"/>
          </a:xfrm>
        </p:grpSpPr>
        <p:sp>
          <p:nvSpPr>
            <p:cNvPr id="152596" name="Line 20"/>
            <p:cNvSpPr>
              <a:spLocks noChangeShapeType="1"/>
            </p:cNvSpPr>
            <p:nvPr/>
          </p:nvSpPr>
          <p:spPr bwMode="auto">
            <a:xfrm flipV="1">
              <a:off x="2626" y="2652"/>
              <a:ext cx="0" cy="35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52597" name="Line 21"/>
            <p:cNvSpPr>
              <a:spLocks noChangeShapeType="1"/>
            </p:cNvSpPr>
            <p:nvPr/>
          </p:nvSpPr>
          <p:spPr bwMode="auto">
            <a:xfrm>
              <a:off x="3066" y="2652"/>
              <a:ext cx="0" cy="35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</p:grpSp>
      <p:sp>
        <p:nvSpPr>
          <p:cNvPr id="152598" name="Line 22"/>
          <p:cNvSpPr>
            <a:spLocks noChangeShapeType="1"/>
          </p:cNvSpPr>
          <p:nvPr/>
        </p:nvSpPr>
        <p:spPr bwMode="auto">
          <a:xfrm>
            <a:off x="2221523" y="4600578"/>
            <a:ext cx="0" cy="619125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graphicFrame>
        <p:nvGraphicFramePr>
          <p:cNvPr id="152599" name="Object 23"/>
          <p:cNvGraphicFramePr>
            <a:graphicFrameLocks noChangeAspect="1"/>
          </p:cNvGraphicFramePr>
          <p:nvPr/>
        </p:nvGraphicFramePr>
        <p:xfrm>
          <a:off x="2302120" y="4760913"/>
          <a:ext cx="55098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64" name="Equation" r:id="rId7" imgW="749160" imgH="368280" progId="Equation.3">
                  <p:embed/>
                </p:oleObj>
              </mc:Choice>
              <mc:Fallback>
                <p:oleObj name="Equation" r:id="rId7" imgW="7491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2120" y="4760913"/>
                        <a:ext cx="550985" cy="292100"/>
                      </a:xfrm>
                      <a:prstGeom prst="rect">
                        <a:avLst/>
                      </a:prstGeom>
                      <a:solidFill>
                        <a:srgbClr val="0000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600" name="Object 24"/>
          <p:cNvGraphicFramePr>
            <a:graphicFrameLocks noChangeAspect="1"/>
          </p:cNvGraphicFramePr>
          <p:nvPr/>
        </p:nvGraphicFramePr>
        <p:xfrm>
          <a:off x="4714143" y="1174750"/>
          <a:ext cx="2963008" cy="151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65" name="Equation" r:id="rId9" imgW="4292280" imgH="2031840" progId="Equation.3">
                  <p:embed/>
                </p:oleObj>
              </mc:Choice>
              <mc:Fallback>
                <p:oleObj name="Equation" r:id="rId9" imgW="4292280" imgH="2031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4714143" y="1174750"/>
                        <a:ext cx="2963008" cy="151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601" name="Object 25"/>
          <p:cNvGraphicFramePr>
            <a:graphicFrameLocks noChangeAspect="1"/>
          </p:cNvGraphicFramePr>
          <p:nvPr/>
        </p:nvGraphicFramePr>
        <p:xfrm>
          <a:off x="4709746" y="2863853"/>
          <a:ext cx="2973266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66" name="Equation" r:id="rId11" imgW="4305240" imgH="965160" progId="Equation.3">
                  <p:embed/>
                </p:oleObj>
              </mc:Choice>
              <mc:Fallback>
                <p:oleObj name="Equation" r:id="rId11" imgW="430524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4709746" y="2863853"/>
                        <a:ext cx="2973266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602" name="Line 26"/>
          <p:cNvSpPr>
            <a:spLocks noChangeShapeType="1"/>
          </p:cNvSpPr>
          <p:nvPr/>
        </p:nvSpPr>
        <p:spPr bwMode="auto">
          <a:xfrm>
            <a:off x="4133850" y="1603375"/>
            <a:ext cx="0" cy="43307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graphicFrame>
        <p:nvGraphicFramePr>
          <p:cNvPr id="152603" name="Object 27"/>
          <p:cNvGraphicFramePr>
            <a:graphicFrameLocks noChangeAspect="1"/>
          </p:cNvGraphicFramePr>
          <p:nvPr/>
        </p:nvGraphicFramePr>
        <p:xfrm>
          <a:off x="5574323" y="3713163"/>
          <a:ext cx="260985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67" name="Equation" r:id="rId13" imgW="3568680" imgH="1396800" progId="Equation.3">
                  <p:embed/>
                </p:oleObj>
              </mc:Choice>
              <mc:Fallback>
                <p:oleObj name="Equation" r:id="rId13" imgW="356868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5574323" y="3713163"/>
                        <a:ext cx="260985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604" name="Object 28"/>
          <p:cNvGraphicFramePr>
            <a:graphicFrameLocks noChangeAspect="1"/>
          </p:cNvGraphicFramePr>
          <p:nvPr/>
        </p:nvGraphicFramePr>
        <p:xfrm>
          <a:off x="6238144" y="4772025"/>
          <a:ext cx="1245577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68" name="Equation" r:id="rId15" imgW="1701720" imgH="901440" progId="Equation.3">
                  <p:embed/>
                </p:oleObj>
              </mc:Choice>
              <mc:Fallback>
                <p:oleObj name="Equation" r:id="rId15" imgW="170172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6238144" y="4772025"/>
                        <a:ext cx="1245577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605" name="Object 29"/>
          <p:cNvGraphicFramePr>
            <a:graphicFrameLocks noChangeAspect="1"/>
          </p:cNvGraphicFramePr>
          <p:nvPr/>
        </p:nvGraphicFramePr>
        <p:xfrm>
          <a:off x="6871190" y="5486400"/>
          <a:ext cx="1207477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69" name="Equation" r:id="rId17" imgW="1244520" imgH="901440" progId="Equation.3">
                  <p:embed/>
                </p:oleObj>
              </mc:Choice>
              <mc:Fallback>
                <p:oleObj name="Equation" r:id="rId17" imgW="124452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6871190" y="5486400"/>
                        <a:ext cx="1207477" cy="9461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606" name="Text Box 30"/>
          <p:cNvSpPr txBox="1">
            <a:spLocks noChangeArrowheads="1"/>
          </p:cNvSpPr>
          <p:nvPr/>
        </p:nvSpPr>
        <p:spPr bwMode="auto">
          <a:xfrm>
            <a:off x="4199485" y="4879977"/>
            <a:ext cx="20008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Landau (dia):</a:t>
            </a:r>
          </a:p>
        </p:txBody>
      </p:sp>
      <p:sp>
        <p:nvSpPr>
          <p:cNvPr id="152607" name="AutoShape 31"/>
          <p:cNvSpPr>
            <a:spLocks noChangeArrowheads="1"/>
          </p:cNvSpPr>
          <p:nvPr/>
        </p:nvSpPr>
        <p:spPr bwMode="auto">
          <a:xfrm>
            <a:off x="5775768" y="5756198"/>
            <a:ext cx="619780" cy="489109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AU" sz="1000" dirty="0"/>
          </a:p>
        </p:txBody>
      </p:sp>
      <p:sp>
        <p:nvSpPr>
          <p:cNvPr id="152608" name="Text Box 32"/>
          <p:cNvSpPr txBox="1">
            <a:spLocks noChangeArrowheads="1"/>
          </p:cNvSpPr>
          <p:nvPr/>
        </p:nvSpPr>
        <p:spPr bwMode="auto">
          <a:xfrm>
            <a:off x="4557940" y="3605215"/>
            <a:ext cx="9557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Pauli:</a:t>
            </a:r>
          </a:p>
        </p:txBody>
      </p:sp>
    </p:spTree>
    <p:extLst>
      <p:ext uri="{BB962C8B-B14F-4D97-AF65-F5344CB8AC3E}">
        <p14:creationId xmlns:p14="http://schemas.microsoft.com/office/powerpoint/2010/main" val="313357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Stoner magnetism</a:t>
            </a:r>
            <a:endParaRPr lang="nl-NL" altLang="en-US"/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146587" y="996953"/>
            <a:ext cx="4314002" cy="461665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Spontaneous spin polarization</a:t>
            </a:r>
            <a:endParaRPr lang="nl-NL" altLang="en-US" sz="2400" i="1"/>
          </a:p>
        </p:txBody>
      </p:sp>
      <p:grpSp>
        <p:nvGrpSpPr>
          <p:cNvPr id="153622" name="Group 22"/>
          <p:cNvGrpSpPr>
            <a:grpSpLocks/>
          </p:cNvGrpSpPr>
          <p:nvPr/>
        </p:nvGrpSpPr>
        <p:grpSpPr bwMode="auto">
          <a:xfrm>
            <a:off x="310663" y="1870078"/>
            <a:ext cx="2908788" cy="3097213"/>
            <a:chOff x="619" y="1411"/>
            <a:chExt cx="1985" cy="1951"/>
          </a:xfrm>
        </p:grpSpPr>
        <p:grpSp>
          <p:nvGrpSpPr>
            <p:cNvPr id="153620" name="Group 20"/>
            <p:cNvGrpSpPr>
              <a:grpSpLocks/>
            </p:cNvGrpSpPr>
            <p:nvPr/>
          </p:nvGrpSpPr>
          <p:grpSpPr bwMode="auto">
            <a:xfrm>
              <a:off x="1454" y="1938"/>
              <a:ext cx="763" cy="1138"/>
              <a:chOff x="1454" y="1740"/>
              <a:chExt cx="763" cy="1138"/>
            </a:xfrm>
          </p:grpSpPr>
          <p:sp>
            <p:nvSpPr>
              <p:cNvPr id="153606" name="Freeform 6"/>
              <p:cNvSpPr>
                <a:spLocks/>
              </p:cNvSpPr>
              <p:nvPr/>
            </p:nvSpPr>
            <p:spPr bwMode="auto">
              <a:xfrm>
                <a:off x="1454" y="2187"/>
                <a:ext cx="580" cy="691"/>
              </a:xfrm>
              <a:custGeom>
                <a:avLst/>
                <a:gdLst>
                  <a:gd name="T0" fmla="*/ 0 w 648"/>
                  <a:gd name="T1" fmla="*/ 864 h 864"/>
                  <a:gd name="T2" fmla="*/ 0 w 648"/>
                  <a:gd name="T3" fmla="*/ 0 h 864"/>
                  <a:gd name="T4" fmla="*/ 648 w 648"/>
                  <a:gd name="T5" fmla="*/ 0 h 864"/>
                  <a:gd name="T6" fmla="*/ 600 w 648"/>
                  <a:gd name="T7" fmla="*/ 152 h 864"/>
                  <a:gd name="T8" fmla="*/ 512 w 648"/>
                  <a:gd name="T9" fmla="*/ 336 h 864"/>
                  <a:gd name="T10" fmla="*/ 448 w 648"/>
                  <a:gd name="T11" fmla="*/ 464 h 864"/>
                  <a:gd name="T12" fmla="*/ 360 w 648"/>
                  <a:gd name="T13" fmla="*/ 616 h 864"/>
                  <a:gd name="T14" fmla="*/ 304 w 648"/>
                  <a:gd name="T15" fmla="*/ 688 h 864"/>
                  <a:gd name="T16" fmla="*/ 272 w 648"/>
                  <a:gd name="T17" fmla="*/ 728 h 864"/>
                  <a:gd name="T18" fmla="*/ 192 w 648"/>
                  <a:gd name="T19" fmla="*/ 792 h 864"/>
                  <a:gd name="T20" fmla="*/ 136 w 648"/>
                  <a:gd name="T21" fmla="*/ 832 h 864"/>
                  <a:gd name="T22" fmla="*/ 64 w 648"/>
                  <a:gd name="T23" fmla="*/ 856 h 864"/>
                  <a:gd name="T24" fmla="*/ 0 w 648"/>
                  <a:gd name="T25" fmla="*/ 864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48" h="864">
                    <a:moveTo>
                      <a:pt x="0" y="864"/>
                    </a:moveTo>
                    <a:lnTo>
                      <a:pt x="0" y="0"/>
                    </a:lnTo>
                    <a:lnTo>
                      <a:pt x="648" y="0"/>
                    </a:lnTo>
                    <a:lnTo>
                      <a:pt x="600" y="152"/>
                    </a:lnTo>
                    <a:lnTo>
                      <a:pt x="512" y="336"/>
                    </a:lnTo>
                    <a:lnTo>
                      <a:pt x="448" y="464"/>
                    </a:lnTo>
                    <a:lnTo>
                      <a:pt x="360" y="616"/>
                    </a:lnTo>
                    <a:lnTo>
                      <a:pt x="304" y="688"/>
                    </a:lnTo>
                    <a:lnTo>
                      <a:pt x="272" y="728"/>
                    </a:lnTo>
                    <a:lnTo>
                      <a:pt x="192" y="792"/>
                    </a:lnTo>
                    <a:lnTo>
                      <a:pt x="136" y="832"/>
                    </a:lnTo>
                    <a:lnTo>
                      <a:pt x="64" y="856"/>
                    </a:lnTo>
                    <a:lnTo>
                      <a:pt x="0" y="864"/>
                    </a:lnTo>
                    <a:close/>
                  </a:path>
                </a:pathLst>
              </a:cu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53607" name="Freeform 7"/>
              <p:cNvSpPr>
                <a:spLocks/>
              </p:cNvSpPr>
              <p:nvPr/>
            </p:nvSpPr>
            <p:spPr bwMode="auto">
              <a:xfrm>
                <a:off x="1465" y="1740"/>
                <a:ext cx="752" cy="1131"/>
              </a:xfrm>
              <a:custGeom>
                <a:avLst/>
                <a:gdLst>
                  <a:gd name="T0" fmla="*/ 0 w 10306"/>
                  <a:gd name="T1" fmla="*/ 16237 h 16237"/>
                  <a:gd name="T2" fmla="*/ 209 w 10306"/>
                  <a:gd name="T3" fmla="*/ 16231 h 16237"/>
                  <a:gd name="T4" fmla="*/ 417 w 10306"/>
                  <a:gd name="T5" fmla="*/ 16211 h 16237"/>
                  <a:gd name="T6" fmla="*/ 625 w 10306"/>
                  <a:gd name="T7" fmla="*/ 16178 h 16237"/>
                  <a:gd name="T8" fmla="*/ 834 w 10306"/>
                  <a:gd name="T9" fmla="*/ 16131 h 16237"/>
                  <a:gd name="T10" fmla="*/ 1041 w 10306"/>
                  <a:gd name="T11" fmla="*/ 16072 h 16237"/>
                  <a:gd name="T12" fmla="*/ 1250 w 10306"/>
                  <a:gd name="T13" fmla="*/ 15999 h 16237"/>
                  <a:gd name="T14" fmla="*/ 1457 w 10306"/>
                  <a:gd name="T15" fmla="*/ 15913 h 16237"/>
                  <a:gd name="T16" fmla="*/ 1666 w 10306"/>
                  <a:gd name="T17" fmla="*/ 15813 h 16237"/>
                  <a:gd name="T18" fmla="*/ 1875 w 10306"/>
                  <a:gd name="T19" fmla="*/ 15701 h 16237"/>
                  <a:gd name="T20" fmla="*/ 2082 w 10306"/>
                  <a:gd name="T21" fmla="*/ 15574 h 16237"/>
                  <a:gd name="T22" fmla="*/ 2291 w 10306"/>
                  <a:gd name="T23" fmla="*/ 15435 h 16237"/>
                  <a:gd name="T24" fmla="*/ 2499 w 10306"/>
                  <a:gd name="T25" fmla="*/ 15282 h 16237"/>
                  <a:gd name="T26" fmla="*/ 2707 w 10306"/>
                  <a:gd name="T27" fmla="*/ 15117 h 16237"/>
                  <a:gd name="T28" fmla="*/ 2915 w 10306"/>
                  <a:gd name="T29" fmla="*/ 14939 h 16237"/>
                  <a:gd name="T30" fmla="*/ 3123 w 10306"/>
                  <a:gd name="T31" fmla="*/ 14746 h 16237"/>
                  <a:gd name="T32" fmla="*/ 3331 w 10306"/>
                  <a:gd name="T33" fmla="*/ 14541 h 16237"/>
                  <a:gd name="T34" fmla="*/ 3540 w 10306"/>
                  <a:gd name="T35" fmla="*/ 14322 h 16237"/>
                  <a:gd name="T36" fmla="*/ 3748 w 10306"/>
                  <a:gd name="T37" fmla="*/ 14090 h 16237"/>
                  <a:gd name="T38" fmla="*/ 3956 w 10306"/>
                  <a:gd name="T39" fmla="*/ 13844 h 16237"/>
                  <a:gd name="T40" fmla="*/ 4165 w 10306"/>
                  <a:gd name="T41" fmla="*/ 13586 h 16237"/>
                  <a:gd name="T42" fmla="*/ 4372 w 10306"/>
                  <a:gd name="T43" fmla="*/ 13315 h 16237"/>
                  <a:gd name="T44" fmla="*/ 4581 w 10306"/>
                  <a:gd name="T45" fmla="*/ 13029 h 16237"/>
                  <a:gd name="T46" fmla="*/ 4788 w 10306"/>
                  <a:gd name="T47" fmla="*/ 12731 h 16237"/>
                  <a:gd name="T48" fmla="*/ 4997 w 10306"/>
                  <a:gd name="T49" fmla="*/ 12420 h 16237"/>
                  <a:gd name="T50" fmla="*/ 5206 w 10306"/>
                  <a:gd name="T51" fmla="*/ 12095 h 16237"/>
                  <a:gd name="T52" fmla="*/ 5413 w 10306"/>
                  <a:gd name="T53" fmla="*/ 11757 h 16237"/>
                  <a:gd name="T54" fmla="*/ 5622 w 10306"/>
                  <a:gd name="T55" fmla="*/ 11405 h 16237"/>
                  <a:gd name="T56" fmla="*/ 5830 w 10306"/>
                  <a:gd name="T57" fmla="*/ 11041 h 16237"/>
                  <a:gd name="T58" fmla="*/ 6038 w 10306"/>
                  <a:gd name="T59" fmla="*/ 10664 h 16237"/>
                  <a:gd name="T60" fmla="*/ 6246 w 10306"/>
                  <a:gd name="T61" fmla="*/ 10272 h 16237"/>
                  <a:gd name="T62" fmla="*/ 6454 w 10306"/>
                  <a:gd name="T63" fmla="*/ 9868 h 16237"/>
                  <a:gd name="T64" fmla="*/ 6663 w 10306"/>
                  <a:gd name="T65" fmla="*/ 9451 h 16237"/>
                  <a:gd name="T66" fmla="*/ 6871 w 10306"/>
                  <a:gd name="T67" fmla="*/ 9020 h 16237"/>
                  <a:gd name="T68" fmla="*/ 7079 w 10306"/>
                  <a:gd name="T69" fmla="*/ 8576 h 16237"/>
                  <a:gd name="T70" fmla="*/ 7287 w 10306"/>
                  <a:gd name="T71" fmla="*/ 8120 h 16237"/>
                  <a:gd name="T72" fmla="*/ 7496 w 10306"/>
                  <a:gd name="T73" fmla="*/ 7650 h 16237"/>
                  <a:gd name="T74" fmla="*/ 7703 w 10306"/>
                  <a:gd name="T75" fmla="*/ 7165 h 16237"/>
                  <a:gd name="T76" fmla="*/ 7912 w 10306"/>
                  <a:gd name="T77" fmla="*/ 6669 h 16237"/>
                  <a:gd name="T78" fmla="*/ 8119 w 10306"/>
                  <a:gd name="T79" fmla="*/ 6159 h 16237"/>
                  <a:gd name="T80" fmla="*/ 8328 w 10306"/>
                  <a:gd name="T81" fmla="*/ 5634 h 16237"/>
                  <a:gd name="T82" fmla="*/ 8537 w 10306"/>
                  <a:gd name="T83" fmla="*/ 5098 h 16237"/>
                  <a:gd name="T84" fmla="*/ 8744 w 10306"/>
                  <a:gd name="T85" fmla="*/ 4548 h 16237"/>
                  <a:gd name="T86" fmla="*/ 8953 w 10306"/>
                  <a:gd name="T87" fmla="*/ 3984 h 16237"/>
                  <a:gd name="T88" fmla="*/ 9161 w 10306"/>
                  <a:gd name="T89" fmla="*/ 3408 h 16237"/>
                  <a:gd name="T90" fmla="*/ 9369 w 10306"/>
                  <a:gd name="T91" fmla="*/ 2818 h 16237"/>
                  <a:gd name="T92" fmla="*/ 9578 w 10306"/>
                  <a:gd name="T93" fmla="*/ 2215 h 16237"/>
                  <a:gd name="T94" fmla="*/ 9785 w 10306"/>
                  <a:gd name="T95" fmla="*/ 1598 h 16237"/>
                  <a:gd name="T96" fmla="*/ 9994 w 10306"/>
                  <a:gd name="T97" fmla="*/ 969 h 16237"/>
                  <a:gd name="T98" fmla="*/ 10202 w 10306"/>
                  <a:gd name="T99" fmla="*/ 326 h 16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306" h="16237">
                    <a:moveTo>
                      <a:pt x="0" y="16237"/>
                    </a:moveTo>
                    <a:lnTo>
                      <a:pt x="0" y="16237"/>
                    </a:lnTo>
                    <a:lnTo>
                      <a:pt x="104" y="16235"/>
                    </a:lnTo>
                    <a:lnTo>
                      <a:pt x="209" y="16231"/>
                    </a:lnTo>
                    <a:lnTo>
                      <a:pt x="313" y="16222"/>
                    </a:lnTo>
                    <a:lnTo>
                      <a:pt x="417" y="16211"/>
                    </a:lnTo>
                    <a:lnTo>
                      <a:pt x="521" y="16195"/>
                    </a:lnTo>
                    <a:lnTo>
                      <a:pt x="625" y="16178"/>
                    </a:lnTo>
                    <a:lnTo>
                      <a:pt x="729" y="16156"/>
                    </a:lnTo>
                    <a:lnTo>
                      <a:pt x="834" y="16131"/>
                    </a:lnTo>
                    <a:lnTo>
                      <a:pt x="937" y="16103"/>
                    </a:lnTo>
                    <a:lnTo>
                      <a:pt x="1041" y="16072"/>
                    </a:lnTo>
                    <a:lnTo>
                      <a:pt x="1145" y="16036"/>
                    </a:lnTo>
                    <a:lnTo>
                      <a:pt x="1250" y="15999"/>
                    </a:lnTo>
                    <a:lnTo>
                      <a:pt x="1354" y="15957"/>
                    </a:lnTo>
                    <a:lnTo>
                      <a:pt x="1457" y="15913"/>
                    </a:lnTo>
                    <a:lnTo>
                      <a:pt x="1562" y="15865"/>
                    </a:lnTo>
                    <a:lnTo>
                      <a:pt x="1666" y="15813"/>
                    </a:lnTo>
                    <a:lnTo>
                      <a:pt x="1770" y="15759"/>
                    </a:lnTo>
                    <a:lnTo>
                      <a:pt x="1875" y="15701"/>
                    </a:lnTo>
                    <a:lnTo>
                      <a:pt x="1978" y="15639"/>
                    </a:lnTo>
                    <a:lnTo>
                      <a:pt x="2082" y="15574"/>
                    </a:lnTo>
                    <a:lnTo>
                      <a:pt x="2187" y="15507"/>
                    </a:lnTo>
                    <a:lnTo>
                      <a:pt x="2291" y="15435"/>
                    </a:lnTo>
                    <a:lnTo>
                      <a:pt x="2394" y="15361"/>
                    </a:lnTo>
                    <a:lnTo>
                      <a:pt x="2499" y="15282"/>
                    </a:lnTo>
                    <a:lnTo>
                      <a:pt x="2603" y="15202"/>
                    </a:lnTo>
                    <a:lnTo>
                      <a:pt x="2707" y="15117"/>
                    </a:lnTo>
                    <a:lnTo>
                      <a:pt x="2811" y="15030"/>
                    </a:lnTo>
                    <a:lnTo>
                      <a:pt x="2915" y="14939"/>
                    </a:lnTo>
                    <a:lnTo>
                      <a:pt x="3019" y="14844"/>
                    </a:lnTo>
                    <a:lnTo>
                      <a:pt x="3123" y="14746"/>
                    </a:lnTo>
                    <a:lnTo>
                      <a:pt x="3228" y="14645"/>
                    </a:lnTo>
                    <a:lnTo>
                      <a:pt x="3331" y="14541"/>
                    </a:lnTo>
                    <a:lnTo>
                      <a:pt x="3435" y="14433"/>
                    </a:lnTo>
                    <a:lnTo>
                      <a:pt x="3540" y="14322"/>
                    </a:lnTo>
                    <a:lnTo>
                      <a:pt x="3644" y="14207"/>
                    </a:lnTo>
                    <a:lnTo>
                      <a:pt x="3748" y="14090"/>
                    </a:lnTo>
                    <a:lnTo>
                      <a:pt x="3852" y="13969"/>
                    </a:lnTo>
                    <a:lnTo>
                      <a:pt x="3956" y="13844"/>
                    </a:lnTo>
                    <a:lnTo>
                      <a:pt x="4060" y="13717"/>
                    </a:lnTo>
                    <a:lnTo>
                      <a:pt x="4165" y="13586"/>
                    </a:lnTo>
                    <a:lnTo>
                      <a:pt x="4269" y="13453"/>
                    </a:lnTo>
                    <a:lnTo>
                      <a:pt x="4372" y="13315"/>
                    </a:lnTo>
                    <a:lnTo>
                      <a:pt x="4476" y="13174"/>
                    </a:lnTo>
                    <a:lnTo>
                      <a:pt x="4581" y="13029"/>
                    </a:lnTo>
                    <a:lnTo>
                      <a:pt x="4685" y="12882"/>
                    </a:lnTo>
                    <a:lnTo>
                      <a:pt x="4788" y="12731"/>
                    </a:lnTo>
                    <a:lnTo>
                      <a:pt x="4893" y="12577"/>
                    </a:lnTo>
                    <a:lnTo>
                      <a:pt x="4997" y="12420"/>
                    </a:lnTo>
                    <a:lnTo>
                      <a:pt x="5101" y="12259"/>
                    </a:lnTo>
                    <a:lnTo>
                      <a:pt x="5206" y="12095"/>
                    </a:lnTo>
                    <a:lnTo>
                      <a:pt x="5309" y="11928"/>
                    </a:lnTo>
                    <a:lnTo>
                      <a:pt x="5413" y="11757"/>
                    </a:lnTo>
                    <a:lnTo>
                      <a:pt x="5518" y="11583"/>
                    </a:lnTo>
                    <a:lnTo>
                      <a:pt x="5622" y="11405"/>
                    </a:lnTo>
                    <a:lnTo>
                      <a:pt x="5725" y="11225"/>
                    </a:lnTo>
                    <a:lnTo>
                      <a:pt x="5830" y="11041"/>
                    </a:lnTo>
                    <a:lnTo>
                      <a:pt x="5934" y="10855"/>
                    </a:lnTo>
                    <a:lnTo>
                      <a:pt x="6038" y="10664"/>
                    </a:lnTo>
                    <a:lnTo>
                      <a:pt x="6142" y="10470"/>
                    </a:lnTo>
                    <a:lnTo>
                      <a:pt x="6246" y="10272"/>
                    </a:lnTo>
                    <a:lnTo>
                      <a:pt x="6350" y="10072"/>
                    </a:lnTo>
                    <a:lnTo>
                      <a:pt x="6454" y="9868"/>
                    </a:lnTo>
                    <a:lnTo>
                      <a:pt x="6559" y="9661"/>
                    </a:lnTo>
                    <a:lnTo>
                      <a:pt x="6663" y="9451"/>
                    </a:lnTo>
                    <a:lnTo>
                      <a:pt x="6766" y="9237"/>
                    </a:lnTo>
                    <a:lnTo>
                      <a:pt x="6871" y="9020"/>
                    </a:lnTo>
                    <a:lnTo>
                      <a:pt x="6975" y="8799"/>
                    </a:lnTo>
                    <a:lnTo>
                      <a:pt x="7079" y="8576"/>
                    </a:lnTo>
                    <a:lnTo>
                      <a:pt x="7184" y="8351"/>
                    </a:lnTo>
                    <a:lnTo>
                      <a:pt x="7287" y="8120"/>
                    </a:lnTo>
                    <a:lnTo>
                      <a:pt x="7391" y="7886"/>
                    </a:lnTo>
                    <a:lnTo>
                      <a:pt x="7496" y="7650"/>
                    </a:lnTo>
                    <a:lnTo>
                      <a:pt x="7600" y="7409"/>
                    </a:lnTo>
                    <a:lnTo>
                      <a:pt x="7703" y="7165"/>
                    </a:lnTo>
                    <a:lnTo>
                      <a:pt x="7807" y="6918"/>
                    </a:lnTo>
                    <a:lnTo>
                      <a:pt x="7912" y="6669"/>
                    </a:lnTo>
                    <a:lnTo>
                      <a:pt x="8016" y="6415"/>
                    </a:lnTo>
                    <a:lnTo>
                      <a:pt x="8119" y="6159"/>
                    </a:lnTo>
                    <a:lnTo>
                      <a:pt x="8224" y="5898"/>
                    </a:lnTo>
                    <a:lnTo>
                      <a:pt x="8328" y="5634"/>
                    </a:lnTo>
                    <a:lnTo>
                      <a:pt x="8432" y="5368"/>
                    </a:lnTo>
                    <a:lnTo>
                      <a:pt x="8537" y="5098"/>
                    </a:lnTo>
                    <a:lnTo>
                      <a:pt x="8640" y="4824"/>
                    </a:lnTo>
                    <a:lnTo>
                      <a:pt x="8744" y="4548"/>
                    </a:lnTo>
                    <a:lnTo>
                      <a:pt x="8849" y="4267"/>
                    </a:lnTo>
                    <a:lnTo>
                      <a:pt x="8953" y="3984"/>
                    </a:lnTo>
                    <a:lnTo>
                      <a:pt x="9057" y="3697"/>
                    </a:lnTo>
                    <a:lnTo>
                      <a:pt x="9161" y="3408"/>
                    </a:lnTo>
                    <a:lnTo>
                      <a:pt x="9265" y="3115"/>
                    </a:lnTo>
                    <a:lnTo>
                      <a:pt x="9369" y="2818"/>
                    </a:lnTo>
                    <a:lnTo>
                      <a:pt x="9473" y="2518"/>
                    </a:lnTo>
                    <a:lnTo>
                      <a:pt x="9578" y="2215"/>
                    </a:lnTo>
                    <a:lnTo>
                      <a:pt x="9681" y="1908"/>
                    </a:lnTo>
                    <a:lnTo>
                      <a:pt x="9785" y="1598"/>
                    </a:lnTo>
                    <a:lnTo>
                      <a:pt x="9890" y="1285"/>
                    </a:lnTo>
                    <a:lnTo>
                      <a:pt x="9994" y="969"/>
                    </a:lnTo>
                    <a:lnTo>
                      <a:pt x="10097" y="650"/>
                    </a:lnTo>
                    <a:lnTo>
                      <a:pt x="10202" y="326"/>
                    </a:lnTo>
                    <a:lnTo>
                      <a:pt x="10306" y="0"/>
                    </a:lnTo>
                  </a:path>
                </a:pathLst>
              </a:custGeom>
              <a:noFill/>
              <a:ln w="38100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153608" name="Freeform 8"/>
            <p:cNvSpPr>
              <a:spLocks/>
            </p:cNvSpPr>
            <p:nvPr/>
          </p:nvSpPr>
          <p:spPr bwMode="auto">
            <a:xfrm flipH="1">
              <a:off x="715" y="1979"/>
              <a:ext cx="733" cy="1094"/>
            </a:xfrm>
            <a:custGeom>
              <a:avLst/>
              <a:gdLst>
                <a:gd name="T0" fmla="*/ 0 w 648"/>
                <a:gd name="T1" fmla="*/ 864 h 864"/>
                <a:gd name="T2" fmla="*/ 0 w 648"/>
                <a:gd name="T3" fmla="*/ 0 h 864"/>
                <a:gd name="T4" fmla="*/ 648 w 648"/>
                <a:gd name="T5" fmla="*/ 0 h 864"/>
                <a:gd name="T6" fmla="*/ 600 w 648"/>
                <a:gd name="T7" fmla="*/ 152 h 864"/>
                <a:gd name="T8" fmla="*/ 512 w 648"/>
                <a:gd name="T9" fmla="*/ 336 h 864"/>
                <a:gd name="T10" fmla="*/ 448 w 648"/>
                <a:gd name="T11" fmla="*/ 464 h 864"/>
                <a:gd name="T12" fmla="*/ 360 w 648"/>
                <a:gd name="T13" fmla="*/ 616 h 864"/>
                <a:gd name="T14" fmla="*/ 304 w 648"/>
                <a:gd name="T15" fmla="*/ 688 h 864"/>
                <a:gd name="T16" fmla="*/ 272 w 648"/>
                <a:gd name="T17" fmla="*/ 728 h 864"/>
                <a:gd name="T18" fmla="*/ 192 w 648"/>
                <a:gd name="T19" fmla="*/ 792 h 864"/>
                <a:gd name="T20" fmla="*/ 136 w 648"/>
                <a:gd name="T21" fmla="*/ 832 h 864"/>
                <a:gd name="T22" fmla="*/ 64 w 648"/>
                <a:gd name="T23" fmla="*/ 856 h 864"/>
                <a:gd name="T24" fmla="*/ 0 w 648"/>
                <a:gd name="T25" fmla="*/ 86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8" h="864">
                  <a:moveTo>
                    <a:pt x="0" y="864"/>
                  </a:moveTo>
                  <a:lnTo>
                    <a:pt x="0" y="0"/>
                  </a:lnTo>
                  <a:lnTo>
                    <a:pt x="648" y="0"/>
                  </a:lnTo>
                  <a:lnTo>
                    <a:pt x="600" y="152"/>
                  </a:lnTo>
                  <a:lnTo>
                    <a:pt x="512" y="336"/>
                  </a:lnTo>
                  <a:lnTo>
                    <a:pt x="448" y="464"/>
                  </a:lnTo>
                  <a:lnTo>
                    <a:pt x="360" y="616"/>
                  </a:lnTo>
                  <a:lnTo>
                    <a:pt x="304" y="688"/>
                  </a:lnTo>
                  <a:lnTo>
                    <a:pt x="272" y="728"/>
                  </a:lnTo>
                  <a:lnTo>
                    <a:pt x="192" y="792"/>
                  </a:lnTo>
                  <a:lnTo>
                    <a:pt x="136" y="832"/>
                  </a:lnTo>
                  <a:lnTo>
                    <a:pt x="64" y="856"/>
                  </a:lnTo>
                  <a:lnTo>
                    <a:pt x="0" y="864"/>
                  </a:lnTo>
                  <a:close/>
                </a:path>
              </a:pathLst>
            </a:custGeom>
            <a:solidFill>
              <a:srgbClr val="00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AU"/>
            </a:p>
          </p:txBody>
        </p:sp>
        <p:sp>
          <p:nvSpPr>
            <p:cNvPr id="153609" name="Freeform 9"/>
            <p:cNvSpPr>
              <a:spLocks/>
            </p:cNvSpPr>
            <p:nvPr/>
          </p:nvSpPr>
          <p:spPr bwMode="auto">
            <a:xfrm flipH="1">
              <a:off x="697" y="1938"/>
              <a:ext cx="752" cy="1131"/>
            </a:xfrm>
            <a:custGeom>
              <a:avLst/>
              <a:gdLst>
                <a:gd name="T0" fmla="*/ 0 w 10306"/>
                <a:gd name="T1" fmla="*/ 16237 h 16237"/>
                <a:gd name="T2" fmla="*/ 209 w 10306"/>
                <a:gd name="T3" fmla="*/ 16231 h 16237"/>
                <a:gd name="T4" fmla="*/ 417 w 10306"/>
                <a:gd name="T5" fmla="*/ 16211 h 16237"/>
                <a:gd name="T6" fmla="*/ 625 w 10306"/>
                <a:gd name="T7" fmla="*/ 16178 h 16237"/>
                <a:gd name="T8" fmla="*/ 834 w 10306"/>
                <a:gd name="T9" fmla="*/ 16131 h 16237"/>
                <a:gd name="T10" fmla="*/ 1041 w 10306"/>
                <a:gd name="T11" fmla="*/ 16072 h 16237"/>
                <a:gd name="T12" fmla="*/ 1250 w 10306"/>
                <a:gd name="T13" fmla="*/ 15999 h 16237"/>
                <a:gd name="T14" fmla="*/ 1457 w 10306"/>
                <a:gd name="T15" fmla="*/ 15913 h 16237"/>
                <a:gd name="T16" fmla="*/ 1666 w 10306"/>
                <a:gd name="T17" fmla="*/ 15813 h 16237"/>
                <a:gd name="T18" fmla="*/ 1875 w 10306"/>
                <a:gd name="T19" fmla="*/ 15701 h 16237"/>
                <a:gd name="T20" fmla="*/ 2082 w 10306"/>
                <a:gd name="T21" fmla="*/ 15574 h 16237"/>
                <a:gd name="T22" fmla="*/ 2291 w 10306"/>
                <a:gd name="T23" fmla="*/ 15435 h 16237"/>
                <a:gd name="T24" fmla="*/ 2499 w 10306"/>
                <a:gd name="T25" fmla="*/ 15282 h 16237"/>
                <a:gd name="T26" fmla="*/ 2707 w 10306"/>
                <a:gd name="T27" fmla="*/ 15117 h 16237"/>
                <a:gd name="T28" fmla="*/ 2915 w 10306"/>
                <a:gd name="T29" fmla="*/ 14939 h 16237"/>
                <a:gd name="T30" fmla="*/ 3123 w 10306"/>
                <a:gd name="T31" fmla="*/ 14746 h 16237"/>
                <a:gd name="T32" fmla="*/ 3331 w 10306"/>
                <a:gd name="T33" fmla="*/ 14541 h 16237"/>
                <a:gd name="T34" fmla="*/ 3540 w 10306"/>
                <a:gd name="T35" fmla="*/ 14322 h 16237"/>
                <a:gd name="T36" fmla="*/ 3748 w 10306"/>
                <a:gd name="T37" fmla="*/ 14090 h 16237"/>
                <a:gd name="T38" fmla="*/ 3956 w 10306"/>
                <a:gd name="T39" fmla="*/ 13844 h 16237"/>
                <a:gd name="T40" fmla="*/ 4165 w 10306"/>
                <a:gd name="T41" fmla="*/ 13586 h 16237"/>
                <a:gd name="T42" fmla="*/ 4372 w 10306"/>
                <a:gd name="T43" fmla="*/ 13315 h 16237"/>
                <a:gd name="T44" fmla="*/ 4581 w 10306"/>
                <a:gd name="T45" fmla="*/ 13029 h 16237"/>
                <a:gd name="T46" fmla="*/ 4788 w 10306"/>
                <a:gd name="T47" fmla="*/ 12731 h 16237"/>
                <a:gd name="T48" fmla="*/ 4997 w 10306"/>
                <a:gd name="T49" fmla="*/ 12420 h 16237"/>
                <a:gd name="T50" fmla="*/ 5206 w 10306"/>
                <a:gd name="T51" fmla="*/ 12095 h 16237"/>
                <a:gd name="T52" fmla="*/ 5413 w 10306"/>
                <a:gd name="T53" fmla="*/ 11757 h 16237"/>
                <a:gd name="T54" fmla="*/ 5622 w 10306"/>
                <a:gd name="T55" fmla="*/ 11405 h 16237"/>
                <a:gd name="T56" fmla="*/ 5830 w 10306"/>
                <a:gd name="T57" fmla="*/ 11041 h 16237"/>
                <a:gd name="T58" fmla="*/ 6038 w 10306"/>
                <a:gd name="T59" fmla="*/ 10664 h 16237"/>
                <a:gd name="T60" fmla="*/ 6246 w 10306"/>
                <a:gd name="T61" fmla="*/ 10272 h 16237"/>
                <a:gd name="T62" fmla="*/ 6454 w 10306"/>
                <a:gd name="T63" fmla="*/ 9868 h 16237"/>
                <a:gd name="T64" fmla="*/ 6663 w 10306"/>
                <a:gd name="T65" fmla="*/ 9451 h 16237"/>
                <a:gd name="T66" fmla="*/ 6871 w 10306"/>
                <a:gd name="T67" fmla="*/ 9020 h 16237"/>
                <a:gd name="T68" fmla="*/ 7079 w 10306"/>
                <a:gd name="T69" fmla="*/ 8576 h 16237"/>
                <a:gd name="T70" fmla="*/ 7287 w 10306"/>
                <a:gd name="T71" fmla="*/ 8120 h 16237"/>
                <a:gd name="T72" fmla="*/ 7496 w 10306"/>
                <a:gd name="T73" fmla="*/ 7650 h 16237"/>
                <a:gd name="T74" fmla="*/ 7703 w 10306"/>
                <a:gd name="T75" fmla="*/ 7165 h 16237"/>
                <a:gd name="T76" fmla="*/ 7912 w 10306"/>
                <a:gd name="T77" fmla="*/ 6669 h 16237"/>
                <a:gd name="T78" fmla="*/ 8119 w 10306"/>
                <a:gd name="T79" fmla="*/ 6159 h 16237"/>
                <a:gd name="T80" fmla="*/ 8328 w 10306"/>
                <a:gd name="T81" fmla="*/ 5634 h 16237"/>
                <a:gd name="T82" fmla="*/ 8537 w 10306"/>
                <a:gd name="T83" fmla="*/ 5098 h 16237"/>
                <a:gd name="T84" fmla="*/ 8744 w 10306"/>
                <a:gd name="T85" fmla="*/ 4548 h 16237"/>
                <a:gd name="T86" fmla="*/ 8953 w 10306"/>
                <a:gd name="T87" fmla="*/ 3984 h 16237"/>
                <a:gd name="T88" fmla="*/ 9161 w 10306"/>
                <a:gd name="T89" fmla="*/ 3408 h 16237"/>
                <a:gd name="T90" fmla="*/ 9369 w 10306"/>
                <a:gd name="T91" fmla="*/ 2818 h 16237"/>
                <a:gd name="T92" fmla="*/ 9578 w 10306"/>
                <a:gd name="T93" fmla="*/ 2215 h 16237"/>
                <a:gd name="T94" fmla="*/ 9785 w 10306"/>
                <a:gd name="T95" fmla="*/ 1598 h 16237"/>
                <a:gd name="T96" fmla="*/ 9994 w 10306"/>
                <a:gd name="T97" fmla="*/ 969 h 16237"/>
                <a:gd name="T98" fmla="*/ 10202 w 10306"/>
                <a:gd name="T99" fmla="*/ 326 h 16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06" h="16237">
                  <a:moveTo>
                    <a:pt x="0" y="16237"/>
                  </a:moveTo>
                  <a:lnTo>
                    <a:pt x="0" y="16237"/>
                  </a:lnTo>
                  <a:lnTo>
                    <a:pt x="104" y="16235"/>
                  </a:lnTo>
                  <a:lnTo>
                    <a:pt x="209" y="16231"/>
                  </a:lnTo>
                  <a:lnTo>
                    <a:pt x="313" y="16222"/>
                  </a:lnTo>
                  <a:lnTo>
                    <a:pt x="417" y="16211"/>
                  </a:lnTo>
                  <a:lnTo>
                    <a:pt x="521" y="16195"/>
                  </a:lnTo>
                  <a:lnTo>
                    <a:pt x="625" y="16178"/>
                  </a:lnTo>
                  <a:lnTo>
                    <a:pt x="729" y="16156"/>
                  </a:lnTo>
                  <a:lnTo>
                    <a:pt x="834" y="16131"/>
                  </a:lnTo>
                  <a:lnTo>
                    <a:pt x="937" y="16103"/>
                  </a:lnTo>
                  <a:lnTo>
                    <a:pt x="1041" y="16072"/>
                  </a:lnTo>
                  <a:lnTo>
                    <a:pt x="1145" y="16036"/>
                  </a:lnTo>
                  <a:lnTo>
                    <a:pt x="1250" y="15999"/>
                  </a:lnTo>
                  <a:lnTo>
                    <a:pt x="1354" y="15957"/>
                  </a:lnTo>
                  <a:lnTo>
                    <a:pt x="1457" y="15913"/>
                  </a:lnTo>
                  <a:lnTo>
                    <a:pt x="1562" y="15865"/>
                  </a:lnTo>
                  <a:lnTo>
                    <a:pt x="1666" y="15813"/>
                  </a:lnTo>
                  <a:lnTo>
                    <a:pt x="1770" y="15759"/>
                  </a:lnTo>
                  <a:lnTo>
                    <a:pt x="1875" y="15701"/>
                  </a:lnTo>
                  <a:lnTo>
                    <a:pt x="1978" y="15639"/>
                  </a:lnTo>
                  <a:lnTo>
                    <a:pt x="2082" y="15574"/>
                  </a:lnTo>
                  <a:lnTo>
                    <a:pt x="2187" y="15507"/>
                  </a:lnTo>
                  <a:lnTo>
                    <a:pt x="2291" y="15435"/>
                  </a:lnTo>
                  <a:lnTo>
                    <a:pt x="2394" y="15361"/>
                  </a:lnTo>
                  <a:lnTo>
                    <a:pt x="2499" y="15282"/>
                  </a:lnTo>
                  <a:lnTo>
                    <a:pt x="2603" y="15202"/>
                  </a:lnTo>
                  <a:lnTo>
                    <a:pt x="2707" y="15117"/>
                  </a:lnTo>
                  <a:lnTo>
                    <a:pt x="2811" y="15030"/>
                  </a:lnTo>
                  <a:lnTo>
                    <a:pt x="2915" y="14939"/>
                  </a:lnTo>
                  <a:lnTo>
                    <a:pt x="3019" y="14844"/>
                  </a:lnTo>
                  <a:lnTo>
                    <a:pt x="3123" y="14746"/>
                  </a:lnTo>
                  <a:lnTo>
                    <a:pt x="3228" y="14645"/>
                  </a:lnTo>
                  <a:lnTo>
                    <a:pt x="3331" y="14541"/>
                  </a:lnTo>
                  <a:lnTo>
                    <a:pt x="3435" y="14433"/>
                  </a:lnTo>
                  <a:lnTo>
                    <a:pt x="3540" y="14322"/>
                  </a:lnTo>
                  <a:lnTo>
                    <a:pt x="3644" y="14207"/>
                  </a:lnTo>
                  <a:lnTo>
                    <a:pt x="3748" y="14090"/>
                  </a:lnTo>
                  <a:lnTo>
                    <a:pt x="3852" y="13969"/>
                  </a:lnTo>
                  <a:lnTo>
                    <a:pt x="3956" y="13844"/>
                  </a:lnTo>
                  <a:lnTo>
                    <a:pt x="4060" y="13717"/>
                  </a:lnTo>
                  <a:lnTo>
                    <a:pt x="4165" y="13586"/>
                  </a:lnTo>
                  <a:lnTo>
                    <a:pt x="4269" y="13453"/>
                  </a:lnTo>
                  <a:lnTo>
                    <a:pt x="4372" y="13315"/>
                  </a:lnTo>
                  <a:lnTo>
                    <a:pt x="4476" y="13174"/>
                  </a:lnTo>
                  <a:lnTo>
                    <a:pt x="4581" y="13029"/>
                  </a:lnTo>
                  <a:lnTo>
                    <a:pt x="4685" y="12882"/>
                  </a:lnTo>
                  <a:lnTo>
                    <a:pt x="4788" y="12731"/>
                  </a:lnTo>
                  <a:lnTo>
                    <a:pt x="4893" y="12577"/>
                  </a:lnTo>
                  <a:lnTo>
                    <a:pt x="4997" y="12420"/>
                  </a:lnTo>
                  <a:lnTo>
                    <a:pt x="5101" y="12259"/>
                  </a:lnTo>
                  <a:lnTo>
                    <a:pt x="5206" y="12095"/>
                  </a:lnTo>
                  <a:lnTo>
                    <a:pt x="5309" y="11928"/>
                  </a:lnTo>
                  <a:lnTo>
                    <a:pt x="5413" y="11757"/>
                  </a:lnTo>
                  <a:lnTo>
                    <a:pt x="5518" y="11583"/>
                  </a:lnTo>
                  <a:lnTo>
                    <a:pt x="5622" y="11405"/>
                  </a:lnTo>
                  <a:lnTo>
                    <a:pt x="5725" y="11225"/>
                  </a:lnTo>
                  <a:lnTo>
                    <a:pt x="5830" y="11041"/>
                  </a:lnTo>
                  <a:lnTo>
                    <a:pt x="5934" y="10855"/>
                  </a:lnTo>
                  <a:lnTo>
                    <a:pt x="6038" y="10664"/>
                  </a:lnTo>
                  <a:lnTo>
                    <a:pt x="6142" y="10470"/>
                  </a:lnTo>
                  <a:lnTo>
                    <a:pt x="6246" y="10272"/>
                  </a:lnTo>
                  <a:lnTo>
                    <a:pt x="6350" y="10072"/>
                  </a:lnTo>
                  <a:lnTo>
                    <a:pt x="6454" y="9868"/>
                  </a:lnTo>
                  <a:lnTo>
                    <a:pt x="6559" y="9661"/>
                  </a:lnTo>
                  <a:lnTo>
                    <a:pt x="6663" y="9451"/>
                  </a:lnTo>
                  <a:lnTo>
                    <a:pt x="6766" y="9237"/>
                  </a:lnTo>
                  <a:lnTo>
                    <a:pt x="6871" y="9020"/>
                  </a:lnTo>
                  <a:lnTo>
                    <a:pt x="6975" y="8799"/>
                  </a:lnTo>
                  <a:lnTo>
                    <a:pt x="7079" y="8576"/>
                  </a:lnTo>
                  <a:lnTo>
                    <a:pt x="7184" y="8351"/>
                  </a:lnTo>
                  <a:lnTo>
                    <a:pt x="7287" y="8120"/>
                  </a:lnTo>
                  <a:lnTo>
                    <a:pt x="7391" y="7886"/>
                  </a:lnTo>
                  <a:lnTo>
                    <a:pt x="7496" y="7650"/>
                  </a:lnTo>
                  <a:lnTo>
                    <a:pt x="7600" y="7409"/>
                  </a:lnTo>
                  <a:lnTo>
                    <a:pt x="7703" y="7165"/>
                  </a:lnTo>
                  <a:lnTo>
                    <a:pt x="7807" y="6918"/>
                  </a:lnTo>
                  <a:lnTo>
                    <a:pt x="7912" y="6669"/>
                  </a:lnTo>
                  <a:lnTo>
                    <a:pt x="8016" y="6415"/>
                  </a:lnTo>
                  <a:lnTo>
                    <a:pt x="8119" y="6159"/>
                  </a:lnTo>
                  <a:lnTo>
                    <a:pt x="8224" y="5898"/>
                  </a:lnTo>
                  <a:lnTo>
                    <a:pt x="8328" y="5634"/>
                  </a:lnTo>
                  <a:lnTo>
                    <a:pt x="8432" y="5368"/>
                  </a:lnTo>
                  <a:lnTo>
                    <a:pt x="8537" y="5098"/>
                  </a:lnTo>
                  <a:lnTo>
                    <a:pt x="8640" y="4824"/>
                  </a:lnTo>
                  <a:lnTo>
                    <a:pt x="8744" y="4548"/>
                  </a:lnTo>
                  <a:lnTo>
                    <a:pt x="8849" y="4267"/>
                  </a:lnTo>
                  <a:lnTo>
                    <a:pt x="8953" y="3984"/>
                  </a:lnTo>
                  <a:lnTo>
                    <a:pt x="9057" y="3697"/>
                  </a:lnTo>
                  <a:lnTo>
                    <a:pt x="9161" y="3408"/>
                  </a:lnTo>
                  <a:lnTo>
                    <a:pt x="9265" y="3115"/>
                  </a:lnTo>
                  <a:lnTo>
                    <a:pt x="9369" y="2818"/>
                  </a:lnTo>
                  <a:lnTo>
                    <a:pt x="9473" y="2518"/>
                  </a:lnTo>
                  <a:lnTo>
                    <a:pt x="9578" y="2215"/>
                  </a:lnTo>
                  <a:lnTo>
                    <a:pt x="9681" y="1908"/>
                  </a:lnTo>
                  <a:lnTo>
                    <a:pt x="9785" y="1598"/>
                  </a:lnTo>
                  <a:lnTo>
                    <a:pt x="9890" y="1285"/>
                  </a:lnTo>
                  <a:lnTo>
                    <a:pt x="9994" y="969"/>
                  </a:lnTo>
                  <a:lnTo>
                    <a:pt x="10097" y="650"/>
                  </a:lnTo>
                  <a:lnTo>
                    <a:pt x="10202" y="326"/>
                  </a:lnTo>
                  <a:lnTo>
                    <a:pt x="10306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53610" name="Line 10"/>
            <p:cNvSpPr>
              <a:spLocks noChangeShapeType="1"/>
            </p:cNvSpPr>
            <p:nvPr/>
          </p:nvSpPr>
          <p:spPr bwMode="auto">
            <a:xfrm>
              <a:off x="1449" y="1753"/>
              <a:ext cx="0" cy="1609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AU"/>
            </a:p>
          </p:txBody>
        </p:sp>
        <p:sp>
          <p:nvSpPr>
            <p:cNvPr id="153611" name="Line 11"/>
            <p:cNvSpPr>
              <a:spLocks noChangeShapeType="1"/>
            </p:cNvSpPr>
            <p:nvPr/>
          </p:nvSpPr>
          <p:spPr bwMode="auto">
            <a:xfrm>
              <a:off x="822" y="3077"/>
              <a:ext cx="1237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AU"/>
            </a:p>
          </p:txBody>
        </p:sp>
        <p:sp>
          <p:nvSpPr>
            <p:cNvPr id="153612" name="Text Box 12"/>
            <p:cNvSpPr txBox="1">
              <a:spLocks noChangeArrowheads="1"/>
            </p:cNvSpPr>
            <p:nvPr/>
          </p:nvSpPr>
          <p:spPr bwMode="auto">
            <a:xfrm>
              <a:off x="2023" y="2924"/>
              <a:ext cx="58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/>
                <a:t>DOS</a:t>
              </a:r>
            </a:p>
          </p:txBody>
        </p:sp>
        <p:sp>
          <p:nvSpPr>
            <p:cNvPr id="153613" name="Text Box 13"/>
            <p:cNvSpPr txBox="1">
              <a:spLocks noChangeArrowheads="1"/>
            </p:cNvSpPr>
            <p:nvPr/>
          </p:nvSpPr>
          <p:spPr bwMode="auto">
            <a:xfrm>
              <a:off x="1319" y="1411"/>
              <a:ext cx="2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/>
                <a:t>E</a:t>
              </a:r>
            </a:p>
          </p:txBody>
        </p:sp>
        <p:sp>
          <p:nvSpPr>
            <p:cNvPr id="153614" name="Line 14"/>
            <p:cNvSpPr>
              <a:spLocks noChangeShapeType="1"/>
            </p:cNvSpPr>
            <p:nvPr/>
          </p:nvSpPr>
          <p:spPr bwMode="auto">
            <a:xfrm>
              <a:off x="619" y="2187"/>
              <a:ext cx="1813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AU"/>
            </a:p>
          </p:txBody>
        </p:sp>
        <p:grpSp>
          <p:nvGrpSpPr>
            <p:cNvPr id="153615" name="Group 15"/>
            <p:cNvGrpSpPr>
              <a:grpSpLocks/>
            </p:cNvGrpSpPr>
            <p:nvPr/>
          </p:nvGrpSpPr>
          <p:grpSpPr bwMode="auto">
            <a:xfrm>
              <a:off x="1223" y="2454"/>
              <a:ext cx="440" cy="356"/>
              <a:chOff x="2626" y="2652"/>
              <a:chExt cx="440" cy="356"/>
            </a:xfrm>
          </p:grpSpPr>
          <p:sp>
            <p:nvSpPr>
              <p:cNvPr id="153616" name="Line 16"/>
              <p:cNvSpPr>
                <a:spLocks noChangeShapeType="1"/>
              </p:cNvSpPr>
              <p:nvPr/>
            </p:nvSpPr>
            <p:spPr bwMode="auto">
              <a:xfrm flipV="1">
                <a:off x="2626" y="2652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53617" name="Line 17"/>
              <p:cNvSpPr>
                <a:spLocks noChangeShapeType="1"/>
              </p:cNvSpPr>
              <p:nvPr/>
            </p:nvSpPr>
            <p:spPr bwMode="auto">
              <a:xfrm>
                <a:off x="3066" y="2652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</p:grpSp>
      </p:grpSp>
      <p:sp>
        <p:nvSpPr>
          <p:cNvPr id="153624" name="Text Box 24"/>
          <p:cNvSpPr txBox="1">
            <a:spLocks noChangeArrowheads="1"/>
          </p:cNvSpPr>
          <p:nvPr/>
        </p:nvSpPr>
        <p:spPr bwMode="auto">
          <a:xfrm>
            <a:off x="2542404" y="2990852"/>
            <a:ext cx="8338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} </a:t>
            </a:r>
            <a:r>
              <a:rPr lang="en-US" altLang="en-US"/>
              <a:t> </a:t>
            </a:r>
            <a:r>
              <a:rPr lang="el-GR" altLang="en-US"/>
              <a:t>δ</a:t>
            </a:r>
            <a:r>
              <a:rPr lang="en-US" altLang="en-US"/>
              <a:t>E</a:t>
            </a:r>
            <a:endParaRPr lang="el-GR" altLang="en-US"/>
          </a:p>
        </p:txBody>
      </p:sp>
      <p:graphicFrame>
        <p:nvGraphicFramePr>
          <p:cNvPr id="15362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789214"/>
              </p:ext>
            </p:extLst>
          </p:nvPr>
        </p:nvGraphicFramePr>
        <p:xfrm>
          <a:off x="4589586" y="1082338"/>
          <a:ext cx="4393223" cy="513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8" name="Equation" r:id="rId3" imgW="3886200" imgH="4190760" progId="Equation.3">
                  <p:embed/>
                </p:oleObj>
              </mc:Choice>
              <mc:Fallback>
                <p:oleObj name="Equation" r:id="rId3" imgW="3886200" imgH="4190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4589586" y="1082338"/>
                        <a:ext cx="4393223" cy="513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26" name="Object 26"/>
          <p:cNvGraphicFramePr>
            <a:graphicFrameLocks noChangeAspect="1"/>
          </p:cNvGraphicFramePr>
          <p:nvPr/>
        </p:nvGraphicFramePr>
        <p:xfrm>
          <a:off x="253514" y="5316538"/>
          <a:ext cx="4163157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9" name="Equation" r:id="rId5" imgW="3682800" imgH="672840" progId="Equation.3">
                  <p:embed/>
                </p:oleObj>
              </mc:Choice>
              <mc:Fallback>
                <p:oleObj name="Equation" r:id="rId5" imgW="368280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253514" y="5316538"/>
                        <a:ext cx="4163157" cy="8239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251663" y="4674986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</a:t>
            </a:r>
            <a:endParaRPr lang="en-AU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7398674" y="4681719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</a:t>
            </a:r>
            <a:endParaRPr lang="en-AU" sz="800" dirty="0"/>
          </a:p>
        </p:txBody>
      </p:sp>
    </p:spTree>
    <p:extLst>
      <p:ext uri="{BB962C8B-B14F-4D97-AF65-F5344CB8AC3E}">
        <p14:creationId xmlns:p14="http://schemas.microsoft.com/office/powerpoint/2010/main" val="418490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Stoner criterium</a:t>
            </a:r>
            <a:endParaRPr lang="nl-NL" altLang="en-US"/>
          </a:p>
        </p:txBody>
      </p:sp>
      <p:pic>
        <p:nvPicPr>
          <p:cNvPr id="137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44" y="1365813"/>
            <a:ext cx="3263411" cy="524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3505202" y="1471613"/>
            <a:ext cx="32207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altLang="en-US" sz="2800">
                <a:latin typeface="Times New Roman" pitchFamily="18" charset="0"/>
                <a:cs typeface="Times New Roman" pitchFamily="18" charset="0"/>
              </a:rPr>
              <a:t>Exchange interaction</a:t>
            </a: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3478823" y="3395663"/>
            <a:ext cx="34259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altLang="en-US" sz="2800">
                <a:latin typeface="Times New Roman" pitchFamily="18" charset="0"/>
                <a:cs typeface="Times New Roman" pitchFamily="18" charset="0"/>
              </a:rPr>
              <a:t>Density of States at E</a:t>
            </a:r>
            <a:r>
              <a:rPr lang="en-GB" altLang="en-US" sz="2800" baseline="-25000">
                <a:latin typeface="Times New Roman" pitchFamily="18" charset="0"/>
                <a:cs typeface="Times New Roman" pitchFamily="18" charset="0"/>
              </a:rPr>
              <a:t>F</a:t>
            </a:r>
            <a:endParaRPr lang="en-GB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3480291" y="4781551"/>
            <a:ext cx="13019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altLang="en-US" sz="2800">
                <a:latin typeface="Times New Roman" pitchFamily="18" charset="0"/>
                <a:cs typeface="Times New Roman" pitchFamily="18" charset="0"/>
              </a:rPr>
              <a:t>Product</a:t>
            </a:r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4031275" y="5903916"/>
            <a:ext cx="2190023" cy="461665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Stoner criterium</a:t>
            </a:r>
            <a:endParaRPr lang="en-GB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225" name="Line 9"/>
          <p:cNvSpPr>
            <a:spLocks noChangeShapeType="1"/>
          </p:cNvSpPr>
          <p:nvPr/>
        </p:nvSpPr>
        <p:spPr bwMode="auto">
          <a:xfrm flipH="1" flipV="1">
            <a:off x="3275635" y="5787342"/>
            <a:ext cx="752708" cy="361046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5575018" y="4627662"/>
            <a:ext cx="34692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dirty="0"/>
              <a:t>In agreement with </a:t>
            </a:r>
          </a:p>
          <a:p>
            <a:pPr algn="l"/>
            <a:r>
              <a:rPr lang="en-US" altLang="en-US" dirty="0"/>
              <a:t>Fe, Ni, Co </a:t>
            </a:r>
            <a:r>
              <a:rPr lang="en-US" altLang="en-US" dirty="0" err="1"/>
              <a:t>ferromagnets</a:t>
            </a:r>
            <a:endParaRPr lang="nl-NL" altLang="en-US" dirty="0"/>
          </a:p>
        </p:txBody>
      </p:sp>
    </p:spTree>
    <p:extLst>
      <p:ext uri="{BB962C8B-B14F-4D97-AF65-F5344CB8AC3E}">
        <p14:creationId xmlns:p14="http://schemas.microsoft.com/office/powerpoint/2010/main" val="254353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Stoner magnetism</a:t>
            </a:r>
            <a:endParaRPr lang="nl-NL" alt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>
                <a:solidFill>
                  <a:srgbClr val="FFFF00"/>
                </a:solidFill>
              </a:rPr>
              <a:t>If UD(E</a:t>
            </a:r>
            <a:r>
              <a:rPr lang="en-US" altLang="en-US" sz="2000" baseline="-25000" dirty="0">
                <a:solidFill>
                  <a:srgbClr val="FFFF00"/>
                </a:solidFill>
              </a:rPr>
              <a:t>F</a:t>
            </a:r>
            <a:r>
              <a:rPr lang="en-US" altLang="en-US" sz="2000" dirty="0">
                <a:solidFill>
                  <a:srgbClr val="FFFF00"/>
                </a:solidFill>
              </a:rPr>
              <a:t>)&lt;1 then still change in susceptibility</a:t>
            </a:r>
            <a:endParaRPr lang="nl-NL" altLang="en-US" sz="2000" dirty="0">
              <a:solidFill>
                <a:srgbClr val="FFFF00"/>
              </a:solidFill>
            </a:endParaRPr>
          </a:p>
        </p:txBody>
      </p:sp>
      <p:graphicFrame>
        <p:nvGraphicFramePr>
          <p:cNvPr id="154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180716"/>
              </p:ext>
            </p:extLst>
          </p:nvPr>
        </p:nvGraphicFramePr>
        <p:xfrm>
          <a:off x="2449513" y="1722438"/>
          <a:ext cx="3652837" cy="452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9" name="Equation" r:id="rId3" imgW="2438280" imgH="2793960" progId="Equation.3">
                  <p:embed/>
                </p:oleObj>
              </mc:Choice>
              <mc:Fallback>
                <p:oleObj name="Equation" r:id="rId3" imgW="2438280" imgH="2793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2449513" y="1722438"/>
                        <a:ext cx="3652837" cy="452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9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Conduction electrons</a:t>
            </a:r>
          </a:p>
        </p:txBody>
      </p:sp>
      <p:grpSp>
        <p:nvGrpSpPr>
          <p:cNvPr id="323659" name="Group 75"/>
          <p:cNvGrpSpPr>
            <a:grpSpLocks/>
          </p:cNvGrpSpPr>
          <p:nvPr/>
        </p:nvGrpSpPr>
        <p:grpSpPr bwMode="auto">
          <a:xfrm>
            <a:off x="377825" y="1371600"/>
            <a:ext cx="5811838" cy="5199063"/>
            <a:chOff x="238" y="864"/>
            <a:chExt cx="3661" cy="3275"/>
          </a:xfrm>
        </p:grpSpPr>
        <p:grpSp>
          <p:nvGrpSpPr>
            <p:cNvPr id="323657" name="Group 73"/>
            <p:cNvGrpSpPr>
              <a:grpSpLocks/>
            </p:cNvGrpSpPr>
            <p:nvPr/>
          </p:nvGrpSpPr>
          <p:grpSpPr bwMode="auto">
            <a:xfrm>
              <a:off x="238" y="864"/>
              <a:ext cx="1590" cy="3275"/>
              <a:chOff x="238" y="864"/>
              <a:chExt cx="1590" cy="3275"/>
            </a:xfrm>
          </p:grpSpPr>
          <p:grpSp>
            <p:nvGrpSpPr>
              <p:cNvPr id="323624" name="Group 40"/>
              <p:cNvGrpSpPr>
                <a:grpSpLocks/>
              </p:cNvGrpSpPr>
              <p:nvPr/>
            </p:nvGrpSpPr>
            <p:grpSpPr bwMode="auto">
              <a:xfrm>
                <a:off x="720" y="864"/>
                <a:ext cx="570" cy="3057"/>
                <a:chOff x="1668" y="695"/>
                <a:chExt cx="570" cy="3311"/>
              </a:xfrm>
            </p:grpSpPr>
            <p:sp>
              <p:nvSpPr>
                <p:cNvPr id="323623" name="Freeform 39"/>
                <p:cNvSpPr>
                  <a:spLocks/>
                </p:cNvSpPr>
                <p:nvPr/>
              </p:nvSpPr>
              <p:spPr bwMode="auto">
                <a:xfrm>
                  <a:off x="1671" y="2805"/>
                  <a:ext cx="132" cy="936"/>
                </a:xfrm>
                <a:custGeom>
                  <a:avLst/>
                  <a:gdLst>
                    <a:gd name="T0" fmla="*/ 0 w 132"/>
                    <a:gd name="T1" fmla="*/ 936 h 936"/>
                    <a:gd name="T2" fmla="*/ 0 w 132"/>
                    <a:gd name="T3" fmla="*/ 0 h 936"/>
                    <a:gd name="T4" fmla="*/ 132 w 132"/>
                    <a:gd name="T5" fmla="*/ 0 h 936"/>
                    <a:gd name="T6" fmla="*/ 126 w 132"/>
                    <a:gd name="T7" fmla="*/ 162 h 936"/>
                    <a:gd name="T8" fmla="*/ 114 w 132"/>
                    <a:gd name="T9" fmla="*/ 294 h 936"/>
                    <a:gd name="T10" fmla="*/ 102 w 132"/>
                    <a:gd name="T11" fmla="*/ 456 h 936"/>
                    <a:gd name="T12" fmla="*/ 96 w 132"/>
                    <a:gd name="T13" fmla="*/ 552 h 936"/>
                    <a:gd name="T14" fmla="*/ 78 w 132"/>
                    <a:gd name="T15" fmla="*/ 684 h 936"/>
                    <a:gd name="T16" fmla="*/ 66 w 132"/>
                    <a:gd name="T17" fmla="*/ 792 h 936"/>
                    <a:gd name="T18" fmla="*/ 36 w 132"/>
                    <a:gd name="T19" fmla="*/ 900 h 936"/>
                    <a:gd name="T20" fmla="*/ 24 w 132"/>
                    <a:gd name="T21" fmla="*/ 918 h 936"/>
                    <a:gd name="T22" fmla="*/ 0 w 132"/>
                    <a:gd name="T23" fmla="*/ 9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2" h="936">
                      <a:moveTo>
                        <a:pt x="0" y="936"/>
                      </a:moveTo>
                      <a:lnTo>
                        <a:pt x="0" y="0"/>
                      </a:lnTo>
                      <a:lnTo>
                        <a:pt x="132" y="0"/>
                      </a:lnTo>
                      <a:lnTo>
                        <a:pt x="126" y="162"/>
                      </a:lnTo>
                      <a:lnTo>
                        <a:pt x="114" y="294"/>
                      </a:lnTo>
                      <a:lnTo>
                        <a:pt x="102" y="456"/>
                      </a:lnTo>
                      <a:lnTo>
                        <a:pt x="96" y="552"/>
                      </a:lnTo>
                      <a:lnTo>
                        <a:pt x="78" y="684"/>
                      </a:lnTo>
                      <a:lnTo>
                        <a:pt x="66" y="792"/>
                      </a:lnTo>
                      <a:lnTo>
                        <a:pt x="36" y="900"/>
                      </a:lnTo>
                      <a:lnTo>
                        <a:pt x="24" y="918"/>
                      </a:lnTo>
                      <a:lnTo>
                        <a:pt x="0" y="93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endParaRPr lang="en-AU"/>
                </a:p>
              </p:txBody>
            </p:sp>
            <p:sp>
              <p:nvSpPr>
                <p:cNvPr id="323622" name="Freeform 38"/>
                <p:cNvSpPr>
                  <a:spLocks/>
                </p:cNvSpPr>
                <p:nvPr/>
              </p:nvSpPr>
              <p:spPr bwMode="auto">
                <a:xfrm>
                  <a:off x="1668" y="2805"/>
                  <a:ext cx="570" cy="468"/>
                </a:xfrm>
                <a:custGeom>
                  <a:avLst/>
                  <a:gdLst>
                    <a:gd name="T0" fmla="*/ 0 w 570"/>
                    <a:gd name="T1" fmla="*/ 0 h 468"/>
                    <a:gd name="T2" fmla="*/ 414 w 570"/>
                    <a:gd name="T3" fmla="*/ 0 h 468"/>
                    <a:gd name="T4" fmla="*/ 498 w 570"/>
                    <a:gd name="T5" fmla="*/ 54 h 468"/>
                    <a:gd name="T6" fmla="*/ 546 w 570"/>
                    <a:gd name="T7" fmla="*/ 108 h 468"/>
                    <a:gd name="T8" fmla="*/ 570 w 570"/>
                    <a:gd name="T9" fmla="*/ 156 h 468"/>
                    <a:gd name="T10" fmla="*/ 570 w 570"/>
                    <a:gd name="T11" fmla="*/ 180 h 468"/>
                    <a:gd name="T12" fmla="*/ 564 w 570"/>
                    <a:gd name="T13" fmla="*/ 234 h 468"/>
                    <a:gd name="T14" fmla="*/ 516 w 570"/>
                    <a:gd name="T15" fmla="*/ 312 h 468"/>
                    <a:gd name="T16" fmla="*/ 456 w 570"/>
                    <a:gd name="T17" fmla="*/ 354 h 468"/>
                    <a:gd name="T18" fmla="*/ 396 w 570"/>
                    <a:gd name="T19" fmla="*/ 390 h 468"/>
                    <a:gd name="T20" fmla="*/ 306 w 570"/>
                    <a:gd name="T21" fmla="*/ 426 h 468"/>
                    <a:gd name="T22" fmla="*/ 192 w 570"/>
                    <a:gd name="T23" fmla="*/ 450 h 468"/>
                    <a:gd name="T24" fmla="*/ 102 w 570"/>
                    <a:gd name="T25" fmla="*/ 462 h 468"/>
                    <a:gd name="T26" fmla="*/ 42 w 570"/>
                    <a:gd name="T27" fmla="*/ 468 h 468"/>
                    <a:gd name="T28" fmla="*/ 0 w 570"/>
                    <a:gd name="T29" fmla="*/ 468 h 468"/>
                    <a:gd name="T30" fmla="*/ 0 w 570"/>
                    <a:gd name="T31" fmla="*/ 0 h 4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70" h="468">
                      <a:moveTo>
                        <a:pt x="0" y="0"/>
                      </a:moveTo>
                      <a:lnTo>
                        <a:pt x="414" y="0"/>
                      </a:lnTo>
                      <a:lnTo>
                        <a:pt x="498" y="54"/>
                      </a:lnTo>
                      <a:lnTo>
                        <a:pt x="546" y="108"/>
                      </a:lnTo>
                      <a:lnTo>
                        <a:pt x="570" y="156"/>
                      </a:lnTo>
                      <a:lnTo>
                        <a:pt x="570" y="180"/>
                      </a:lnTo>
                      <a:lnTo>
                        <a:pt x="564" y="234"/>
                      </a:lnTo>
                      <a:lnTo>
                        <a:pt x="516" y="312"/>
                      </a:lnTo>
                      <a:lnTo>
                        <a:pt x="456" y="354"/>
                      </a:lnTo>
                      <a:lnTo>
                        <a:pt x="396" y="390"/>
                      </a:lnTo>
                      <a:lnTo>
                        <a:pt x="306" y="426"/>
                      </a:lnTo>
                      <a:lnTo>
                        <a:pt x="192" y="450"/>
                      </a:lnTo>
                      <a:lnTo>
                        <a:pt x="102" y="462"/>
                      </a:lnTo>
                      <a:lnTo>
                        <a:pt x="42" y="468"/>
                      </a:lnTo>
                      <a:lnTo>
                        <a:pt x="0" y="4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9900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endParaRPr lang="en-AU"/>
                </a:p>
              </p:txBody>
            </p:sp>
            <p:sp>
              <p:nvSpPr>
                <p:cNvPr id="323611" name="Arc 27"/>
                <p:cNvSpPr>
                  <a:spLocks/>
                </p:cNvSpPr>
                <p:nvPr/>
              </p:nvSpPr>
              <p:spPr bwMode="auto">
                <a:xfrm flipH="1">
                  <a:off x="1672" y="1113"/>
                  <a:ext cx="137" cy="2627"/>
                </a:xfrm>
                <a:custGeom>
                  <a:avLst/>
                  <a:gdLst>
                    <a:gd name="G0" fmla="+- 21600 0 0"/>
                    <a:gd name="G1" fmla="+- 21591 0 0"/>
                    <a:gd name="G2" fmla="+- 21600 0 0"/>
                    <a:gd name="T0" fmla="*/ 20386 w 21600"/>
                    <a:gd name="T1" fmla="*/ 43157 h 43157"/>
                    <a:gd name="T2" fmla="*/ 20960 w 21600"/>
                    <a:gd name="T3" fmla="*/ 0 h 43157"/>
                    <a:gd name="T4" fmla="*/ 21600 w 21600"/>
                    <a:gd name="T5" fmla="*/ 21591 h 431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157" fill="none" extrusionOk="0">
                      <a:moveTo>
                        <a:pt x="20386" y="43156"/>
                      </a:moveTo>
                      <a:cubicBezTo>
                        <a:pt x="8946" y="42512"/>
                        <a:pt x="0" y="33048"/>
                        <a:pt x="0" y="21591"/>
                      </a:cubicBezTo>
                      <a:cubicBezTo>
                        <a:pt x="-1" y="9910"/>
                        <a:pt x="9284" y="346"/>
                        <a:pt x="20960" y="0"/>
                      </a:cubicBezTo>
                    </a:path>
                    <a:path w="21600" h="43157" stroke="0" extrusionOk="0">
                      <a:moveTo>
                        <a:pt x="20386" y="43156"/>
                      </a:moveTo>
                      <a:cubicBezTo>
                        <a:pt x="8946" y="42512"/>
                        <a:pt x="0" y="33048"/>
                        <a:pt x="0" y="21591"/>
                      </a:cubicBezTo>
                      <a:cubicBezTo>
                        <a:pt x="-1" y="9910"/>
                        <a:pt x="9284" y="346"/>
                        <a:pt x="20960" y="0"/>
                      </a:cubicBezTo>
                      <a:lnTo>
                        <a:pt x="21600" y="21591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AU"/>
                </a:p>
              </p:txBody>
            </p:sp>
            <p:sp>
              <p:nvSpPr>
                <p:cNvPr id="323614" name="Arc 30"/>
                <p:cNvSpPr>
                  <a:spLocks/>
                </p:cNvSpPr>
                <p:nvPr/>
              </p:nvSpPr>
              <p:spPr bwMode="auto">
                <a:xfrm>
                  <a:off x="1669" y="2718"/>
                  <a:ext cx="568" cy="556"/>
                </a:xfrm>
                <a:custGeom>
                  <a:avLst/>
                  <a:gdLst>
                    <a:gd name="G0" fmla="+- 76 0 0"/>
                    <a:gd name="G1" fmla="+- 21600 0 0"/>
                    <a:gd name="G2" fmla="+- 21600 0 0"/>
                    <a:gd name="T0" fmla="*/ 0 w 21676"/>
                    <a:gd name="T1" fmla="*/ 0 h 43200"/>
                    <a:gd name="T2" fmla="*/ 0 w 21676"/>
                    <a:gd name="T3" fmla="*/ 43200 h 43200"/>
                    <a:gd name="T4" fmla="*/ 76 w 21676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76" h="43200" fill="none" extrusionOk="0">
                      <a:moveTo>
                        <a:pt x="0" y="0"/>
                      </a:moveTo>
                      <a:cubicBezTo>
                        <a:pt x="25" y="0"/>
                        <a:pt x="50" y="-1"/>
                        <a:pt x="76" y="0"/>
                      </a:cubicBezTo>
                      <a:cubicBezTo>
                        <a:pt x="12005" y="0"/>
                        <a:pt x="21676" y="9670"/>
                        <a:pt x="21676" y="21600"/>
                      </a:cubicBezTo>
                      <a:cubicBezTo>
                        <a:pt x="21676" y="33529"/>
                        <a:pt x="12005" y="43200"/>
                        <a:pt x="76" y="43200"/>
                      </a:cubicBezTo>
                      <a:cubicBezTo>
                        <a:pt x="50" y="43200"/>
                        <a:pt x="25" y="43199"/>
                        <a:pt x="0" y="43199"/>
                      </a:cubicBezTo>
                    </a:path>
                    <a:path w="21676" h="43200" stroke="0" extrusionOk="0">
                      <a:moveTo>
                        <a:pt x="0" y="0"/>
                      </a:moveTo>
                      <a:cubicBezTo>
                        <a:pt x="25" y="0"/>
                        <a:pt x="50" y="-1"/>
                        <a:pt x="76" y="0"/>
                      </a:cubicBezTo>
                      <a:cubicBezTo>
                        <a:pt x="12005" y="0"/>
                        <a:pt x="21676" y="9670"/>
                        <a:pt x="21676" y="21600"/>
                      </a:cubicBezTo>
                      <a:cubicBezTo>
                        <a:pt x="21676" y="33529"/>
                        <a:pt x="12005" y="43200"/>
                        <a:pt x="76" y="43200"/>
                      </a:cubicBezTo>
                      <a:cubicBezTo>
                        <a:pt x="50" y="43200"/>
                        <a:pt x="25" y="43199"/>
                        <a:pt x="0" y="43199"/>
                      </a:cubicBezTo>
                      <a:lnTo>
                        <a:pt x="7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9900">
                          <a:alpha val="50000"/>
                        </a:srgb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AU"/>
                </a:p>
              </p:txBody>
            </p:sp>
            <p:sp>
              <p:nvSpPr>
                <p:cNvPr id="323617" name="Line 33"/>
                <p:cNvSpPr>
                  <a:spLocks noChangeShapeType="1"/>
                </p:cNvSpPr>
                <p:nvPr/>
              </p:nvSpPr>
              <p:spPr bwMode="auto">
                <a:xfrm>
                  <a:off x="1670" y="695"/>
                  <a:ext cx="0" cy="3311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AU"/>
                </a:p>
              </p:txBody>
            </p:sp>
            <p:sp>
              <p:nvSpPr>
                <p:cNvPr id="323620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011" y="2854"/>
                  <a:ext cx="0" cy="251"/>
                </a:xfrm>
                <a:prstGeom prst="line">
                  <a:avLst/>
                </a:prstGeom>
                <a:noFill/>
                <a:ln w="38100">
                  <a:solidFill>
                    <a:srgbClr val="33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AU"/>
                </a:p>
              </p:txBody>
            </p:sp>
            <p:sp>
              <p:nvSpPr>
                <p:cNvPr id="323621" name="Line 37"/>
                <p:cNvSpPr>
                  <a:spLocks noChangeShapeType="1"/>
                </p:cNvSpPr>
                <p:nvPr/>
              </p:nvSpPr>
              <p:spPr bwMode="auto">
                <a:xfrm>
                  <a:off x="1934" y="2885"/>
                  <a:ext cx="0" cy="251"/>
                </a:xfrm>
                <a:prstGeom prst="line">
                  <a:avLst/>
                </a:prstGeom>
                <a:noFill/>
                <a:ln w="38100">
                  <a:solidFill>
                    <a:srgbClr val="33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AU"/>
                </a:p>
              </p:txBody>
            </p:sp>
          </p:grpSp>
          <p:sp>
            <p:nvSpPr>
              <p:cNvPr id="323636" name="Text Box 52"/>
              <p:cNvSpPr txBox="1">
                <a:spLocks noChangeArrowheads="1"/>
              </p:cNvSpPr>
              <p:nvPr/>
            </p:nvSpPr>
            <p:spPr bwMode="auto">
              <a:xfrm>
                <a:off x="961" y="1242"/>
                <a:ext cx="81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4s-band</a:t>
                </a:r>
              </a:p>
            </p:txBody>
          </p:sp>
          <p:sp>
            <p:nvSpPr>
              <p:cNvPr id="323637" name="Line 53"/>
              <p:cNvSpPr>
                <a:spLocks noChangeShapeType="1"/>
              </p:cNvSpPr>
              <p:nvPr/>
            </p:nvSpPr>
            <p:spPr bwMode="auto">
              <a:xfrm>
                <a:off x="720" y="3862"/>
                <a:ext cx="508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3638" name="Text Box 54"/>
              <p:cNvSpPr txBox="1">
                <a:spLocks noChangeArrowheads="1"/>
              </p:cNvSpPr>
              <p:nvPr/>
            </p:nvSpPr>
            <p:spPr bwMode="auto">
              <a:xfrm>
                <a:off x="929" y="3851"/>
                <a:ext cx="5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DOS</a:t>
                </a:r>
              </a:p>
            </p:txBody>
          </p:sp>
          <p:sp>
            <p:nvSpPr>
              <p:cNvPr id="323639" name="Text Box 55"/>
              <p:cNvSpPr txBox="1">
                <a:spLocks noChangeArrowheads="1"/>
              </p:cNvSpPr>
              <p:nvPr/>
            </p:nvSpPr>
            <p:spPr bwMode="auto">
              <a:xfrm rot="-5400000">
                <a:off x="139" y="1111"/>
                <a:ext cx="72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Energy</a:t>
                </a:r>
              </a:p>
            </p:txBody>
          </p:sp>
          <p:sp>
            <p:nvSpPr>
              <p:cNvPr id="323640" name="Line 56"/>
              <p:cNvSpPr>
                <a:spLocks noChangeShapeType="1"/>
              </p:cNvSpPr>
              <p:nvPr/>
            </p:nvSpPr>
            <p:spPr bwMode="auto">
              <a:xfrm flipH="1">
                <a:off x="822" y="1491"/>
                <a:ext cx="390" cy="474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3641" name="Text Box 57"/>
              <p:cNvSpPr txBox="1">
                <a:spLocks noChangeArrowheads="1"/>
              </p:cNvSpPr>
              <p:nvPr/>
            </p:nvSpPr>
            <p:spPr bwMode="auto">
              <a:xfrm>
                <a:off x="1006" y="2241"/>
                <a:ext cx="82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3d-band</a:t>
                </a:r>
              </a:p>
            </p:txBody>
          </p:sp>
          <p:sp>
            <p:nvSpPr>
              <p:cNvPr id="323642" name="Line 58"/>
              <p:cNvSpPr>
                <a:spLocks noChangeShapeType="1"/>
              </p:cNvSpPr>
              <p:nvPr/>
            </p:nvSpPr>
            <p:spPr bwMode="auto">
              <a:xfrm flipH="1">
                <a:off x="1212" y="2491"/>
                <a:ext cx="221" cy="44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3643" name="Text Box 59"/>
              <p:cNvSpPr txBox="1">
                <a:spLocks noChangeArrowheads="1"/>
              </p:cNvSpPr>
              <p:nvPr/>
            </p:nvSpPr>
            <p:spPr bwMode="auto">
              <a:xfrm>
                <a:off x="238" y="2665"/>
                <a:ext cx="32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E</a:t>
                </a:r>
                <a:r>
                  <a:rPr lang="en-US" altLang="en-US" baseline="-25000"/>
                  <a:t>F</a:t>
                </a:r>
                <a:endParaRPr lang="en-US" altLang="en-US"/>
              </a:p>
            </p:txBody>
          </p:sp>
          <p:sp>
            <p:nvSpPr>
              <p:cNvPr id="323644" name="Line 60"/>
              <p:cNvSpPr>
                <a:spLocks noChangeShapeType="1"/>
              </p:cNvSpPr>
              <p:nvPr/>
            </p:nvSpPr>
            <p:spPr bwMode="auto">
              <a:xfrm flipH="1">
                <a:off x="585" y="2812"/>
                <a:ext cx="744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3649" name="Text Box 65"/>
              <p:cNvSpPr txBox="1">
                <a:spLocks noChangeArrowheads="1"/>
              </p:cNvSpPr>
              <p:nvPr/>
            </p:nvSpPr>
            <p:spPr bwMode="auto">
              <a:xfrm>
                <a:off x="1110" y="3099"/>
                <a:ext cx="52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9.46 e</a:t>
                </a:r>
                <a:r>
                  <a:rPr lang="en-US" altLang="en-US" sz="1600" baseline="30000">
                    <a:latin typeface="Symbol" pitchFamily="18" charset="2"/>
                  </a:rPr>
                  <a:t>-</a:t>
                </a:r>
                <a:endParaRPr lang="en-US" altLang="en-US" sz="1600" baseline="30000"/>
              </a:p>
            </p:txBody>
          </p:sp>
          <p:sp>
            <p:nvSpPr>
              <p:cNvPr id="323650" name="Text Box 66"/>
              <p:cNvSpPr txBox="1">
                <a:spLocks noChangeArrowheads="1"/>
              </p:cNvSpPr>
              <p:nvPr/>
            </p:nvSpPr>
            <p:spPr bwMode="auto">
              <a:xfrm>
                <a:off x="753" y="3489"/>
                <a:ext cx="52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0.54 e</a:t>
                </a:r>
                <a:r>
                  <a:rPr lang="en-US" altLang="en-US" sz="1600" baseline="30000">
                    <a:latin typeface="Symbol" pitchFamily="18" charset="2"/>
                  </a:rPr>
                  <a:t>-</a:t>
                </a:r>
                <a:endParaRPr lang="en-US" altLang="en-US" sz="1600" baseline="30000"/>
              </a:p>
            </p:txBody>
          </p:sp>
        </p:grpSp>
        <p:grpSp>
          <p:nvGrpSpPr>
            <p:cNvPr id="323654" name="Group 70"/>
            <p:cNvGrpSpPr>
              <a:grpSpLocks/>
            </p:cNvGrpSpPr>
            <p:nvPr/>
          </p:nvGrpSpPr>
          <p:grpSpPr bwMode="auto">
            <a:xfrm>
              <a:off x="1983" y="864"/>
              <a:ext cx="1916" cy="3057"/>
              <a:chOff x="3033" y="898"/>
              <a:chExt cx="1916" cy="3057"/>
            </a:xfrm>
          </p:grpSpPr>
          <p:sp>
            <p:nvSpPr>
              <p:cNvPr id="323635" name="Freeform 51"/>
              <p:cNvSpPr>
                <a:spLocks/>
              </p:cNvSpPr>
              <p:nvPr/>
            </p:nvSpPr>
            <p:spPr bwMode="auto">
              <a:xfrm flipH="1">
                <a:off x="3860" y="2846"/>
                <a:ext cx="132" cy="864"/>
              </a:xfrm>
              <a:custGeom>
                <a:avLst/>
                <a:gdLst>
                  <a:gd name="T0" fmla="*/ 0 w 132"/>
                  <a:gd name="T1" fmla="*/ 936 h 936"/>
                  <a:gd name="T2" fmla="*/ 0 w 132"/>
                  <a:gd name="T3" fmla="*/ 0 h 936"/>
                  <a:gd name="T4" fmla="*/ 132 w 132"/>
                  <a:gd name="T5" fmla="*/ 0 h 936"/>
                  <a:gd name="T6" fmla="*/ 126 w 132"/>
                  <a:gd name="T7" fmla="*/ 162 h 936"/>
                  <a:gd name="T8" fmla="*/ 114 w 132"/>
                  <a:gd name="T9" fmla="*/ 294 h 936"/>
                  <a:gd name="T10" fmla="*/ 102 w 132"/>
                  <a:gd name="T11" fmla="*/ 456 h 936"/>
                  <a:gd name="T12" fmla="*/ 96 w 132"/>
                  <a:gd name="T13" fmla="*/ 552 h 936"/>
                  <a:gd name="T14" fmla="*/ 78 w 132"/>
                  <a:gd name="T15" fmla="*/ 684 h 936"/>
                  <a:gd name="T16" fmla="*/ 66 w 132"/>
                  <a:gd name="T17" fmla="*/ 792 h 936"/>
                  <a:gd name="T18" fmla="*/ 36 w 132"/>
                  <a:gd name="T19" fmla="*/ 900 h 936"/>
                  <a:gd name="T20" fmla="*/ 24 w 132"/>
                  <a:gd name="T21" fmla="*/ 918 h 936"/>
                  <a:gd name="T22" fmla="*/ 0 w 132"/>
                  <a:gd name="T23" fmla="*/ 936 h 9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2" h="936">
                    <a:moveTo>
                      <a:pt x="0" y="936"/>
                    </a:moveTo>
                    <a:lnTo>
                      <a:pt x="0" y="0"/>
                    </a:lnTo>
                    <a:lnTo>
                      <a:pt x="132" y="0"/>
                    </a:lnTo>
                    <a:lnTo>
                      <a:pt x="126" y="162"/>
                    </a:lnTo>
                    <a:lnTo>
                      <a:pt x="114" y="294"/>
                    </a:lnTo>
                    <a:lnTo>
                      <a:pt x="102" y="456"/>
                    </a:lnTo>
                    <a:lnTo>
                      <a:pt x="96" y="552"/>
                    </a:lnTo>
                    <a:lnTo>
                      <a:pt x="78" y="684"/>
                    </a:lnTo>
                    <a:lnTo>
                      <a:pt x="66" y="792"/>
                    </a:lnTo>
                    <a:lnTo>
                      <a:pt x="36" y="900"/>
                    </a:lnTo>
                    <a:lnTo>
                      <a:pt x="24" y="918"/>
                    </a:lnTo>
                    <a:lnTo>
                      <a:pt x="0" y="93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3634" name="Arc 50"/>
              <p:cNvSpPr>
                <a:spLocks/>
              </p:cNvSpPr>
              <p:nvPr/>
            </p:nvSpPr>
            <p:spPr bwMode="auto">
              <a:xfrm flipH="1">
                <a:off x="3420" y="2845"/>
                <a:ext cx="568" cy="513"/>
              </a:xfrm>
              <a:custGeom>
                <a:avLst/>
                <a:gdLst>
                  <a:gd name="G0" fmla="+- 76 0 0"/>
                  <a:gd name="G1" fmla="+- 21600 0 0"/>
                  <a:gd name="G2" fmla="+- 21600 0 0"/>
                  <a:gd name="T0" fmla="*/ 0 w 21676"/>
                  <a:gd name="T1" fmla="*/ 0 h 43200"/>
                  <a:gd name="T2" fmla="*/ 0 w 21676"/>
                  <a:gd name="T3" fmla="*/ 43200 h 43200"/>
                  <a:gd name="T4" fmla="*/ 76 w 21676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76" h="43200" fill="none" extrusionOk="0">
                    <a:moveTo>
                      <a:pt x="0" y="0"/>
                    </a:moveTo>
                    <a:cubicBezTo>
                      <a:pt x="25" y="0"/>
                      <a:pt x="50" y="-1"/>
                      <a:pt x="76" y="0"/>
                    </a:cubicBezTo>
                    <a:cubicBezTo>
                      <a:pt x="12005" y="0"/>
                      <a:pt x="21676" y="9670"/>
                      <a:pt x="21676" y="21600"/>
                    </a:cubicBezTo>
                    <a:cubicBezTo>
                      <a:pt x="21676" y="33529"/>
                      <a:pt x="12005" y="43200"/>
                      <a:pt x="76" y="43200"/>
                    </a:cubicBezTo>
                    <a:cubicBezTo>
                      <a:pt x="50" y="43200"/>
                      <a:pt x="25" y="43199"/>
                      <a:pt x="0" y="43199"/>
                    </a:cubicBezTo>
                  </a:path>
                  <a:path w="21676" h="43200" stroke="0" extrusionOk="0">
                    <a:moveTo>
                      <a:pt x="0" y="0"/>
                    </a:moveTo>
                    <a:cubicBezTo>
                      <a:pt x="25" y="0"/>
                      <a:pt x="50" y="-1"/>
                      <a:pt x="76" y="0"/>
                    </a:cubicBezTo>
                    <a:cubicBezTo>
                      <a:pt x="12005" y="0"/>
                      <a:pt x="21676" y="9670"/>
                      <a:pt x="21676" y="21600"/>
                    </a:cubicBezTo>
                    <a:cubicBezTo>
                      <a:pt x="21676" y="33529"/>
                      <a:pt x="12005" y="43200"/>
                      <a:pt x="76" y="43200"/>
                    </a:cubicBezTo>
                    <a:cubicBezTo>
                      <a:pt x="50" y="43200"/>
                      <a:pt x="25" y="43199"/>
                      <a:pt x="0" y="43199"/>
                    </a:cubicBezTo>
                    <a:lnTo>
                      <a:pt x="76" y="21600"/>
                    </a:lnTo>
                    <a:close/>
                  </a:path>
                </a:pathLst>
              </a:custGeom>
              <a:solidFill>
                <a:srgbClr val="FF9900">
                  <a:alpha val="50000"/>
                </a:srgbClr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3626" name="Freeform 42"/>
              <p:cNvSpPr>
                <a:spLocks/>
              </p:cNvSpPr>
              <p:nvPr/>
            </p:nvSpPr>
            <p:spPr bwMode="auto">
              <a:xfrm>
                <a:off x="4000" y="2846"/>
                <a:ext cx="132" cy="864"/>
              </a:xfrm>
              <a:custGeom>
                <a:avLst/>
                <a:gdLst>
                  <a:gd name="T0" fmla="*/ 0 w 132"/>
                  <a:gd name="T1" fmla="*/ 936 h 936"/>
                  <a:gd name="T2" fmla="*/ 0 w 132"/>
                  <a:gd name="T3" fmla="*/ 0 h 936"/>
                  <a:gd name="T4" fmla="*/ 132 w 132"/>
                  <a:gd name="T5" fmla="*/ 0 h 936"/>
                  <a:gd name="T6" fmla="*/ 126 w 132"/>
                  <a:gd name="T7" fmla="*/ 162 h 936"/>
                  <a:gd name="T8" fmla="*/ 114 w 132"/>
                  <a:gd name="T9" fmla="*/ 294 h 936"/>
                  <a:gd name="T10" fmla="*/ 102 w 132"/>
                  <a:gd name="T11" fmla="*/ 456 h 936"/>
                  <a:gd name="T12" fmla="*/ 96 w 132"/>
                  <a:gd name="T13" fmla="*/ 552 h 936"/>
                  <a:gd name="T14" fmla="*/ 78 w 132"/>
                  <a:gd name="T15" fmla="*/ 684 h 936"/>
                  <a:gd name="T16" fmla="*/ 66 w 132"/>
                  <a:gd name="T17" fmla="*/ 792 h 936"/>
                  <a:gd name="T18" fmla="*/ 36 w 132"/>
                  <a:gd name="T19" fmla="*/ 900 h 936"/>
                  <a:gd name="T20" fmla="*/ 24 w 132"/>
                  <a:gd name="T21" fmla="*/ 918 h 936"/>
                  <a:gd name="T22" fmla="*/ 0 w 132"/>
                  <a:gd name="T23" fmla="*/ 936 h 9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2" h="936">
                    <a:moveTo>
                      <a:pt x="0" y="936"/>
                    </a:moveTo>
                    <a:lnTo>
                      <a:pt x="0" y="0"/>
                    </a:lnTo>
                    <a:lnTo>
                      <a:pt x="132" y="0"/>
                    </a:lnTo>
                    <a:lnTo>
                      <a:pt x="126" y="162"/>
                    </a:lnTo>
                    <a:lnTo>
                      <a:pt x="114" y="294"/>
                    </a:lnTo>
                    <a:lnTo>
                      <a:pt x="102" y="456"/>
                    </a:lnTo>
                    <a:lnTo>
                      <a:pt x="96" y="552"/>
                    </a:lnTo>
                    <a:lnTo>
                      <a:pt x="78" y="684"/>
                    </a:lnTo>
                    <a:lnTo>
                      <a:pt x="66" y="792"/>
                    </a:lnTo>
                    <a:lnTo>
                      <a:pt x="36" y="900"/>
                    </a:lnTo>
                    <a:lnTo>
                      <a:pt x="24" y="918"/>
                    </a:lnTo>
                    <a:lnTo>
                      <a:pt x="0" y="93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3627" name="Freeform 43"/>
              <p:cNvSpPr>
                <a:spLocks/>
              </p:cNvSpPr>
              <p:nvPr/>
            </p:nvSpPr>
            <p:spPr bwMode="auto">
              <a:xfrm>
                <a:off x="3983" y="2841"/>
                <a:ext cx="576" cy="381"/>
              </a:xfrm>
              <a:custGeom>
                <a:avLst/>
                <a:gdLst>
                  <a:gd name="T0" fmla="*/ 0 w 576"/>
                  <a:gd name="T1" fmla="*/ 6 h 381"/>
                  <a:gd name="T2" fmla="*/ 510 w 576"/>
                  <a:gd name="T3" fmla="*/ 0 h 381"/>
                  <a:gd name="T4" fmla="*/ 534 w 576"/>
                  <a:gd name="T5" fmla="*/ 24 h 381"/>
                  <a:gd name="T6" fmla="*/ 552 w 576"/>
                  <a:gd name="T7" fmla="*/ 49 h 381"/>
                  <a:gd name="T8" fmla="*/ 576 w 576"/>
                  <a:gd name="T9" fmla="*/ 93 h 381"/>
                  <a:gd name="T10" fmla="*/ 576 w 576"/>
                  <a:gd name="T11" fmla="*/ 115 h 381"/>
                  <a:gd name="T12" fmla="*/ 570 w 576"/>
                  <a:gd name="T13" fmla="*/ 165 h 381"/>
                  <a:gd name="T14" fmla="*/ 522 w 576"/>
                  <a:gd name="T15" fmla="*/ 237 h 381"/>
                  <a:gd name="T16" fmla="*/ 462 w 576"/>
                  <a:gd name="T17" fmla="*/ 276 h 381"/>
                  <a:gd name="T18" fmla="*/ 402 w 576"/>
                  <a:gd name="T19" fmla="*/ 309 h 381"/>
                  <a:gd name="T20" fmla="*/ 312 w 576"/>
                  <a:gd name="T21" fmla="*/ 342 h 381"/>
                  <a:gd name="T22" fmla="*/ 198 w 576"/>
                  <a:gd name="T23" fmla="*/ 364 h 381"/>
                  <a:gd name="T24" fmla="*/ 108 w 576"/>
                  <a:gd name="T25" fmla="*/ 375 h 381"/>
                  <a:gd name="T26" fmla="*/ 48 w 576"/>
                  <a:gd name="T27" fmla="*/ 381 h 381"/>
                  <a:gd name="T28" fmla="*/ 6 w 576"/>
                  <a:gd name="T29" fmla="*/ 381 h 381"/>
                  <a:gd name="T30" fmla="*/ 0 w 576"/>
                  <a:gd name="T31" fmla="*/ 6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76" h="381">
                    <a:moveTo>
                      <a:pt x="0" y="6"/>
                    </a:moveTo>
                    <a:lnTo>
                      <a:pt x="510" y="0"/>
                    </a:lnTo>
                    <a:lnTo>
                      <a:pt x="534" y="24"/>
                    </a:lnTo>
                    <a:lnTo>
                      <a:pt x="552" y="49"/>
                    </a:lnTo>
                    <a:lnTo>
                      <a:pt x="576" y="93"/>
                    </a:lnTo>
                    <a:lnTo>
                      <a:pt x="576" y="115"/>
                    </a:lnTo>
                    <a:lnTo>
                      <a:pt x="570" y="165"/>
                    </a:lnTo>
                    <a:lnTo>
                      <a:pt x="522" y="237"/>
                    </a:lnTo>
                    <a:lnTo>
                      <a:pt x="462" y="276"/>
                    </a:lnTo>
                    <a:lnTo>
                      <a:pt x="402" y="309"/>
                    </a:lnTo>
                    <a:lnTo>
                      <a:pt x="312" y="342"/>
                    </a:lnTo>
                    <a:lnTo>
                      <a:pt x="198" y="364"/>
                    </a:lnTo>
                    <a:lnTo>
                      <a:pt x="108" y="375"/>
                    </a:lnTo>
                    <a:lnTo>
                      <a:pt x="48" y="381"/>
                    </a:lnTo>
                    <a:lnTo>
                      <a:pt x="6" y="381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99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3628" name="Arc 44"/>
              <p:cNvSpPr>
                <a:spLocks/>
              </p:cNvSpPr>
              <p:nvPr/>
            </p:nvSpPr>
            <p:spPr bwMode="auto">
              <a:xfrm flipH="1">
                <a:off x="3993" y="1284"/>
                <a:ext cx="137" cy="2425"/>
              </a:xfrm>
              <a:custGeom>
                <a:avLst/>
                <a:gdLst>
                  <a:gd name="G0" fmla="+- 21600 0 0"/>
                  <a:gd name="G1" fmla="+- 21591 0 0"/>
                  <a:gd name="G2" fmla="+- 21600 0 0"/>
                  <a:gd name="T0" fmla="*/ 20386 w 21600"/>
                  <a:gd name="T1" fmla="*/ 43157 h 43157"/>
                  <a:gd name="T2" fmla="*/ 20960 w 21600"/>
                  <a:gd name="T3" fmla="*/ 0 h 43157"/>
                  <a:gd name="T4" fmla="*/ 21600 w 21600"/>
                  <a:gd name="T5" fmla="*/ 21591 h 43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57" fill="none" extrusionOk="0">
                    <a:moveTo>
                      <a:pt x="20386" y="43156"/>
                    </a:moveTo>
                    <a:cubicBezTo>
                      <a:pt x="8946" y="42512"/>
                      <a:pt x="0" y="33048"/>
                      <a:pt x="0" y="21591"/>
                    </a:cubicBezTo>
                    <a:cubicBezTo>
                      <a:pt x="-1" y="9910"/>
                      <a:pt x="9284" y="346"/>
                      <a:pt x="20960" y="0"/>
                    </a:cubicBezTo>
                  </a:path>
                  <a:path w="21600" h="43157" stroke="0" extrusionOk="0">
                    <a:moveTo>
                      <a:pt x="20386" y="43156"/>
                    </a:moveTo>
                    <a:cubicBezTo>
                      <a:pt x="8946" y="42512"/>
                      <a:pt x="0" y="33048"/>
                      <a:pt x="0" y="21591"/>
                    </a:cubicBezTo>
                    <a:cubicBezTo>
                      <a:pt x="-1" y="9910"/>
                      <a:pt x="9284" y="346"/>
                      <a:pt x="20960" y="0"/>
                    </a:cubicBezTo>
                    <a:lnTo>
                      <a:pt x="21600" y="21591"/>
                    </a:lnTo>
                    <a:close/>
                  </a:path>
                </a:pathLst>
              </a:cu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3629" name="Arc 45"/>
              <p:cNvSpPr>
                <a:spLocks/>
              </p:cNvSpPr>
              <p:nvPr/>
            </p:nvSpPr>
            <p:spPr bwMode="auto">
              <a:xfrm>
                <a:off x="3990" y="2706"/>
                <a:ext cx="568" cy="513"/>
              </a:xfrm>
              <a:custGeom>
                <a:avLst/>
                <a:gdLst>
                  <a:gd name="G0" fmla="+- 76 0 0"/>
                  <a:gd name="G1" fmla="+- 21600 0 0"/>
                  <a:gd name="G2" fmla="+- 21600 0 0"/>
                  <a:gd name="T0" fmla="*/ 0 w 21676"/>
                  <a:gd name="T1" fmla="*/ 0 h 43200"/>
                  <a:gd name="T2" fmla="*/ 0 w 21676"/>
                  <a:gd name="T3" fmla="*/ 43200 h 43200"/>
                  <a:gd name="T4" fmla="*/ 76 w 21676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76" h="43200" fill="none" extrusionOk="0">
                    <a:moveTo>
                      <a:pt x="0" y="0"/>
                    </a:moveTo>
                    <a:cubicBezTo>
                      <a:pt x="25" y="0"/>
                      <a:pt x="50" y="-1"/>
                      <a:pt x="76" y="0"/>
                    </a:cubicBezTo>
                    <a:cubicBezTo>
                      <a:pt x="12005" y="0"/>
                      <a:pt x="21676" y="9670"/>
                      <a:pt x="21676" y="21600"/>
                    </a:cubicBezTo>
                    <a:cubicBezTo>
                      <a:pt x="21676" y="33529"/>
                      <a:pt x="12005" y="43200"/>
                      <a:pt x="76" y="43200"/>
                    </a:cubicBezTo>
                    <a:cubicBezTo>
                      <a:pt x="50" y="43200"/>
                      <a:pt x="25" y="43199"/>
                      <a:pt x="0" y="43199"/>
                    </a:cubicBezTo>
                  </a:path>
                  <a:path w="21676" h="43200" stroke="0" extrusionOk="0">
                    <a:moveTo>
                      <a:pt x="0" y="0"/>
                    </a:moveTo>
                    <a:cubicBezTo>
                      <a:pt x="25" y="0"/>
                      <a:pt x="50" y="-1"/>
                      <a:pt x="76" y="0"/>
                    </a:cubicBezTo>
                    <a:cubicBezTo>
                      <a:pt x="12005" y="0"/>
                      <a:pt x="21676" y="9670"/>
                      <a:pt x="21676" y="21600"/>
                    </a:cubicBezTo>
                    <a:cubicBezTo>
                      <a:pt x="21676" y="33529"/>
                      <a:pt x="12005" y="43200"/>
                      <a:pt x="76" y="43200"/>
                    </a:cubicBezTo>
                    <a:cubicBezTo>
                      <a:pt x="50" y="43200"/>
                      <a:pt x="25" y="43199"/>
                      <a:pt x="0" y="43199"/>
                    </a:cubicBezTo>
                    <a:lnTo>
                      <a:pt x="7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>
                        <a:alpha val="50000"/>
                      </a:srgb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3630" name="Line 46"/>
              <p:cNvSpPr>
                <a:spLocks noChangeShapeType="1"/>
              </p:cNvSpPr>
              <p:nvPr/>
            </p:nvSpPr>
            <p:spPr bwMode="auto">
              <a:xfrm>
                <a:off x="3991" y="898"/>
                <a:ext cx="0" cy="3057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3631" name="Line 47"/>
              <p:cNvSpPr>
                <a:spLocks noChangeShapeType="1"/>
              </p:cNvSpPr>
              <p:nvPr/>
            </p:nvSpPr>
            <p:spPr bwMode="auto">
              <a:xfrm flipV="1">
                <a:off x="3762" y="2993"/>
                <a:ext cx="0" cy="232"/>
              </a:xfrm>
              <a:prstGeom prst="line">
                <a:avLst/>
              </a:prstGeom>
              <a:noFill/>
              <a:ln w="38100">
                <a:solidFill>
                  <a:srgbClr val="33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3632" name="Line 48"/>
              <p:cNvSpPr>
                <a:spLocks noChangeShapeType="1"/>
              </p:cNvSpPr>
              <p:nvPr/>
            </p:nvSpPr>
            <p:spPr bwMode="auto">
              <a:xfrm>
                <a:off x="4255" y="2920"/>
                <a:ext cx="0" cy="232"/>
              </a:xfrm>
              <a:prstGeom prst="line">
                <a:avLst/>
              </a:prstGeom>
              <a:noFill/>
              <a:ln w="38100">
                <a:solidFill>
                  <a:srgbClr val="33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3633" name="Arc 49"/>
              <p:cNvSpPr>
                <a:spLocks/>
              </p:cNvSpPr>
              <p:nvPr/>
            </p:nvSpPr>
            <p:spPr bwMode="auto">
              <a:xfrm>
                <a:off x="3857" y="1284"/>
                <a:ext cx="137" cy="2425"/>
              </a:xfrm>
              <a:custGeom>
                <a:avLst/>
                <a:gdLst>
                  <a:gd name="G0" fmla="+- 21600 0 0"/>
                  <a:gd name="G1" fmla="+- 21591 0 0"/>
                  <a:gd name="G2" fmla="+- 21600 0 0"/>
                  <a:gd name="T0" fmla="*/ 20386 w 21600"/>
                  <a:gd name="T1" fmla="*/ 43157 h 43157"/>
                  <a:gd name="T2" fmla="*/ 20960 w 21600"/>
                  <a:gd name="T3" fmla="*/ 0 h 43157"/>
                  <a:gd name="T4" fmla="*/ 21600 w 21600"/>
                  <a:gd name="T5" fmla="*/ 21591 h 43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57" fill="none" extrusionOk="0">
                    <a:moveTo>
                      <a:pt x="20386" y="43156"/>
                    </a:moveTo>
                    <a:cubicBezTo>
                      <a:pt x="8946" y="42512"/>
                      <a:pt x="0" y="33048"/>
                      <a:pt x="0" y="21591"/>
                    </a:cubicBezTo>
                    <a:cubicBezTo>
                      <a:pt x="-1" y="9910"/>
                      <a:pt x="9284" y="346"/>
                      <a:pt x="20960" y="0"/>
                    </a:cubicBezTo>
                  </a:path>
                  <a:path w="21600" h="43157" stroke="0" extrusionOk="0">
                    <a:moveTo>
                      <a:pt x="20386" y="43156"/>
                    </a:moveTo>
                    <a:cubicBezTo>
                      <a:pt x="8946" y="42512"/>
                      <a:pt x="0" y="33048"/>
                      <a:pt x="0" y="21591"/>
                    </a:cubicBezTo>
                    <a:cubicBezTo>
                      <a:pt x="-1" y="9910"/>
                      <a:pt x="9284" y="346"/>
                      <a:pt x="20960" y="0"/>
                    </a:cubicBezTo>
                    <a:lnTo>
                      <a:pt x="21600" y="21591"/>
                    </a:lnTo>
                    <a:close/>
                  </a:path>
                </a:pathLst>
              </a:cu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3645" name="Line 61"/>
              <p:cNvSpPr>
                <a:spLocks noChangeShapeType="1"/>
              </p:cNvSpPr>
              <p:nvPr/>
            </p:nvSpPr>
            <p:spPr bwMode="auto">
              <a:xfrm flipH="1">
                <a:off x="3414" y="2846"/>
                <a:ext cx="1184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3646" name="Text Box 62"/>
              <p:cNvSpPr txBox="1">
                <a:spLocks noChangeArrowheads="1"/>
              </p:cNvSpPr>
              <p:nvPr/>
            </p:nvSpPr>
            <p:spPr bwMode="auto">
              <a:xfrm>
                <a:off x="3033" y="2699"/>
                <a:ext cx="32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E</a:t>
                </a:r>
                <a:r>
                  <a:rPr lang="en-US" altLang="en-US" baseline="-25000"/>
                  <a:t>F</a:t>
                </a:r>
                <a:endParaRPr lang="en-US" altLang="en-US"/>
              </a:p>
            </p:txBody>
          </p:sp>
          <p:sp>
            <p:nvSpPr>
              <p:cNvPr id="323648" name="Text Box 64"/>
              <p:cNvSpPr txBox="1">
                <a:spLocks noChangeArrowheads="1"/>
              </p:cNvSpPr>
              <p:nvPr/>
            </p:nvSpPr>
            <p:spPr bwMode="auto">
              <a:xfrm>
                <a:off x="3297" y="3235"/>
                <a:ext cx="34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5 e</a:t>
                </a:r>
                <a:r>
                  <a:rPr lang="en-US" altLang="en-US" sz="1600" baseline="30000">
                    <a:latin typeface="Symbol" pitchFamily="18" charset="2"/>
                  </a:rPr>
                  <a:t>-</a:t>
                </a:r>
              </a:p>
            </p:txBody>
          </p:sp>
          <p:sp>
            <p:nvSpPr>
              <p:cNvPr id="323651" name="Text Box 67"/>
              <p:cNvSpPr txBox="1">
                <a:spLocks noChangeArrowheads="1"/>
              </p:cNvSpPr>
              <p:nvPr/>
            </p:nvSpPr>
            <p:spPr bwMode="auto">
              <a:xfrm>
                <a:off x="4429" y="3032"/>
                <a:ext cx="52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4.46 e</a:t>
                </a:r>
                <a:r>
                  <a:rPr lang="en-US" altLang="en-US" sz="1600" baseline="30000">
                    <a:latin typeface="Symbol" pitchFamily="18" charset="2"/>
                  </a:rPr>
                  <a:t>-</a:t>
                </a:r>
              </a:p>
            </p:txBody>
          </p:sp>
          <p:sp>
            <p:nvSpPr>
              <p:cNvPr id="323652" name="Text Box 68"/>
              <p:cNvSpPr txBox="1">
                <a:spLocks noChangeArrowheads="1"/>
              </p:cNvSpPr>
              <p:nvPr/>
            </p:nvSpPr>
            <p:spPr bwMode="auto">
              <a:xfrm>
                <a:off x="4040" y="3506"/>
                <a:ext cx="52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0.54 e</a:t>
                </a:r>
                <a:r>
                  <a:rPr lang="en-US" altLang="en-US" sz="1600" baseline="30000">
                    <a:latin typeface="Symbol" pitchFamily="18" charset="2"/>
                  </a:rPr>
                  <a:t>-</a:t>
                </a:r>
              </a:p>
            </p:txBody>
          </p:sp>
        </p:grpSp>
      </p:grpSp>
      <p:sp>
        <p:nvSpPr>
          <p:cNvPr id="323655" name="Text Box 71"/>
          <p:cNvSpPr txBox="1">
            <a:spLocks noChangeArrowheads="1"/>
          </p:cNvSpPr>
          <p:nvPr/>
        </p:nvSpPr>
        <p:spPr bwMode="auto">
          <a:xfrm>
            <a:off x="6043613" y="3154363"/>
            <a:ext cx="26431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Net magnetization</a:t>
            </a:r>
          </a:p>
          <a:p>
            <a:pPr algn="l"/>
            <a:r>
              <a:rPr lang="en-US" altLang="en-US"/>
              <a:t>due to d-band: </a:t>
            </a:r>
          </a:p>
        </p:txBody>
      </p:sp>
      <p:graphicFrame>
        <p:nvGraphicFramePr>
          <p:cNvPr id="323656" name="Object 72"/>
          <p:cNvGraphicFramePr>
            <a:graphicFrameLocks noChangeAspect="1"/>
          </p:cNvGraphicFramePr>
          <p:nvPr/>
        </p:nvGraphicFramePr>
        <p:xfrm>
          <a:off x="6446838" y="4186238"/>
          <a:ext cx="241141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9" name="Equation" r:id="rId3" imgW="2920680" imgH="368280" progId="Equation.3">
                  <p:embed/>
                </p:oleObj>
              </mc:Choice>
              <mc:Fallback>
                <p:oleObj name="Equation" r:id="rId3" imgW="29206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6838" y="4186238"/>
                        <a:ext cx="2411412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3658" name="Text Box 74"/>
          <p:cNvSpPr txBox="1">
            <a:spLocks noChangeArrowheads="1"/>
          </p:cNvSpPr>
          <p:nvPr/>
        </p:nvSpPr>
        <p:spPr bwMode="auto">
          <a:xfrm>
            <a:off x="6353175" y="2322513"/>
            <a:ext cx="1473200" cy="48577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Ni 3d</a:t>
            </a:r>
            <a:r>
              <a:rPr lang="en-US" altLang="en-US" baseline="30000"/>
              <a:t>8</a:t>
            </a:r>
            <a:r>
              <a:rPr lang="en-US" altLang="en-US"/>
              <a:t>4s</a:t>
            </a:r>
            <a:r>
              <a:rPr lang="en-US" altLang="en-US" baseline="30000"/>
              <a:t>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96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59" name="Freeform 1051"/>
          <p:cNvSpPr>
            <a:spLocks/>
          </p:cNvSpPr>
          <p:nvPr/>
        </p:nvSpPr>
        <p:spPr bwMode="auto">
          <a:xfrm>
            <a:off x="4683125" y="4006850"/>
            <a:ext cx="236538" cy="1828800"/>
          </a:xfrm>
          <a:custGeom>
            <a:avLst/>
            <a:gdLst>
              <a:gd name="T0" fmla="*/ 0 w 132"/>
              <a:gd name="T1" fmla="*/ 936 h 936"/>
              <a:gd name="T2" fmla="*/ 0 w 132"/>
              <a:gd name="T3" fmla="*/ 0 h 936"/>
              <a:gd name="T4" fmla="*/ 132 w 132"/>
              <a:gd name="T5" fmla="*/ 0 h 936"/>
              <a:gd name="T6" fmla="*/ 126 w 132"/>
              <a:gd name="T7" fmla="*/ 162 h 936"/>
              <a:gd name="T8" fmla="*/ 114 w 132"/>
              <a:gd name="T9" fmla="*/ 294 h 936"/>
              <a:gd name="T10" fmla="*/ 102 w 132"/>
              <a:gd name="T11" fmla="*/ 456 h 936"/>
              <a:gd name="T12" fmla="*/ 96 w 132"/>
              <a:gd name="T13" fmla="*/ 552 h 936"/>
              <a:gd name="T14" fmla="*/ 78 w 132"/>
              <a:gd name="T15" fmla="*/ 684 h 936"/>
              <a:gd name="T16" fmla="*/ 66 w 132"/>
              <a:gd name="T17" fmla="*/ 792 h 936"/>
              <a:gd name="T18" fmla="*/ 36 w 132"/>
              <a:gd name="T19" fmla="*/ 900 h 936"/>
              <a:gd name="T20" fmla="*/ 24 w 132"/>
              <a:gd name="T21" fmla="*/ 918 h 936"/>
              <a:gd name="T22" fmla="*/ 0 w 132"/>
              <a:gd name="T23" fmla="*/ 936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2" h="936">
                <a:moveTo>
                  <a:pt x="0" y="936"/>
                </a:moveTo>
                <a:lnTo>
                  <a:pt x="0" y="0"/>
                </a:lnTo>
                <a:lnTo>
                  <a:pt x="132" y="0"/>
                </a:lnTo>
                <a:lnTo>
                  <a:pt x="126" y="162"/>
                </a:lnTo>
                <a:lnTo>
                  <a:pt x="114" y="294"/>
                </a:lnTo>
                <a:lnTo>
                  <a:pt x="102" y="456"/>
                </a:lnTo>
                <a:lnTo>
                  <a:pt x="96" y="552"/>
                </a:lnTo>
                <a:lnTo>
                  <a:pt x="78" y="684"/>
                </a:lnTo>
                <a:lnTo>
                  <a:pt x="66" y="792"/>
                </a:lnTo>
                <a:lnTo>
                  <a:pt x="36" y="900"/>
                </a:lnTo>
                <a:lnTo>
                  <a:pt x="24" y="918"/>
                </a:lnTo>
                <a:lnTo>
                  <a:pt x="0" y="9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25676" name="Arc 1068"/>
          <p:cNvSpPr>
            <a:spLocks/>
          </p:cNvSpPr>
          <p:nvPr/>
        </p:nvSpPr>
        <p:spPr bwMode="auto">
          <a:xfrm>
            <a:off x="4676775" y="4324350"/>
            <a:ext cx="901700" cy="814388"/>
          </a:xfrm>
          <a:custGeom>
            <a:avLst/>
            <a:gdLst>
              <a:gd name="G0" fmla="+- 76 0 0"/>
              <a:gd name="G1" fmla="+- 21600 0 0"/>
              <a:gd name="G2" fmla="+- 21600 0 0"/>
              <a:gd name="T0" fmla="*/ 0 w 21676"/>
              <a:gd name="T1" fmla="*/ 0 h 43200"/>
              <a:gd name="T2" fmla="*/ 0 w 21676"/>
              <a:gd name="T3" fmla="*/ 43200 h 43200"/>
              <a:gd name="T4" fmla="*/ 76 w 21676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76" h="43200" fill="none" extrusionOk="0">
                <a:moveTo>
                  <a:pt x="0" y="0"/>
                </a:moveTo>
                <a:cubicBezTo>
                  <a:pt x="25" y="0"/>
                  <a:pt x="50" y="-1"/>
                  <a:pt x="76" y="0"/>
                </a:cubicBezTo>
                <a:cubicBezTo>
                  <a:pt x="12005" y="0"/>
                  <a:pt x="21676" y="9670"/>
                  <a:pt x="21676" y="21600"/>
                </a:cubicBezTo>
                <a:cubicBezTo>
                  <a:pt x="21676" y="33529"/>
                  <a:pt x="12005" y="43200"/>
                  <a:pt x="76" y="43200"/>
                </a:cubicBezTo>
                <a:cubicBezTo>
                  <a:pt x="50" y="43200"/>
                  <a:pt x="25" y="43199"/>
                  <a:pt x="0" y="43199"/>
                </a:cubicBezTo>
              </a:path>
              <a:path w="21676" h="43200" stroke="0" extrusionOk="0">
                <a:moveTo>
                  <a:pt x="0" y="0"/>
                </a:moveTo>
                <a:cubicBezTo>
                  <a:pt x="25" y="0"/>
                  <a:pt x="50" y="-1"/>
                  <a:pt x="76" y="0"/>
                </a:cubicBezTo>
                <a:cubicBezTo>
                  <a:pt x="12005" y="0"/>
                  <a:pt x="21676" y="9670"/>
                  <a:pt x="21676" y="21600"/>
                </a:cubicBezTo>
                <a:cubicBezTo>
                  <a:pt x="21676" y="33529"/>
                  <a:pt x="12005" y="43200"/>
                  <a:pt x="76" y="43200"/>
                </a:cubicBezTo>
                <a:cubicBezTo>
                  <a:pt x="50" y="43200"/>
                  <a:pt x="25" y="43199"/>
                  <a:pt x="0" y="43199"/>
                </a:cubicBezTo>
                <a:lnTo>
                  <a:pt x="76" y="21600"/>
                </a:lnTo>
                <a:close/>
              </a:path>
            </a:pathLst>
          </a:custGeom>
          <a:solidFill>
            <a:srgbClr val="FF9900">
              <a:alpha val="50000"/>
            </a:srgbClr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3256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Conduction electrons</a:t>
            </a:r>
          </a:p>
        </p:txBody>
      </p:sp>
      <p:sp>
        <p:nvSpPr>
          <p:cNvPr id="325638" name="Freeform 1030"/>
          <p:cNvSpPr>
            <a:spLocks/>
          </p:cNvSpPr>
          <p:nvPr/>
        </p:nvSpPr>
        <p:spPr bwMode="auto">
          <a:xfrm>
            <a:off x="1147763" y="4033838"/>
            <a:ext cx="236537" cy="1801812"/>
          </a:xfrm>
          <a:custGeom>
            <a:avLst/>
            <a:gdLst>
              <a:gd name="T0" fmla="*/ 0 w 132"/>
              <a:gd name="T1" fmla="*/ 936 h 936"/>
              <a:gd name="T2" fmla="*/ 0 w 132"/>
              <a:gd name="T3" fmla="*/ 0 h 936"/>
              <a:gd name="T4" fmla="*/ 132 w 132"/>
              <a:gd name="T5" fmla="*/ 0 h 936"/>
              <a:gd name="T6" fmla="*/ 126 w 132"/>
              <a:gd name="T7" fmla="*/ 162 h 936"/>
              <a:gd name="T8" fmla="*/ 114 w 132"/>
              <a:gd name="T9" fmla="*/ 294 h 936"/>
              <a:gd name="T10" fmla="*/ 102 w 132"/>
              <a:gd name="T11" fmla="*/ 456 h 936"/>
              <a:gd name="T12" fmla="*/ 96 w 132"/>
              <a:gd name="T13" fmla="*/ 552 h 936"/>
              <a:gd name="T14" fmla="*/ 78 w 132"/>
              <a:gd name="T15" fmla="*/ 684 h 936"/>
              <a:gd name="T16" fmla="*/ 66 w 132"/>
              <a:gd name="T17" fmla="*/ 792 h 936"/>
              <a:gd name="T18" fmla="*/ 36 w 132"/>
              <a:gd name="T19" fmla="*/ 900 h 936"/>
              <a:gd name="T20" fmla="*/ 24 w 132"/>
              <a:gd name="T21" fmla="*/ 918 h 936"/>
              <a:gd name="T22" fmla="*/ 0 w 132"/>
              <a:gd name="T23" fmla="*/ 936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2" h="936">
                <a:moveTo>
                  <a:pt x="0" y="936"/>
                </a:moveTo>
                <a:lnTo>
                  <a:pt x="0" y="0"/>
                </a:lnTo>
                <a:lnTo>
                  <a:pt x="132" y="0"/>
                </a:lnTo>
                <a:lnTo>
                  <a:pt x="126" y="162"/>
                </a:lnTo>
                <a:lnTo>
                  <a:pt x="114" y="294"/>
                </a:lnTo>
                <a:lnTo>
                  <a:pt x="102" y="456"/>
                </a:lnTo>
                <a:lnTo>
                  <a:pt x="96" y="552"/>
                </a:lnTo>
                <a:lnTo>
                  <a:pt x="78" y="684"/>
                </a:lnTo>
                <a:lnTo>
                  <a:pt x="66" y="792"/>
                </a:lnTo>
                <a:lnTo>
                  <a:pt x="36" y="900"/>
                </a:lnTo>
                <a:lnTo>
                  <a:pt x="24" y="918"/>
                </a:lnTo>
                <a:lnTo>
                  <a:pt x="0" y="9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25639" name="Freeform 1031"/>
          <p:cNvSpPr>
            <a:spLocks/>
          </p:cNvSpPr>
          <p:nvPr/>
        </p:nvSpPr>
        <p:spPr bwMode="auto">
          <a:xfrm>
            <a:off x="1130300" y="4343400"/>
            <a:ext cx="917575" cy="806450"/>
          </a:xfrm>
          <a:custGeom>
            <a:avLst/>
            <a:gdLst>
              <a:gd name="T0" fmla="*/ 0 w 578"/>
              <a:gd name="T1" fmla="*/ 0 h 508"/>
              <a:gd name="T2" fmla="*/ 169 w 578"/>
              <a:gd name="T3" fmla="*/ 17 h 508"/>
              <a:gd name="T4" fmla="*/ 321 w 578"/>
              <a:gd name="T5" fmla="*/ 34 h 508"/>
              <a:gd name="T6" fmla="*/ 457 w 578"/>
              <a:gd name="T7" fmla="*/ 102 h 508"/>
              <a:gd name="T8" fmla="*/ 554 w 578"/>
              <a:gd name="T9" fmla="*/ 176 h 508"/>
              <a:gd name="T10" fmla="*/ 578 w 578"/>
              <a:gd name="T11" fmla="*/ 220 h 508"/>
              <a:gd name="T12" fmla="*/ 578 w 578"/>
              <a:gd name="T13" fmla="*/ 242 h 508"/>
              <a:gd name="T14" fmla="*/ 572 w 578"/>
              <a:gd name="T15" fmla="*/ 292 h 508"/>
              <a:gd name="T16" fmla="*/ 524 w 578"/>
              <a:gd name="T17" fmla="*/ 364 h 508"/>
              <a:gd name="T18" fmla="*/ 464 w 578"/>
              <a:gd name="T19" fmla="*/ 403 h 508"/>
              <a:gd name="T20" fmla="*/ 404 w 578"/>
              <a:gd name="T21" fmla="*/ 436 h 508"/>
              <a:gd name="T22" fmla="*/ 314 w 578"/>
              <a:gd name="T23" fmla="*/ 469 h 508"/>
              <a:gd name="T24" fmla="*/ 200 w 578"/>
              <a:gd name="T25" fmla="*/ 491 h 508"/>
              <a:gd name="T26" fmla="*/ 110 w 578"/>
              <a:gd name="T27" fmla="*/ 502 h 508"/>
              <a:gd name="T28" fmla="*/ 50 w 578"/>
              <a:gd name="T29" fmla="*/ 508 h 508"/>
              <a:gd name="T30" fmla="*/ 8 w 578"/>
              <a:gd name="T31" fmla="*/ 508 h 508"/>
              <a:gd name="T32" fmla="*/ 0 w 578"/>
              <a:gd name="T33" fmla="*/ 0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78" h="508">
                <a:moveTo>
                  <a:pt x="0" y="0"/>
                </a:moveTo>
                <a:lnTo>
                  <a:pt x="169" y="17"/>
                </a:lnTo>
                <a:lnTo>
                  <a:pt x="321" y="34"/>
                </a:lnTo>
                <a:lnTo>
                  <a:pt x="457" y="102"/>
                </a:lnTo>
                <a:lnTo>
                  <a:pt x="554" y="176"/>
                </a:lnTo>
                <a:lnTo>
                  <a:pt x="578" y="220"/>
                </a:lnTo>
                <a:lnTo>
                  <a:pt x="578" y="242"/>
                </a:lnTo>
                <a:lnTo>
                  <a:pt x="572" y="292"/>
                </a:lnTo>
                <a:lnTo>
                  <a:pt x="524" y="364"/>
                </a:lnTo>
                <a:lnTo>
                  <a:pt x="464" y="403"/>
                </a:lnTo>
                <a:lnTo>
                  <a:pt x="404" y="436"/>
                </a:lnTo>
                <a:lnTo>
                  <a:pt x="314" y="469"/>
                </a:lnTo>
                <a:lnTo>
                  <a:pt x="200" y="491"/>
                </a:lnTo>
                <a:lnTo>
                  <a:pt x="110" y="502"/>
                </a:lnTo>
                <a:lnTo>
                  <a:pt x="50" y="508"/>
                </a:lnTo>
                <a:lnTo>
                  <a:pt x="8" y="508"/>
                </a:lnTo>
                <a:lnTo>
                  <a:pt x="0" y="0"/>
                </a:lnTo>
                <a:close/>
              </a:path>
            </a:pathLst>
          </a:custGeom>
          <a:solidFill>
            <a:srgbClr val="FF99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325640" name="Arc 1032"/>
          <p:cNvSpPr>
            <a:spLocks/>
          </p:cNvSpPr>
          <p:nvPr/>
        </p:nvSpPr>
        <p:spPr bwMode="auto">
          <a:xfrm flipH="1">
            <a:off x="1149350" y="1984375"/>
            <a:ext cx="217488" cy="3849688"/>
          </a:xfrm>
          <a:custGeom>
            <a:avLst/>
            <a:gdLst>
              <a:gd name="G0" fmla="+- 21600 0 0"/>
              <a:gd name="G1" fmla="+- 21591 0 0"/>
              <a:gd name="G2" fmla="+- 21600 0 0"/>
              <a:gd name="T0" fmla="*/ 20386 w 21600"/>
              <a:gd name="T1" fmla="*/ 43157 h 43157"/>
              <a:gd name="T2" fmla="*/ 20960 w 21600"/>
              <a:gd name="T3" fmla="*/ 0 h 43157"/>
              <a:gd name="T4" fmla="*/ 21600 w 21600"/>
              <a:gd name="T5" fmla="*/ 21591 h 43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57" fill="none" extrusionOk="0">
                <a:moveTo>
                  <a:pt x="20386" y="43156"/>
                </a:moveTo>
                <a:cubicBezTo>
                  <a:pt x="8946" y="42512"/>
                  <a:pt x="0" y="33048"/>
                  <a:pt x="0" y="21591"/>
                </a:cubicBezTo>
                <a:cubicBezTo>
                  <a:pt x="-1" y="9910"/>
                  <a:pt x="9284" y="346"/>
                  <a:pt x="20960" y="0"/>
                </a:cubicBezTo>
              </a:path>
              <a:path w="21600" h="43157" stroke="0" extrusionOk="0">
                <a:moveTo>
                  <a:pt x="20386" y="43156"/>
                </a:moveTo>
                <a:cubicBezTo>
                  <a:pt x="8946" y="42512"/>
                  <a:pt x="0" y="33048"/>
                  <a:pt x="0" y="21591"/>
                </a:cubicBezTo>
                <a:cubicBezTo>
                  <a:pt x="-1" y="9910"/>
                  <a:pt x="9284" y="346"/>
                  <a:pt x="20960" y="0"/>
                </a:cubicBezTo>
                <a:lnTo>
                  <a:pt x="21600" y="21591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325641" name="Arc 1033"/>
          <p:cNvSpPr>
            <a:spLocks/>
          </p:cNvSpPr>
          <p:nvPr/>
        </p:nvSpPr>
        <p:spPr bwMode="auto">
          <a:xfrm>
            <a:off x="1144588" y="4337050"/>
            <a:ext cx="901700" cy="814388"/>
          </a:xfrm>
          <a:custGeom>
            <a:avLst/>
            <a:gdLst>
              <a:gd name="G0" fmla="+- 76 0 0"/>
              <a:gd name="G1" fmla="+- 21600 0 0"/>
              <a:gd name="G2" fmla="+- 21600 0 0"/>
              <a:gd name="T0" fmla="*/ 0 w 21676"/>
              <a:gd name="T1" fmla="*/ 0 h 43200"/>
              <a:gd name="T2" fmla="*/ 0 w 21676"/>
              <a:gd name="T3" fmla="*/ 43200 h 43200"/>
              <a:gd name="T4" fmla="*/ 76 w 21676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76" h="43200" fill="none" extrusionOk="0">
                <a:moveTo>
                  <a:pt x="0" y="0"/>
                </a:moveTo>
                <a:cubicBezTo>
                  <a:pt x="25" y="0"/>
                  <a:pt x="50" y="-1"/>
                  <a:pt x="76" y="0"/>
                </a:cubicBezTo>
                <a:cubicBezTo>
                  <a:pt x="12005" y="0"/>
                  <a:pt x="21676" y="9670"/>
                  <a:pt x="21676" y="21600"/>
                </a:cubicBezTo>
                <a:cubicBezTo>
                  <a:pt x="21676" y="33529"/>
                  <a:pt x="12005" y="43200"/>
                  <a:pt x="76" y="43200"/>
                </a:cubicBezTo>
                <a:cubicBezTo>
                  <a:pt x="50" y="43200"/>
                  <a:pt x="25" y="43199"/>
                  <a:pt x="0" y="43199"/>
                </a:cubicBezTo>
              </a:path>
              <a:path w="21676" h="43200" stroke="0" extrusionOk="0">
                <a:moveTo>
                  <a:pt x="0" y="0"/>
                </a:moveTo>
                <a:cubicBezTo>
                  <a:pt x="25" y="0"/>
                  <a:pt x="50" y="-1"/>
                  <a:pt x="76" y="0"/>
                </a:cubicBezTo>
                <a:cubicBezTo>
                  <a:pt x="12005" y="0"/>
                  <a:pt x="21676" y="9670"/>
                  <a:pt x="21676" y="21600"/>
                </a:cubicBezTo>
                <a:cubicBezTo>
                  <a:pt x="21676" y="33529"/>
                  <a:pt x="12005" y="43200"/>
                  <a:pt x="76" y="43200"/>
                </a:cubicBezTo>
                <a:cubicBezTo>
                  <a:pt x="50" y="43200"/>
                  <a:pt x="25" y="43199"/>
                  <a:pt x="0" y="43199"/>
                </a:cubicBezTo>
                <a:lnTo>
                  <a:pt x="76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325642" name="Line 1034"/>
          <p:cNvSpPr>
            <a:spLocks noChangeShapeType="1"/>
          </p:cNvSpPr>
          <p:nvPr/>
        </p:nvSpPr>
        <p:spPr bwMode="auto">
          <a:xfrm>
            <a:off x="1146175" y="1371600"/>
            <a:ext cx="0" cy="485298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25643" name="Line 1035"/>
          <p:cNvSpPr>
            <a:spLocks noChangeShapeType="1"/>
          </p:cNvSpPr>
          <p:nvPr/>
        </p:nvSpPr>
        <p:spPr bwMode="auto">
          <a:xfrm flipV="1">
            <a:off x="1687513" y="4535488"/>
            <a:ext cx="0" cy="368300"/>
          </a:xfrm>
          <a:prstGeom prst="line">
            <a:avLst/>
          </a:prstGeom>
          <a:noFill/>
          <a:ln w="38100">
            <a:solidFill>
              <a:srgbClr val="33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25644" name="Line 1036"/>
          <p:cNvSpPr>
            <a:spLocks noChangeShapeType="1"/>
          </p:cNvSpPr>
          <p:nvPr/>
        </p:nvSpPr>
        <p:spPr bwMode="auto">
          <a:xfrm>
            <a:off x="1565275" y="4581525"/>
            <a:ext cx="0" cy="368300"/>
          </a:xfrm>
          <a:prstGeom prst="line">
            <a:avLst/>
          </a:prstGeom>
          <a:noFill/>
          <a:ln w="38100">
            <a:solidFill>
              <a:srgbClr val="33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25645" name="Text Box 1037"/>
          <p:cNvSpPr txBox="1">
            <a:spLocks noChangeArrowheads="1"/>
          </p:cNvSpPr>
          <p:nvPr/>
        </p:nvSpPr>
        <p:spPr bwMode="auto">
          <a:xfrm>
            <a:off x="1525588" y="1971675"/>
            <a:ext cx="1287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4s-band</a:t>
            </a:r>
          </a:p>
        </p:txBody>
      </p:sp>
      <p:sp>
        <p:nvSpPr>
          <p:cNvPr id="325646" name="Line 1038"/>
          <p:cNvSpPr>
            <a:spLocks noChangeShapeType="1"/>
          </p:cNvSpPr>
          <p:nvPr/>
        </p:nvSpPr>
        <p:spPr bwMode="auto">
          <a:xfrm>
            <a:off x="1143000" y="6130925"/>
            <a:ext cx="80645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325647" name="Text Box 1039"/>
          <p:cNvSpPr txBox="1">
            <a:spLocks noChangeArrowheads="1"/>
          </p:cNvSpPr>
          <p:nvPr/>
        </p:nvSpPr>
        <p:spPr bwMode="auto">
          <a:xfrm>
            <a:off x="1474788" y="6113463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DOS</a:t>
            </a:r>
          </a:p>
        </p:txBody>
      </p:sp>
      <p:sp>
        <p:nvSpPr>
          <p:cNvPr id="325648" name="Text Box 1040"/>
          <p:cNvSpPr txBox="1">
            <a:spLocks noChangeArrowheads="1"/>
          </p:cNvSpPr>
          <p:nvPr/>
        </p:nvSpPr>
        <p:spPr bwMode="auto">
          <a:xfrm rot="-5400000">
            <a:off x="221456" y="1762919"/>
            <a:ext cx="1150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Energy</a:t>
            </a:r>
          </a:p>
        </p:txBody>
      </p:sp>
      <p:sp>
        <p:nvSpPr>
          <p:cNvPr id="325649" name="Line 1041"/>
          <p:cNvSpPr>
            <a:spLocks noChangeShapeType="1"/>
          </p:cNvSpPr>
          <p:nvPr/>
        </p:nvSpPr>
        <p:spPr bwMode="auto">
          <a:xfrm flipH="1">
            <a:off x="1304925" y="2366963"/>
            <a:ext cx="619125" cy="75247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325650" name="Text Box 1042"/>
          <p:cNvSpPr txBox="1">
            <a:spLocks noChangeArrowheads="1"/>
          </p:cNvSpPr>
          <p:nvPr/>
        </p:nvSpPr>
        <p:spPr bwMode="auto">
          <a:xfrm>
            <a:off x="1597025" y="3557588"/>
            <a:ext cx="1304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3d-band</a:t>
            </a:r>
          </a:p>
        </p:txBody>
      </p:sp>
      <p:sp>
        <p:nvSpPr>
          <p:cNvPr id="325651" name="Line 1043"/>
          <p:cNvSpPr>
            <a:spLocks noChangeShapeType="1"/>
          </p:cNvSpPr>
          <p:nvPr/>
        </p:nvSpPr>
        <p:spPr bwMode="auto">
          <a:xfrm flipH="1">
            <a:off x="1924050" y="3954463"/>
            <a:ext cx="350838" cy="6985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25652" name="Text Box 1044"/>
          <p:cNvSpPr txBox="1">
            <a:spLocks noChangeArrowheads="1"/>
          </p:cNvSpPr>
          <p:nvPr/>
        </p:nvSpPr>
        <p:spPr bwMode="auto">
          <a:xfrm>
            <a:off x="377825" y="3786188"/>
            <a:ext cx="51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  <a:r>
              <a:rPr lang="en-US" altLang="en-US" baseline="-25000"/>
              <a:t>F</a:t>
            </a:r>
            <a:endParaRPr lang="en-US" altLang="en-US"/>
          </a:p>
        </p:txBody>
      </p:sp>
      <p:sp>
        <p:nvSpPr>
          <p:cNvPr id="325653" name="Line 1045"/>
          <p:cNvSpPr>
            <a:spLocks noChangeShapeType="1"/>
          </p:cNvSpPr>
          <p:nvPr/>
        </p:nvSpPr>
        <p:spPr bwMode="auto">
          <a:xfrm flipH="1">
            <a:off x="928688" y="4019550"/>
            <a:ext cx="1181100" cy="0"/>
          </a:xfrm>
          <a:prstGeom prst="line">
            <a:avLst/>
          </a:prstGeom>
          <a:noFill/>
          <a:ln w="9525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25654" name="Text Box 1046"/>
          <p:cNvSpPr txBox="1">
            <a:spLocks noChangeArrowheads="1"/>
          </p:cNvSpPr>
          <p:nvPr/>
        </p:nvSpPr>
        <p:spPr bwMode="auto">
          <a:xfrm>
            <a:off x="1847850" y="4919663"/>
            <a:ext cx="655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10 e</a:t>
            </a:r>
            <a:r>
              <a:rPr lang="en-US" altLang="en-US" sz="1600" baseline="30000">
                <a:latin typeface="Symbol" pitchFamily="18" charset="2"/>
              </a:rPr>
              <a:t>-</a:t>
            </a:r>
            <a:endParaRPr lang="en-US" altLang="en-US" sz="1600" baseline="30000"/>
          </a:p>
        </p:txBody>
      </p:sp>
      <p:sp>
        <p:nvSpPr>
          <p:cNvPr id="325655" name="Text Box 1047"/>
          <p:cNvSpPr txBox="1">
            <a:spLocks noChangeArrowheads="1"/>
          </p:cNvSpPr>
          <p:nvPr/>
        </p:nvSpPr>
        <p:spPr bwMode="auto">
          <a:xfrm>
            <a:off x="1336675" y="553878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1 e</a:t>
            </a:r>
            <a:r>
              <a:rPr lang="en-US" altLang="en-US" sz="1600" baseline="30000">
                <a:latin typeface="Symbol" pitchFamily="18" charset="2"/>
              </a:rPr>
              <a:t>-</a:t>
            </a:r>
            <a:endParaRPr lang="en-US" altLang="en-US" sz="1600" baseline="30000"/>
          </a:p>
        </p:txBody>
      </p:sp>
      <p:sp>
        <p:nvSpPr>
          <p:cNvPr id="325657" name="Freeform 1049"/>
          <p:cNvSpPr>
            <a:spLocks/>
          </p:cNvSpPr>
          <p:nvPr/>
        </p:nvSpPr>
        <p:spPr bwMode="auto">
          <a:xfrm flipH="1">
            <a:off x="4433888" y="4033838"/>
            <a:ext cx="236537" cy="1801812"/>
          </a:xfrm>
          <a:custGeom>
            <a:avLst/>
            <a:gdLst>
              <a:gd name="T0" fmla="*/ 0 w 132"/>
              <a:gd name="T1" fmla="*/ 936 h 936"/>
              <a:gd name="T2" fmla="*/ 0 w 132"/>
              <a:gd name="T3" fmla="*/ 0 h 936"/>
              <a:gd name="T4" fmla="*/ 132 w 132"/>
              <a:gd name="T5" fmla="*/ 0 h 936"/>
              <a:gd name="T6" fmla="*/ 126 w 132"/>
              <a:gd name="T7" fmla="*/ 162 h 936"/>
              <a:gd name="T8" fmla="*/ 114 w 132"/>
              <a:gd name="T9" fmla="*/ 294 h 936"/>
              <a:gd name="T10" fmla="*/ 102 w 132"/>
              <a:gd name="T11" fmla="*/ 456 h 936"/>
              <a:gd name="T12" fmla="*/ 96 w 132"/>
              <a:gd name="T13" fmla="*/ 552 h 936"/>
              <a:gd name="T14" fmla="*/ 78 w 132"/>
              <a:gd name="T15" fmla="*/ 684 h 936"/>
              <a:gd name="T16" fmla="*/ 66 w 132"/>
              <a:gd name="T17" fmla="*/ 792 h 936"/>
              <a:gd name="T18" fmla="*/ 36 w 132"/>
              <a:gd name="T19" fmla="*/ 900 h 936"/>
              <a:gd name="T20" fmla="*/ 24 w 132"/>
              <a:gd name="T21" fmla="*/ 918 h 936"/>
              <a:gd name="T22" fmla="*/ 0 w 132"/>
              <a:gd name="T23" fmla="*/ 936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2" h="936">
                <a:moveTo>
                  <a:pt x="0" y="936"/>
                </a:moveTo>
                <a:lnTo>
                  <a:pt x="0" y="0"/>
                </a:lnTo>
                <a:lnTo>
                  <a:pt x="132" y="0"/>
                </a:lnTo>
                <a:lnTo>
                  <a:pt x="126" y="162"/>
                </a:lnTo>
                <a:lnTo>
                  <a:pt x="114" y="294"/>
                </a:lnTo>
                <a:lnTo>
                  <a:pt x="102" y="456"/>
                </a:lnTo>
                <a:lnTo>
                  <a:pt x="96" y="552"/>
                </a:lnTo>
                <a:lnTo>
                  <a:pt x="78" y="684"/>
                </a:lnTo>
                <a:lnTo>
                  <a:pt x="66" y="792"/>
                </a:lnTo>
                <a:lnTo>
                  <a:pt x="36" y="900"/>
                </a:lnTo>
                <a:lnTo>
                  <a:pt x="24" y="918"/>
                </a:lnTo>
                <a:lnTo>
                  <a:pt x="0" y="9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25658" name="Arc 1050"/>
          <p:cNvSpPr>
            <a:spLocks/>
          </p:cNvSpPr>
          <p:nvPr/>
        </p:nvSpPr>
        <p:spPr bwMode="auto">
          <a:xfrm flipH="1">
            <a:off x="3762375" y="4324350"/>
            <a:ext cx="901700" cy="814388"/>
          </a:xfrm>
          <a:custGeom>
            <a:avLst/>
            <a:gdLst>
              <a:gd name="G0" fmla="+- 76 0 0"/>
              <a:gd name="G1" fmla="+- 21600 0 0"/>
              <a:gd name="G2" fmla="+- 21600 0 0"/>
              <a:gd name="T0" fmla="*/ 0 w 21676"/>
              <a:gd name="T1" fmla="*/ 0 h 43200"/>
              <a:gd name="T2" fmla="*/ 0 w 21676"/>
              <a:gd name="T3" fmla="*/ 43200 h 43200"/>
              <a:gd name="T4" fmla="*/ 76 w 21676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76" h="43200" fill="none" extrusionOk="0">
                <a:moveTo>
                  <a:pt x="0" y="0"/>
                </a:moveTo>
                <a:cubicBezTo>
                  <a:pt x="25" y="0"/>
                  <a:pt x="50" y="-1"/>
                  <a:pt x="76" y="0"/>
                </a:cubicBezTo>
                <a:cubicBezTo>
                  <a:pt x="12005" y="0"/>
                  <a:pt x="21676" y="9670"/>
                  <a:pt x="21676" y="21600"/>
                </a:cubicBezTo>
                <a:cubicBezTo>
                  <a:pt x="21676" y="33529"/>
                  <a:pt x="12005" y="43200"/>
                  <a:pt x="76" y="43200"/>
                </a:cubicBezTo>
                <a:cubicBezTo>
                  <a:pt x="50" y="43200"/>
                  <a:pt x="25" y="43199"/>
                  <a:pt x="0" y="43199"/>
                </a:cubicBezTo>
              </a:path>
              <a:path w="21676" h="43200" stroke="0" extrusionOk="0">
                <a:moveTo>
                  <a:pt x="0" y="0"/>
                </a:moveTo>
                <a:cubicBezTo>
                  <a:pt x="25" y="0"/>
                  <a:pt x="50" y="-1"/>
                  <a:pt x="76" y="0"/>
                </a:cubicBezTo>
                <a:cubicBezTo>
                  <a:pt x="12005" y="0"/>
                  <a:pt x="21676" y="9670"/>
                  <a:pt x="21676" y="21600"/>
                </a:cubicBezTo>
                <a:cubicBezTo>
                  <a:pt x="21676" y="33529"/>
                  <a:pt x="12005" y="43200"/>
                  <a:pt x="76" y="43200"/>
                </a:cubicBezTo>
                <a:cubicBezTo>
                  <a:pt x="50" y="43200"/>
                  <a:pt x="25" y="43199"/>
                  <a:pt x="0" y="43199"/>
                </a:cubicBezTo>
                <a:lnTo>
                  <a:pt x="76" y="21600"/>
                </a:lnTo>
                <a:close/>
              </a:path>
            </a:pathLst>
          </a:custGeom>
          <a:solidFill>
            <a:srgbClr val="FF9900">
              <a:alpha val="50000"/>
            </a:srgbClr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325661" name="Arc 1053"/>
          <p:cNvSpPr>
            <a:spLocks/>
          </p:cNvSpPr>
          <p:nvPr/>
        </p:nvSpPr>
        <p:spPr bwMode="auto">
          <a:xfrm flipH="1">
            <a:off x="4672013" y="1984375"/>
            <a:ext cx="217487" cy="3849688"/>
          </a:xfrm>
          <a:custGeom>
            <a:avLst/>
            <a:gdLst>
              <a:gd name="G0" fmla="+- 21600 0 0"/>
              <a:gd name="G1" fmla="+- 21591 0 0"/>
              <a:gd name="G2" fmla="+- 21600 0 0"/>
              <a:gd name="T0" fmla="*/ 20386 w 21600"/>
              <a:gd name="T1" fmla="*/ 43157 h 43157"/>
              <a:gd name="T2" fmla="*/ 20960 w 21600"/>
              <a:gd name="T3" fmla="*/ 0 h 43157"/>
              <a:gd name="T4" fmla="*/ 21600 w 21600"/>
              <a:gd name="T5" fmla="*/ 21591 h 43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57" fill="none" extrusionOk="0">
                <a:moveTo>
                  <a:pt x="20386" y="43156"/>
                </a:moveTo>
                <a:cubicBezTo>
                  <a:pt x="8946" y="42512"/>
                  <a:pt x="0" y="33048"/>
                  <a:pt x="0" y="21591"/>
                </a:cubicBezTo>
                <a:cubicBezTo>
                  <a:pt x="-1" y="9910"/>
                  <a:pt x="9284" y="346"/>
                  <a:pt x="20960" y="0"/>
                </a:cubicBezTo>
              </a:path>
              <a:path w="21600" h="43157" stroke="0" extrusionOk="0">
                <a:moveTo>
                  <a:pt x="20386" y="43156"/>
                </a:moveTo>
                <a:cubicBezTo>
                  <a:pt x="8946" y="42512"/>
                  <a:pt x="0" y="33048"/>
                  <a:pt x="0" y="21591"/>
                </a:cubicBezTo>
                <a:cubicBezTo>
                  <a:pt x="-1" y="9910"/>
                  <a:pt x="9284" y="346"/>
                  <a:pt x="20960" y="0"/>
                </a:cubicBezTo>
                <a:lnTo>
                  <a:pt x="21600" y="21591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325663" name="Line 1055"/>
          <p:cNvSpPr>
            <a:spLocks noChangeShapeType="1"/>
          </p:cNvSpPr>
          <p:nvPr/>
        </p:nvSpPr>
        <p:spPr bwMode="auto">
          <a:xfrm>
            <a:off x="4668838" y="1371600"/>
            <a:ext cx="0" cy="485298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25664" name="Line 1056"/>
          <p:cNvSpPr>
            <a:spLocks noChangeShapeType="1"/>
          </p:cNvSpPr>
          <p:nvPr/>
        </p:nvSpPr>
        <p:spPr bwMode="auto">
          <a:xfrm flipV="1">
            <a:off x="4305300" y="4557713"/>
            <a:ext cx="0" cy="368300"/>
          </a:xfrm>
          <a:prstGeom prst="line">
            <a:avLst/>
          </a:prstGeom>
          <a:noFill/>
          <a:ln w="38100">
            <a:solidFill>
              <a:srgbClr val="33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25665" name="Line 1057"/>
          <p:cNvSpPr>
            <a:spLocks noChangeShapeType="1"/>
          </p:cNvSpPr>
          <p:nvPr/>
        </p:nvSpPr>
        <p:spPr bwMode="auto">
          <a:xfrm>
            <a:off x="5087938" y="4581525"/>
            <a:ext cx="0" cy="368300"/>
          </a:xfrm>
          <a:prstGeom prst="line">
            <a:avLst/>
          </a:prstGeom>
          <a:noFill/>
          <a:ln w="38100">
            <a:solidFill>
              <a:srgbClr val="33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25666" name="Arc 1058"/>
          <p:cNvSpPr>
            <a:spLocks/>
          </p:cNvSpPr>
          <p:nvPr/>
        </p:nvSpPr>
        <p:spPr bwMode="auto">
          <a:xfrm>
            <a:off x="4456113" y="1984375"/>
            <a:ext cx="217487" cy="3849688"/>
          </a:xfrm>
          <a:custGeom>
            <a:avLst/>
            <a:gdLst>
              <a:gd name="G0" fmla="+- 21600 0 0"/>
              <a:gd name="G1" fmla="+- 21591 0 0"/>
              <a:gd name="G2" fmla="+- 21600 0 0"/>
              <a:gd name="T0" fmla="*/ 20386 w 21600"/>
              <a:gd name="T1" fmla="*/ 43157 h 43157"/>
              <a:gd name="T2" fmla="*/ 20960 w 21600"/>
              <a:gd name="T3" fmla="*/ 0 h 43157"/>
              <a:gd name="T4" fmla="*/ 21600 w 21600"/>
              <a:gd name="T5" fmla="*/ 21591 h 43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57" fill="none" extrusionOk="0">
                <a:moveTo>
                  <a:pt x="20386" y="43156"/>
                </a:moveTo>
                <a:cubicBezTo>
                  <a:pt x="8946" y="42512"/>
                  <a:pt x="0" y="33048"/>
                  <a:pt x="0" y="21591"/>
                </a:cubicBezTo>
                <a:cubicBezTo>
                  <a:pt x="-1" y="9910"/>
                  <a:pt x="9284" y="346"/>
                  <a:pt x="20960" y="0"/>
                </a:cubicBezTo>
              </a:path>
              <a:path w="21600" h="43157" stroke="0" extrusionOk="0">
                <a:moveTo>
                  <a:pt x="20386" y="43156"/>
                </a:moveTo>
                <a:cubicBezTo>
                  <a:pt x="8946" y="42512"/>
                  <a:pt x="0" y="33048"/>
                  <a:pt x="0" y="21591"/>
                </a:cubicBezTo>
                <a:cubicBezTo>
                  <a:pt x="-1" y="9910"/>
                  <a:pt x="9284" y="346"/>
                  <a:pt x="20960" y="0"/>
                </a:cubicBezTo>
                <a:lnTo>
                  <a:pt x="21600" y="21591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325667" name="Line 1059"/>
          <p:cNvSpPr>
            <a:spLocks noChangeShapeType="1"/>
          </p:cNvSpPr>
          <p:nvPr/>
        </p:nvSpPr>
        <p:spPr bwMode="auto">
          <a:xfrm flipH="1">
            <a:off x="3752850" y="4019550"/>
            <a:ext cx="1879600" cy="0"/>
          </a:xfrm>
          <a:prstGeom prst="line">
            <a:avLst/>
          </a:prstGeom>
          <a:noFill/>
          <a:ln w="9525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25668" name="Text Box 1060"/>
          <p:cNvSpPr txBox="1">
            <a:spLocks noChangeArrowheads="1"/>
          </p:cNvSpPr>
          <p:nvPr/>
        </p:nvSpPr>
        <p:spPr bwMode="auto">
          <a:xfrm>
            <a:off x="3148013" y="3786188"/>
            <a:ext cx="51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  <a:r>
              <a:rPr lang="en-US" altLang="en-US" baseline="-25000"/>
              <a:t>F</a:t>
            </a:r>
            <a:endParaRPr lang="en-US" altLang="en-US"/>
          </a:p>
        </p:txBody>
      </p:sp>
      <p:sp>
        <p:nvSpPr>
          <p:cNvPr id="325669" name="Text Box 1061"/>
          <p:cNvSpPr txBox="1">
            <a:spLocks noChangeArrowheads="1"/>
          </p:cNvSpPr>
          <p:nvPr/>
        </p:nvSpPr>
        <p:spPr bwMode="auto">
          <a:xfrm>
            <a:off x="3567113" y="508158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5 e</a:t>
            </a:r>
            <a:r>
              <a:rPr lang="en-US" altLang="en-US" sz="1600" baseline="30000">
                <a:latin typeface="Symbol" pitchFamily="18" charset="2"/>
              </a:rPr>
              <a:t>-</a:t>
            </a:r>
          </a:p>
        </p:txBody>
      </p:sp>
      <p:sp>
        <p:nvSpPr>
          <p:cNvPr id="325670" name="Text Box 1062"/>
          <p:cNvSpPr txBox="1">
            <a:spLocks noChangeArrowheads="1"/>
          </p:cNvSpPr>
          <p:nvPr/>
        </p:nvSpPr>
        <p:spPr bwMode="auto">
          <a:xfrm>
            <a:off x="5505450" y="475932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5 e</a:t>
            </a:r>
            <a:r>
              <a:rPr lang="en-US" altLang="en-US" sz="1600" baseline="30000">
                <a:latin typeface="Symbol" pitchFamily="18" charset="2"/>
              </a:rPr>
              <a:t>-</a:t>
            </a:r>
          </a:p>
        </p:txBody>
      </p:sp>
      <p:sp>
        <p:nvSpPr>
          <p:cNvPr id="325671" name="Text Box 1063"/>
          <p:cNvSpPr txBox="1">
            <a:spLocks noChangeArrowheads="1"/>
          </p:cNvSpPr>
          <p:nvPr/>
        </p:nvSpPr>
        <p:spPr bwMode="auto">
          <a:xfrm>
            <a:off x="4746625" y="5511800"/>
            <a:ext cx="825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0.54 e</a:t>
            </a:r>
            <a:r>
              <a:rPr lang="en-US" altLang="en-US" sz="1600" baseline="30000">
                <a:latin typeface="Symbol" pitchFamily="18" charset="2"/>
              </a:rPr>
              <a:t>-</a:t>
            </a:r>
          </a:p>
        </p:txBody>
      </p:sp>
      <p:sp>
        <p:nvSpPr>
          <p:cNvPr id="325672" name="Text Box 1064"/>
          <p:cNvSpPr txBox="1">
            <a:spLocks noChangeArrowheads="1"/>
          </p:cNvSpPr>
          <p:nvPr/>
        </p:nvSpPr>
        <p:spPr bwMode="auto">
          <a:xfrm>
            <a:off x="6043613" y="3154363"/>
            <a:ext cx="309571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dirty="0" smtClean="0"/>
              <a:t>d-DOS at E</a:t>
            </a:r>
            <a:r>
              <a:rPr lang="en-US" altLang="en-US" baseline="-25000" dirty="0" smtClean="0"/>
              <a:t>F</a:t>
            </a:r>
            <a:r>
              <a:rPr lang="en-US" altLang="en-US" dirty="0" smtClean="0"/>
              <a:t> is zero</a:t>
            </a:r>
          </a:p>
          <a:p>
            <a:pPr algn="l"/>
            <a:r>
              <a:rPr lang="en-US" altLang="en-US" dirty="0" smtClean="0"/>
              <a:t>No </a:t>
            </a:r>
            <a:r>
              <a:rPr lang="en-US" altLang="en-US" dirty="0"/>
              <a:t>net magnetization</a:t>
            </a:r>
          </a:p>
          <a:p>
            <a:pPr algn="l"/>
            <a:endParaRPr lang="en-US" altLang="en-US" dirty="0"/>
          </a:p>
        </p:txBody>
      </p:sp>
      <p:sp>
        <p:nvSpPr>
          <p:cNvPr id="325674" name="Text Box 1066"/>
          <p:cNvSpPr txBox="1">
            <a:spLocks noChangeArrowheads="1"/>
          </p:cNvSpPr>
          <p:nvPr/>
        </p:nvSpPr>
        <p:spPr bwMode="auto">
          <a:xfrm>
            <a:off x="6353175" y="2322513"/>
            <a:ext cx="1687513" cy="48577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Cu 3d</a:t>
            </a:r>
            <a:r>
              <a:rPr lang="en-US" altLang="en-US" baseline="30000"/>
              <a:t>10</a:t>
            </a:r>
            <a:r>
              <a:rPr lang="en-US" altLang="en-US"/>
              <a:t>4s</a:t>
            </a:r>
            <a:r>
              <a:rPr lang="en-US" altLang="en-US" baseline="30000"/>
              <a:t>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455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1548064" y="1906415"/>
            <a:ext cx="59088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en-US" dirty="0" err="1" smtClean="0"/>
              <a:t>Heitler</a:t>
            </a:r>
            <a:r>
              <a:rPr lang="en-US" altLang="en-US" dirty="0" smtClean="0"/>
              <a:t>-London</a:t>
            </a:r>
          </a:p>
          <a:p>
            <a:pPr algn="l"/>
            <a:r>
              <a:rPr lang="en-US" altLang="en-US" dirty="0" smtClean="0"/>
              <a:t>Pauli + Coulomb</a:t>
            </a:r>
          </a:p>
          <a:p>
            <a:pPr algn="l"/>
            <a:r>
              <a:rPr lang="en-US" altLang="en-US" dirty="0" smtClean="0"/>
              <a:t>Exchange interactions</a:t>
            </a:r>
          </a:p>
          <a:p>
            <a:pPr algn="l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88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RKKY interaction</a:t>
            </a:r>
            <a:endParaRPr lang="nl-NL" altLang="en-US"/>
          </a:p>
        </p:txBody>
      </p:sp>
      <p:pic>
        <p:nvPicPr>
          <p:cNvPr id="1894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92" y="1533525"/>
            <a:ext cx="4953000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94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108" y="2509838"/>
            <a:ext cx="3533043" cy="256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108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RKKY interaction</a:t>
            </a:r>
            <a:endParaRPr lang="nl-NL" altLang="en-US"/>
          </a:p>
        </p:txBody>
      </p:sp>
      <p:pic>
        <p:nvPicPr>
          <p:cNvPr id="1904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85" y="1068389"/>
            <a:ext cx="8229600" cy="518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381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Spatially varying fields</a:t>
            </a:r>
            <a:endParaRPr lang="nl-NL" alt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00"/>
                </a:solidFill>
              </a:rPr>
              <a:t>RKKY interaction </a:t>
            </a:r>
            <a:r>
              <a:rPr lang="en-US" altLang="en-US" sz="2000" i="1" dirty="0">
                <a:solidFill>
                  <a:srgbClr val="FFFF00"/>
                </a:solidFill>
              </a:rPr>
              <a:t>(</a:t>
            </a:r>
            <a:r>
              <a:rPr lang="en-US" altLang="en-US" sz="2000" i="1" dirty="0" err="1">
                <a:solidFill>
                  <a:srgbClr val="FFFF00"/>
                </a:solidFill>
              </a:rPr>
              <a:t>Ruderman-Kittel-Kasuya-Yosida</a:t>
            </a:r>
            <a:r>
              <a:rPr lang="en-US" altLang="en-US" sz="2000" i="1" dirty="0">
                <a:solidFill>
                  <a:srgbClr val="FFFF00"/>
                </a:solidFill>
              </a:rPr>
              <a:t>)</a:t>
            </a:r>
            <a:r>
              <a:rPr lang="en-US" altLang="en-US" sz="2000" dirty="0">
                <a:solidFill>
                  <a:srgbClr val="FFFF00"/>
                </a:solidFill>
              </a:rPr>
              <a:t> </a:t>
            </a:r>
            <a:br>
              <a:rPr lang="en-US" altLang="en-US" sz="2000" dirty="0">
                <a:solidFill>
                  <a:srgbClr val="FFFF00"/>
                </a:solidFill>
              </a:rPr>
            </a:br>
            <a:endParaRPr lang="nl-NL" altLang="en-US" dirty="0">
              <a:solidFill>
                <a:srgbClr val="FFFF00"/>
              </a:solidFill>
            </a:endParaRPr>
          </a:p>
        </p:txBody>
      </p:sp>
      <p:pic>
        <p:nvPicPr>
          <p:cNvPr id="1884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439"/>
          <a:stretch>
            <a:fillRect/>
          </a:stretch>
        </p:blipFill>
        <p:spPr bwMode="black">
          <a:xfrm>
            <a:off x="2523392" y="1905001"/>
            <a:ext cx="3364523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1577866" y="2819401"/>
            <a:ext cx="10631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F(2k</a:t>
            </a:r>
            <a:r>
              <a:rPr lang="en-US" altLang="en-US" baseline="-25000"/>
              <a:t>f</a:t>
            </a:r>
            <a:r>
              <a:rPr lang="en-US" altLang="en-US"/>
              <a:t>r)</a:t>
            </a:r>
            <a:endParaRPr lang="nl-NL" altLang="en-US"/>
          </a:p>
        </p:txBody>
      </p:sp>
      <p:sp>
        <p:nvSpPr>
          <p:cNvPr id="188422" name="Text Box 6"/>
          <p:cNvSpPr txBox="1">
            <a:spLocks noChangeArrowheads="1"/>
          </p:cNvSpPr>
          <p:nvPr/>
        </p:nvSpPr>
        <p:spPr bwMode="auto">
          <a:xfrm>
            <a:off x="3955430" y="4749801"/>
            <a:ext cx="7393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k</a:t>
            </a:r>
            <a:r>
              <a:rPr lang="en-US" altLang="en-US" baseline="-25000"/>
              <a:t>f</a:t>
            </a:r>
            <a:r>
              <a:rPr lang="en-US" altLang="en-US"/>
              <a:t>r/</a:t>
            </a:r>
            <a:r>
              <a:rPr lang="el-GR" altLang="en-US">
                <a:latin typeface="Times New Roman" pitchFamily="18" charset="0"/>
                <a:cs typeface="Times New Roman" pitchFamily="18" charset="0"/>
              </a:rPr>
              <a:t>π</a:t>
            </a:r>
          </a:p>
        </p:txBody>
      </p:sp>
      <p:graphicFrame>
        <p:nvGraphicFramePr>
          <p:cNvPr id="188423" name="Object 7"/>
          <p:cNvGraphicFramePr>
            <a:graphicFrameLocks noChangeAspect="1"/>
          </p:cNvGraphicFramePr>
          <p:nvPr/>
        </p:nvGraphicFramePr>
        <p:xfrm>
          <a:off x="1718897" y="5659438"/>
          <a:ext cx="48768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8" name="Equation" r:id="rId4" imgW="3136680" imgH="482400" progId="Equation.3">
                  <p:embed/>
                </p:oleObj>
              </mc:Choice>
              <mc:Fallback>
                <p:oleObj name="Equation" r:id="rId4" imgW="3136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718897" y="5659438"/>
                        <a:ext cx="48768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424" name="Object 8"/>
          <p:cNvGraphicFramePr>
            <a:graphicFrameLocks noChangeAspect="1"/>
          </p:cNvGraphicFramePr>
          <p:nvPr/>
        </p:nvGraphicFramePr>
        <p:xfrm>
          <a:off x="1650024" y="5275263"/>
          <a:ext cx="1481504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9" name="Equation" r:id="rId6" imgW="952200" imgH="203040" progId="Equation.3">
                  <p:embed/>
                </p:oleObj>
              </mc:Choice>
              <mc:Fallback>
                <p:oleObj name="Equation" r:id="rId6" imgW="952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650024" y="5275263"/>
                        <a:ext cx="1481504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936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Ferromagnetic magnons</a:t>
            </a:r>
          </a:p>
        </p:txBody>
      </p:sp>
      <p:pic>
        <p:nvPicPr>
          <p:cNvPr id="322570" name="Picture 10" descr="C:\Program Files\Maple 7\plo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85" t="37094" r="27132" b="22542"/>
          <a:stretch>
            <a:fillRect/>
          </a:stretch>
        </p:blipFill>
        <p:spPr bwMode="auto">
          <a:xfrm>
            <a:off x="3122613" y="3524250"/>
            <a:ext cx="5797550" cy="298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2603" name="Group 43"/>
          <p:cNvGrpSpPr>
            <a:grpSpLocks/>
          </p:cNvGrpSpPr>
          <p:nvPr/>
        </p:nvGrpSpPr>
        <p:grpSpPr bwMode="auto">
          <a:xfrm>
            <a:off x="623888" y="1403350"/>
            <a:ext cx="7027862" cy="684213"/>
            <a:chOff x="547" y="884"/>
            <a:chExt cx="4427" cy="431"/>
          </a:xfrm>
        </p:grpSpPr>
        <p:graphicFrame>
          <p:nvGraphicFramePr>
            <p:cNvPr id="322573" name="Object 13"/>
            <p:cNvGraphicFramePr>
              <a:graphicFrameLocks noChangeAspect="1"/>
            </p:cNvGraphicFramePr>
            <p:nvPr/>
          </p:nvGraphicFramePr>
          <p:xfrm>
            <a:off x="3421" y="884"/>
            <a:ext cx="1553" cy="4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01" name="Equation" r:id="rId4" imgW="2323800" imgH="647640" progId="Equation.3">
                    <p:embed/>
                  </p:oleObj>
                </mc:Choice>
                <mc:Fallback>
                  <p:oleObj name="Equation" r:id="rId4" imgW="2323800" imgH="647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1" y="884"/>
                          <a:ext cx="1553" cy="4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6699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2574" name="Text Box 14"/>
            <p:cNvSpPr txBox="1">
              <a:spLocks noChangeArrowheads="1"/>
            </p:cNvSpPr>
            <p:nvPr/>
          </p:nvSpPr>
          <p:spPr bwMode="auto">
            <a:xfrm>
              <a:off x="547" y="886"/>
              <a:ext cx="27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Magnetic energy (Heisenberg)</a:t>
              </a:r>
            </a:p>
          </p:txBody>
        </p:sp>
      </p:grpSp>
      <p:grpSp>
        <p:nvGrpSpPr>
          <p:cNvPr id="322602" name="Group 42"/>
          <p:cNvGrpSpPr>
            <a:grpSpLocks/>
          </p:cNvGrpSpPr>
          <p:nvPr/>
        </p:nvGrpSpPr>
        <p:grpSpPr bwMode="auto">
          <a:xfrm>
            <a:off x="623888" y="2036763"/>
            <a:ext cx="7951787" cy="509587"/>
            <a:chOff x="115" y="1283"/>
            <a:chExt cx="5009" cy="321"/>
          </a:xfrm>
        </p:grpSpPr>
        <p:sp>
          <p:nvSpPr>
            <p:cNvPr id="322575" name="Text Box 15"/>
            <p:cNvSpPr txBox="1">
              <a:spLocks noChangeArrowheads="1"/>
            </p:cNvSpPr>
            <p:nvPr/>
          </p:nvSpPr>
          <p:spPr bwMode="auto">
            <a:xfrm>
              <a:off x="115" y="1300"/>
              <a:ext cx="24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In groundstate (classical S)</a:t>
              </a:r>
            </a:p>
          </p:txBody>
        </p:sp>
        <p:graphicFrame>
          <p:nvGraphicFramePr>
            <p:cNvPr id="322576" name="Object 16"/>
            <p:cNvGraphicFramePr>
              <a:graphicFrameLocks noChangeAspect="1"/>
            </p:cNvGraphicFramePr>
            <p:nvPr/>
          </p:nvGraphicFramePr>
          <p:xfrm>
            <a:off x="3927" y="1283"/>
            <a:ext cx="1197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02" name="Equation" r:id="rId6" imgW="1790640" imgH="482400" progId="Equation.3">
                    <p:embed/>
                  </p:oleObj>
                </mc:Choice>
                <mc:Fallback>
                  <p:oleObj name="Equation" r:id="rId6" imgW="1790640" imgH="482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7" y="1283"/>
                          <a:ext cx="1197" cy="3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6699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22588" name="Group 28"/>
            <p:cNvGrpSpPr>
              <a:grpSpLocks/>
            </p:cNvGrpSpPr>
            <p:nvPr/>
          </p:nvGrpSpPr>
          <p:grpSpPr bwMode="auto">
            <a:xfrm>
              <a:off x="2599" y="1325"/>
              <a:ext cx="1129" cy="237"/>
              <a:chOff x="567" y="1668"/>
              <a:chExt cx="1383" cy="356"/>
            </a:xfrm>
          </p:grpSpPr>
          <p:sp>
            <p:nvSpPr>
              <p:cNvPr id="322578" name="Line 18"/>
              <p:cNvSpPr>
                <a:spLocks noChangeShapeType="1"/>
              </p:cNvSpPr>
              <p:nvPr/>
            </p:nvSpPr>
            <p:spPr bwMode="auto">
              <a:xfrm flipV="1">
                <a:off x="567" y="1668"/>
                <a:ext cx="0" cy="35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2580" name="Line 20"/>
              <p:cNvSpPr>
                <a:spLocks noChangeShapeType="1"/>
              </p:cNvSpPr>
              <p:nvPr/>
            </p:nvSpPr>
            <p:spPr bwMode="auto">
              <a:xfrm flipV="1">
                <a:off x="739" y="1668"/>
                <a:ext cx="0" cy="35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2581" name="Line 21"/>
              <p:cNvSpPr>
                <a:spLocks noChangeShapeType="1"/>
              </p:cNvSpPr>
              <p:nvPr/>
            </p:nvSpPr>
            <p:spPr bwMode="auto">
              <a:xfrm flipV="1">
                <a:off x="1258" y="1668"/>
                <a:ext cx="0" cy="35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2582" name="Line 22"/>
              <p:cNvSpPr>
                <a:spLocks noChangeShapeType="1"/>
              </p:cNvSpPr>
              <p:nvPr/>
            </p:nvSpPr>
            <p:spPr bwMode="auto">
              <a:xfrm flipV="1">
                <a:off x="912" y="1668"/>
                <a:ext cx="0" cy="35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2583" name="Line 23"/>
              <p:cNvSpPr>
                <a:spLocks noChangeShapeType="1"/>
              </p:cNvSpPr>
              <p:nvPr/>
            </p:nvSpPr>
            <p:spPr bwMode="auto">
              <a:xfrm flipV="1">
                <a:off x="1431" y="1668"/>
                <a:ext cx="0" cy="35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2584" name="Line 24"/>
              <p:cNvSpPr>
                <a:spLocks noChangeShapeType="1"/>
              </p:cNvSpPr>
              <p:nvPr/>
            </p:nvSpPr>
            <p:spPr bwMode="auto">
              <a:xfrm flipV="1">
                <a:off x="1085" y="1668"/>
                <a:ext cx="0" cy="35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2585" name="Line 25"/>
              <p:cNvSpPr>
                <a:spLocks noChangeShapeType="1"/>
              </p:cNvSpPr>
              <p:nvPr/>
            </p:nvSpPr>
            <p:spPr bwMode="auto">
              <a:xfrm flipV="1">
                <a:off x="1604" y="1668"/>
                <a:ext cx="0" cy="35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2586" name="Line 26"/>
              <p:cNvSpPr>
                <a:spLocks noChangeShapeType="1"/>
              </p:cNvSpPr>
              <p:nvPr/>
            </p:nvSpPr>
            <p:spPr bwMode="auto">
              <a:xfrm flipV="1">
                <a:off x="1777" y="1668"/>
                <a:ext cx="0" cy="35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2587" name="Line 27"/>
              <p:cNvSpPr>
                <a:spLocks noChangeShapeType="1"/>
              </p:cNvSpPr>
              <p:nvPr/>
            </p:nvSpPr>
            <p:spPr bwMode="auto">
              <a:xfrm flipV="1">
                <a:off x="1950" y="1668"/>
                <a:ext cx="0" cy="35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</p:grpSp>
      </p:grpSp>
      <p:grpSp>
        <p:nvGrpSpPr>
          <p:cNvPr id="322605" name="Group 45"/>
          <p:cNvGrpSpPr>
            <a:grpSpLocks/>
          </p:cNvGrpSpPr>
          <p:nvPr/>
        </p:nvGrpSpPr>
        <p:grpSpPr bwMode="auto">
          <a:xfrm>
            <a:off x="623888" y="2638425"/>
            <a:ext cx="7178675" cy="509588"/>
            <a:chOff x="57" y="1662"/>
            <a:chExt cx="4522" cy="321"/>
          </a:xfrm>
        </p:grpSpPr>
        <p:sp>
          <p:nvSpPr>
            <p:cNvPr id="322589" name="Text Box 29"/>
            <p:cNvSpPr txBox="1">
              <a:spLocks noChangeArrowheads="1"/>
            </p:cNvSpPr>
            <p:nvPr/>
          </p:nvSpPr>
          <p:spPr bwMode="auto">
            <a:xfrm>
              <a:off x="57" y="1679"/>
              <a:ext cx="17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First excited state ?</a:t>
              </a:r>
            </a:p>
          </p:txBody>
        </p:sp>
        <p:graphicFrame>
          <p:nvGraphicFramePr>
            <p:cNvPr id="322590" name="Object 30"/>
            <p:cNvGraphicFramePr>
              <a:graphicFrameLocks noChangeAspect="1"/>
            </p:cNvGraphicFramePr>
            <p:nvPr/>
          </p:nvGraphicFramePr>
          <p:xfrm>
            <a:off x="3323" y="1662"/>
            <a:ext cx="1256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03" name="Equation" r:id="rId8" imgW="1879560" imgH="482400" progId="Equation.3">
                    <p:embed/>
                  </p:oleObj>
                </mc:Choice>
                <mc:Fallback>
                  <p:oleObj name="Equation" r:id="rId8" imgW="1879560" imgH="482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3" y="1662"/>
                          <a:ext cx="1256" cy="3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6699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22601" name="Group 41"/>
            <p:cNvGrpSpPr>
              <a:grpSpLocks/>
            </p:cNvGrpSpPr>
            <p:nvPr/>
          </p:nvGrpSpPr>
          <p:grpSpPr bwMode="auto">
            <a:xfrm>
              <a:off x="2030" y="1704"/>
              <a:ext cx="1129" cy="237"/>
              <a:chOff x="115" y="2329"/>
              <a:chExt cx="1129" cy="237"/>
            </a:xfrm>
          </p:grpSpPr>
          <p:sp>
            <p:nvSpPr>
              <p:cNvPr id="322592" name="Line 32"/>
              <p:cNvSpPr>
                <a:spLocks noChangeShapeType="1"/>
              </p:cNvSpPr>
              <p:nvPr/>
            </p:nvSpPr>
            <p:spPr bwMode="auto">
              <a:xfrm flipV="1">
                <a:off x="115" y="2329"/>
                <a:ext cx="0" cy="237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2593" name="Line 33"/>
              <p:cNvSpPr>
                <a:spLocks noChangeShapeType="1"/>
              </p:cNvSpPr>
              <p:nvPr/>
            </p:nvSpPr>
            <p:spPr bwMode="auto">
              <a:xfrm flipV="1">
                <a:off x="255" y="2329"/>
                <a:ext cx="0" cy="237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2594" name="Line 34"/>
              <p:cNvSpPr>
                <a:spLocks noChangeShapeType="1"/>
              </p:cNvSpPr>
              <p:nvPr/>
            </p:nvSpPr>
            <p:spPr bwMode="auto">
              <a:xfrm>
                <a:off x="679" y="2329"/>
                <a:ext cx="0" cy="237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2595" name="Line 35"/>
              <p:cNvSpPr>
                <a:spLocks noChangeShapeType="1"/>
              </p:cNvSpPr>
              <p:nvPr/>
            </p:nvSpPr>
            <p:spPr bwMode="auto">
              <a:xfrm flipV="1">
                <a:off x="397" y="2329"/>
                <a:ext cx="0" cy="237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2596" name="Line 36"/>
              <p:cNvSpPr>
                <a:spLocks noChangeShapeType="1"/>
              </p:cNvSpPr>
              <p:nvPr/>
            </p:nvSpPr>
            <p:spPr bwMode="auto">
              <a:xfrm flipV="1">
                <a:off x="820" y="2329"/>
                <a:ext cx="0" cy="237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2597" name="Line 37"/>
              <p:cNvSpPr>
                <a:spLocks noChangeShapeType="1"/>
              </p:cNvSpPr>
              <p:nvPr/>
            </p:nvSpPr>
            <p:spPr bwMode="auto">
              <a:xfrm flipV="1">
                <a:off x="538" y="2329"/>
                <a:ext cx="0" cy="237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2598" name="Line 38"/>
              <p:cNvSpPr>
                <a:spLocks noChangeShapeType="1"/>
              </p:cNvSpPr>
              <p:nvPr/>
            </p:nvSpPr>
            <p:spPr bwMode="auto">
              <a:xfrm flipV="1">
                <a:off x="962" y="2329"/>
                <a:ext cx="0" cy="237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2599" name="Line 39"/>
              <p:cNvSpPr>
                <a:spLocks noChangeShapeType="1"/>
              </p:cNvSpPr>
              <p:nvPr/>
            </p:nvSpPr>
            <p:spPr bwMode="auto">
              <a:xfrm flipV="1">
                <a:off x="1103" y="2329"/>
                <a:ext cx="0" cy="237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2600" name="Line 40"/>
              <p:cNvSpPr>
                <a:spLocks noChangeShapeType="1"/>
              </p:cNvSpPr>
              <p:nvPr/>
            </p:nvSpPr>
            <p:spPr bwMode="auto">
              <a:xfrm flipV="1">
                <a:off x="1244" y="2329"/>
                <a:ext cx="0" cy="237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</p:grpSp>
      </p:grpSp>
      <p:sp>
        <p:nvSpPr>
          <p:cNvPr id="322606" name="Text Box 46"/>
          <p:cNvSpPr txBox="1">
            <a:spLocks noChangeArrowheads="1"/>
          </p:cNvSpPr>
          <p:nvPr/>
        </p:nvSpPr>
        <p:spPr bwMode="auto">
          <a:xfrm>
            <a:off x="182563" y="3960813"/>
            <a:ext cx="28336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No ! </a:t>
            </a:r>
          </a:p>
          <a:p>
            <a:pPr algn="l"/>
            <a:r>
              <a:rPr lang="en-US" altLang="en-US"/>
              <a:t>share spin-flip</a:t>
            </a:r>
          </a:p>
          <a:p>
            <a:pPr algn="l"/>
            <a:r>
              <a:rPr lang="en-US" altLang="en-US"/>
              <a:t>with all </a:t>
            </a:r>
            <a:r>
              <a:rPr lang="en-US" altLang="en-US"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en-US">
                <a:latin typeface="Arial Unicode MS" pitchFamily="34" charset="-128"/>
                <a:sym typeface="Symbol" pitchFamily="18" charset="2"/>
              </a:rPr>
              <a:t>Magnons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899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Interactions</a:t>
            </a:r>
            <a:endParaRPr lang="nl-NL" alt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00"/>
                </a:solidFill>
              </a:rPr>
              <a:t>Dipole – Dipole</a:t>
            </a:r>
          </a:p>
          <a:p>
            <a:r>
              <a:rPr lang="en-US" altLang="en-US" dirty="0">
                <a:solidFill>
                  <a:srgbClr val="FFFF00"/>
                </a:solidFill>
              </a:rPr>
              <a:t>Direct exchange (H</a:t>
            </a:r>
            <a:r>
              <a:rPr lang="en-US" altLang="en-US" baseline="-25000" dirty="0">
                <a:solidFill>
                  <a:srgbClr val="FFFF00"/>
                </a:solidFill>
              </a:rPr>
              <a:t>2</a:t>
            </a:r>
            <a:r>
              <a:rPr lang="en-US" altLang="en-US" dirty="0">
                <a:solidFill>
                  <a:srgbClr val="FFFF00"/>
                </a:solidFill>
              </a:rPr>
              <a:t> molecule)</a:t>
            </a:r>
          </a:p>
          <a:p>
            <a:r>
              <a:rPr lang="en-US" altLang="en-US" dirty="0">
                <a:solidFill>
                  <a:srgbClr val="FFFF00"/>
                </a:solidFill>
              </a:rPr>
              <a:t>Indirect exchange</a:t>
            </a:r>
          </a:p>
          <a:p>
            <a:r>
              <a:rPr lang="en-US" altLang="en-US" dirty="0">
                <a:solidFill>
                  <a:srgbClr val="FFFF00"/>
                </a:solidFill>
              </a:rPr>
              <a:t>Double exchange</a:t>
            </a:r>
          </a:p>
          <a:p>
            <a:r>
              <a:rPr lang="en-US" altLang="en-US" dirty="0">
                <a:solidFill>
                  <a:srgbClr val="FFFF00"/>
                </a:solidFill>
              </a:rPr>
              <a:t>Anisotropic exchange</a:t>
            </a:r>
          </a:p>
          <a:p>
            <a:r>
              <a:rPr lang="en-US" altLang="en-US" dirty="0" err="1">
                <a:solidFill>
                  <a:srgbClr val="FFFF00"/>
                </a:solidFill>
              </a:rPr>
              <a:t>Rudeman</a:t>
            </a:r>
            <a:r>
              <a:rPr lang="en-US" altLang="en-US" dirty="0">
                <a:solidFill>
                  <a:srgbClr val="FFFF00"/>
                </a:solidFill>
              </a:rPr>
              <a:t> </a:t>
            </a:r>
            <a:r>
              <a:rPr lang="en-US" altLang="en-US" dirty="0" err="1">
                <a:solidFill>
                  <a:srgbClr val="FFFF00"/>
                </a:solidFill>
              </a:rPr>
              <a:t>Kittel</a:t>
            </a:r>
            <a:r>
              <a:rPr lang="en-US" altLang="en-US" dirty="0">
                <a:solidFill>
                  <a:srgbClr val="FFFF00"/>
                </a:solidFill>
              </a:rPr>
              <a:t> </a:t>
            </a:r>
            <a:r>
              <a:rPr lang="en-US" altLang="en-US" dirty="0" err="1">
                <a:solidFill>
                  <a:srgbClr val="FFFF00"/>
                </a:solidFill>
              </a:rPr>
              <a:t>Kasuya</a:t>
            </a:r>
            <a:r>
              <a:rPr lang="en-US" altLang="en-US" dirty="0">
                <a:solidFill>
                  <a:srgbClr val="FFFF00"/>
                </a:solidFill>
              </a:rPr>
              <a:t> Yoshida (RKKY)</a:t>
            </a:r>
          </a:p>
          <a:p>
            <a:r>
              <a:rPr lang="en-US" altLang="en-US" dirty="0">
                <a:solidFill>
                  <a:srgbClr val="FFFF00"/>
                </a:solidFill>
              </a:rPr>
              <a:t>Stoner (“spontaneous Pauli”)</a:t>
            </a:r>
          </a:p>
          <a:p>
            <a:endParaRPr lang="en-US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9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Exchange interaction</a:t>
            </a:r>
            <a:endParaRPr lang="nl-NL" alt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00"/>
                </a:solidFill>
              </a:rPr>
              <a:t>Heisenberg Hamiltonian</a:t>
            </a:r>
          </a:p>
          <a:p>
            <a:endParaRPr lang="en-US" altLang="en-US" dirty="0">
              <a:solidFill>
                <a:srgbClr val="FFFF00"/>
              </a:solidFill>
            </a:endParaRPr>
          </a:p>
          <a:p>
            <a:endParaRPr lang="en-US" altLang="en-US" dirty="0">
              <a:solidFill>
                <a:srgbClr val="FFFF00"/>
              </a:solidFill>
            </a:endParaRPr>
          </a:p>
          <a:p>
            <a:r>
              <a:rPr lang="en-US" altLang="en-US" dirty="0">
                <a:solidFill>
                  <a:srgbClr val="FFFF00"/>
                </a:solidFill>
              </a:rPr>
              <a:t>J&gt;0: Ferro</a:t>
            </a:r>
          </a:p>
          <a:p>
            <a:r>
              <a:rPr lang="en-US" altLang="en-US" dirty="0">
                <a:solidFill>
                  <a:srgbClr val="FFFF00"/>
                </a:solidFill>
              </a:rPr>
              <a:t>J&lt;0: </a:t>
            </a:r>
            <a:r>
              <a:rPr lang="en-US" altLang="en-US" dirty="0" err="1">
                <a:solidFill>
                  <a:srgbClr val="FFFF00"/>
                </a:solidFill>
              </a:rPr>
              <a:t>Antiferro</a:t>
            </a:r>
            <a:r>
              <a:rPr lang="en-US" altLang="en-US" dirty="0">
                <a:solidFill>
                  <a:srgbClr val="FFFF00"/>
                </a:solidFill>
              </a:rPr>
              <a:t>  </a:t>
            </a:r>
            <a:endParaRPr lang="nl-NL" altLang="en-US" dirty="0">
              <a:solidFill>
                <a:srgbClr val="FFFF00"/>
              </a:solidFill>
            </a:endParaRPr>
          </a:p>
        </p:txBody>
      </p:sp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2895600" y="1771653"/>
          <a:ext cx="2867758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8" name="Equation" r:id="rId3" imgW="1218960" imgH="368280" progId="Equation.3">
                  <p:embed/>
                </p:oleObj>
              </mc:Choice>
              <mc:Fallback>
                <p:oleObj name="Equation" r:id="rId3" imgW="12189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2895600" y="1771653"/>
                        <a:ext cx="2867758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605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32538"/>
            <a:ext cx="7772400" cy="5424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</a:rPr>
              <a:t>Need direct wave function overlap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</a:rPr>
              <a:t>Ferromagnetic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</a:rPr>
              <a:t>Small in 4f, 5f elements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</a:rPr>
              <a:t>Can be important in 3d oxides (but see indirect!)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</a:rPr>
              <a:t>In 3d metals: electron delocalization</a:t>
            </a:r>
          </a:p>
          <a:p>
            <a:pPr>
              <a:lnSpc>
                <a:spcPct val="90000"/>
              </a:lnSpc>
            </a:pPr>
            <a:endParaRPr lang="en-US" altLang="en-US" dirty="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</a:pPr>
            <a:endParaRPr lang="en-US" altLang="en-US" dirty="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</a:pPr>
            <a:endParaRPr lang="en-US" altLang="en-US" dirty="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</a:pPr>
            <a:endParaRPr lang="en-US" altLang="en-US" dirty="0">
              <a:solidFill>
                <a:srgbClr val="FFFF00"/>
              </a:solidFill>
            </a:endParaRPr>
          </a:p>
          <a:p>
            <a:pPr lvl="2">
              <a:lnSpc>
                <a:spcPct val="90000"/>
              </a:lnSpc>
            </a:pPr>
            <a:endParaRPr lang="en-US" altLang="en-US" dirty="0">
              <a:solidFill>
                <a:srgbClr val="FFFF0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</a:rPr>
              <a:t>Relatively small (but remember </a:t>
            </a:r>
            <a:r>
              <a:rPr lang="en-US" altLang="en-US" dirty="0" err="1">
                <a:solidFill>
                  <a:srgbClr val="FFFF00"/>
                </a:solidFill>
              </a:rPr>
              <a:t>TiOX</a:t>
            </a:r>
            <a:r>
              <a:rPr lang="en-US" altLang="en-US" dirty="0">
                <a:solidFill>
                  <a:srgbClr val="FFFF00"/>
                </a:solidFill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</a:rPr>
              <a:t>Depends on orbital occupation and geometry</a:t>
            </a:r>
            <a:endParaRPr lang="nl-NL" altLang="en-US" dirty="0">
              <a:solidFill>
                <a:srgbClr val="FFFF00"/>
              </a:solidFill>
            </a:endParaRP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 exchange</a:t>
            </a:r>
            <a:endParaRPr lang="nl-NL" altLang="en-US"/>
          </a:p>
        </p:txBody>
      </p:sp>
      <p:grpSp>
        <p:nvGrpSpPr>
          <p:cNvPr id="143374" name="Group 14"/>
          <p:cNvGrpSpPr>
            <a:grpSpLocks/>
          </p:cNvGrpSpPr>
          <p:nvPr/>
        </p:nvGrpSpPr>
        <p:grpSpPr bwMode="auto">
          <a:xfrm>
            <a:off x="1308589" y="4093550"/>
            <a:ext cx="685800" cy="1271588"/>
            <a:chOff x="893" y="2121"/>
            <a:chExt cx="468" cy="801"/>
          </a:xfrm>
        </p:grpSpPr>
        <p:sp>
          <p:nvSpPr>
            <p:cNvPr id="143364" name="Line 4"/>
            <p:cNvSpPr>
              <a:spLocks noChangeShapeType="1"/>
            </p:cNvSpPr>
            <p:nvPr/>
          </p:nvSpPr>
          <p:spPr bwMode="auto">
            <a:xfrm>
              <a:off x="893" y="2179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65" name="Line 5"/>
            <p:cNvSpPr>
              <a:spLocks noChangeShapeType="1"/>
            </p:cNvSpPr>
            <p:nvPr/>
          </p:nvSpPr>
          <p:spPr bwMode="auto">
            <a:xfrm>
              <a:off x="893" y="2279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66" name="Line 6"/>
            <p:cNvSpPr>
              <a:spLocks noChangeShapeType="1"/>
            </p:cNvSpPr>
            <p:nvPr/>
          </p:nvSpPr>
          <p:spPr bwMode="auto">
            <a:xfrm>
              <a:off x="893" y="2596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67" name="Line 7"/>
            <p:cNvSpPr>
              <a:spLocks noChangeShapeType="1"/>
            </p:cNvSpPr>
            <p:nvPr/>
          </p:nvSpPr>
          <p:spPr bwMode="auto">
            <a:xfrm>
              <a:off x="893" y="2696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68" name="Line 8"/>
            <p:cNvSpPr>
              <a:spLocks noChangeShapeType="1"/>
            </p:cNvSpPr>
            <p:nvPr/>
          </p:nvSpPr>
          <p:spPr bwMode="auto">
            <a:xfrm>
              <a:off x="893" y="2797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70" name="Line 10"/>
            <p:cNvSpPr>
              <a:spLocks noChangeShapeType="1"/>
            </p:cNvSpPr>
            <p:nvPr/>
          </p:nvSpPr>
          <p:spPr bwMode="auto">
            <a:xfrm flipV="1">
              <a:off x="994" y="2655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71" name="Line 11"/>
            <p:cNvSpPr>
              <a:spLocks noChangeShapeType="1"/>
            </p:cNvSpPr>
            <p:nvPr/>
          </p:nvSpPr>
          <p:spPr bwMode="auto">
            <a:xfrm flipV="1">
              <a:off x="1094" y="2546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72" name="Line 12"/>
            <p:cNvSpPr>
              <a:spLocks noChangeShapeType="1"/>
            </p:cNvSpPr>
            <p:nvPr/>
          </p:nvSpPr>
          <p:spPr bwMode="auto">
            <a:xfrm flipV="1">
              <a:off x="1186" y="2438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73" name="Line 13"/>
            <p:cNvSpPr>
              <a:spLocks noChangeShapeType="1"/>
            </p:cNvSpPr>
            <p:nvPr/>
          </p:nvSpPr>
          <p:spPr bwMode="auto">
            <a:xfrm flipV="1">
              <a:off x="977" y="2121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</p:grpSp>
      <p:grpSp>
        <p:nvGrpSpPr>
          <p:cNvPr id="143375" name="Group 15"/>
          <p:cNvGrpSpPr>
            <a:grpSpLocks/>
          </p:cNvGrpSpPr>
          <p:nvPr/>
        </p:nvGrpSpPr>
        <p:grpSpPr bwMode="auto">
          <a:xfrm>
            <a:off x="2262554" y="4093550"/>
            <a:ext cx="685800" cy="1271588"/>
            <a:chOff x="893" y="2121"/>
            <a:chExt cx="468" cy="801"/>
          </a:xfrm>
        </p:grpSpPr>
        <p:sp>
          <p:nvSpPr>
            <p:cNvPr id="143376" name="Line 16"/>
            <p:cNvSpPr>
              <a:spLocks noChangeShapeType="1"/>
            </p:cNvSpPr>
            <p:nvPr/>
          </p:nvSpPr>
          <p:spPr bwMode="auto">
            <a:xfrm>
              <a:off x="893" y="2179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77" name="Line 17"/>
            <p:cNvSpPr>
              <a:spLocks noChangeShapeType="1"/>
            </p:cNvSpPr>
            <p:nvPr/>
          </p:nvSpPr>
          <p:spPr bwMode="auto">
            <a:xfrm>
              <a:off x="893" y="2279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78" name="Line 18"/>
            <p:cNvSpPr>
              <a:spLocks noChangeShapeType="1"/>
            </p:cNvSpPr>
            <p:nvPr/>
          </p:nvSpPr>
          <p:spPr bwMode="auto">
            <a:xfrm>
              <a:off x="893" y="2596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79" name="Line 19"/>
            <p:cNvSpPr>
              <a:spLocks noChangeShapeType="1"/>
            </p:cNvSpPr>
            <p:nvPr/>
          </p:nvSpPr>
          <p:spPr bwMode="auto">
            <a:xfrm>
              <a:off x="893" y="2696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80" name="Line 20"/>
            <p:cNvSpPr>
              <a:spLocks noChangeShapeType="1"/>
            </p:cNvSpPr>
            <p:nvPr/>
          </p:nvSpPr>
          <p:spPr bwMode="auto">
            <a:xfrm>
              <a:off x="893" y="2797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81" name="Line 21"/>
            <p:cNvSpPr>
              <a:spLocks noChangeShapeType="1"/>
            </p:cNvSpPr>
            <p:nvPr/>
          </p:nvSpPr>
          <p:spPr bwMode="auto">
            <a:xfrm flipV="1">
              <a:off x="994" y="2655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82" name="Line 22"/>
            <p:cNvSpPr>
              <a:spLocks noChangeShapeType="1"/>
            </p:cNvSpPr>
            <p:nvPr/>
          </p:nvSpPr>
          <p:spPr bwMode="auto">
            <a:xfrm flipV="1">
              <a:off x="1094" y="2546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83" name="Line 23"/>
            <p:cNvSpPr>
              <a:spLocks noChangeShapeType="1"/>
            </p:cNvSpPr>
            <p:nvPr/>
          </p:nvSpPr>
          <p:spPr bwMode="auto">
            <a:xfrm flipV="1">
              <a:off x="1186" y="2438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84" name="Line 24"/>
            <p:cNvSpPr>
              <a:spLocks noChangeShapeType="1"/>
            </p:cNvSpPr>
            <p:nvPr/>
          </p:nvSpPr>
          <p:spPr bwMode="auto">
            <a:xfrm flipV="1">
              <a:off x="977" y="2121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</p:grpSp>
      <p:sp>
        <p:nvSpPr>
          <p:cNvPr id="143407" name="Line 47"/>
          <p:cNvSpPr>
            <a:spLocks noChangeShapeType="1"/>
          </p:cNvSpPr>
          <p:nvPr/>
        </p:nvSpPr>
        <p:spPr bwMode="auto">
          <a:xfrm>
            <a:off x="4085492" y="4185625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08" name="Line 48"/>
          <p:cNvSpPr>
            <a:spLocks noChangeShapeType="1"/>
          </p:cNvSpPr>
          <p:nvPr/>
        </p:nvSpPr>
        <p:spPr bwMode="auto">
          <a:xfrm>
            <a:off x="4085492" y="4344375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09" name="Line 49"/>
          <p:cNvSpPr>
            <a:spLocks noChangeShapeType="1"/>
          </p:cNvSpPr>
          <p:nvPr/>
        </p:nvSpPr>
        <p:spPr bwMode="auto">
          <a:xfrm>
            <a:off x="4085492" y="4847613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10" name="Line 50"/>
          <p:cNvSpPr>
            <a:spLocks noChangeShapeType="1"/>
          </p:cNvSpPr>
          <p:nvPr/>
        </p:nvSpPr>
        <p:spPr bwMode="auto">
          <a:xfrm>
            <a:off x="4085492" y="5006363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11" name="Line 51"/>
          <p:cNvSpPr>
            <a:spLocks noChangeShapeType="1"/>
          </p:cNvSpPr>
          <p:nvPr/>
        </p:nvSpPr>
        <p:spPr bwMode="auto">
          <a:xfrm>
            <a:off x="4085492" y="5166700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12" name="Line 52"/>
          <p:cNvSpPr>
            <a:spLocks noChangeShapeType="1"/>
          </p:cNvSpPr>
          <p:nvPr/>
        </p:nvSpPr>
        <p:spPr bwMode="auto">
          <a:xfrm flipV="1">
            <a:off x="4233497" y="4941278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13" name="Line 53"/>
          <p:cNvSpPr>
            <a:spLocks noChangeShapeType="1"/>
          </p:cNvSpPr>
          <p:nvPr/>
        </p:nvSpPr>
        <p:spPr bwMode="auto">
          <a:xfrm flipV="1">
            <a:off x="4380035" y="4768238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14" name="Line 54"/>
          <p:cNvSpPr>
            <a:spLocks noChangeShapeType="1"/>
          </p:cNvSpPr>
          <p:nvPr/>
        </p:nvSpPr>
        <p:spPr bwMode="auto">
          <a:xfrm flipV="1">
            <a:off x="4514850" y="4596788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15" name="Line 55"/>
          <p:cNvSpPr>
            <a:spLocks noChangeShapeType="1"/>
          </p:cNvSpPr>
          <p:nvPr/>
        </p:nvSpPr>
        <p:spPr bwMode="auto">
          <a:xfrm flipV="1">
            <a:off x="5345723" y="3923688"/>
            <a:ext cx="0" cy="42386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grpSp>
        <p:nvGrpSpPr>
          <p:cNvPr id="143416" name="Group 56"/>
          <p:cNvGrpSpPr>
            <a:grpSpLocks/>
          </p:cNvGrpSpPr>
          <p:nvPr/>
        </p:nvGrpSpPr>
        <p:grpSpPr bwMode="auto">
          <a:xfrm>
            <a:off x="5039458" y="4093550"/>
            <a:ext cx="685800" cy="1271588"/>
            <a:chOff x="893" y="2121"/>
            <a:chExt cx="468" cy="801"/>
          </a:xfrm>
        </p:grpSpPr>
        <p:sp>
          <p:nvSpPr>
            <p:cNvPr id="143417" name="Line 57"/>
            <p:cNvSpPr>
              <a:spLocks noChangeShapeType="1"/>
            </p:cNvSpPr>
            <p:nvPr/>
          </p:nvSpPr>
          <p:spPr bwMode="auto">
            <a:xfrm>
              <a:off x="893" y="2179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418" name="Line 58"/>
            <p:cNvSpPr>
              <a:spLocks noChangeShapeType="1"/>
            </p:cNvSpPr>
            <p:nvPr/>
          </p:nvSpPr>
          <p:spPr bwMode="auto">
            <a:xfrm>
              <a:off x="893" y="2279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419" name="Line 59"/>
            <p:cNvSpPr>
              <a:spLocks noChangeShapeType="1"/>
            </p:cNvSpPr>
            <p:nvPr/>
          </p:nvSpPr>
          <p:spPr bwMode="auto">
            <a:xfrm>
              <a:off x="893" y="2596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420" name="Line 60"/>
            <p:cNvSpPr>
              <a:spLocks noChangeShapeType="1"/>
            </p:cNvSpPr>
            <p:nvPr/>
          </p:nvSpPr>
          <p:spPr bwMode="auto">
            <a:xfrm>
              <a:off x="893" y="2696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421" name="Line 61"/>
            <p:cNvSpPr>
              <a:spLocks noChangeShapeType="1"/>
            </p:cNvSpPr>
            <p:nvPr/>
          </p:nvSpPr>
          <p:spPr bwMode="auto">
            <a:xfrm>
              <a:off x="893" y="2797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422" name="Line 62"/>
            <p:cNvSpPr>
              <a:spLocks noChangeShapeType="1"/>
            </p:cNvSpPr>
            <p:nvPr/>
          </p:nvSpPr>
          <p:spPr bwMode="auto">
            <a:xfrm flipV="1">
              <a:off x="994" y="2655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423" name="Line 63"/>
            <p:cNvSpPr>
              <a:spLocks noChangeShapeType="1"/>
            </p:cNvSpPr>
            <p:nvPr/>
          </p:nvSpPr>
          <p:spPr bwMode="auto">
            <a:xfrm flipV="1">
              <a:off x="1094" y="2546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424" name="Line 64"/>
            <p:cNvSpPr>
              <a:spLocks noChangeShapeType="1"/>
            </p:cNvSpPr>
            <p:nvPr/>
          </p:nvSpPr>
          <p:spPr bwMode="auto">
            <a:xfrm flipV="1">
              <a:off x="1186" y="2438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425" name="Line 65"/>
            <p:cNvSpPr>
              <a:spLocks noChangeShapeType="1"/>
            </p:cNvSpPr>
            <p:nvPr/>
          </p:nvSpPr>
          <p:spPr bwMode="auto">
            <a:xfrm flipV="1">
              <a:off x="977" y="2121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</p:grpSp>
      <p:sp>
        <p:nvSpPr>
          <p:cNvPr id="143427" name="Line 67"/>
          <p:cNvSpPr>
            <a:spLocks noChangeShapeType="1"/>
          </p:cNvSpPr>
          <p:nvPr/>
        </p:nvSpPr>
        <p:spPr bwMode="auto">
          <a:xfrm>
            <a:off x="6571908" y="4185625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28" name="Line 68"/>
          <p:cNvSpPr>
            <a:spLocks noChangeShapeType="1"/>
          </p:cNvSpPr>
          <p:nvPr/>
        </p:nvSpPr>
        <p:spPr bwMode="auto">
          <a:xfrm>
            <a:off x="6571908" y="4344375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29" name="Line 69"/>
          <p:cNvSpPr>
            <a:spLocks noChangeShapeType="1"/>
          </p:cNvSpPr>
          <p:nvPr/>
        </p:nvSpPr>
        <p:spPr bwMode="auto">
          <a:xfrm>
            <a:off x="6571908" y="4847613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30" name="Line 70"/>
          <p:cNvSpPr>
            <a:spLocks noChangeShapeType="1"/>
          </p:cNvSpPr>
          <p:nvPr/>
        </p:nvSpPr>
        <p:spPr bwMode="auto">
          <a:xfrm>
            <a:off x="6571908" y="5006363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31" name="Line 71"/>
          <p:cNvSpPr>
            <a:spLocks noChangeShapeType="1"/>
          </p:cNvSpPr>
          <p:nvPr/>
        </p:nvSpPr>
        <p:spPr bwMode="auto">
          <a:xfrm>
            <a:off x="6571908" y="5166700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32" name="Line 72"/>
          <p:cNvSpPr>
            <a:spLocks noChangeShapeType="1"/>
          </p:cNvSpPr>
          <p:nvPr/>
        </p:nvSpPr>
        <p:spPr bwMode="auto">
          <a:xfrm flipV="1">
            <a:off x="6719912" y="4941278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33" name="Line 73"/>
          <p:cNvSpPr>
            <a:spLocks noChangeShapeType="1"/>
          </p:cNvSpPr>
          <p:nvPr/>
        </p:nvSpPr>
        <p:spPr bwMode="auto">
          <a:xfrm flipV="1">
            <a:off x="6866450" y="4768238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34" name="Line 74"/>
          <p:cNvSpPr>
            <a:spLocks noChangeShapeType="1"/>
          </p:cNvSpPr>
          <p:nvPr/>
        </p:nvSpPr>
        <p:spPr bwMode="auto">
          <a:xfrm flipV="1">
            <a:off x="7001266" y="4596788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35" name="Line 75"/>
          <p:cNvSpPr>
            <a:spLocks noChangeShapeType="1"/>
          </p:cNvSpPr>
          <p:nvPr/>
        </p:nvSpPr>
        <p:spPr bwMode="auto">
          <a:xfrm flipV="1">
            <a:off x="6695000" y="4093553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37" name="Line 77"/>
          <p:cNvSpPr>
            <a:spLocks noChangeShapeType="1"/>
          </p:cNvSpPr>
          <p:nvPr/>
        </p:nvSpPr>
        <p:spPr bwMode="auto">
          <a:xfrm>
            <a:off x="7525874" y="4185625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38" name="Line 78"/>
          <p:cNvSpPr>
            <a:spLocks noChangeShapeType="1"/>
          </p:cNvSpPr>
          <p:nvPr/>
        </p:nvSpPr>
        <p:spPr bwMode="auto">
          <a:xfrm>
            <a:off x="7525874" y="4344375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39" name="Line 79"/>
          <p:cNvSpPr>
            <a:spLocks noChangeShapeType="1"/>
          </p:cNvSpPr>
          <p:nvPr/>
        </p:nvSpPr>
        <p:spPr bwMode="auto">
          <a:xfrm>
            <a:off x="7525874" y="4847613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40" name="Line 80"/>
          <p:cNvSpPr>
            <a:spLocks noChangeShapeType="1"/>
          </p:cNvSpPr>
          <p:nvPr/>
        </p:nvSpPr>
        <p:spPr bwMode="auto">
          <a:xfrm>
            <a:off x="7525874" y="5006363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41" name="Line 81"/>
          <p:cNvSpPr>
            <a:spLocks noChangeShapeType="1"/>
          </p:cNvSpPr>
          <p:nvPr/>
        </p:nvSpPr>
        <p:spPr bwMode="auto">
          <a:xfrm>
            <a:off x="7525874" y="5166700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42" name="Line 82"/>
          <p:cNvSpPr>
            <a:spLocks noChangeShapeType="1"/>
          </p:cNvSpPr>
          <p:nvPr/>
        </p:nvSpPr>
        <p:spPr bwMode="auto">
          <a:xfrm>
            <a:off x="7673877" y="4941278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43" name="Line 83"/>
          <p:cNvSpPr>
            <a:spLocks noChangeShapeType="1"/>
          </p:cNvSpPr>
          <p:nvPr/>
        </p:nvSpPr>
        <p:spPr bwMode="auto">
          <a:xfrm>
            <a:off x="7820415" y="4768238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44" name="Line 84"/>
          <p:cNvSpPr>
            <a:spLocks noChangeShapeType="1"/>
          </p:cNvSpPr>
          <p:nvPr/>
        </p:nvSpPr>
        <p:spPr bwMode="auto">
          <a:xfrm>
            <a:off x="7955231" y="4596788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45" name="Line 85"/>
          <p:cNvSpPr>
            <a:spLocks noChangeShapeType="1"/>
          </p:cNvSpPr>
          <p:nvPr/>
        </p:nvSpPr>
        <p:spPr bwMode="auto">
          <a:xfrm>
            <a:off x="7648966" y="4093553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65" name="Line 105"/>
          <p:cNvSpPr>
            <a:spLocks noChangeShapeType="1"/>
          </p:cNvSpPr>
          <p:nvPr/>
        </p:nvSpPr>
        <p:spPr bwMode="auto">
          <a:xfrm flipV="1">
            <a:off x="6891362" y="3934803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66" name="Line 106"/>
          <p:cNvSpPr>
            <a:spLocks noChangeShapeType="1"/>
          </p:cNvSpPr>
          <p:nvPr/>
        </p:nvSpPr>
        <p:spPr bwMode="auto">
          <a:xfrm flipV="1">
            <a:off x="7792787" y="4055946"/>
            <a:ext cx="0" cy="4238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71" name="Line 111"/>
          <p:cNvSpPr>
            <a:spLocks noChangeShapeType="1"/>
          </p:cNvSpPr>
          <p:nvPr/>
        </p:nvSpPr>
        <p:spPr bwMode="auto">
          <a:xfrm>
            <a:off x="7879031" y="3910988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72" name="Text Box 112"/>
          <p:cNvSpPr txBox="1">
            <a:spLocks noChangeArrowheads="1"/>
          </p:cNvSpPr>
          <p:nvPr/>
        </p:nvSpPr>
        <p:spPr bwMode="auto">
          <a:xfrm>
            <a:off x="1114270" y="5469914"/>
            <a:ext cx="17924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Oxide: ferro</a:t>
            </a:r>
            <a:endParaRPr lang="nl-NL" altLang="en-US"/>
          </a:p>
        </p:txBody>
      </p:sp>
      <p:sp>
        <p:nvSpPr>
          <p:cNvPr id="143473" name="Text Box 113"/>
          <p:cNvSpPr txBox="1">
            <a:spLocks noChangeArrowheads="1"/>
          </p:cNvSpPr>
          <p:nvPr/>
        </p:nvSpPr>
        <p:spPr bwMode="auto">
          <a:xfrm>
            <a:off x="3864604" y="5455626"/>
            <a:ext cx="2223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‘hopping’: ferro</a:t>
            </a:r>
            <a:endParaRPr lang="nl-NL" altLang="en-US"/>
          </a:p>
        </p:txBody>
      </p:sp>
      <p:sp>
        <p:nvSpPr>
          <p:cNvPr id="143474" name="Text Box 114"/>
          <p:cNvSpPr txBox="1">
            <a:spLocks noChangeArrowheads="1"/>
          </p:cNvSpPr>
          <p:nvPr/>
        </p:nvSpPr>
        <p:spPr bwMode="auto">
          <a:xfrm>
            <a:off x="6030751" y="5455626"/>
            <a:ext cx="27206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‘hopping’: </a:t>
            </a:r>
            <a:r>
              <a:rPr lang="en-US" altLang="en-US" dirty="0" err="1"/>
              <a:t>antiferro</a:t>
            </a:r>
            <a:endParaRPr lang="nl-NL" altLang="en-US" dirty="0"/>
          </a:p>
        </p:txBody>
      </p:sp>
      <p:sp>
        <p:nvSpPr>
          <p:cNvPr id="143475" name="Freeform 115"/>
          <p:cNvSpPr>
            <a:spLocks/>
          </p:cNvSpPr>
          <p:nvPr/>
        </p:nvSpPr>
        <p:spPr bwMode="auto">
          <a:xfrm>
            <a:off x="4728017" y="3806213"/>
            <a:ext cx="605983" cy="461665"/>
          </a:xfrm>
          <a:custGeom>
            <a:avLst/>
            <a:gdLst>
              <a:gd name="T0" fmla="*/ 0 w 601"/>
              <a:gd name="T1" fmla="*/ 331 h 331"/>
              <a:gd name="T2" fmla="*/ 108 w 601"/>
              <a:gd name="T3" fmla="*/ 114 h 331"/>
              <a:gd name="T4" fmla="*/ 392 w 601"/>
              <a:gd name="T5" fmla="*/ 5 h 331"/>
              <a:gd name="T6" fmla="*/ 601 w 601"/>
              <a:gd name="T7" fmla="*/ 147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1" h="331">
                <a:moveTo>
                  <a:pt x="0" y="331"/>
                </a:moveTo>
                <a:cubicBezTo>
                  <a:pt x="18" y="295"/>
                  <a:pt x="43" y="168"/>
                  <a:pt x="108" y="114"/>
                </a:cubicBezTo>
                <a:cubicBezTo>
                  <a:pt x="173" y="60"/>
                  <a:pt x="310" y="0"/>
                  <a:pt x="392" y="5"/>
                </a:cubicBezTo>
                <a:cubicBezTo>
                  <a:pt x="474" y="10"/>
                  <a:pt x="557" y="117"/>
                  <a:pt x="601" y="147"/>
                </a:cubicBezTo>
              </a:path>
            </a:pathLst>
          </a:custGeom>
          <a:noFill/>
          <a:ln w="25400" cap="flat" cmpd="sng">
            <a:solidFill>
              <a:srgbClr val="FFFF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AU"/>
          </a:p>
        </p:txBody>
      </p:sp>
      <p:sp>
        <p:nvSpPr>
          <p:cNvPr id="143476" name="Freeform 116"/>
          <p:cNvSpPr>
            <a:spLocks/>
          </p:cNvSpPr>
          <p:nvPr/>
        </p:nvSpPr>
        <p:spPr bwMode="auto">
          <a:xfrm>
            <a:off x="7072977" y="3830638"/>
            <a:ext cx="719810" cy="461665"/>
          </a:xfrm>
          <a:custGeom>
            <a:avLst/>
            <a:gdLst>
              <a:gd name="T0" fmla="*/ 0 w 601"/>
              <a:gd name="T1" fmla="*/ 331 h 331"/>
              <a:gd name="T2" fmla="*/ 108 w 601"/>
              <a:gd name="T3" fmla="*/ 114 h 331"/>
              <a:gd name="T4" fmla="*/ 392 w 601"/>
              <a:gd name="T5" fmla="*/ 5 h 331"/>
              <a:gd name="T6" fmla="*/ 601 w 601"/>
              <a:gd name="T7" fmla="*/ 147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1" h="331">
                <a:moveTo>
                  <a:pt x="0" y="331"/>
                </a:moveTo>
                <a:cubicBezTo>
                  <a:pt x="18" y="295"/>
                  <a:pt x="43" y="168"/>
                  <a:pt x="108" y="114"/>
                </a:cubicBezTo>
                <a:cubicBezTo>
                  <a:pt x="173" y="60"/>
                  <a:pt x="310" y="0"/>
                  <a:pt x="392" y="5"/>
                </a:cubicBezTo>
                <a:cubicBezTo>
                  <a:pt x="474" y="10"/>
                  <a:pt x="557" y="117"/>
                  <a:pt x="601" y="147"/>
                </a:cubicBezTo>
              </a:path>
            </a:pathLst>
          </a:custGeom>
          <a:noFill/>
          <a:ln w="25400" cap="flat" cmpd="sng">
            <a:solidFill>
              <a:srgbClr val="FFFF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968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Indirect exchange</a:t>
            </a:r>
            <a:endParaRPr lang="nl-NL" altLang="en-US"/>
          </a:p>
        </p:txBody>
      </p:sp>
      <p:grpSp>
        <p:nvGrpSpPr>
          <p:cNvPr id="144400" name="Group 16"/>
          <p:cNvGrpSpPr>
            <a:grpSpLocks/>
          </p:cNvGrpSpPr>
          <p:nvPr/>
        </p:nvGrpSpPr>
        <p:grpSpPr bwMode="auto">
          <a:xfrm>
            <a:off x="496767" y="1044575"/>
            <a:ext cx="3612173" cy="1436688"/>
            <a:chOff x="456" y="808"/>
            <a:chExt cx="4184" cy="1531"/>
          </a:xfrm>
        </p:grpSpPr>
        <p:pic>
          <p:nvPicPr>
            <p:cNvPr id="144393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6" y="1226"/>
              <a:ext cx="1465" cy="6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44396" name="Group 12"/>
            <p:cNvGrpSpPr>
              <a:grpSpLocks/>
            </p:cNvGrpSpPr>
            <p:nvPr/>
          </p:nvGrpSpPr>
          <p:grpSpPr bwMode="auto">
            <a:xfrm>
              <a:off x="456" y="808"/>
              <a:ext cx="1531" cy="1531"/>
              <a:chOff x="4129" y="1442"/>
              <a:chExt cx="1531" cy="1531"/>
            </a:xfrm>
          </p:grpSpPr>
          <p:pic>
            <p:nvPicPr>
              <p:cNvPr id="144394" name="Picture 10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9" y="1995"/>
                <a:ext cx="1531" cy="4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4395" name="Picture 11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4126" y="2000"/>
                <a:ext cx="1531" cy="4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44397" name="Group 13"/>
            <p:cNvGrpSpPr>
              <a:grpSpLocks/>
            </p:cNvGrpSpPr>
            <p:nvPr/>
          </p:nvGrpSpPr>
          <p:grpSpPr bwMode="auto">
            <a:xfrm>
              <a:off x="3109" y="808"/>
              <a:ext cx="1531" cy="1531"/>
              <a:chOff x="4129" y="1442"/>
              <a:chExt cx="1531" cy="1531"/>
            </a:xfrm>
          </p:grpSpPr>
          <p:pic>
            <p:nvPicPr>
              <p:cNvPr id="144398" name="Picture 14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9" y="1995"/>
                <a:ext cx="1531" cy="4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4399" name="Picture 1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4126" y="2000"/>
                <a:ext cx="1531" cy="4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144401" name="Line 17"/>
          <p:cNvSpPr>
            <a:spLocks noChangeShapeType="1"/>
          </p:cNvSpPr>
          <p:nvPr/>
        </p:nvSpPr>
        <p:spPr bwMode="auto">
          <a:xfrm flipV="1">
            <a:off x="153263" y="2782888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02" name="Line 18"/>
          <p:cNvSpPr>
            <a:spLocks noChangeShapeType="1"/>
          </p:cNvSpPr>
          <p:nvPr/>
        </p:nvSpPr>
        <p:spPr bwMode="auto">
          <a:xfrm>
            <a:off x="1143863" y="2782888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03" name="Line 19"/>
          <p:cNvSpPr>
            <a:spLocks noChangeShapeType="1"/>
          </p:cNvSpPr>
          <p:nvPr/>
        </p:nvSpPr>
        <p:spPr bwMode="auto">
          <a:xfrm flipV="1">
            <a:off x="1351948" y="2782888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04" name="Line 20"/>
          <p:cNvSpPr>
            <a:spLocks noChangeShapeType="1"/>
          </p:cNvSpPr>
          <p:nvPr/>
        </p:nvSpPr>
        <p:spPr bwMode="auto">
          <a:xfrm>
            <a:off x="2342548" y="2782888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05" name="Text Box 21"/>
          <p:cNvSpPr txBox="1">
            <a:spLocks noChangeArrowheads="1"/>
          </p:cNvSpPr>
          <p:nvPr/>
        </p:nvSpPr>
        <p:spPr bwMode="auto">
          <a:xfrm>
            <a:off x="3012230" y="2754314"/>
            <a:ext cx="3179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Ground state antiferro</a:t>
            </a:r>
            <a:endParaRPr lang="nl-NL" altLang="en-US"/>
          </a:p>
        </p:txBody>
      </p:sp>
      <p:sp>
        <p:nvSpPr>
          <p:cNvPr id="144406" name="Line 22"/>
          <p:cNvSpPr>
            <a:spLocks noChangeShapeType="1"/>
          </p:cNvSpPr>
          <p:nvPr/>
        </p:nvSpPr>
        <p:spPr bwMode="auto">
          <a:xfrm flipV="1">
            <a:off x="153263" y="3484563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07" name="Line 23"/>
          <p:cNvSpPr>
            <a:spLocks noChangeShapeType="1"/>
          </p:cNvSpPr>
          <p:nvPr/>
        </p:nvSpPr>
        <p:spPr bwMode="auto">
          <a:xfrm>
            <a:off x="373071" y="3484563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08" name="Line 24"/>
          <p:cNvSpPr>
            <a:spLocks noChangeShapeType="1"/>
          </p:cNvSpPr>
          <p:nvPr/>
        </p:nvSpPr>
        <p:spPr bwMode="auto">
          <a:xfrm flipV="1">
            <a:off x="1351948" y="3484563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09" name="Line 25"/>
          <p:cNvSpPr>
            <a:spLocks noChangeShapeType="1"/>
          </p:cNvSpPr>
          <p:nvPr/>
        </p:nvSpPr>
        <p:spPr bwMode="auto">
          <a:xfrm>
            <a:off x="1608391" y="3524253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10" name="Line 26"/>
          <p:cNvSpPr>
            <a:spLocks noChangeShapeType="1"/>
          </p:cNvSpPr>
          <p:nvPr/>
        </p:nvSpPr>
        <p:spPr bwMode="auto">
          <a:xfrm flipV="1">
            <a:off x="153263" y="4359278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11" name="Line 27"/>
          <p:cNvSpPr>
            <a:spLocks noChangeShapeType="1"/>
          </p:cNvSpPr>
          <p:nvPr/>
        </p:nvSpPr>
        <p:spPr bwMode="auto">
          <a:xfrm>
            <a:off x="336437" y="4359278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12" name="Line 28"/>
          <p:cNvSpPr>
            <a:spLocks noChangeShapeType="1"/>
          </p:cNvSpPr>
          <p:nvPr/>
        </p:nvSpPr>
        <p:spPr bwMode="auto">
          <a:xfrm flipV="1">
            <a:off x="2122740" y="4359278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13" name="Line 29"/>
          <p:cNvSpPr>
            <a:spLocks noChangeShapeType="1"/>
          </p:cNvSpPr>
          <p:nvPr/>
        </p:nvSpPr>
        <p:spPr bwMode="auto">
          <a:xfrm>
            <a:off x="2342548" y="4359278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14" name="Text Box 30"/>
          <p:cNvSpPr txBox="1">
            <a:spLocks noChangeArrowheads="1"/>
          </p:cNvSpPr>
          <p:nvPr/>
        </p:nvSpPr>
        <p:spPr bwMode="auto">
          <a:xfrm>
            <a:off x="3025417" y="3894139"/>
            <a:ext cx="17123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‘2*hopping’</a:t>
            </a:r>
            <a:endParaRPr lang="nl-NL" altLang="en-US"/>
          </a:p>
        </p:txBody>
      </p:sp>
      <p:sp>
        <p:nvSpPr>
          <p:cNvPr id="144415" name="Freeform 31"/>
          <p:cNvSpPr>
            <a:spLocks/>
          </p:cNvSpPr>
          <p:nvPr/>
        </p:nvSpPr>
        <p:spPr bwMode="auto">
          <a:xfrm flipH="1">
            <a:off x="444877" y="3357563"/>
            <a:ext cx="698988" cy="461665"/>
          </a:xfrm>
          <a:custGeom>
            <a:avLst/>
            <a:gdLst>
              <a:gd name="T0" fmla="*/ 0 w 601"/>
              <a:gd name="T1" fmla="*/ 331 h 331"/>
              <a:gd name="T2" fmla="*/ 108 w 601"/>
              <a:gd name="T3" fmla="*/ 114 h 331"/>
              <a:gd name="T4" fmla="*/ 392 w 601"/>
              <a:gd name="T5" fmla="*/ 5 h 331"/>
              <a:gd name="T6" fmla="*/ 601 w 601"/>
              <a:gd name="T7" fmla="*/ 147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1" h="331">
                <a:moveTo>
                  <a:pt x="0" y="331"/>
                </a:moveTo>
                <a:cubicBezTo>
                  <a:pt x="18" y="295"/>
                  <a:pt x="43" y="168"/>
                  <a:pt x="108" y="114"/>
                </a:cubicBezTo>
                <a:cubicBezTo>
                  <a:pt x="173" y="60"/>
                  <a:pt x="310" y="0"/>
                  <a:pt x="392" y="5"/>
                </a:cubicBezTo>
                <a:cubicBezTo>
                  <a:pt x="474" y="10"/>
                  <a:pt x="557" y="117"/>
                  <a:pt x="601" y="147"/>
                </a:cubicBezTo>
              </a:path>
            </a:pathLst>
          </a:custGeom>
          <a:noFill/>
          <a:ln w="25400" cap="flat" cmpd="sng">
            <a:solidFill>
              <a:srgbClr val="00FF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44416" name="Freeform 32"/>
          <p:cNvSpPr>
            <a:spLocks/>
          </p:cNvSpPr>
          <p:nvPr/>
        </p:nvSpPr>
        <p:spPr bwMode="auto">
          <a:xfrm flipH="1">
            <a:off x="1705108" y="3463925"/>
            <a:ext cx="698988" cy="461665"/>
          </a:xfrm>
          <a:custGeom>
            <a:avLst/>
            <a:gdLst>
              <a:gd name="T0" fmla="*/ 0 w 601"/>
              <a:gd name="T1" fmla="*/ 331 h 331"/>
              <a:gd name="T2" fmla="*/ 108 w 601"/>
              <a:gd name="T3" fmla="*/ 114 h 331"/>
              <a:gd name="T4" fmla="*/ 392 w 601"/>
              <a:gd name="T5" fmla="*/ 5 h 331"/>
              <a:gd name="T6" fmla="*/ 601 w 601"/>
              <a:gd name="T7" fmla="*/ 147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1" h="331">
                <a:moveTo>
                  <a:pt x="0" y="331"/>
                </a:moveTo>
                <a:cubicBezTo>
                  <a:pt x="18" y="295"/>
                  <a:pt x="43" y="168"/>
                  <a:pt x="108" y="114"/>
                </a:cubicBezTo>
                <a:cubicBezTo>
                  <a:pt x="173" y="60"/>
                  <a:pt x="310" y="0"/>
                  <a:pt x="392" y="5"/>
                </a:cubicBezTo>
                <a:cubicBezTo>
                  <a:pt x="474" y="10"/>
                  <a:pt x="557" y="117"/>
                  <a:pt x="601" y="147"/>
                </a:cubicBezTo>
              </a:path>
            </a:pathLst>
          </a:custGeom>
          <a:noFill/>
          <a:ln w="25400" cap="flat" cmpd="sng">
            <a:solidFill>
              <a:srgbClr val="00FF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44417" name="Freeform 33"/>
          <p:cNvSpPr>
            <a:spLocks/>
          </p:cNvSpPr>
          <p:nvPr/>
        </p:nvSpPr>
        <p:spPr bwMode="auto">
          <a:xfrm flipH="1">
            <a:off x="383331" y="4325938"/>
            <a:ext cx="698988" cy="461665"/>
          </a:xfrm>
          <a:custGeom>
            <a:avLst/>
            <a:gdLst>
              <a:gd name="T0" fmla="*/ 0 w 601"/>
              <a:gd name="T1" fmla="*/ 331 h 331"/>
              <a:gd name="T2" fmla="*/ 108 w 601"/>
              <a:gd name="T3" fmla="*/ 114 h 331"/>
              <a:gd name="T4" fmla="*/ 392 w 601"/>
              <a:gd name="T5" fmla="*/ 5 h 331"/>
              <a:gd name="T6" fmla="*/ 601 w 601"/>
              <a:gd name="T7" fmla="*/ 147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1" h="331">
                <a:moveTo>
                  <a:pt x="0" y="331"/>
                </a:moveTo>
                <a:cubicBezTo>
                  <a:pt x="18" y="295"/>
                  <a:pt x="43" y="168"/>
                  <a:pt x="108" y="114"/>
                </a:cubicBezTo>
                <a:cubicBezTo>
                  <a:pt x="173" y="60"/>
                  <a:pt x="310" y="0"/>
                  <a:pt x="392" y="5"/>
                </a:cubicBezTo>
                <a:cubicBezTo>
                  <a:pt x="474" y="10"/>
                  <a:pt x="557" y="117"/>
                  <a:pt x="601" y="147"/>
                </a:cubicBezTo>
              </a:path>
            </a:pathLst>
          </a:custGeom>
          <a:noFill/>
          <a:ln w="25400" cap="flat" cmpd="sng">
            <a:solidFill>
              <a:srgbClr val="00FF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44418" name="Freeform 34"/>
          <p:cNvSpPr>
            <a:spLocks/>
          </p:cNvSpPr>
          <p:nvPr/>
        </p:nvSpPr>
        <p:spPr bwMode="auto">
          <a:xfrm>
            <a:off x="1413494" y="4325938"/>
            <a:ext cx="698989" cy="461665"/>
          </a:xfrm>
          <a:custGeom>
            <a:avLst/>
            <a:gdLst>
              <a:gd name="T0" fmla="*/ 0 w 601"/>
              <a:gd name="T1" fmla="*/ 331 h 331"/>
              <a:gd name="T2" fmla="*/ 108 w 601"/>
              <a:gd name="T3" fmla="*/ 114 h 331"/>
              <a:gd name="T4" fmla="*/ 392 w 601"/>
              <a:gd name="T5" fmla="*/ 5 h 331"/>
              <a:gd name="T6" fmla="*/ 601 w 601"/>
              <a:gd name="T7" fmla="*/ 147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1" h="331">
                <a:moveTo>
                  <a:pt x="0" y="331"/>
                </a:moveTo>
                <a:cubicBezTo>
                  <a:pt x="18" y="295"/>
                  <a:pt x="43" y="168"/>
                  <a:pt x="108" y="114"/>
                </a:cubicBezTo>
                <a:cubicBezTo>
                  <a:pt x="173" y="60"/>
                  <a:pt x="310" y="0"/>
                  <a:pt x="392" y="5"/>
                </a:cubicBezTo>
                <a:cubicBezTo>
                  <a:pt x="474" y="10"/>
                  <a:pt x="557" y="117"/>
                  <a:pt x="601" y="147"/>
                </a:cubicBezTo>
              </a:path>
            </a:pathLst>
          </a:custGeom>
          <a:noFill/>
          <a:ln w="25400" cap="flat" cmpd="sng">
            <a:solidFill>
              <a:srgbClr val="00FF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44419" name="Line 35"/>
          <p:cNvSpPr>
            <a:spLocks noChangeShapeType="1"/>
          </p:cNvSpPr>
          <p:nvPr/>
        </p:nvSpPr>
        <p:spPr bwMode="auto">
          <a:xfrm flipV="1">
            <a:off x="249979" y="5353053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20" name="Line 36"/>
          <p:cNvSpPr>
            <a:spLocks noChangeShapeType="1"/>
          </p:cNvSpPr>
          <p:nvPr/>
        </p:nvSpPr>
        <p:spPr bwMode="auto">
          <a:xfrm>
            <a:off x="1240579" y="5353053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21" name="Line 37"/>
          <p:cNvSpPr>
            <a:spLocks noChangeShapeType="1"/>
          </p:cNvSpPr>
          <p:nvPr/>
        </p:nvSpPr>
        <p:spPr bwMode="auto">
          <a:xfrm flipV="1">
            <a:off x="1448663" y="5353053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22" name="Line 38"/>
          <p:cNvSpPr>
            <a:spLocks noChangeShapeType="1"/>
          </p:cNvSpPr>
          <p:nvPr/>
        </p:nvSpPr>
        <p:spPr bwMode="auto">
          <a:xfrm flipV="1">
            <a:off x="2439263" y="5353053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23" name="Freeform 39"/>
          <p:cNvSpPr>
            <a:spLocks/>
          </p:cNvSpPr>
          <p:nvPr/>
        </p:nvSpPr>
        <p:spPr bwMode="auto">
          <a:xfrm>
            <a:off x="1584945" y="5265738"/>
            <a:ext cx="698988" cy="461665"/>
          </a:xfrm>
          <a:custGeom>
            <a:avLst/>
            <a:gdLst>
              <a:gd name="T0" fmla="*/ 0 w 601"/>
              <a:gd name="T1" fmla="*/ 331 h 331"/>
              <a:gd name="T2" fmla="*/ 108 w 601"/>
              <a:gd name="T3" fmla="*/ 114 h 331"/>
              <a:gd name="T4" fmla="*/ 392 w 601"/>
              <a:gd name="T5" fmla="*/ 5 h 331"/>
              <a:gd name="T6" fmla="*/ 601 w 601"/>
              <a:gd name="T7" fmla="*/ 147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1" h="331">
                <a:moveTo>
                  <a:pt x="0" y="331"/>
                </a:moveTo>
                <a:cubicBezTo>
                  <a:pt x="18" y="295"/>
                  <a:pt x="43" y="168"/>
                  <a:pt x="108" y="114"/>
                </a:cubicBezTo>
                <a:cubicBezTo>
                  <a:pt x="173" y="60"/>
                  <a:pt x="310" y="0"/>
                  <a:pt x="392" y="5"/>
                </a:cubicBezTo>
                <a:cubicBezTo>
                  <a:pt x="474" y="10"/>
                  <a:pt x="557" y="117"/>
                  <a:pt x="601" y="147"/>
                </a:cubicBezTo>
              </a:path>
            </a:pathLst>
          </a:custGeom>
          <a:noFill/>
          <a:ln w="25400" cap="flat" cmpd="sng">
            <a:solidFill>
              <a:srgbClr val="00FF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44425" name="Line 41"/>
          <p:cNvSpPr>
            <a:spLocks noChangeShapeType="1"/>
          </p:cNvSpPr>
          <p:nvPr/>
        </p:nvSpPr>
        <p:spPr bwMode="auto">
          <a:xfrm>
            <a:off x="1785702" y="5170488"/>
            <a:ext cx="244720" cy="23971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26" name="Line 42"/>
          <p:cNvSpPr>
            <a:spLocks noChangeShapeType="1"/>
          </p:cNvSpPr>
          <p:nvPr/>
        </p:nvSpPr>
        <p:spPr bwMode="auto">
          <a:xfrm flipH="1">
            <a:off x="1785702" y="5170488"/>
            <a:ext cx="244720" cy="23971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27" name="Text Box 43"/>
          <p:cNvSpPr txBox="1">
            <a:spLocks noChangeArrowheads="1"/>
          </p:cNvSpPr>
          <p:nvPr/>
        </p:nvSpPr>
        <p:spPr bwMode="auto">
          <a:xfrm>
            <a:off x="5247947" y="3357523"/>
            <a:ext cx="3998210" cy="2369880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Hopping </a:t>
            </a:r>
            <a:r>
              <a:rPr lang="en-US" altLang="en-US">
                <a:sym typeface="Wingdings" pitchFamily="2" charset="2"/>
              </a:rPr>
              <a:t> </a:t>
            </a:r>
          </a:p>
          <a:p>
            <a:pPr algn="l"/>
            <a:r>
              <a:rPr lang="en-US" altLang="en-US">
                <a:sym typeface="Wingdings" pitchFamily="2" charset="2"/>
              </a:rPr>
              <a:t>	delocalization  </a:t>
            </a:r>
          </a:p>
          <a:p>
            <a:pPr algn="l"/>
            <a:r>
              <a:rPr lang="en-US" altLang="en-US">
                <a:sym typeface="Wingdings" pitchFamily="2" charset="2"/>
              </a:rPr>
              <a:t>		energy gain</a:t>
            </a:r>
          </a:p>
          <a:p>
            <a:pPr algn="l"/>
            <a:endParaRPr lang="en-US" altLang="en-US"/>
          </a:p>
          <a:p>
            <a:pPr algn="l"/>
            <a:r>
              <a:rPr lang="en-US" altLang="en-US"/>
              <a:t>Energy: 2 hops = 2t; cost=U</a:t>
            </a:r>
          </a:p>
          <a:p>
            <a:pPr algn="l"/>
            <a:r>
              <a:rPr lang="en-US" altLang="en-US">
                <a:sym typeface="Wingdings" pitchFamily="2" charset="2"/>
              </a:rPr>
              <a:t>		 </a:t>
            </a:r>
            <a:r>
              <a:rPr lang="en-US" altLang="en-US" sz="2800">
                <a:sym typeface="Wingdings" pitchFamily="2" charset="2"/>
              </a:rPr>
              <a:t>J ~ -t</a:t>
            </a:r>
            <a:r>
              <a:rPr lang="en-US" altLang="en-US" sz="2800" baseline="30000">
                <a:sym typeface="Wingdings" pitchFamily="2" charset="2"/>
              </a:rPr>
              <a:t>2</a:t>
            </a:r>
            <a:r>
              <a:rPr lang="en-US" altLang="en-US" sz="2800">
                <a:sym typeface="Wingdings" pitchFamily="2" charset="2"/>
              </a:rPr>
              <a:t>/U</a:t>
            </a:r>
            <a:endParaRPr lang="nl-NL" altLang="en-US" sz="2800"/>
          </a:p>
        </p:txBody>
      </p:sp>
      <p:sp>
        <p:nvSpPr>
          <p:cNvPr id="144428" name="Text Box 44"/>
          <p:cNvSpPr txBox="1">
            <a:spLocks noChangeArrowheads="1"/>
          </p:cNvSpPr>
          <p:nvPr/>
        </p:nvSpPr>
        <p:spPr bwMode="auto">
          <a:xfrm>
            <a:off x="565640" y="6280151"/>
            <a:ext cx="46823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Examples: High Tc’s; MnO; MnF</a:t>
            </a:r>
            <a:r>
              <a:rPr lang="en-US" altLang="en-US" baseline="-25000"/>
              <a:t>2</a:t>
            </a:r>
            <a:endParaRPr lang="nl-NL" altLang="en-US"/>
          </a:p>
        </p:txBody>
      </p:sp>
      <p:sp>
        <p:nvSpPr>
          <p:cNvPr id="144430" name="Text Box 46"/>
          <p:cNvSpPr txBox="1">
            <a:spLocks noChangeArrowheads="1"/>
          </p:cNvSpPr>
          <p:nvPr/>
        </p:nvSpPr>
        <p:spPr bwMode="auto">
          <a:xfrm>
            <a:off x="3025419" y="5351464"/>
            <a:ext cx="22413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Pauli forbidden</a:t>
            </a:r>
            <a:endParaRPr lang="nl-NL" altLang="en-US"/>
          </a:p>
        </p:txBody>
      </p:sp>
      <p:sp>
        <p:nvSpPr>
          <p:cNvPr id="144431" name="Text Box 47"/>
          <p:cNvSpPr txBox="1">
            <a:spLocks noChangeArrowheads="1"/>
          </p:cNvSpPr>
          <p:nvPr/>
        </p:nvSpPr>
        <p:spPr bwMode="auto">
          <a:xfrm>
            <a:off x="3012230" y="2754314"/>
            <a:ext cx="3179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Ground state antiferro</a:t>
            </a:r>
            <a:endParaRPr lang="nl-NL" altLang="en-US"/>
          </a:p>
        </p:txBody>
      </p:sp>
      <p:sp>
        <p:nvSpPr>
          <p:cNvPr id="144432" name="Text Box 48"/>
          <p:cNvSpPr txBox="1">
            <a:spLocks noChangeArrowheads="1"/>
          </p:cNvSpPr>
          <p:nvPr/>
        </p:nvSpPr>
        <p:spPr bwMode="auto">
          <a:xfrm>
            <a:off x="3025417" y="3894139"/>
            <a:ext cx="17123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‘2*hopping’</a:t>
            </a:r>
            <a:endParaRPr lang="nl-NL" altLang="en-US"/>
          </a:p>
        </p:txBody>
      </p:sp>
      <p:sp>
        <p:nvSpPr>
          <p:cNvPr id="144433" name="Text Box 49"/>
          <p:cNvSpPr txBox="1">
            <a:spLocks noChangeArrowheads="1"/>
          </p:cNvSpPr>
          <p:nvPr/>
        </p:nvSpPr>
        <p:spPr bwMode="auto">
          <a:xfrm>
            <a:off x="3012231" y="5351464"/>
            <a:ext cx="22413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Pauli forbidden</a:t>
            </a:r>
            <a:endParaRPr lang="nl-NL" altLang="en-US"/>
          </a:p>
        </p:txBody>
      </p:sp>
      <p:sp>
        <p:nvSpPr>
          <p:cNvPr id="144434" name="Text Box 50"/>
          <p:cNvSpPr txBox="1">
            <a:spLocks noChangeArrowheads="1"/>
          </p:cNvSpPr>
          <p:nvPr/>
        </p:nvSpPr>
        <p:spPr bwMode="auto">
          <a:xfrm>
            <a:off x="3012230" y="2754314"/>
            <a:ext cx="3179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Ground state antiferro</a:t>
            </a:r>
            <a:endParaRPr lang="nl-NL" altLang="en-US"/>
          </a:p>
        </p:txBody>
      </p:sp>
      <p:sp>
        <p:nvSpPr>
          <p:cNvPr id="144435" name="Text Box 51"/>
          <p:cNvSpPr txBox="1">
            <a:spLocks noChangeArrowheads="1"/>
          </p:cNvSpPr>
          <p:nvPr/>
        </p:nvSpPr>
        <p:spPr bwMode="auto">
          <a:xfrm>
            <a:off x="3012230" y="3894139"/>
            <a:ext cx="17123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‘2*hopping’</a:t>
            </a:r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74259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Indirect exchange</a:t>
            </a:r>
            <a:endParaRPr lang="nl-NL" altLang="en-US"/>
          </a:p>
        </p:txBody>
      </p:sp>
      <p:pic>
        <p:nvPicPr>
          <p:cNvPr id="14541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540" y="1436688"/>
            <a:ext cx="1264627" cy="61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5413" name="Group 5"/>
          <p:cNvGrpSpPr>
            <a:grpSpLocks/>
          </p:cNvGrpSpPr>
          <p:nvPr/>
        </p:nvGrpSpPr>
        <p:grpSpPr bwMode="auto">
          <a:xfrm>
            <a:off x="496767" y="1044575"/>
            <a:ext cx="1321777" cy="1436688"/>
            <a:chOff x="4129" y="1442"/>
            <a:chExt cx="1531" cy="1531"/>
          </a:xfrm>
        </p:grpSpPr>
        <p:pic>
          <p:nvPicPr>
            <p:cNvPr id="145414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9" y="1995"/>
              <a:ext cx="1531" cy="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5415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4126" y="2000"/>
              <a:ext cx="1531" cy="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45416" name="Group 8"/>
          <p:cNvGrpSpPr>
            <a:grpSpLocks/>
          </p:cNvGrpSpPr>
          <p:nvPr/>
        </p:nvGrpSpPr>
        <p:grpSpPr bwMode="auto">
          <a:xfrm>
            <a:off x="1661748" y="2306641"/>
            <a:ext cx="1321777" cy="1436687"/>
            <a:chOff x="4129" y="1442"/>
            <a:chExt cx="1531" cy="1531"/>
          </a:xfrm>
        </p:grpSpPr>
        <p:pic>
          <p:nvPicPr>
            <p:cNvPr id="145417" name="Picture 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9" y="1995"/>
              <a:ext cx="1531" cy="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5418" name="Picture 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4126" y="2000"/>
              <a:ext cx="1531" cy="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5444" name="Text Box 36"/>
          <p:cNvSpPr txBox="1">
            <a:spLocks noChangeArrowheads="1"/>
          </p:cNvSpPr>
          <p:nvPr/>
        </p:nvSpPr>
        <p:spPr bwMode="auto">
          <a:xfrm>
            <a:off x="3127448" y="1251278"/>
            <a:ext cx="5756704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Hopping </a:t>
            </a:r>
            <a:r>
              <a:rPr lang="en-US" altLang="en-US">
                <a:sym typeface="Wingdings" pitchFamily="2" charset="2"/>
              </a:rPr>
              <a:t> delocalization  energy gain</a:t>
            </a:r>
            <a:endParaRPr lang="en-US" altLang="en-US"/>
          </a:p>
          <a:p>
            <a:pPr algn="l"/>
            <a:r>
              <a:rPr lang="en-US" altLang="en-US"/>
              <a:t>Energy: 2 hops = 2t; cost=U</a:t>
            </a:r>
          </a:p>
          <a:p>
            <a:pPr algn="l"/>
            <a:r>
              <a:rPr lang="en-US" altLang="en-US">
                <a:sym typeface="Wingdings" pitchFamily="2" charset="2"/>
              </a:rPr>
              <a:t>		 </a:t>
            </a:r>
            <a:r>
              <a:rPr lang="en-US" altLang="en-US" sz="2800">
                <a:sym typeface="Wingdings" pitchFamily="2" charset="2"/>
              </a:rPr>
              <a:t>J ~ -t</a:t>
            </a:r>
            <a:r>
              <a:rPr lang="en-US" altLang="en-US" sz="2800" baseline="30000">
                <a:sym typeface="Wingdings" pitchFamily="2" charset="2"/>
              </a:rPr>
              <a:t>2</a:t>
            </a:r>
            <a:r>
              <a:rPr lang="en-US" altLang="en-US" sz="2800">
                <a:sym typeface="Wingdings" pitchFamily="2" charset="2"/>
              </a:rPr>
              <a:t>/U</a:t>
            </a:r>
            <a:endParaRPr lang="nl-NL" altLang="en-US" sz="2800"/>
          </a:p>
        </p:txBody>
      </p:sp>
      <p:sp>
        <p:nvSpPr>
          <p:cNvPr id="145445" name="Text Box 37"/>
          <p:cNvSpPr txBox="1">
            <a:spLocks noChangeArrowheads="1"/>
          </p:cNvSpPr>
          <p:nvPr/>
        </p:nvSpPr>
        <p:spPr bwMode="auto">
          <a:xfrm>
            <a:off x="3171410" y="2549851"/>
            <a:ext cx="511710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Examples: High Tc’s; MnO; MnF</a:t>
            </a:r>
            <a:r>
              <a:rPr lang="en-US" altLang="en-US" baseline="-25000"/>
              <a:t>2</a:t>
            </a:r>
            <a:r>
              <a:rPr lang="en-US" altLang="en-US"/>
              <a:t>; </a:t>
            </a:r>
            <a:br>
              <a:rPr lang="en-US" altLang="en-US"/>
            </a:br>
            <a:r>
              <a:rPr lang="en-US" altLang="en-US"/>
              <a:t>	telephone number compound</a:t>
            </a:r>
            <a:endParaRPr lang="nl-NL" altLang="en-US"/>
          </a:p>
        </p:txBody>
      </p:sp>
      <p:sp>
        <p:nvSpPr>
          <p:cNvPr id="145446" name="Text Box 38"/>
          <p:cNvSpPr txBox="1">
            <a:spLocks noChangeArrowheads="1"/>
          </p:cNvSpPr>
          <p:nvPr/>
        </p:nvSpPr>
        <p:spPr bwMode="auto">
          <a:xfrm>
            <a:off x="3139173" y="3754764"/>
            <a:ext cx="609237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Relatively strong (depends on U)</a:t>
            </a:r>
          </a:p>
          <a:p>
            <a:pPr algn="l"/>
            <a:r>
              <a:rPr lang="en-US" altLang="en-US"/>
              <a:t>Usually AF (F when not same 3d, e.g.d</a:t>
            </a:r>
            <a:r>
              <a:rPr lang="en-US" altLang="en-US" baseline="30000"/>
              <a:t>3</a:t>
            </a:r>
            <a:r>
              <a:rPr lang="en-US" altLang="en-US"/>
              <a:t>-d</a:t>
            </a:r>
            <a:r>
              <a:rPr lang="en-US" altLang="en-US" baseline="30000"/>
              <a:t>5</a:t>
            </a:r>
            <a:r>
              <a:rPr lang="en-US" altLang="en-US"/>
              <a:t>)</a:t>
            </a:r>
          </a:p>
          <a:p>
            <a:pPr algn="l"/>
            <a:r>
              <a:rPr lang="en-US" altLang="en-US"/>
              <a:t>Strongly dependent on angle of bonding</a:t>
            </a:r>
          </a:p>
          <a:p>
            <a:pPr algn="l"/>
            <a:r>
              <a:rPr lang="en-US" altLang="en-US"/>
              <a:t>	at 180</a:t>
            </a:r>
            <a:r>
              <a:rPr lang="en-US" altLang="en-US" baseline="30000"/>
              <a:t>0</a:t>
            </a:r>
            <a:r>
              <a:rPr lang="en-US" altLang="en-US"/>
              <a:t> strongly AF</a:t>
            </a:r>
          </a:p>
          <a:p>
            <a:pPr algn="l"/>
            <a:r>
              <a:rPr lang="en-US" altLang="en-US"/>
              <a:t>	at zero weakly F</a:t>
            </a:r>
          </a:p>
          <a:p>
            <a:pPr algn="l"/>
            <a:r>
              <a:rPr lang="en-US" altLang="en-US"/>
              <a:t>(goodenough kanamouri rules</a:t>
            </a:r>
            <a:endParaRPr lang="nl-NL" altLang="en-US" sz="2800"/>
          </a:p>
        </p:txBody>
      </p:sp>
      <p:pic>
        <p:nvPicPr>
          <p:cNvPr id="145447" name="Picture 3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213" y="1069978"/>
            <a:ext cx="570034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5449" name="Line 41"/>
          <p:cNvSpPr>
            <a:spLocks noChangeShapeType="1"/>
          </p:cNvSpPr>
          <p:nvPr/>
        </p:nvSpPr>
        <p:spPr bwMode="auto">
          <a:xfrm>
            <a:off x="1968012" y="1524000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5450" name="Line 42"/>
          <p:cNvSpPr>
            <a:spLocks noChangeShapeType="1"/>
          </p:cNvSpPr>
          <p:nvPr/>
        </p:nvSpPr>
        <p:spPr bwMode="auto">
          <a:xfrm flipV="1">
            <a:off x="1478574" y="1498603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5451" name="Line 43"/>
          <p:cNvSpPr>
            <a:spLocks noChangeShapeType="1"/>
          </p:cNvSpPr>
          <p:nvPr/>
        </p:nvSpPr>
        <p:spPr bwMode="auto">
          <a:xfrm>
            <a:off x="2299189" y="1882775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5452" name="Line 44"/>
          <p:cNvSpPr>
            <a:spLocks noChangeShapeType="1"/>
          </p:cNvSpPr>
          <p:nvPr/>
        </p:nvSpPr>
        <p:spPr bwMode="auto">
          <a:xfrm flipV="1">
            <a:off x="2310912" y="2505078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pic>
        <p:nvPicPr>
          <p:cNvPr id="145453" name="Picture 4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945175" y="3879850"/>
            <a:ext cx="1638300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5454" name="Text Box 46"/>
          <p:cNvSpPr txBox="1">
            <a:spLocks noChangeArrowheads="1"/>
          </p:cNvSpPr>
          <p:nvPr/>
        </p:nvSpPr>
        <p:spPr bwMode="auto">
          <a:xfrm>
            <a:off x="452772" y="4954589"/>
            <a:ext cx="4411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-J</a:t>
            </a:r>
            <a:endParaRPr lang="nl-NL" altLang="en-US"/>
          </a:p>
        </p:txBody>
      </p:sp>
      <p:sp>
        <p:nvSpPr>
          <p:cNvPr id="145455" name="Text Box 47"/>
          <p:cNvSpPr txBox="1">
            <a:spLocks noChangeArrowheads="1"/>
          </p:cNvSpPr>
          <p:nvPr/>
        </p:nvSpPr>
        <p:spPr bwMode="auto">
          <a:xfrm>
            <a:off x="1171390" y="6372226"/>
            <a:ext cx="9396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angle</a:t>
            </a:r>
            <a:endParaRPr lang="nl-NL" altLang="en-US"/>
          </a:p>
        </p:txBody>
      </p:sp>
      <p:sp>
        <p:nvSpPr>
          <p:cNvPr id="145456" name="Text Box 48"/>
          <p:cNvSpPr txBox="1">
            <a:spLocks noChangeArrowheads="1"/>
          </p:cNvSpPr>
          <p:nvPr/>
        </p:nvSpPr>
        <p:spPr bwMode="auto">
          <a:xfrm>
            <a:off x="1047770" y="6286502"/>
            <a:ext cx="354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90</a:t>
            </a:r>
            <a:endParaRPr lang="nl-NL" altLang="en-US" sz="1200"/>
          </a:p>
        </p:txBody>
      </p:sp>
      <p:sp>
        <p:nvSpPr>
          <p:cNvPr id="145457" name="Text Box 49"/>
          <p:cNvSpPr txBox="1">
            <a:spLocks noChangeArrowheads="1"/>
          </p:cNvSpPr>
          <p:nvPr/>
        </p:nvSpPr>
        <p:spPr bwMode="auto">
          <a:xfrm>
            <a:off x="2266253" y="6286502"/>
            <a:ext cx="43954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180</a:t>
            </a:r>
            <a:endParaRPr lang="nl-NL" altLang="en-US" sz="1200"/>
          </a:p>
        </p:txBody>
      </p:sp>
    </p:spTree>
    <p:extLst>
      <p:ext uri="{BB962C8B-B14F-4D97-AF65-F5344CB8AC3E}">
        <p14:creationId xmlns:p14="http://schemas.microsoft.com/office/powerpoint/2010/main" val="425730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64" name="Rectangle 32"/>
          <p:cNvSpPr>
            <a:spLocks noChangeArrowheads="1"/>
          </p:cNvSpPr>
          <p:nvPr/>
        </p:nvSpPr>
        <p:spPr bwMode="auto">
          <a:xfrm>
            <a:off x="7736453" y="2956868"/>
            <a:ext cx="184731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en-US"/>
              <a:t>(Sr,La,Ca)</a:t>
            </a:r>
            <a:r>
              <a:rPr lang="nl-NL" altLang="en-US" baseline="-25000"/>
              <a:t>14</a:t>
            </a:r>
            <a:r>
              <a:rPr lang="nl-NL" altLang="en-US"/>
              <a:t>Cu</a:t>
            </a:r>
            <a:r>
              <a:rPr lang="nl-NL" altLang="en-US" baseline="-25000"/>
              <a:t>24</a:t>
            </a:r>
            <a:r>
              <a:rPr lang="nl-NL" altLang="en-US"/>
              <a:t>O</a:t>
            </a:r>
            <a:r>
              <a:rPr lang="nl-NL" altLang="en-US" baseline="-25000"/>
              <a:t>41</a:t>
            </a:r>
          </a:p>
        </p:txBody>
      </p:sp>
      <p:pic>
        <p:nvPicPr>
          <p:cNvPr id="146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72"/>
          <a:stretch>
            <a:fillRect/>
          </a:stretch>
        </p:blipFill>
        <p:spPr bwMode="auto">
          <a:xfrm>
            <a:off x="433755" y="1014413"/>
            <a:ext cx="6314343" cy="43926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2472105" y="6129340"/>
            <a:ext cx="3153171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400">
                <a:solidFill>
                  <a:schemeClr val="tx1"/>
                </a:solidFill>
                <a:latin typeface="Antique Olive" pitchFamily="34" charset="0"/>
              </a:rPr>
              <a:t>Eccleston </a:t>
            </a:r>
            <a:r>
              <a:rPr lang="en-US" altLang="en-US" sz="1400" i="1">
                <a:solidFill>
                  <a:schemeClr val="tx1"/>
                </a:solidFill>
                <a:latin typeface="Antique Olive" pitchFamily="34" charset="0"/>
              </a:rPr>
              <a:t>et al</a:t>
            </a:r>
            <a:r>
              <a:rPr lang="en-US" altLang="en-US" sz="1400">
                <a:solidFill>
                  <a:schemeClr val="tx1"/>
                </a:solidFill>
                <a:latin typeface="Antique Olive" pitchFamily="34" charset="0"/>
              </a:rPr>
              <a:t>., PRL </a:t>
            </a:r>
            <a:r>
              <a:rPr lang="en-US" altLang="en-US" sz="1400" b="1">
                <a:solidFill>
                  <a:schemeClr val="tx1"/>
                </a:solidFill>
                <a:latin typeface="Antique Olive" pitchFamily="34" charset="0"/>
              </a:rPr>
              <a:t>81</a:t>
            </a:r>
            <a:r>
              <a:rPr lang="en-US" altLang="en-US" sz="1400">
                <a:solidFill>
                  <a:schemeClr val="tx1"/>
                </a:solidFill>
                <a:latin typeface="Antique Olive" pitchFamily="34" charset="0"/>
              </a:rPr>
              <a:t>, 1702 (1998)</a:t>
            </a:r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5817578" y="5334003"/>
            <a:ext cx="1899879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nl-NL" altLang="en-US" b="1">
                <a:solidFill>
                  <a:schemeClr val="accent2"/>
                </a:solidFill>
              </a:rPr>
              <a:t>J</a:t>
            </a:r>
            <a:r>
              <a:rPr lang="nl-NL" altLang="en-US" b="1" baseline="-25000">
                <a:solidFill>
                  <a:schemeClr val="accent2"/>
                </a:solidFill>
              </a:rPr>
              <a:t>1</a:t>
            </a:r>
            <a:r>
              <a:rPr lang="nl-NL" altLang="en-US" b="1">
                <a:solidFill>
                  <a:schemeClr val="accent2"/>
                </a:solidFill>
              </a:rPr>
              <a:t>=130 meV</a:t>
            </a:r>
            <a:endParaRPr lang="nl-NL" altLang="en-US" b="1" baseline="30000">
              <a:solidFill>
                <a:schemeClr val="accent2"/>
              </a:solidFill>
            </a:endParaRPr>
          </a:p>
          <a:p>
            <a:pPr algn="l"/>
            <a:r>
              <a:rPr lang="nl-NL" altLang="en-US" b="1">
                <a:solidFill>
                  <a:schemeClr val="accent2"/>
                </a:solidFill>
              </a:rPr>
              <a:t>J</a:t>
            </a:r>
            <a:r>
              <a:rPr lang="nl-NL" altLang="en-US" b="1" baseline="-2500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nl-NL" altLang="en-US" b="1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= 70 meV</a:t>
            </a:r>
          </a:p>
          <a:p>
            <a:pPr algn="l"/>
            <a:r>
              <a:rPr lang="el-GR" altLang="en-US" b="1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Δ</a:t>
            </a:r>
            <a:r>
              <a:rPr lang="en-US" altLang="en-US" b="1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=32 meV</a:t>
            </a:r>
            <a:endParaRPr lang="el-GR" altLang="en-US" b="1">
              <a:solidFill>
                <a:schemeClr val="accent2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6440" name="Rectangle 8"/>
          <p:cNvSpPr>
            <a:spLocks noChangeArrowheads="1"/>
          </p:cNvSpPr>
          <p:nvPr/>
        </p:nvSpPr>
        <p:spPr bwMode="auto">
          <a:xfrm>
            <a:off x="7499839" y="2054226"/>
            <a:ext cx="39145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nl-NL" altLang="en-US" sz="1800">
                <a:solidFill>
                  <a:schemeClr val="tx1"/>
                </a:solidFill>
                <a:latin typeface="Georgia" pitchFamily="18" charset="0"/>
              </a:rPr>
              <a:t>J</a:t>
            </a:r>
            <a:r>
              <a:rPr lang="nl-NL" altLang="en-US" sz="1800" baseline="-25000">
                <a:solidFill>
                  <a:schemeClr val="tx1"/>
                </a:solidFill>
                <a:latin typeface="Georgia" pitchFamily="18" charset="0"/>
              </a:rPr>
              <a:t>2</a:t>
            </a:r>
            <a:endParaRPr lang="en-US" altLang="en-US" sz="180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46441" name="Line 9"/>
          <p:cNvSpPr>
            <a:spLocks noChangeShapeType="1"/>
          </p:cNvSpPr>
          <p:nvPr/>
        </p:nvSpPr>
        <p:spPr bwMode="auto">
          <a:xfrm>
            <a:off x="7432431" y="1316038"/>
            <a:ext cx="0" cy="3695700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42" name="Line 10"/>
          <p:cNvSpPr>
            <a:spLocks noChangeShapeType="1"/>
          </p:cNvSpPr>
          <p:nvPr/>
        </p:nvSpPr>
        <p:spPr bwMode="auto">
          <a:xfrm flipH="1">
            <a:off x="7998071" y="1328738"/>
            <a:ext cx="4397" cy="3683000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43" name="Line 11"/>
          <p:cNvSpPr>
            <a:spLocks noChangeShapeType="1"/>
          </p:cNvSpPr>
          <p:nvPr/>
        </p:nvSpPr>
        <p:spPr bwMode="auto">
          <a:xfrm>
            <a:off x="7432431" y="1866900"/>
            <a:ext cx="543658" cy="0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44" name="Line 12"/>
          <p:cNvSpPr>
            <a:spLocks noChangeShapeType="1"/>
          </p:cNvSpPr>
          <p:nvPr/>
        </p:nvSpPr>
        <p:spPr bwMode="auto">
          <a:xfrm>
            <a:off x="7432431" y="2436813"/>
            <a:ext cx="543658" cy="0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45" name="Line 13"/>
          <p:cNvSpPr>
            <a:spLocks noChangeShapeType="1"/>
          </p:cNvSpPr>
          <p:nvPr/>
        </p:nvSpPr>
        <p:spPr bwMode="auto">
          <a:xfrm>
            <a:off x="7432431" y="3006725"/>
            <a:ext cx="543658" cy="0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46" name="Line 14"/>
          <p:cNvSpPr>
            <a:spLocks noChangeShapeType="1"/>
          </p:cNvSpPr>
          <p:nvPr/>
        </p:nvSpPr>
        <p:spPr bwMode="auto">
          <a:xfrm>
            <a:off x="7432431" y="3578225"/>
            <a:ext cx="543658" cy="0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47" name="Line 15"/>
          <p:cNvSpPr>
            <a:spLocks noChangeShapeType="1"/>
          </p:cNvSpPr>
          <p:nvPr/>
        </p:nvSpPr>
        <p:spPr bwMode="auto">
          <a:xfrm>
            <a:off x="7432431" y="4149725"/>
            <a:ext cx="543658" cy="0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48" name="Line 16"/>
          <p:cNvSpPr>
            <a:spLocks noChangeShapeType="1"/>
          </p:cNvSpPr>
          <p:nvPr/>
        </p:nvSpPr>
        <p:spPr bwMode="auto">
          <a:xfrm>
            <a:off x="7432431" y="4721225"/>
            <a:ext cx="565638" cy="1588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49" name="Line 17"/>
          <p:cNvSpPr>
            <a:spLocks noChangeShapeType="1"/>
          </p:cNvSpPr>
          <p:nvPr/>
        </p:nvSpPr>
        <p:spPr bwMode="auto">
          <a:xfrm>
            <a:off x="7904285" y="2516191"/>
            <a:ext cx="0" cy="3714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50" name="Line 18"/>
          <p:cNvSpPr>
            <a:spLocks noChangeShapeType="1"/>
          </p:cNvSpPr>
          <p:nvPr/>
        </p:nvSpPr>
        <p:spPr bwMode="auto">
          <a:xfrm flipH="1">
            <a:off x="7633191" y="2540000"/>
            <a:ext cx="260838" cy="793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51" name="Rectangle 19"/>
          <p:cNvSpPr>
            <a:spLocks noChangeArrowheads="1"/>
          </p:cNvSpPr>
          <p:nvPr/>
        </p:nvSpPr>
        <p:spPr bwMode="auto">
          <a:xfrm>
            <a:off x="8022981" y="2574926"/>
            <a:ext cx="37061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nl-NL" altLang="en-US" sz="1800">
                <a:solidFill>
                  <a:schemeClr val="tx1"/>
                </a:solidFill>
                <a:latin typeface="Georgia" pitchFamily="18" charset="0"/>
              </a:rPr>
              <a:t>J</a:t>
            </a:r>
            <a:r>
              <a:rPr lang="nl-NL" altLang="en-US" sz="1800" baseline="-25000">
                <a:solidFill>
                  <a:schemeClr val="tx1"/>
                </a:solidFill>
                <a:latin typeface="Georgia" pitchFamily="18" charset="0"/>
              </a:rPr>
              <a:t>1</a:t>
            </a:r>
            <a:endParaRPr lang="en-US" altLang="en-US" sz="180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46452" name="Line 20"/>
          <p:cNvSpPr>
            <a:spLocks noChangeShapeType="1"/>
          </p:cNvSpPr>
          <p:nvPr/>
        </p:nvSpPr>
        <p:spPr bwMode="auto">
          <a:xfrm>
            <a:off x="7332786" y="2430463"/>
            <a:ext cx="232997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53" name="Line 21"/>
          <p:cNvSpPr>
            <a:spLocks noChangeShapeType="1"/>
          </p:cNvSpPr>
          <p:nvPr/>
        </p:nvSpPr>
        <p:spPr bwMode="auto">
          <a:xfrm>
            <a:off x="7898424" y="3006725"/>
            <a:ext cx="232997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54" name="Line 22"/>
          <p:cNvSpPr>
            <a:spLocks noChangeShapeType="1"/>
          </p:cNvSpPr>
          <p:nvPr/>
        </p:nvSpPr>
        <p:spPr bwMode="auto">
          <a:xfrm>
            <a:off x="7332786" y="3582988"/>
            <a:ext cx="232997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55" name="Line 23"/>
          <p:cNvSpPr>
            <a:spLocks noChangeShapeType="1"/>
          </p:cNvSpPr>
          <p:nvPr/>
        </p:nvSpPr>
        <p:spPr bwMode="auto">
          <a:xfrm>
            <a:off x="7898424" y="4159250"/>
            <a:ext cx="232997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56" name="Line 24"/>
          <p:cNvSpPr>
            <a:spLocks noChangeShapeType="1"/>
          </p:cNvSpPr>
          <p:nvPr/>
        </p:nvSpPr>
        <p:spPr bwMode="auto">
          <a:xfrm>
            <a:off x="7332786" y="4735513"/>
            <a:ext cx="232997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57" name="Line 25"/>
          <p:cNvSpPr>
            <a:spLocks noChangeShapeType="1"/>
          </p:cNvSpPr>
          <p:nvPr/>
        </p:nvSpPr>
        <p:spPr bwMode="auto">
          <a:xfrm flipH="1">
            <a:off x="7332786" y="3006725"/>
            <a:ext cx="231531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58" name="Line 26"/>
          <p:cNvSpPr>
            <a:spLocks noChangeShapeType="1"/>
          </p:cNvSpPr>
          <p:nvPr/>
        </p:nvSpPr>
        <p:spPr bwMode="auto">
          <a:xfrm>
            <a:off x="7898424" y="1855788"/>
            <a:ext cx="232997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59" name="Line 27"/>
          <p:cNvSpPr>
            <a:spLocks noChangeShapeType="1"/>
          </p:cNvSpPr>
          <p:nvPr/>
        </p:nvSpPr>
        <p:spPr bwMode="auto">
          <a:xfrm flipH="1">
            <a:off x="7864721" y="3582988"/>
            <a:ext cx="231531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60" name="Line 28"/>
          <p:cNvSpPr>
            <a:spLocks noChangeShapeType="1"/>
          </p:cNvSpPr>
          <p:nvPr/>
        </p:nvSpPr>
        <p:spPr bwMode="auto">
          <a:xfrm flipH="1">
            <a:off x="7300548" y="4159250"/>
            <a:ext cx="231531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61" name="Line 29"/>
          <p:cNvSpPr>
            <a:spLocks noChangeShapeType="1"/>
          </p:cNvSpPr>
          <p:nvPr/>
        </p:nvSpPr>
        <p:spPr bwMode="auto">
          <a:xfrm flipH="1">
            <a:off x="7864721" y="4735513"/>
            <a:ext cx="231531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62" name="Line 30"/>
          <p:cNvSpPr>
            <a:spLocks noChangeShapeType="1"/>
          </p:cNvSpPr>
          <p:nvPr/>
        </p:nvSpPr>
        <p:spPr bwMode="auto">
          <a:xfrm flipH="1">
            <a:off x="7300548" y="1855788"/>
            <a:ext cx="231531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63" name="Line 31"/>
          <p:cNvSpPr>
            <a:spLocks noChangeShapeType="1"/>
          </p:cNvSpPr>
          <p:nvPr/>
        </p:nvSpPr>
        <p:spPr bwMode="auto">
          <a:xfrm flipH="1">
            <a:off x="7864721" y="2430463"/>
            <a:ext cx="231531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925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en-US"/>
              <a:t>La</a:t>
            </a:r>
            <a:r>
              <a:rPr lang="nl-NL" altLang="en-US" baseline="-25000"/>
              <a:t>9</a:t>
            </a:r>
            <a:r>
              <a:rPr lang="nl-NL" altLang="en-US"/>
              <a:t>Ca</a:t>
            </a:r>
            <a:r>
              <a:rPr lang="nl-NL" altLang="en-US" baseline="-25000"/>
              <a:t>5</a:t>
            </a:r>
            <a:r>
              <a:rPr lang="nl-NL" altLang="en-US"/>
              <a:t>Cu</a:t>
            </a:r>
            <a:r>
              <a:rPr lang="nl-NL" altLang="en-US" baseline="-25000"/>
              <a:t>24</a:t>
            </a:r>
            <a:r>
              <a:rPr lang="nl-NL" altLang="en-US"/>
              <a:t>O</a:t>
            </a:r>
            <a:r>
              <a:rPr lang="nl-NL" altLang="en-US" baseline="-25000"/>
              <a:t>41</a:t>
            </a:r>
          </a:p>
        </p:txBody>
      </p:sp>
      <p:pic>
        <p:nvPicPr>
          <p:cNvPr id="147488" name="Picture 32" descr="finalac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49" t="16183" r="24796" b="15863"/>
          <a:stretch>
            <a:fillRect/>
          </a:stretch>
        </p:blipFill>
        <p:spPr bwMode="auto">
          <a:xfrm>
            <a:off x="3667859" y="1106491"/>
            <a:ext cx="5476142" cy="5407025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147489" name="Group 33"/>
          <p:cNvGrpSpPr>
            <a:grpSpLocks/>
          </p:cNvGrpSpPr>
          <p:nvPr/>
        </p:nvGrpSpPr>
        <p:grpSpPr bwMode="auto">
          <a:xfrm>
            <a:off x="4683371" y="1339856"/>
            <a:ext cx="646236" cy="1185864"/>
            <a:chOff x="3165" y="1703"/>
            <a:chExt cx="441" cy="747"/>
          </a:xfrm>
        </p:grpSpPr>
        <p:sp>
          <p:nvSpPr>
            <p:cNvPr id="147490" name="Line 34"/>
            <p:cNvSpPr>
              <a:spLocks noChangeShapeType="1"/>
            </p:cNvSpPr>
            <p:nvPr/>
          </p:nvSpPr>
          <p:spPr bwMode="auto">
            <a:xfrm flipV="1">
              <a:off x="3165" y="1928"/>
              <a:ext cx="295" cy="22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47491" name="Line 35"/>
            <p:cNvSpPr>
              <a:spLocks noChangeShapeType="1"/>
            </p:cNvSpPr>
            <p:nvPr/>
          </p:nvSpPr>
          <p:spPr bwMode="auto">
            <a:xfrm>
              <a:off x="3165" y="2155"/>
              <a:ext cx="227" cy="29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47492" name="Text Box 36"/>
            <p:cNvSpPr txBox="1">
              <a:spLocks noChangeArrowheads="1"/>
            </p:cNvSpPr>
            <p:nvPr/>
          </p:nvSpPr>
          <p:spPr bwMode="auto">
            <a:xfrm rot="3165921">
              <a:off x="3347" y="2136"/>
              <a:ext cx="204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nl-NL" altLang="en-US">
                  <a:latin typeface="Georgia" pitchFamily="18" charset="0"/>
                </a:rPr>
                <a:t>c</a:t>
              </a:r>
              <a:endParaRPr lang="en-US" altLang="en-US">
                <a:latin typeface="Georgia" pitchFamily="18" charset="0"/>
              </a:endParaRPr>
            </a:p>
          </p:txBody>
        </p:sp>
        <p:sp>
          <p:nvSpPr>
            <p:cNvPr id="147493" name="Text Box 37"/>
            <p:cNvSpPr txBox="1">
              <a:spLocks noChangeArrowheads="1"/>
            </p:cNvSpPr>
            <p:nvPr/>
          </p:nvSpPr>
          <p:spPr bwMode="auto">
            <a:xfrm rot="19449325">
              <a:off x="3214" y="1703"/>
              <a:ext cx="23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nl-NL" altLang="en-US">
                  <a:latin typeface="Georgia" pitchFamily="18" charset="0"/>
                </a:rPr>
                <a:t>a</a:t>
              </a:r>
              <a:endParaRPr lang="en-US" altLang="en-US">
                <a:latin typeface="Georgia" pitchFamily="18" charset="0"/>
              </a:endParaRPr>
            </a:p>
          </p:txBody>
        </p:sp>
      </p:grpSp>
      <p:sp>
        <p:nvSpPr>
          <p:cNvPr id="147494" name="Text Box 38"/>
          <p:cNvSpPr txBox="1">
            <a:spLocks noChangeArrowheads="1"/>
          </p:cNvSpPr>
          <p:nvPr/>
        </p:nvSpPr>
        <p:spPr bwMode="auto">
          <a:xfrm>
            <a:off x="4466494" y="1201739"/>
            <a:ext cx="13965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nl-NL" altLang="en-US">
                <a:latin typeface="Georgia" pitchFamily="18" charset="0"/>
              </a:rPr>
              <a:t>T = T</a:t>
            </a:r>
            <a:r>
              <a:rPr lang="nl-NL" altLang="en-US" baseline="-25000">
                <a:latin typeface="Georgia" pitchFamily="18" charset="0"/>
              </a:rPr>
              <a:t>room</a:t>
            </a:r>
            <a:endParaRPr lang="en-US" altLang="en-US">
              <a:latin typeface="Georgia" pitchFamily="18" charset="0"/>
            </a:endParaRPr>
          </a:p>
        </p:txBody>
      </p:sp>
      <p:sp>
        <p:nvSpPr>
          <p:cNvPr id="147495" name="Text Box 39"/>
          <p:cNvSpPr txBox="1">
            <a:spLocks noChangeArrowheads="1"/>
          </p:cNvSpPr>
          <p:nvPr/>
        </p:nvSpPr>
        <p:spPr bwMode="auto">
          <a:xfrm rot="16200000">
            <a:off x="3349767" y="3158840"/>
            <a:ext cx="7841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l-GR" altLang="en-US" sz="3200">
                <a:solidFill>
                  <a:schemeClr val="tx1"/>
                </a:solidFill>
                <a:latin typeface="Georgia" pitchFamily="18" charset="0"/>
              </a:rPr>
              <a:t>μ</a:t>
            </a:r>
            <a:r>
              <a:rPr lang="nl-NL" altLang="en-US" sz="3200">
                <a:solidFill>
                  <a:schemeClr val="tx1"/>
                </a:solidFill>
                <a:latin typeface="Georgia" pitchFamily="18" charset="0"/>
              </a:rPr>
              <a:t>m</a:t>
            </a:r>
            <a:endParaRPr lang="el-GR" altLang="en-US" sz="320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147487" name="Picture 31" descr="KappaP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741"/>
          <a:stretch>
            <a:fillRect/>
          </a:stretch>
        </p:blipFill>
        <p:spPr bwMode="auto">
          <a:xfrm>
            <a:off x="82061" y="1908178"/>
            <a:ext cx="3470031" cy="315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507" name="Text Box 51"/>
          <p:cNvSpPr txBox="1">
            <a:spLocks noChangeArrowheads="1"/>
          </p:cNvSpPr>
          <p:nvPr/>
        </p:nvSpPr>
        <p:spPr bwMode="auto">
          <a:xfrm>
            <a:off x="58266" y="6253164"/>
            <a:ext cx="18734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OCMP 2008</a:t>
            </a:r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78452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3142</TotalTime>
  <Words>508</Words>
  <Application>Microsoft Office PowerPoint</Application>
  <PresentationFormat>On-screen Show (4:3)</PresentationFormat>
  <Paragraphs>180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Equation</vt:lpstr>
      <vt:lpstr>Condensed Matter Physics I</vt:lpstr>
      <vt:lpstr>Last time</vt:lpstr>
      <vt:lpstr>Interactions</vt:lpstr>
      <vt:lpstr>Exchange interaction</vt:lpstr>
      <vt:lpstr>Direct exchange</vt:lpstr>
      <vt:lpstr>Indirect exchange</vt:lpstr>
      <vt:lpstr>Indirect exchange</vt:lpstr>
      <vt:lpstr>(Sr,La,Ca)14Cu24O41</vt:lpstr>
      <vt:lpstr>La9Ca5Cu24O41</vt:lpstr>
      <vt:lpstr>Double exchange</vt:lpstr>
      <vt:lpstr>Anisotropic exchange</vt:lpstr>
      <vt:lpstr>Multiferroics</vt:lpstr>
      <vt:lpstr>Magnetism in metals</vt:lpstr>
      <vt:lpstr>Pauli paramagnetism</vt:lpstr>
      <vt:lpstr>Stoner magnetism</vt:lpstr>
      <vt:lpstr>Stoner criterium</vt:lpstr>
      <vt:lpstr>Stoner magnetism</vt:lpstr>
      <vt:lpstr>Conduction electrons</vt:lpstr>
      <vt:lpstr>Conduction electrons</vt:lpstr>
      <vt:lpstr>RKKY interaction</vt:lpstr>
      <vt:lpstr>RKKY interaction</vt:lpstr>
      <vt:lpstr>Spatially varying fields</vt:lpstr>
      <vt:lpstr>Ferromagnetic magnons</vt:lpstr>
    </vt:vector>
  </TitlesOfParts>
  <Company>Rijksuniversiteit groningen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Vaste Stof Fysica I Solid State Physics I</dc:title>
  <dc:creator>IT-beheer FWN</dc:creator>
  <cp:lastModifiedBy>pvl</cp:lastModifiedBy>
  <cp:revision>158</cp:revision>
  <dcterms:created xsi:type="dcterms:W3CDTF">2001-11-29T08:55:22Z</dcterms:created>
  <dcterms:modified xsi:type="dcterms:W3CDTF">2015-01-29T12:51:30Z</dcterms:modified>
</cp:coreProperties>
</file>