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309" r:id="rId3"/>
    <p:sldId id="287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308" r:id="rId35"/>
  </p:sldIdLst>
  <p:sldSz cx="9144000" cy="6858000" type="screen4x3"/>
  <p:notesSz cx="9893300" cy="674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00"/>
    <a:srgbClr val="000000"/>
    <a:srgbClr val="01FF2B"/>
    <a:srgbClr val="0000FF"/>
    <a:srgbClr val="002AB2"/>
    <a:srgbClr val="FFFF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2291" autoAdjust="0"/>
    <p:restoredTop sz="90929"/>
  </p:normalViewPr>
  <p:slideViewPr>
    <p:cSldViewPr snapToGrid="0">
      <p:cViewPr varScale="1">
        <p:scale>
          <a:sx n="92" d="100"/>
          <a:sy n="92" d="100"/>
        </p:scale>
        <p:origin x="-1224" y="-102"/>
      </p:cViewPr>
      <p:guideLst>
        <p:guide orient="horz" pos="4285"/>
        <p:guide pos="5759"/>
      </p:guideLst>
    </p:cSldViewPr>
  </p:slideViewPr>
  <p:outlineViewPr>
    <p:cViewPr>
      <p:scale>
        <a:sx n="27" d="100"/>
        <a:sy n="27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78" y="-396"/>
      </p:cViewPr>
      <p:guideLst>
        <p:guide orient="horz" pos="2124"/>
        <p:guide pos="31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image" Target="../media/image29.emf"/><Relationship Id="rId4" Type="http://schemas.openxmlformats.org/officeDocument/2006/relationships/image" Target="../media/image32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image" Target="../media/image35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image" Target="../media/image37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emf"/><Relationship Id="rId1" Type="http://schemas.openxmlformats.org/officeDocument/2006/relationships/image" Target="../media/image39.emf"/><Relationship Id="rId4" Type="http://schemas.openxmlformats.org/officeDocument/2006/relationships/image" Target="../media/image42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44.emf"/><Relationship Id="rId1" Type="http://schemas.openxmlformats.org/officeDocument/2006/relationships/image" Target="../media/image43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image" Target="../media/image47.emf"/><Relationship Id="rId1" Type="http://schemas.openxmlformats.org/officeDocument/2006/relationships/image" Target="../media/image46.emf"/><Relationship Id="rId5" Type="http://schemas.openxmlformats.org/officeDocument/2006/relationships/image" Target="../media/image50.emf"/><Relationship Id="rId4" Type="http://schemas.openxmlformats.org/officeDocument/2006/relationships/image" Target="../media/image49.e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52.emf"/><Relationship Id="rId1" Type="http://schemas.openxmlformats.org/officeDocument/2006/relationships/image" Target="../media/image51.emf"/><Relationship Id="rId5" Type="http://schemas.openxmlformats.org/officeDocument/2006/relationships/image" Target="../media/image55.emf"/><Relationship Id="rId4" Type="http://schemas.openxmlformats.org/officeDocument/2006/relationships/image" Target="../media/image54.e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2" Type="http://schemas.openxmlformats.org/officeDocument/2006/relationships/image" Target="../media/image57.emf"/><Relationship Id="rId1" Type="http://schemas.openxmlformats.org/officeDocument/2006/relationships/image" Target="../media/image56.e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emf"/><Relationship Id="rId2" Type="http://schemas.openxmlformats.org/officeDocument/2006/relationships/image" Target="../media/image60.emf"/><Relationship Id="rId1" Type="http://schemas.openxmlformats.org/officeDocument/2006/relationships/image" Target="../media/image59.emf"/><Relationship Id="rId4" Type="http://schemas.openxmlformats.org/officeDocument/2006/relationships/image" Target="../media/image6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emf"/><Relationship Id="rId2" Type="http://schemas.openxmlformats.org/officeDocument/2006/relationships/image" Target="../media/image64.emf"/><Relationship Id="rId1" Type="http://schemas.openxmlformats.org/officeDocument/2006/relationships/image" Target="../media/image63.emf"/><Relationship Id="rId6" Type="http://schemas.openxmlformats.org/officeDocument/2006/relationships/image" Target="../media/image68.emf"/><Relationship Id="rId5" Type="http://schemas.openxmlformats.org/officeDocument/2006/relationships/image" Target="../media/image67.emf"/><Relationship Id="rId4" Type="http://schemas.openxmlformats.org/officeDocument/2006/relationships/image" Target="../media/image66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e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emf"/><Relationship Id="rId2" Type="http://schemas.openxmlformats.org/officeDocument/2006/relationships/image" Target="../media/image72.emf"/><Relationship Id="rId1" Type="http://schemas.openxmlformats.org/officeDocument/2006/relationships/image" Target="../media/image7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7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5463" y="0"/>
            <a:ext cx="4287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07150"/>
            <a:ext cx="4287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05463" y="6407150"/>
            <a:ext cx="4287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BE6E66A5-B107-44BD-9E6B-45D574EE0B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84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2438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0863" y="0"/>
            <a:ext cx="426243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6600" y="531813"/>
            <a:ext cx="3340100" cy="250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93813" y="3187700"/>
            <a:ext cx="7305675" cy="303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76988"/>
            <a:ext cx="4262438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0863" y="6376988"/>
            <a:ext cx="4262437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91B5B0FA-5975-4BCB-AE27-79C3E2FFD7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747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09A11005-EE8F-428D-AF51-B6DF3E791104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6600" y="531813"/>
            <a:ext cx="3340100" cy="2505075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C1D1229E-2A10-4420-8617-4B3C51CCDCAA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6600" y="531813"/>
            <a:ext cx="3340100" cy="2505075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AC411168-0FBB-46AB-AFFA-72BCD91A0E57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6600" y="531813"/>
            <a:ext cx="3340100" cy="2505075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64F9BF8-B966-4DBD-A031-6517DFF11C79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6600" y="531813"/>
            <a:ext cx="3340100" cy="2505075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0633457A-EDB6-4AAF-85B7-0DD4719FB0DF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6600" y="531813"/>
            <a:ext cx="3340100" cy="2505075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9F8D2AD5-B2FE-4B21-8154-3BC333D6EC3D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6600" y="531813"/>
            <a:ext cx="3340100" cy="2505075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B3BA0576-7499-4BAA-A0FF-2248C3BDEC48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6600" y="531813"/>
            <a:ext cx="3340100" cy="2505075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2F0B03C1-3413-4BF7-AF50-6C0FCF65C652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6600" y="531813"/>
            <a:ext cx="3340100" cy="2505075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32BC051B-D8A3-4576-863C-2B3C39D7C25C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6600" y="531813"/>
            <a:ext cx="3340100" cy="2505075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F9F34A-B634-45B8-857F-BA5FFEDDC5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5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59C110-A085-4021-97DA-2276FE0A3F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49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945C2E-CE64-4253-B10B-E0D12CE8F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26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499396-AA9A-44C7-8415-D4FF0A73A5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6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4121FC-C8F6-495A-A4FC-A463AEC092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24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88E337-6DB8-44CD-A317-35E696C38A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88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D589C3-4B95-4B4C-8D51-E30185BD6E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20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149E65-3BE6-4BAE-B987-481F885496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23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56A752-CDBB-4B65-ADC3-13643111FC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478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5307D8-F54D-4C5D-8FDB-3CB561286C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10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255D9C-4CF4-461A-80FD-2252FE5D74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1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A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5088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33488"/>
            <a:ext cx="7772400" cy="542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8515259" y="5794974"/>
            <a:ext cx="615553" cy="952889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>
              <a:defRPr/>
            </a:pPr>
            <a:r>
              <a:rPr lang="en-US" sz="1400" dirty="0" err="1"/>
              <a:t>PvL</a:t>
            </a:r>
            <a:r>
              <a:rPr lang="en-US" sz="1400" dirty="0"/>
              <a:t> CMP-I</a:t>
            </a:r>
          </a:p>
          <a:p>
            <a:pPr>
              <a:defRPr/>
            </a:pPr>
            <a:r>
              <a:rPr lang="en-US" sz="1400" dirty="0"/>
              <a:t>WS 14/15</a:t>
            </a:r>
            <a:endParaRPr lang="en-AU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6.e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3.e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5.emf"/><Relationship Id="rId5" Type="http://schemas.openxmlformats.org/officeDocument/2006/relationships/image" Target="../media/image12.e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0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26.wmf"/><Relationship Id="rId7" Type="http://schemas.openxmlformats.org/officeDocument/2006/relationships/image" Target="../media/image24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3.e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image" Target="../media/image33.jpeg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3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e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31.emf"/><Relationship Id="rId4" Type="http://schemas.openxmlformats.org/officeDocument/2006/relationships/image" Target="../media/image34.png"/><Relationship Id="rId9" Type="http://schemas.openxmlformats.org/officeDocument/2006/relationships/oleObject" Target="../embeddings/oleObject23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6.e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5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8.e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7.e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e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0.e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42.emf"/><Relationship Id="rId4" Type="http://schemas.openxmlformats.org/officeDocument/2006/relationships/image" Target="../media/image39.emf"/><Relationship Id="rId9" Type="http://schemas.openxmlformats.org/officeDocument/2006/relationships/oleObject" Target="../embeddings/oleObject32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e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4.e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43.e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e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50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7.e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9.emf"/><Relationship Id="rId4" Type="http://schemas.openxmlformats.org/officeDocument/2006/relationships/image" Target="../media/image46.emf"/><Relationship Id="rId9" Type="http://schemas.openxmlformats.org/officeDocument/2006/relationships/oleObject" Target="../embeddings/oleObject39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e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55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2.e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54.emf"/><Relationship Id="rId4" Type="http://schemas.openxmlformats.org/officeDocument/2006/relationships/image" Target="../media/image51.emf"/><Relationship Id="rId9" Type="http://schemas.openxmlformats.org/officeDocument/2006/relationships/oleObject" Target="../embeddings/oleObject44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e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7.e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5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e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0.emf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62.emf"/><Relationship Id="rId4" Type="http://schemas.openxmlformats.org/officeDocument/2006/relationships/image" Target="../media/image59.emf"/><Relationship Id="rId9" Type="http://schemas.openxmlformats.org/officeDocument/2006/relationships/oleObject" Target="../embeddings/oleObject52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emf"/><Relationship Id="rId13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6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4.e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66.emf"/><Relationship Id="rId4" Type="http://schemas.openxmlformats.org/officeDocument/2006/relationships/image" Target="../media/image63.e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68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69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70.e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e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72.e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7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Condensed Matter Physics I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23900" y="1968500"/>
            <a:ext cx="76962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Prof. Dr. Ir. Paul H.M. van Loosdrecht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II Physikalisches Institut, Room 312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E-mail: pvl@ph2.uni-koeln.de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48813" y="4344989"/>
            <a:ext cx="614726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/>
              <a:t>Website:	http:/www.loosdrecht.net/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2800"/>
              <a:t>		</a:t>
            </a: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4514851" y="293687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1" y="293687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67"/>
          <p:cNvGrpSpPr>
            <a:grpSpLocks/>
          </p:cNvGrpSpPr>
          <p:nvPr/>
        </p:nvGrpSpPr>
        <p:grpSpPr bwMode="auto">
          <a:xfrm>
            <a:off x="1125711" y="1130300"/>
            <a:ext cx="6652551" cy="4852988"/>
            <a:chOff x="1427" y="1445"/>
            <a:chExt cx="3941" cy="2646"/>
          </a:xfrm>
        </p:grpSpPr>
        <p:sp>
          <p:nvSpPr>
            <p:cNvPr id="44035" name="Text Box 5"/>
            <p:cNvSpPr txBox="1">
              <a:spLocks noChangeArrowheads="1"/>
            </p:cNvSpPr>
            <p:nvPr/>
          </p:nvSpPr>
          <p:spPr bwMode="auto">
            <a:xfrm>
              <a:off x="1427" y="1496"/>
              <a:ext cx="63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U (Ry)</a:t>
              </a:r>
            </a:p>
          </p:txBody>
        </p:sp>
        <p:sp>
          <p:nvSpPr>
            <p:cNvPr id="44036" name="Text Box 6"/>
            <p:cNvSpPr txBox="1">
              <a:spLocks noChangeArrowheads="1"/>
            </p:cNvSpPr>
            <p:nvPr/>
          </p:nvSpPr>
          <p:spPr bwMode="auto">
            <a:xfrm>
              <a:off x="3290" y="3839"/>
              <a:ext cx="58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R (a</a:t>
              </a:r>
              <a:r>
                <a:rPr lang="en-US" altLang="en-US" baseline="-25000"/>
                <a:t>0</a:t>
              </a:r>
              <a:r>
                <a:rPr lang="en-US" altLang="en-US"/>
                <a:t>)</a:t>
              </a:r>
            </a:p>
          </p:txBody>
        </p:sp>
        <p:sp>
          <p:nvSpPr>
            <p:cNvPr id="44037" name="Text Box 7"/>
            <p:cNvSpPr txBox="1">
              <a:spLocks noChangeArrowheads="1"/>
            </p:cNvSpPr>
            <p:nvPr/>
          </p:nvSpPr>
          <p:spPr bwMode="auto">
            <a:xfrm>
              <a:off x="1892" y="2435"/>
              <a:ext cx="21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0</a:t>
              </a:r>
            </a:p>
          </p:txBody>
        </p:sp>
        <p:sp>
          <p:nvSpPr>
            <p:cNvPr id="44038" name="Text Box 8"/>
            <p:cNvSpPr txBox="1">
              <a:spLocks noChangeArrowheads="1"/>
            </p:cNvSpPr>
            <p:nvPr/>
          </p:nvSpPr>
          <p:spPr bwMode="auto">
            <a:xfrm>
              <a:off x="1698" y="2852"/>
              <a:ext cx="42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-0.2</a:t>
              </a:r>
            </a:p>
          </p:txBody>
        </p:sp>
        <p:sp>
          <p:nvSpPr>
            <p:cNvPr id="44039" name="Text Box 9"/>
            <p:cNvSpPr txBox="1">
              <a:spLocks noChangeArrowheads="1"/>
            </p:cNvSpPr>
            <p:nvPr/>
          </p:nvSpPr>
          <p:spPr bwMode="auto">
            <a:xfrm>
              <a:off x="2864" y="3570"/>
              <a:ext cx="21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2</a:t>
              </a:r>
            </a:p>
          </p:txBody>
        </p:sp>
        <p:sp>
          <p:nvSpPr>
            <p:cNvPr id="44040" name="Text Box 10"/>
            <p:cNvSpPr txBox="1">
              <a:spLocks noChangeArrowheads="1"/>
            </p:cNvSpPr>
            <p:nvPr/>
          </p:nvSpPr>
          <p:spPr bwMode="auto">
            <a:xfrm>
              <a:off x="1996" y="3570"/>
              <a:ext cx="21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0</a:t>
              </a:r>
            </a:p>
          </p:txBody>
        </p:sp>
        <p:sp>
          <p:nvSpPr>
            <p:cNvPr id="44041" name="Text Box 11"/>
            <p:cNvSpPr txBox="1">
              <a:spLocks noChangeArrowheads="1"/>
            </p:cNvSpPr>
            <p:nvPr/>
          </p:nvSpPr>
          <p:spPr bwMode="auto">
            <a:xfrm>
              <a:off x="3768" y="3570"/>
              <a:ext cx="21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4</a:t>
              </a:r>
            </a:p>
          </p:txBody>
        </p:sp>
        <p:sp>
          <p:nvSpPr>
            <p:cNvPr id="44042" name="Text Box 12"/>
            <p:cNvSpPr txBox="1">
              <a:spLocks noChangeArrowheads="1"/>
            </p:cNvSpPr>
            <p:nvPr/>
          </p:nvSpPr>
          <p:spPr bwMode="auto">
            <a:xfrm>
              <a:off x="1753" y="2025"/>
              <a:ext cx="36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0.2</a:t>
              </a:r>
            </a:p>
          </p:txBody>
        </p:sp>
        <p:pic>
          <p:nvPicPr>
            <p:cNvPr id="44043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05" b="6003"/>
            <a:stretch>
              <a:fillRect/>
            </a:stretch>
          </p:blipFill>
          <p:spPr bwMode="auto">
            <a:xfrm>
              <a:off x="2058" y="1445"/>
              <a:ext cx="3310" cy="2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4044" name="Text Box 16"/>
            <p:cNvSpPr txBox="1">
              <a:spLocks noChangeArrowheads="1"/>
            </p:cNvSpPr>
            <p:nvPr/>
          </p:nvSpPr>
          <p:spPr bwMode="auto">
            <a:xfrm>
              <a:off x="4668" y="3570"/>
              <a:ext cx="21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6</a:t>
              </a:r>
            </a:p>
          </p:txBody>
        </p:sp>
        <p:sp>
          <p:nvSpPr>
            <p:cNvPr id="44045" name="Text Box 17"/>
            <p:cNvSpPr txBox="1">
              <a:spLocks noChangeArrowheads="1"/>
            </p:cNvSpPr>
            <p:nvPr/>
          </p:nvSpPr>
          <p:spPr bwMode="auto">
            <a:xfrm>
              <a:off x="2943" y="1830"/>
              <a:ext cx="197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en-US"/>
                <a:t>Triplet   -   anti-bonding</a:t>
              </a:r>
            </a:p>
          </p:txBody>
        </p:sp>
        <p:sp>
          <p:nvSpPr>
            <p:cNvPr id="44046" name="Text Box 18"/>
            <p:cNvSpPr txBox="1">
              <a:spLocks noChangeArrowheads="1"/>
            </p:cNvSpPr>
            <p:nvPr/>
          </p:nvSpPr>
          <p:spPr bwMode="auto">
            <a:xfrm>
              <a:off x="2939" y="2963"/>
              <a:ext cx="168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en-US"/>
                <a:t>Singlet   -   bonding</a:t>
              </a:r>
            </a:p>
          </p:txBody>
        </p:sp>
        <p:sp>
          <p:nvSpPr>
            <p:cNvPr id="44047" name="Text Box 19"/>
            <p:cNvSpPr txBox="1">
              <a:spLocks noChangeArrowheads="1"/>
            </p:cNvSpPr>
            <p:nvPr/>
          </p:nvSpPr>
          <p:spPr bwMode="auto">
            <a:xfrm>
              <a:off x="2639" y="2526"/>
              <a:ext cx="656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800"/>
                <a:t>Classical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81758" y="21272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Lattice summations</a:t>
            </a:r>
          </a:p>
        </p:txBody>
      </p:sp>
      <p:grpSp>
        <p:nvGrpSpPr>
          <p:cNvPr id="45059" name="Group 20"/>
          <p:cNvGrpSpPr>
            <a:grpSpLocks/>
          </p:cNvGrpSpPr>
          <p:nvPr/>
        </p:nvGrpSpPr>
        <p:grpSpPr bwMode="auto">
          <a:xfrm>
            <a:off x="868240" y="2236788"/>
            <a:ext cx="7260249" cy="3968750"/>
            <a:chOff x="564" y="1509"/>
            <a:chExt cx="4573" cy="2500"/>
          </a:xfrm>
        </p:grpSpPr>
        <p:grpSp>
          <p:nvGrpSpPr>
            <p:cNvPr id="45061" name="Group 17"/>
            <p:cNvGrpSpPr>
              <a:grpSpLocks/>
            </p:cNvGrpSpPr>
            <p:nvPr/>
          </p:nvGrpSpPr>
          <p:grpSpPr bwMode="auto">
            <a:xfrm>
              <a:off x="570" y="2525"/>
              <a:ext cx="3543" cy="432"/>
              <a:chOff x="570" y="2501"/>
              <a:chExt cx="3543" cy="432"/>
            </a:xfrm>
          </p:grpSpPr>
          <p:graphicFrame>
            <p:nvGraphicFramePr>
              <p:cNvPr id="45071" name="Object 7"/>
              <p:cNvGraphicFramePr>
                <a:graphicFrameLocks noChangeAspect="1"/>
              </p:cNvGraphicFramePr>
              <p:nvPr/>
            </p:nvGraphicFramePr>
            <p:xfrm>
              <a:off x="570" y="2501"/>
              <a:ext cx="1279" cy="4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5168" name="Equation" r:id="rId4" imgW="2019177" imgH="676439" progId="Equation.3">
                      <p:embed/>
                    </p:oleObj>
                  </mc:Choice>
                  <mc:Fallback>
                    <p:oleObj name="Equation" r:id="rId4" imgW="2019177" imgH="676439" progId="Equation.3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0" y="2501"/>
                            <a:ext cx="1279" cy="43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5072" name="Text Box 8"/>
              <p:cNvSpPr txBox="1">
                <a:spLocks noChangeArrowheads="1"/>
              </p:cNvSpPr>
              <p:nvPr/>
            </p:nvSpPr>
            <p:spPr bwMode="auto">
              <a:xfrm>
                <a:off x="2283" y="2573"/>
                <a:ext cx="1830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algn="l" eaLnBrk="1" hangingPunct="1"/>
                <a:r>
                  <a:rPr lang="en-US" altLang="en-US"/>
                  <a:t>(FCC: 12.13; 14.45)</a:t>
                </a:r>
              </a:p>
            </p:txBody>
          </p:sp>
        </p:grpSp>
        <p:grpSp>
          <p:nvGrpSpPr>
            <p:cNvPr id="45062" name="Group 12"/>
            <p:cNvGrpSpPr>
              <a:grpSpLocks/>
            </p:cNvGrpSpPr>
            <p:nvPr/>
          </p:nvGrpSpPr>
          <p:grpSpPr bwMode="auto">
            <a:xfrm>
              <a:off x="570" y="3109"/>
              <a:ext cx="3074" cy="456"/>
              <a:chOff x="310" y="3350"/>
              <a:chExt cx="3074" cy="456"/>
            </a:xfrm>
          </p:grpSpPr>
          <p:sp>
            <p:nvSpPr>
              <p:cNvPr id="45069" name="Text Box 10"/>
              <p:cNvSpPr txBox="1">
                <a:spLocks noChangeArrowheads="1"/>
              </p:cNvSpPr>
              <p:nvPr/>
            </p:nvSpPr>
            <p:spPr bwMode="auto">
              <a:xfrm>
                <a:off x="310" y="3434"/>
                <a:ext cx="1376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algn="l" eaLnBrk="1" hangingPunct="1"/>
                <a:r>
                  <a:rPr lang="en-US" altLang="en-US"/>
                  <a:t>No net forces: </a:t>
                </a:r>
              </a:p>
            </p:txBody>
          </p:sp>
          <p:graphicFrame>
            <p:nvGraphicFramePr>
              <p:cNvPr id="45070" name="Object 11"/>
              <p:cNvGraphicFramePr>
                <a:graphicFrameLocks noChangeAspect="1"/>
              </p:cNvGraphicFramePr>
              <p:nvPr/>
            </p:nvGraphicFramePr>
            <p:xfrm>
              <a:off x="1784" y="3350"/>
              <a:ext cx="1600" cy="4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5169" name="Equation" r:id="rId6" imgW="2533588" imgH="714375" progId="Equation.3">
                      <p:embed/>
                    </p:oleObj>
                  </mc:Choice>
                  <mc:Fallback>
                    <p:oleObj name="Equation" r:id="rId6" imgW="2533588" imgH="714375" progId="Equation.3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84" y="3350"/>
                            <a:ext cx="1600" cy="45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45063" name="Group 16"/>
            <p:cNvGrpSpPr>
              <a:grpSpLocks/>
            </p:cNvGrpSpPr>
            <p:nvPr/>
          </p:nvGrpSpPr>
          <p:grpSpPr bwMode="auto">
            <a:xfrm>
              <a:off x="570" y="3718"/>
              <a:ext cx="2659" cy="291"/>
              <a:chOff x="343" y="3784"/>
              <a:chExt cx="2659" cy="291"/>
            </a:xfrm>
          </p:grpSpPr>
          <p:sp>
            <p:nvSpPr>
              <p:cNvPr id="45067" name="Text Box 14"/>
              <p:cNvSpPr txBox="1">
                <a:spLocks noChangeArrowheads="1"/>
              </p:cNvSpPr>
              <p:nvPr/>
            </p:nvSpPr>
            <p:spPr bwMode="auto">
              <a:xfrm>
                <a:off x="343" y="3784"/>
                <a:ext cx="1627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algn="l" eaLnBrk="1" hangingPunct="1"/>
                <a:r>
                  <a:rPr lang="en-US" altLang="en-US"/>
                  <a:t>Cohesive energy:</a:t>
                </a:r>
              </a:p>
            </p:txBody>
          </p:sp>
          <p:graphicFrame>
            <p:nvGraphicFramePr>
              <p:cNvPr id="45068" name="Object 15"/>
              <p:cNvGraphicFramePr>
                <a:graphicFrameLocks noChangeAspect="1"/>
              </p:cNvGraphicFramePr>
              <p:nvPr/>
            </p:nvGraphicFramePr>
            <p:xfrm>
              <a:off x="2066" y="3808"/>
              <a:ext cx="936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5170" name="Equation" r:id="rId8" imgW="1476159" imgH="371475" progId="Equation.3">
                      <p:embed/>
                    </p:oleObj>
                  </mc:Choice>
                  <mc:Fallback>
                    <p:oleObj name="Equation" r:id="rId8" imgW="1476159" imgH="371475" progId="Equation.3">
                      <p:embed/>
                      <p:pic>
                        <p:nvPicPr>
                          <p:cNvPr id="0" name="Object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66" y="3808"/>
                            <a:ext cx="936" cy="2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45064" name="Group 19"/>
            <p:cNvGrpSpPr>
              <a:grpSpLocks/>
            </p:cNvGrpSpPr>
            <p:nvPr/>
          </p:nvGrpSpPr>
          <p:grpSpPr bwMode="auto">
            <a:xfrm>
              <a:off x="564" y="1509"/>
              <a:ext cx="4573" cy="864"/>
              <a:chOff x="583" y="1525"/>
              <a:chExt cx="4573" cy="864"/>
            </a:xfrm>
          </p:grpSpPr>
          <p:graphicFrame>
            <p:nvGraphicFramePr>
              <p:cNvPr id="45065" name="Object 5"/>
              <p:cNvGraphicFramePr>
                <a:graphicFrameLocks noChangeAspect="1"/>
              </p:cNvGraphicFramePr>
              <p:nvPr/>
            </p:nvGraphicFramePr>
            <p:xfrm>
              <a:off x="2157" y="1525"/>
              <a:ext cx="2999" cy="8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5171" name="Equation" r:id="rId10" imgW="4753006" imgH="1362239" progId="Equation.3">
                      <p:embed/>
                    </p:oleObj>
                  </mc:Choice>
                  <mc:Fallback>
                    <p:oleObj name="Equation" r:id="rId10" imgW="4753006" imgH="1362239" progId="Equation.3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57" y="1525"/>
                            <a:ext cx="2999" cy="86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5066" name="Text Box 18"/>
              <p:cNvSpPr txBox="1">
                <a:spLocks noChangeArrowheads="1"/>
              </p:cNvSpPr>
              <p:nvPr/>
            </p:nvSpPr>
            <p:spPr bwMode="auto">
              <a:xfrm>
                <a:off x="583" y="1813"/>
                <a:ext cx="146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Lennard-Jones:</a:t>
                </a:r>
              </a:p>
            </p:txBody>
          </p:sp>
        </p:grpSp>
      </p:grpSp>
      <p:graphicFrame>
        <p:nvGraphicFramePr>
          <p:cNvPr id="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67366"/>
              </p:ext>
            </p:extLst>
          </p:nvPr>
        </p:nvGraphicFramePr>
        <p:xfrm>
          <a:off x="954150" y="1527897"/>
          <a:ext cx="2108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72" name="Equation" r:id="rId12" imgW="2108160" imgH="685800" progId="Equation.3">
                  <p:embed/>
                </p:oleObj>
              </mc:Choice>
              <mc:Fallback>
                <p:oleObj name="Equation" r:id="rId12" imgW="210816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4150" y="1527897"/>
                        <a:ext cx="21082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Linear ionic crystal</a:t>
            </a:r>
          </a:p>
        </p:txBody>
      </p:sp>
      <p:grpSp>
        <p:nvGrpSpPr>
          <p:cNvPr id="46083" name="Group 34"/>
          <p:cNvGrpSpPr>
            <a:grpSpLocks/>
          </p:cNvGrpSpPr>
          <p:nvPr/>
        </p:nvGrpSpPr>
        <p:grpSpPr bwMode="auto">
          <a:xfrm>
            <a:off x="2051294" y="1928813"/>
            <a:ext cx="5038237" cy="461962"/>
            <a:chOff x="1153" y="1315"/>
            <a:chExt cx="3174" cy="291"/>
          </a:xfrm>
        </p:grpSpPr>
        <p:grpSp>
          <p:nvGrpSpPr>
            <p:cNvPr id="46087" name="Group 5"/>
            <p:cNvGrpSpPr>
              <a:grpSpLocks/>
            </p:cNvGrpSpPr>
            <p:nvPr/>
          </p:nvGrpSpPr>
          <p:grpSpPr bwMode="auto">
            <a:xfrm>
              <a:off x="1153" y="1315"/>
              <a:ext cx="229" cy="291"/>
              <a:chOff x="1153" y="1354"/>
              <a:chExt cx="229" cy="291"/>
            </a:xfrm>
          </p:grpSpPr>
          <p:sp>
            <p:nvSpPr>
              <p:cNvPr id="46109" name="Oval 3"/>
              <p:cNvSpPr>
                <a:spLocks noChangeAspect="1" noChangeArrowheads="1"/>
              </p:cNvSpPr>
              <p:nvPr/>
            </p:nvSpPr>
            <p:spPr bwMode="auto">
              <a:xfrm>
                <a:off x="1155" y="1385"/>
                <a:ext cx="225" cy="225"/>
              </a:xfrm>
              <a:prstGeom prst="ellips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AU" altLang="en-US"/>
              </a:p>
            </p:txBody>
          </p:sp>
          <p:sp>
            <p:nvSpPr>
              <p:cNvPr id="46110" name="Text Box 4"/>
              <p:cNvSpPr txBox="1">
                <a:spLocks noChangeArrowheads="1"/>
              </p:cNvSpPr>
              <p:nvPr/>
            </p:nvSpPr>
            <p:spPr bwMode="auto">
              <a:xfrm>
                <a:off x="1153" y="1354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+</a:t>
                </a:r>
              </a:p>
            </p:txBody>
          </p:sp>
        </p:grpSp>
        <p:grpSp>
          <p:nvGrpSpPr>
            <p:cNvPr id="46088" name="Group 9"/>
            <p:cNvGrpSpPr>
              <a:grpSpLocks/>
            </p:cNvGrpSpPr>
            <p:nvPr/>
          </p:nvGrpSpPr>
          <p:grpSpPr bwMode="auto">
            <a:xfrm>
              <a:off x="1576" y="1315"/>
              <a:ext cx="225" cy="291"/>
              <a:chOff x="1606" y="1338"/>
              <a:chExt cx="225" cy="291"/>
            </a:xfrm>
          </p:grpSpPr>
          <p:sp>
            <p:nvSpPr>
              <p:cNvPr id="46107" name="Oval 7"/>
              <p:cNvSpPr>
                <a:spLocks noChangeAspect="1" noChangeArrowheads="1"/>
              </p:cNvSpPr>
              <p:nvPr/>
            </p:nvSpPr>
            <p:spPr bwMode="auto">
              <a:xfrm>
                <a:off x="1606" y="1369"/>
                <a:ext cx="225" cy="225"/>
              </a:xfrm>
              <a:prstGeom prst="ellips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AU" altLang="en-US"/>
              </a:p>
            </p:txBody>
          </p:sp>
          <p:sp>
            <p:nvSpPr>
              <p:cNvPr id="46108" name="Text Box 8"/>
              <p:cNvSpPr txBox="1">
                <a:spLocks noChangeArrowheads="1"/>
              </p:cNvSpPr>
              <p:nvPr/>
            </p:nvSpPr>
            <p:spPr bwMode="auto">
              <a:xfrm>
                <a:off x="1628" y="1338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-</a:t>
                </a:r>
              </a:p>
            </p:txBody>
          </p:sp>
        </p:grpSp>
        <p:grpSp>
          <p:nvGrpSpPr>
            <p:cNvPr id="46089" name="Group 10"/>
            <p:cNvGrpSpPr>
              <a:grpSpLocks/>
            </p:cNvGrpSpPr>
            <p:nvPr/>
          </p:nvGrpSpPr>
          <p:grpSpPr bwMode="auto">
            <a:xfrm>
              <a:off x="3678" y="1315"/>
              <a:ext cx="229" cy="291"/>
              <a:chOff x="1153" y="1354"/>
              <a:chExt cx="229" cy="291"/>
            </a:xfrm>
          </p:grpSpPr>
          <p:sp>
            <p:nvSpPr>
              <p:cNvPr id="46105" name="Oval 11"/>
              <p:cNvSpPr>
                <a:spLocks noChangeAspect="1" noChangeArrowheads="1"/>
              </p:cNvSpPr>
              <p:nvPr/>
            </p:nvSpPr>
            <p:spPr bwMode="auto">
              <a:xfrm>
                <a:off x="1155" y="1385"/>
                <a:ext cx="225" cy="225"/>
              </a:xfrm>
              <a:prstGeom prst="ellips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AU" altLang="en-US"/>
              </a:p>
            </p:txBody>
          </p:sp>
          <p:sp>
            <p:nvSpPr>
              <p:cNvPr id="46106" name="Text Box 12"/>
              <p:cNvSpPr txBox="1">
                <a:spLocks noChangeArrowheads="1"/>
              </p:cNvSpPr>
              <p:nvPr/>
            </p:nvSpPr>
            <p:spPr bwMode="auto">
              <a:xfrm>
                <a:off x="1153" y="1354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+</a:t>
                </a:r>
              </a:p>
            </p:txBody>
          </p:sp>
        </p:grpSp>
        <p:grpSp>
          <p:nvGrpSpPr>
            <p:cNvPr id="46090" name="Group 16"/>
            <p:cNvGrpSpPr>
              <a:grpSpLocks/>
            </p:cNvGrpSpPr>
            <p:nvPr/>
          </p:nvGrpSpPr>
          <p:grpSpPr bwMode="auto">
            <a:xfrm>
              <a:off x="1994" y="1315"/>
              <a:ext cx="229" cy="291"/>
              <a:chOff x="1153" y="1354"/>
              <a:chExt cx="229" cy="291"/>
            </a:xfrm>
          </p:grpSpPr>
          <p:sp>
            <p:nvSpPr>
              <p:cNvPr id="46103" name="Oval 17"/>
              <p:cNvSpPr>
                <a:spLocks noChangeAspect="1" noChangeArrowheads="1"/>
              </p:cNvSpPr>
              <p:nvPr/>
            </p:nvSpPr>
            <p:spPr bwMode="auto">
              <a:xfrm>
                <a:off x="1155" y="1385"/>
                <a:ext cx="225" cy="225"/>
              </a:xfrm>
              <a:prstGeom prst="ellips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AU" altLang="en-US"/>
              </a:p>
            </p:txBody>
          </p:sp>
          <p:sp>
            <p:nvSpPr>
              <p:cNvPr id="46104" name="Text Box 18"/>
              <p:cNvSpPr txBox="1">
                <a:spLocks noChangeArrowheads="1"/>
              </p:cNvSpPr>
              <p:nvPr/>
            </p:nvSpPr>
            <p:spPr bwMode="auto">
              <a:xfrm>
                <a:off x="1153" y="1354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+</a:t>
                </a:r>
              </a:p>
            </p:txBody>
          </p:sp>
        </p:grpSp>
        <p:grpSp>
          <p:nvGrpSpPr>
            <p:cNvPr id="46091" name="Group 19"/>
            <p:cNvGrpSpPr>
              <a:grpSpLocks/>
            </p:cNvGrpSpPr>
            <p:nvPr/>
          </p:nvGrpSpPr>
          <p:grpSpPr bwMode="auto">
            <a:xfrm>
              <a:off x="4102" y="1315"/>
              <a:ext cx="225" cy="291"/>
              <a:chOff x="1606" y="1338"/>
              <a:chExt cx="225" cy="291"/>
            </a:xfrm>
          </p:grpSpPr>
          <p:sp>
            <p:nvSpPr>
              <p:cNvPr id="46101" name="Oval 20"/>
              <p:cNvSpPr>
                <a:spLocks noChangeAspect="1" noChangeArrowheads="1"/>
              </p:cNvSpPr>
              <p:nvPr/>
            </p:nvSpPr>
            <p:spPr bwMode="auto">
              <a:xfrm>
                <a:off x="1606" y="1369"/>
                <a:ext cx="225" cy="225"/>
              </a:xfrm>
              <a:prstGeom prst="ellips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AU" altLang="en-US"/>
              </a:p>
            </p:txBody>
          </p:sp>
          <p:sp>
            <p:nvSpPr>
              <p:cNvPr id="46102" name="Text Box 21"/>
              <p:cNvSpPr txBox="1">
                <a:spLocks noChangeArrowheads="1"/>
              </p:cNvSpPr>
              <p:nvPr/>
            </p:nvSpPr>
            <p:spPr bwMode="auto">
              <a:xfrm>
                <a:off x="1628" y="1338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-</a:t>
                </a:r>
              </a:p>
            </p:txBody>
          </p:sp>
        </p:grpSp>
        <p:grpSp>
          <p:nvGrpSpPr>
            <p:cNvPr id="46092" name="Group 25"/>
            <p:cNvGrpSpPr>
              <a:grpSpLocks/>
            </p:cNvGrpSpPr>
            <p:nvPr/>
          </p:nvGrpSpPr>
          <p:grpSpPr bwMode="auto">
            <a:xfrm>
              <a:off x="3260" y="1315"/>
              <a:ext cx="225" cy="291"/>
              <a:chOff x="1606" y="1338"/>
              <a:chExt cx="225" cy="291"/>
            </a:xfrm>
          </p:grpSpPr>
          <p:sp>
            <p:nvSpPr>
              <p:cNvPr id="46099" name="Oval 26"/>
              <p:cNvSpPr>
                <a:spLocks noChangeAspect="1" noChangeArrowheads="1"/>
              </p:cNvSpPr>
              <p:nvPr/>
            </p:nvSpPr>
            <p:spPr bwMode="auto">
              <a:xfrm>
                <a:off x="1606" y="1369"/>
                <a:ext cx="225" cy="225"/>
              </a:xfrm>
              <a:prstGeom prst="ellips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AU" altLang="en-US"/>
              </a:p>
            </p:txBody>
          </p:sp>
          <p:sp>
            <p:nvSpPr>
              <p:cNvPr id="46100" name="Text Box 27"/>
              <p:cNvSpPr txBox="1">
                <a:spLocks noChangeArrowheads="1"/>
              </p:cNvSpPr>
              <p:nvPr/>
            </p:nvSpPr>
            <p:spPr bwMode="auto">
              <a:xfrm>
                <a:off x="1628" y="1338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-</a:t>
                </a:r>
              </a:p>
            </p:txBody>
          </p:sp>
        </p:grpSp>
        <p:grpSp>
          <p:nvGrpSpPr>
            <p:cNvPr id="46093" name="Group 28"/>
            <p:cNvGrpSpPr>
              <a:grpSpLocks/>
            </p:cNvGrpSpPr>
            <p:nvPr/>
          </p:nvGrpSpPr>
          <p:grpSpPr bwMode="auto">
            <a:xfrm>
              <a:off x="2836" y="1315"/>
              <a:ext cx="229" cy="291"/>
              <a:chOff x="1153" y="1354"/>
              <a:chExt cx="229" cy="291"/>
            </a:xfrm>
          </p:grpSpPr>
          <p:sp>
            <p:nvSpPr>
              <p:cNvPr id="46097" name="Oval 29"/>
              <p:cNvSpPr>
                <a:spLocks noChangeAspect="1" noChangeArrowheads="1"/>
              </p:cNvSpPr>
              <p:nvPr/>
            </p:nvSpPr>
            <p:spPr bwMode="auto">
              <a:xfrm>
                <a:off x="1155" y="1385"/>
                <a:ext cx="225" cy="225"/>
              </a:xfrm>
              <a:prstGeom prst="ellips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AU" altLang="en-US"/>
              </a:p>
            </p:txBody>
          </p:sp>
          <p:sp>
            <p:nvSpPr>
              <p:cNvPr id="46098" name="Text Box 30"/>
              <p:cNvSpPr txBox="1">
                <a:spLocks noChangeArrowheads="1"/>
              </p:cNvSpPr>
              <p:nvPr/>
            </p:nvSpPr>
            <p:spPr bwMode="auto">
              <a:xfrm>
                <a:off x="1153" y="1354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+</a:t>
                </a:r>
              </a:p>
            </p:txBody>
          </p:sp>
        </p:grpSp>
        <p:grpSp>
          <p:nvGrpSpPr>
            <p:cNvPr id="46094" name="Group 31"/>
            <p:cNvGrpSpPr>
              <a:grpSpLocks/>
            </p:cNvGrpSpPr>
            <p:nvPr/>
          </p:nvGrpSpPr>
          <p:grpSpPr bwMode="auto">
            <a:xfrm>
              <a:off x="2418" y="1315"/>
              <a:ext cx="225" cy="291"/>
              <a:chOff x="1606" y="1338"/>
              <a:chExt cx="225" cy="291"/>
            </a:xfrm>
          </p:grpSpPr>
          <p:sp>
            <p:nvSpPr>
              <p:cNvPr id="46095" name="Oval 32"/>
              <p:cNvSpPr>
                <a:spLocks noChangeAspect="1" noChangeArrowheads="1"/>
              </p:cNvSpPr>
              <p:nvPr/>
            </p:nvSpPr>
            <p:spPr bwMode="auto">
              <a:xfrm>
                <a:off x="1606" y="1369"/>
                <a:ext cx="225" cy="225"/>
              </a:xfrm>
              <a:prstGeom prst="ellips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AU" altLang="en-US"/>
              </a:p>
            </p:txBody>
          </p:sp>
          <p:sp>
            <p:nvSpPr>
              <p:cNvPr id="46096" name="Text Box 33"/>
              <p:cNvSpPr txBox="1">
                <a:spLocks noChangeArrowheads="1"/>
              </p:cNvSpPr>
              <p:nvPr/>
            </p:nvSpPr>
            <p:spPr bwMode="auto">
              <a:xfrm>
                <a:off x="1628" y="1338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-</a:t>
                </a:r>
              </a:p>
            </p:txBody>
          </p:sp>
        </p:grpSp>
      </p:grpSp>
      <p:grpSp>
        <p:nvGrpSpPr>
          <p:cNvPr id="46084" name="Group 38"/>
          <p:cNvGrpSpPr>
            <a:grpSpLocks/>
          </p:cNvGrpSpPr>
          <p:nvPr/>
        </p:nvGrpSpPr>
        <p:grpSpPr bwMode="auto">
          <a:xfrm>
            <a:off x="933451" y="2703513"/>
            <a:ext cx="6642588" cy="2832100"/>
            <a:chOff x="588" y="1703"/>
            <a:chExt cx="4184" cy="1784"/>
          </a:xfrm>
        </p:grpSpPr>
        <p:graphicFrame>
          <p:nvGraphicFramePr>
            <p:cNvPr id="46085" name="Object 35"/>
            <p:cNvGraphicFramePr>
              <a:graphicFrameLocks noChangeAspect="1"/>
            </p:cNvGraphicFramePr>
            <p:nvPr/>
          </p:nvGraphicFramePr>
          <p:xfrm>
            <a:off x="588" y="1703"/>
            <a:ext cx="4184" cy="17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30" name="Equation" r:id="rId3" imgW="6629647" imgH="2819564" progId="Equation.3">
                    <p:embed/>
                  </p:oleObj>
                </mc:Choice>
                <mc:Fallback>
                  <p:oleObj name="Equation" r:id="rId3" imgW="6629647" imgH="2819564" progId="Equation.3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8" y="1703"/>
                          <a:ext cx="4184" cy="17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086" name="Text Box 36"/>
            <p:cNvSpPr txBox="1">
              <a:spLocks noChangeArrowheads="1"/>
            </p:cNvSpPr>
            <p:nvPr/>
          </p:nvSpPr>
          <p:spPr bwMode="auto">
            <a:xfrm>
              <a:off x="1653" y="3057"/>
              <a:ext cx="175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Madelung constant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45"/>
          <p:cNvGrpSpPr>
            <a:grpSpLocks/>
          </p:cNvGrpSpPr>
          <p:nvPr/>
        </p:nvGrpSpPr>
        <p:grpSpPr bwMode="auto">
          <a:xfrm>
            <a:off x="3560640" y="374651"/>
            <a:ext cx="5038237" cy="1362075"/>
            <a:chOff x="1024" y="503"/>
            <a:chExt cx="3174" cy="858"/>
          </a:xfrm>
        </p:grpSpPr>
        <p:grpSp>
          <p:nvGrpSpPr>
            <p:cNvPr id="47116" name="Group 2"/>
            <p:cNvGrpSpPr>
              <a:grpSpLocks/>
            </p:cNvGrpSpPr>
            <p:nvPr/>
          </p:nvGrpSpPr>
          <p:grpSpPr bwMode="auto">
            <a:xfrm>
              <a:off x="1024" y="798"/>
              <a:ext cx="3174" cy="291"/>
              <a:chOff x="1153" y="1315"/>
              <a:chExt cx="3174" cy="291"/>
            </a:xfrm>
          </p:grpSpPr>
          <p:grpSp>
            <p:nvGrpSpPr>
              <p:cNvPr id="47129" name="Group 3"/>
              <p:cNvGrpSpPr>
                <a:grpSpLocks/>
              </p:cNvGrpSpPr>
              <p:nvPr/>
            </p:nvGrpSpPr>
            <p:grpSpPr bwMode="auto">
              <a:xfrm>
                <a:off x="1153" y="1315"/>
                <a:ext cx="229" cy="291"/>
                <a:chOff x="1153" y="1354"/>
                <a:chExt cx="229" cy="291"/>
              </a:xfrm>
            </p:grpSpPr>
            <p:sp>
              <p:nvSpPr>
                <p:cNvPr id="47151" name="Oval 4"/>
                <p:cNvSpPr>
                  <a:spLocks noChangeAspect="1" noChangeArrowheads="1"/>
                </p:cNvSpPr>
                <p:nvPr/>
              </p:nvSpPr>
              <p:spPr bwMode="auto">
                <a:xfrm>
                  <a:off x="1155" y="1385"/>
                  <a:ext cx="225" cy="225"/>
                </a:xfrm>
                <a:prstGeom prst="ellips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AU" altLang="en-US"/>
                </a:p>
              </p:txBody>
            </p:sp>
            <p:sp>
              <p:nvSpPr>
                <p:cNvPr id="47152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1153" y="1354"/>
                  <a:ext cx="229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FFFF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+</a:t>
                  </a:r>
                </a:p>
              </p:txBody>
            </p:sp>
          </p:grpSp>
          <p:grpSp>
            <p:nvGrpSpPr>
              <p:cNvPr id="47130" name="Group 6"/>
              <p:cNvGrpSpPr>
                <a:grpSpLocks/>
              </p:cNvGrpSpPr>
              <p:nvPr/>
            </p:nvGrpSpPr>
            <p:grpSpPr bwMode="auto">
              <a:xfrm>
                <a:off x="1576" y="1315"/>
                <a:ext cx="225" cy="291"/>
                <a:chOff x="1606" y="1338"/>
                <a:chExt cx="225" cy="291"/>
              </a:xfrm>
            </p:grpSpPr>
            <p:sp>
              <p:nvSpPr>
                <p:cNvPr id="47149" name="Oval 7"/>
                <p:cNvSpPr>
                  <a:spLocks noChangeAspect="1" noChangeArrowheads="1"/>
                </p:cNvSpPr>
                <p:nvPr/>
              </p:nvSpPr>
              <p:spPr bwMode="auto">
                <a:xfrm>
                  <a:off x="1606" y="1369"/>
                  <a:ext cx="225" cy="225"/>
                </a:xfrm>
                <a:prstGeom prst="ellips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AU" altLang="en-US"/>
                </a:p>
              </p:txBody>
            </p:sp>
            <p:sp>
              <p:nvSpPr>
                <p:cNvPr id="4715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628" y="1338"/>
                  <a:ext cx="181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FFFF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-</a:t>
                  </a:r>
                </a:p>
              </p:txBody>
            </p:sp>
          </p:grpSp>
          <p:grpSp>
            <p:nvGrpSpPr>
              <p:cNvPr id="47131" name="Group 9"/>
              <p:cNvGrpSpPr>
                <a:grpSpLocks/>
              </p:cNvGrpSpPr>
              <p:nvPr/>
            </p:nvGrpSpPr>
            <p:grpSpPr bwMode="auto">
              <a:xfrm>
                <a:off x="3678" y="1315"/>
                <a:ext cx="229" cy="291"/>
                <a:chOff x="1153" y="1354"/>
                <a:chExt cx="229" cy="291"/>
              </a:xfrm>
            </p:grpSpPr>
            <p:sp>
              <p:nvSpPr>
                <p:cNvPr id="47147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1155" y="1385"/>
                  <a:ext cx="225" cy="225"/>
                </a:xfrm>
                <a:prstGeom prst="ellips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AU" altLang="en-US"/>
                </a:p>
              </p:txBody>
            </p:sp>
            <p:sp>
              <p:nvSpPr>
                <p:cNvPr id="47148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153" y="1354"/>
                  <a:ext cx="229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FFFF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+</a:t>
                  </a:r>
                </a:p>
              </p:txBody>
            </p:sp>
          </p:grpSp>
          <p:grpSp>
            <p:nvGrpSpPr>
              <p:cNvPr id="47132" name="Group 12"/>
              <p:cNvGrpSpPr>
                <a:grpSpLocks/>
              </p:cNvGrpSpPr>
              <p:nvPr/>
            </p:nvGrpSpPr>
            <p:grpSpPr bwMode="auto">
              <a:xfrm>
                <a:off x="1994" y="1315"/>
                <a:ext cx="229" cy="291"/>
                <a:chOff x="1153" y="1354"/>
                <a:chExt cx="229" cy="291"/>
              </a:xfrm>
            </p:grpSpPr>
            <p:sp>
              <p:nvSpPr>
                <p:cNvPr id="47145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1155" y="1385"/>
                  <a:ext cx="225" cy="225"/>
                </a:xfrm>
                <a:prstGeom prst="ellips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AU" altLang="en-US"/>
                </a:p>
              </p:txBody>
            </p:sp>
            <p:sp>
              <p:nvSpPr>
                <p:cNvPr id="47146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153" y="1354"/>
                  <a:ext cx="229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FFFF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+</a:t>
                  </a:r>
                </a:p>
              </p:txBody>
            </p:sp>
          </p:grpSp>
          <p:grpSp>
            <p:nvGrpSpPr>
              <p:cNvPr id="47133" name="Group 15"/>
              <p:cNvGrpSpPr>
                <a:grpSpLocks/>
              </p:cNvGrpSpPr>
              <p:nvPr/>
            </p:nvGrpSpPr>
            <p:grpSpPr bwMode="auto">
              <a:xfrm>
                <a:off x="4102" y="1315"/>
                <a:ext cx="225" cy="291"/>
                <a:chOff x="1606" y="1338"/>
                <a:chExt cx="225" cy="291"/>
              </a:xfrm>
            </p:grpSpPr>
            <p:sp>
              <p:nvSpPr>
                <p:cNvPr id="47143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1606" y="1369"/>
                  <a:ext cx="225" cy="225"/>
                </a:xfrm>
                <a:prstGeom prst="ellips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AU" altLang="en-US"/>
                </a:p>
              </p:txBody>
            </p:sp>
            <p:sp>
              <p:nvSpPr>
                <p:cNvPr id="4714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628" y="1338"/>
                  <a:ext cx="181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FFFF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-</a:t>
                  </a:r>
                </a:p>
              </p:txBody>
            </p:sp>
          </p:grpSp>
          <p:grpSp>
            <p:nvGrpSpPr>
              <p:cNvPr id="47134" name="Group 18"/>
              <p:cNvGrpSpPr>
                <a:grpSpLocks/>
              </p:cNvGrpSpPr>
              <p:nvPr/>
            </p:nvGrpSpPr>
            <p:grpSpPr bwMode="auto">
              <a:xfrm>
                <a:off x="3260" y="1315"/>
                <a:ext cx="225" cy="291"/>
                <a:chOff x="1606" y="1338"/>
                <a:chExt cx="225" cy="291"/>
              </a:xfrm>
            </p:grpSpPr>
            <p:sp>
              <p:nvSpPr>
                <p:cNvPr id="47141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1606" y="1369"/>
                  <a:ext cx="225" cy="225"/>
                </a:xfrm>
                <a:prstGeom prst="ellips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AU" altLang="en-US"/>
                </a:p>
              </p:txBody>
            </p:sp>
            <p:sp>
              <p:nvSpPr>
                <p:cNvPr id="4714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628" y="1338"/>
                  <a:ext cx="181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FFFF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-</a:t>
                  </a:r>
                </a:p>
              </p:txBody>
            </p:sp>
          </p:grpSp>
          <p:grpSp>
            <p:nvGrpSpPr>
              <p:cNvPr id="47135" name="Group 21"/>
              <p:cNvGrpSpPr>
                <a:grpSpLocks/>
              </p:cNvGrpSpPr>
              <p:nvPr/>
            </p:nvGrpSpPr>
            <p:grpSpPr bwMode="auto">
              <a:xfrm>
                <a:off x="2836" y="1315"/>
                <a:ext cx="229" cy="291"/>
                <a:chOff x="1153" y="1354"/>
                <a:chExt cx="229" cy="291"/>
              </a:xfrm>
            </p:grpSpPr>
            <p:sp>
              <p:nvSpPr>
                <p:cNvPr id="47139" name="Oval 22"/>
                <p:cNvSpPr>
                  <a:spLocks noChangeAspect="1" noChangeArrowheads="1"/>
                </p:cNvSpPr>
                <p:nvPr/>
              </p:nvSpPr>
              <p:spPr bwMode="auto">
                <a:xfrm>
                  <a:off x="1155" y="1385"/>
                  <a:ext cx="225" cy="225"/>
                </a:xfrm>
                <a:prstGeom prst="ellips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AU" altLang="en-US"/>
                </a:p>
              </p:txBody>
            </p:sp>
            <p:sp>
              <p:nvSpPr>
                <p:cNvPr id="4714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153" y="1354"/>
                  <a:ext cx="229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FFFF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+</a:t>
                  </a:r>
                </a:p>
              </p:txBody>
            </p:sp>
          </p:grpSp>
          <p:grpSp>
            <p:nvGrpSpPr>
              <p:cNvPr id="47136" name="Group 24"/>
              <p:cNvGrpSpPr>
                <a:grpSpLocks/>
              </p:cNvGrpSpPr>
              <p:nvPr/>
            </p:nvGrpSpPr>
            <p:grpSpPr bwMode="auto">
              <a:xfrm>
                <a:off x="2418" y="1315"/>
                <a:ext cx="225" cy="291"/>
                <a:chOff x="1606" y="1338"/>
                <a:chExt cx="225" cy="291"/>
              </a:xfrm>
            </p:grpSpPr>
            <p:sp>
              <p:nvSpPr>
                <p:cNvPr id="47137" name="Oval 25"/>
                <p:cNvSpPr>
                  <a:spLocks noChangeAspect="1" noChangeArrowheads="1"/>
                </p:cNvSpPr>
                <p:nvPr/>
              </p:nvSpPr>
              <p:spPr bwMode="auto">
                <a:xfrm>
                  <a:off x="1606" y="1369"/>
                  <a:ext cx="225" cy="225"/>
                </a:xfrm>
                <a:prstGeom prst="ellips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AU" altLang="en-US"/>
                </a:p>
              </p:txBody>
            </p:sp>
            <p:sp>
              <p:nvSpPr>
                <p:cNvPr id="4713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628" y="1338"/>
                  <a:ext cx="181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FFFF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FF00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-</a:t>
                  </a:r>
                </a:p>
              </p:txBody>
            </p:sp>
          </p:grpSp>
        </p:grpSp>
        <p:grpSp>
          <p:nvGrpSpPr>
            <p:cNvPr id="47117" name="Group 33"/>
            <p:cNvGrpSpPr>
              <a:grpSpLocks/>
            </p:cNvGrpSpPr>
            <p:nvPr/>
          </p:nvGrpSpPr>
          <p:grpSpPr bwMode="auto">
            <a:xfrm>
              <a:off x="2398" y="503"/>
              <a:ext cx="417" cy="314"/>
              <a:chOff x="1978" y="487"/>
              <a:chExt cx="417" cy="314"/>
            </a:xfrm>
          </p:grpSpPr>
          <p:sp>
            <p:nvSpPr>
              <p:cNvPr id="47124" name="Line 27"/>
              <p:cNvSpPr>
                <a:spLocks noChangeShapeType="1"/>
              </p:cNvSpPr>
              <p:nvPr/>
            </p:nvSpPr>
            <p:spPr bwMode="auto">
              <a:xfrm flipV="1">
                <a:off x="1978" y="584"/>
                <a:ext cx="0" cy="217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47125" name="Line 29"/>
              <p:cNvSpPr>
                <a:spLocks noChangeShapeType="1"/>
              </p:cNvSpPr>
              <p:nvPr/>
            </p:nvSpPr>
            <p:spPr bwMode="auto">
              <a:xfrm flipV="1">
                <a:off x="2395" y="584"/>
                <a:ext cx="0" cy="217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47126" name="Text Box 30"/>
              <p:cNvSpPr txBox="1">
                <a:spLocks noChangeArrowheads="1"/>
              </p:cNvSpPr>
              <p:nvPr/>
            </p:nvSpPr>
            <p:spPr bwMode="auto">
              <a:xfrm>
                <a:off x="2051" y="487"/>
                <a:ext cx="257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R</a:t>
                </a:r>
              </a:p>
            </p:txBody>
          </p:sp>
          <p:sp>
            <p:nvSpPr>
              <p:cNvPr id="47127" name="Line 31"/>
              <p:cNvSpPr>
                <a:spLocks noChangeShapeType="1"/>
              </p:cNvSpPr>
              <p:nvPr/>
            </p:nvSpPr>
            <p:spPr bwMode="auto">
              <a:xfrm flipH="1">
                <a:off x="1979" y="634"/>
                <a:ext cx="117" cy="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47128" name="Line 32"/>
              <p:cNvSpPr>
                <a:spLocks noChangeShapeType="1"/>
              </p:cNvSpPr>
              <p:nvPr/>
            </p:nvSpPr>
            <p:spPr bwMode="auto">
              <a:xfrm>
                <a:off x="2261" y="634"/>
                <a:ext cx="117" cy="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grpSp>
          <p:nvGrpSpPr>
            <p:cNvPr id="47118" name="Group 39"/>
            <p:cNvGrpSpPr>
              <a:grpSpLocks/>
            </p:cNvGrpSpPr>
            <p:nvPr/>
          </p:nvGrpSpPr>
          <p:grpSpPr bwMode="auto">
            <a:xfrm>
              <a:off x="2020" y="1039"/>
              <a:ext cx="1765" cy="322"/>
              <a:chOff x="2020" y="1039"/>
              <a:chExt cx="1765" cy="322"/>
            </a:xfrm>
          </p:grpSpPr>
          <p:sp>
            <p:nvSpPr>
              <p:cNvPr id="47119" name="Text Box 34"/>
              <p:cNvSpPr txBox="1">
                <a:spLocks noChangeArrowheads="1"/>
              </p:cNvSpPr>
              <p:nvPr/>
            </p:nvSpPr>
            <p:spPr bwMode="auto">
              <a:xfrm>
                <a:off x="2020" y="1039"/>
                <a:ext cx="317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p</a:t>
                </a:r>
                <a:r>
                  <a:rPr lang="en-US" altLang="en-US" baseline="-25000"/>
                  <a:t>ij </a:t>
                </a:r>
                <a:endParaRPr lang="en-US" altLang="en-US"/>
              </a:p>
            </p:txBody>
          </p:sp>
          <p:sp>
            <p:nvSpPr>
              <p:cNvPr id="47120" name="Line 35"/>
              <p:cNvSpPr>
                <a:spLocks noChangeShapeType="1"/>
              </p:cNvSpPr>
              <p:nvPr/>
            </p:nvSpPr>
            <p:spPr bwMode="auto">
              <a:xfrm>
                <a:off x="2396" y="1060"/>
                <a:ext cx="0" cy="301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47121" name="Text Box 36"/>
              <p:cNvSpPr txBox="1">
                <a:spLocks noChangeArrowheads="1"/>
              </p:cNvSpPr>
              <p:nvPr/>
            </p:nvSpPr>
            <p:spPr bwMode="auto">
              <a:xfrm>
                <a:off x="2709" y="1039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1</a:t>
                </a:r>
              </a:p>
            </p:txBody>
          </p:sp>
          <p:sp>
            <p:nvSpPr>
              <p:cNvPr id="47122" name="Text Box 37"/>
              <p:cNvSpPr txBox="1">
                <a:spLocks noChangeArrowheads="1"/>
              </p:cNvSpPr>
              <p:nvPr/>
            </p:nvSpPr>
            <p:spPr bwMode="auto">
              <a:xfrm>
                <a:off x="3561" y="1039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3</a:t>
                </a:r>
              </a:p>
            </p:txBody>
          </p:sp>
          <p:sp>
            <p:nvSpPr>
              <p:cNvPr id="47123" name="Text Box 38"/>
              <p:cNvSpPr txBox="1">
                <a:spLocks noChangeArrowheads="1"/>
              </p:cNvSpPr>
              <p:nvPr/>
            </p:nvSpPr>
            <p:spPr bwMode="auto">
              <a:xfrm>
                <a:off x="3135" y="1039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2</a:t>
                </a:r>
              </a:p>
            </p:txBody>
          </p:sp>
        </p:grpSp>
      </p:grpSp>
      <p:grpSp>
        <p:nvGrpSpPr>
          <p:cNvPr id="49" name="Group 50"/>
          <p:cNvGrpSpPr>
            <a:grpSpLocks/>
          </p:cNvGrpSpPr>
          <p:nvPr/>
        </p:nvGrpSpPr>
        <p:grpSpPr bwMode="auto">
          <a:xfrm>
            <a:off x="1801813" y="2895600"/>
            <a:ext cx="5538787" cy="3962400"/>
            <a:chOff x="633" y="1789"/>
            <a:chExt cx="3489" cy="2496"/>
          </a:xfrm>
        </p:grpSpPr>
        <p:grpSp>
          <p:nvGrpSpPr>
            <p:cNvPr id="50" name="Group 46"/>
            <p:cNvGrpSpPr>
              <a:grpSpLocks/>
            </p:cNvGrpSpPr>
            <p:nvPr/>
          </p:nvGrpSpPr>
          <p:grpSpPr bwMode="auto">
            <a:xfrm>
              <a:off x="633" y="1789"/>
              <a:ext cx="3489" cy="2496"/>
              <a:chOff x="1952" y="1476"/>
              <a:chExt cx="3489" cy="2496"/>
            </a:xfrm>
          </p:grpSpPr>
          <p:sp>
            <p:nvSpPr>
              <p:cNvPr id="54" name="Text Box 42"/>
              <p:cNvSpPr txBox="1">
                <a:spLocks noChangeArrowheads="1"/>
              </p:cNvSpPr>
              <p:nvPr/>
            </p:nvSpPr>
            <p:spPr bwMode="auto">
              <a:xfrm>
                <a:off x="1952" y="2414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U</a:t>
                </a:r>
              </a:p>
            </p:txBody>
          </p:sp>
          <p:sp>
            <p:nvSpPr>
              <p:cNvPr id="55" name="Text Box 43"/>
              <p:cNvSpPr txBox="1">
                <a:spLocks noChangeArrowheads="1"/>
              </p:cNvSpPr>
              <p:nvPr/>
            </p:nvSpPr>
            <p:spPr bwMode="auto">
              <a:xfrm>
                <a:off x="3805" y="3684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R</a:t>
                </a:r>
              </a:p>
            </p:txBody>
          </p:sp>
          <p:pic>
            <p:nvPicPr>
              <p:cNvPr id="56" name="Picture 4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24" b="6013"/>
              <a:stretch>
                <a:fillRect/>
              </a:stretch>
            </p:blipFill>
            <p:spPr bwMode="auto">
              <a:xfrm>
                <a:off x="2269" y="1476"/>
                <a:ext cx="3172" cy="21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51" name="Text Box 47"/>
            <p:cNvSpPr txBox="1">
              <a:spLocks noChangeArrowheads="1"/>
            </p:cNvSpPr>
            <p:nvPr/>
          </p:nvSpPr>
          <p:spPr bwMode="auto">
            <a:xfrm>
              <a:off x="1868" y="1963"/>
              <a:ext cx="9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rgbClr val="FF0000"/>
                  </a:solidFill>
                </a:rPr>
                <a:t>Repulsive</a:t>
              </a:r>
            </a:p>
          </p:txBody>
        </p:sp>
        <p:sp>
          <p:nvSpPr>
            <p:cNvPr id="52" name="Text Box 48"/>
            <p:cNvSpPr txBox="1">
              <a:spLocks noChangeArrowheads="1"/>
            </p:cNvSpPr>
            <p:nvPr/>
          </p:nvSpPr>
          <p:spPr bwMode="auto">
            <a:xfrm>
              <a:off x="1790" y="3483"/>
              <a:ext cx="8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rgbClr val="FF0000"/>
                  </a:solidFill>
                </a:rPr>
                <a:t>Coulomb</a:t>
              </a:r>
            </a:p>
          </p:txBody>
        </p:sp>
        <p:sp>
          <p:nvSpPr>
            <p:cNvPr id="53" name="Text Box 49"/>
            <p:cNvSpPr txBox="1">
              <a:spLocks noChangeArrowheads="1"/>
            </p:cNvSpPr>
            <p:nvPr/>
          </p:nvSpPr>
          <p:spPr bwMode="auto">
            <a:xfrm>
              <a:off x="1759" y="2632"/>
              <a:ext cx="5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Total</a:t>
              </a: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77838" y="1866900"/>
          <a:ext cx="55372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3" name="Equation" r:id="rId4" imgW="5524377" imgH="838036" progId="Equation.3">
                  <p:embed/>
                </p:oleObj>
              </mc:Choice>
              <mc:Fallback>
                <p:oleObj name="Equation" r:id="rId4" imgW="5524377" imgH="838036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1866900"/>
                        <a:ext cx="55372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5425" y="2117725"/>
            <a:ext cx="8693150" cy="1143000"/>
          </a:xfrm>
        </p:spPr>
        <p:txBody>
          <a:bodyPr/>
          <a:lstStyle/>
          <a:p>
            <a:r>
              <a:rPr lang="en-US" altLang="en-US" sz="6000"/>
              <a:t>DIFFRACTION</a:t>
            </a:r>
            <a:br>
              <a:rPr lang="en-US" altLang="en-US" sz="6000"/>
            </a:br>
            <a:r>
              <a:rPr lang="en-US" altLang="en-US" sz="6000"/>
              <a:t>&amp;</a:t>
            </a:r>
            <a:br>
              <a:rPr lang="en-US" altLang="en-US" sz="6000"/>
            </a:br>
            <a:r>
              <a:rPr lang="en-US" altLang="en-US" sz="6000"/>
              <a:t>RECIPROCAL SPACE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3632200" y="4511675"/>
            <a:ext cx="187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(Kittel Ch. 2)</a:t>
            </a:r>
          </a:p>
        </p:txBody>
      </p:sp>
    </p:spTree>
    <p:extLst>
      <p:ext uri="{BB962C8B-B14F-4D97-AF65-F5344CB8AC3E}">
        <p14:creationId xmlns:p14="http://schemas.microsoft.com/office/powerpoint/2010/main" val="347988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4210" name="AutoShape 2"/>
          <p:cNvCxnSpPr>
            <a:cxnSpLocks noChangeShapeType="1"/>
            <a:endCxn id="94212" idx="0"/>
          </p:cNvCxnSpPr>
          <p:nvPr/>
        </p:nvCxnSpPr>
        <p:spPr bwMode="auto">
          <a:xfrm rot="5400000">
            <a:off x="1918494" y="3872707"/>
            <a:ext cx="649287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4211" name="Group 3"/>
          <p:cNvGrpSpPr>
            <a:grpSpLocks/>
          </p:cNvGrpSpPr>
          <p:nvPr/>
        </p:nvGrpSpPr>
        <p:grpSpPr bwMode="auto">
          <a:xfrm>
            <a:off x="96838" y="4197351"/>
            <a:ext cx="4995862" cy="2178051"/>
            <a:chOff x="220" y="2644"/>
            <a:chExt cx="3147" cy="1372"/>
          </a:xfrm>
        </p:grpSpPr>
        <p:sp>
          <p:nvSpPr>
            <p:cNvPr id="94212" name="Text Box 4"/>
            <p:cNvSpPr txBox="1">
              <a:spLocks noChangeArrowheads="1"/>
            </p:cNvSpPr>
            <p:nvPr/>
          </p:nvSpPr>
          <p:spPr bwMode="auto">
            <a:xfrm>
              <a:off x="540" y="2644"/>
              <a:ext cx="20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 u="sng"/>
                <a:t>Reciprocal lattice</a:t>
              </a:r>
              <a:endParaRPr lang="nl-NL" altLang="en-US" sz="3200" u="sng"/>
            </a:p>
          </p:txBody>
        </p:sp>
        <p:sp>
          <p:nvSpPr>
            <p:cNvPr id="94213" name="Text Box 5"/>
            <p:cNvSpPr txBox="1">
              <a:spLocks noChangeArrowheads="1"/>
            </p:cNvSpPr>
            <p:nvPr/>
          </p:nvSpPr>
          <p:spPr bwMode="auto">
            <a:xfrm>
              <a:off x="220" y="3027"/>
              <a:ext cx="3147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buFontTx/>
                <a:buChar char="•"/>
              </a:pPr>
              <a:r>
                <a:rPr lang="en-US" altLang="en-US" dirty="0"/>
                <a:t> Symmetry, Extinction conditions </a:t>
              </a:r>
            </a:p>
            <a:p>
              <a:pPr algn="l">
                <a:buFontTx/>
                <a:buChar char="•"/>
              </a:pPr>
              <a:r>
                <a:rPr lang="en-US" altLang="en-US" dirty="0"/>
                <a:t> Primitive reciprocal lattice vectors</a:t>
              </a:r>
            </a:p>
            <a:p>
              <a:pPr algn="l">
                <a:buFontTx/>
                <a:buChar char="•"/>
              </a:pPr>
              <a:r>
                <a:rPr lang="en-US" altLang="en-US" dirty="0"/>
                <a:t> Wigner Seitz cell, </a:t>
              </a:r>
              <a:r>
                <a:rPr lang="en-US" altLang="en-US" dirty="0" err="1"/>
                <a:t>Brillouin</a:t>
              </a:r>
              <a:r>
                <a:rPr lang="en-US" altLang="en-US" dirty="0"/>
                <a:t> zones</a:t>
              </a:r>
            </a:p>
            <a:p>
              <a:pPr algn="l">
                <a:buFontTx/>
                <a:buChar char="•"/>
              </a:pPr>
              <a:r>
                <a:rPr lang="en-US" altLang="en-US" dirty="0"/>
                <a:t> Examples: SC, BCC, FCC lattices</a:t>
              </a:r>
              <a:endParaRPr lang="nl-NL" altLang="en-US" dirty="0"/>
            </a:p>
          </p:txBody>
        </p:sp>
      </p:grpSp>
      <p:grpSp>
        <p:nvGrpSpPr>
          <p:cNvPr id="94214" name="Group 6"/>
          <p:cNvGrpSpPr>
            <a:grpSpLocks/>
          </p:cNvGrpSpPr>
          <p:nvPr/>
        </p:nvGrpSpPr>
        <p:grpSpPr bwMode="auto">
          <a:xfrm>
            <a:off x="6145213" y="2962275"/>
            <a:ext cx="2846387" cy="1381125"/>
            <a:chOff x="3550" y="1617"/>
            <a:chExt cx="1793" cy="870"/>
          </a:xfrm>
        </p:grpSpPr>
        <p:sp>
          <p:nvSpPr>
            <p:cNvPr id="94215" name="Text Box 7"/>
            <p:cNvSpPr txBox="1">
              <a:spLocks noChangeArrowheads="1"/>
            </p:cNvSpPr>
            <p:nvPr/>
          </p:nvSpPr>
          <p:spPr bwMode="auto">
            <a:xfrm>
              <a:off x="3574" y="1617"/>
              <a:ext cx="1745" cy="294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Diffraction intensity</a:t>
              </a:r>
              <a:endParaRPr lang="nl-NL" altLang="en-US"/>
            </a:p>
          </p:txBody>
        </p:sp>
        <p:sp>
          <p:nvSpPr>
            <p:cNvPr id="94216" name="Text Box 8"/>
            <p:cNvSpPr txBox="1">
              <a:spLocks noChangeArrowheads="1"/>
            </p:cNvSpPr>
            <p:nvPr/>
          </p:nvSpPr>
          <p:spPr bwMode="auto">
            <a:xfrm>
              <a:off x="3550" y="1969"/>
              <a:ext cx="179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US" altLang="en-US"/>
                <a:t> Atomic form factor</a:t>
              </a:r>
            </a:p>
            <a:p>
              <a:pPr>
                <a:buFontTx/>
                <a:buChar char="•"/>
              </a:pPr>
              <a:r>
                <a:rPr lang="en-US" altLang="en-US"/>
                <a:t> Structure factor</a:t>
              </a:r>
              <a:endParaRPr lang="nl-NL" altLang="en-US"/>
            </a:p>
          </p:txBody>
        </p:sp>
      </p:grp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1101725" y="3033713"/>
            <a:ext cx="2600325" cy="4667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Diffraction pattern</a:t>
            </a:r>
            <a:endParaRPr lang="nl-NL" altLang="en-US"/>
          </a:p>
        </p:txBody>
      </p:sp>
      <p:cxnSp>
        <p:nvCxnSpPr>
          <p:cNvPr id="94218" name="AutoShape 10"/>
          <p:cNvCxnSpPr>
            <a:cxnSpLocks noChangeShapeType="1"/>
            <a:stCxn id="94220" idx="2"/>
            <a:endCxn id="94217" idx="0"/>
          </p:cNvCxnSpPr>
          <p:nvPr/>
        </p:nvCxnSpPr>
        <p:spPr bwMode="auto">
          <a:xfrm flipH="1">
            <a:off x="2401888" y="1728788"/>
            <a:ext cx="931862" cy="130492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19" name="AutoShape 11"/>
          <p:cNvCxnSpPr>
            <a:cxnSpLocks noChangeShapeType="1"/>
            <a:stCxn id="94221" idx="2"/>
            <a:endCxn id="94215" idx="0"/>
          </p:cNvCxnSpPr>
          <p:nvPr/>
        </p:nvCxnSpPr>
        <p:spPr bwMode="auto">
          <a:xfrm>
            <a:off x="5549900" y="1728788"/>
            <a:ext cx="2019300" cy="1233487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220" name="Text Box 12"/>
          <p:cNvSpPr txBox="1">
            <a:spLocks noChangeArrowheads="1"/>
          </p:cNvSpPr>
          <p:nvPr/>
        </p:nvSpPr>
        <p:spPr bwMode="auto">
          <a:xfrm>
            <a:off x="2568575" y="1087438"/>
            <a:ext cx="1530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/>
              <a:t>Lattice</a:t>
            </a:r>
            <a:endParaRPr lang="nl-NL" altLang="en-US" sz="3600"/>
          </a:p>
        </p:txBody>
      </p:sp>
      <p:sp>
        <p:nvSpPr>
          <p:cNvPr id="94221" name="Text Box 13"/>
          <p:cNvSpPr txBox="1">
            <a:spLocks noChangeArrowheads="1"/>
          </p:cNvSpPr>
          <p:nvPr/>
        </p:nvSpPr>
        <p:spPr bwMode="auto">
          <a:xfrm>
            <a:off x="4899025" y="1087438"/>
            <a:ext cx="130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/>
              <a:t>Basis</a:t>
            </a:r>
            <a:endParaRPr lang="nl-NL" altLang="en-US" sz="3600"/>
          </a:p>
        </p:txBody>
      </p:sp>
      <p:sp>
        <p:nvSpPr>
          <p:cNvPr id="94222" name="Text Box 14"/>
          <p:cNvSpPr txBox="1">
            <a:spLocks noChangeArrowheads="1"/>
          </p:cNvSpPr>
          <p:nvPr/>
        </p:nvSpPr>
        <p:spPr bwMode="auto">
          <a:xfrm>
            <a:off x="4289425" y="1087438"/>
            <a:ext cx="450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/>
              <a:t>+</a:t>
            </a:r>
            <a:endParaRPr lang="nl-NL" altLang="en-US" sz="3600"/>
          </a:p>
        </p:txBody>
      </p:sp>
      <p:sp>
        <p:nvSpPr>
          <p:cNvPr id="94223" name="Text Box 15"/>
          <p:cNvSpPr txBox="1">
            <a:spLocks noChangeArrowheads="1"/>
          </p:cNvSpPr>
          <p:nvPr/>
        </p:nvSpPr>
        <p:spPr bwMode="auto">
          <a:xfrm>
            <a:off x="5384216" y="5157788"/>
            <a:ext cx="318548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altLang="en-US" dirty="0"/>
              <a:t> Diffraction</a:t>
            </a:r>
          </a:p>
          <a:p>
            <a:pPr algn="l">
              <a:buFontTx/>
              <a:buChar char="•"/>
            </a:pPr>
            <a:r>
              <a:rPr lang="en-US" altLang="en-US" dirty="0"/>
              <a:t> Lattice vibrations</a:t>
            </a:r>
          </a:p>
          <a:p>
            <a:pPr algn="l">
              <a:buFontTx/>
              <a:buChar char="•"/>
            </a:pPr>
            <a:r>
              <a:rPr lang="en-US" altLang="en-US" dirty="0"/>
              <a:t> Electronic properties</a:t>
            </a:r>
          </a:p>
          <a:p>
            <a:pPr algn="l">
              <a:buFontTx/>
              <a:buChar char="•"/>
            </a:pPr>
            <a:r>
              <a:rPr lang="en-US" altLang="en-US" dirty="0"/>
              <a:t> Bloch functions</a:t>
            </a:r>
            <a:endParaRPr lang="nl-NL" altLang="en-US" dirty="0"/>
          </a:p>
        </p:txBody>
      </p:sp>
      <p:cxnSp>
        <p:nvCxnSpPr>
          <p:cNvPr id="94224" name="AutoShape 16"/>
          <p:cNvCxnSpPr>
            <a:cxnSpLocks noChangeShapeType="1"/>
          </p:cNvCxnSpPr>
          <p:nvPr/>
        </p:nvCxnSpPr>
        <p:spPr bwMode="auto">
          <a:xfrm>
            <a:off x="4899025" y="5590383"/>
            <a:ext cx="612775" cy="35223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225" name="Rectangle 17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Crystal Structure</a:t>
            </a:r>
          </a:p>
        </p:txBody>
      </p:sp>
      <p:grpSp>
        <p:nvGrpSpPr>
          <p:cNvPr id="94226" name="Group 18"/>
          <p:cNvGrpSpPr>
            <a:grpSpLocks/>
          </p:cNvGrpSpPr>
          <p:nvPr/>
        </p:nvGrpSpPr>
        <p:grpSpPr bwMode="auto">
          <a:xfrm>
            <a:off x="2981325" y="1830388"/>
            <a:ext cx="3148013" cy="1174750"/>
            <a:chOff x="1878" y="1171"/>
            <a:chExt cx="1983" cy="740"/>
          </a:xfrm>
        </p:grpSpPr>
        <p:sp>
          <p:nvSpPr>
            <p:cNvPr id="94227" name="Oval 19"/>
            <p:cNvSpPr>
              <a:spLocks noChangeArrowheads="1"/>
            </p:cNvSpPr>
            <p:nvPr/>
          </p:nvSpPr>
          <p:spPr bwMode="auto">
            <a:xfrm>
              <a:off x="1878" y="1171"/>
              <a:ext cx="1983" cy="740"/>
            </a:xfrm>
            <a:prstGeom prst="ellipse">
              <a:avLst/>
            </a:prstGeom>
            <a:solidFill>
              <a:srgbClr val="CD33BE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94228" name="Text Box 20"/>
            <p:cNvSpPr txBox="1">
              <a:spLocks noChangeArrowheads="1"/>
            </p:cNvSpPr>
            <p:nvPr/>
          </p:nvSpPr>
          <p:spPr bwMode="auto">
            <a:xfrm>
              <a:off x="2043" y="1282"/>
              <a:ext cx="165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/>
                <a:t>Fourier Transform</a:t>
              </a:r>
            </a:p>
            <a:p>
              <a:pPr algn="ctr"/>
              <a:r>
                <a:rPr lang="en-US" altLang="en-US"/>
                <a:t>periodic structure</a:t>
              </a:r>
              <a:endParaRPr lang="nl-NL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749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Diffraction: Bragg law</a:t>
            </a:r>
          </a:p>
        </p:txBody>
      </p:sp>
      <p:grpSp>
        <p:nvGrpSpPr>
          <p:cNvPr id="95235" name="Group 3"/>
          <p:cNvGrpSpPr>
            <a:grpSpLocks/>
          </p:cNvGrpSpPr>
          <p:nvPr/>
        </p:nvGrpSpPr>
        <p:grpSpPr bwMode="auto">
          <a:xfrm>
            <a:off x="1981200" y="1863725"/>
            <a:ext cx="4968875" cy="2936875"/>
            <a:chOff x="1248" y="1174"/>
            <a:chExt cx="3130" cy="1850"/>
          </a:xfrm>
        </p:grpSpPr>
        <p:sp>
          <p:nvSpPr>
            <p:cNvPr id="95236" name="Line 4"/>
            <p:cNvSpPr>
              <a:spLocks noChangeShapeType="1"/>
            </p:cNvSpPr>
            <p:nvPr/>
          </p:nvSpPr>
          <p:spPr bwMode="auto">
            <a:xfrm flipV="1">
              <a:off x="1413" y="2121"/>
              <a:ext cx="2742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95237" name="Line 5"/>
            <p:cNvSpPr>
              <a:spLocks noChangeShapeType="1"/>
            </p:cNvSpPr>
            <p:nvPr/>
          </p:nvSpPr>
          <p:spPr bwMode="auto">
            <a:xfrm flipV="1">
              <a:off x="1413" y="2573"/>
              <a:ext cx="2742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95238" name="Line 6"/>
            <p:cNvSpPr>
              <a:spLocks noChangeShapeType="1"/>
            </p:cNvSpPr>
            <p:nvPr/>
          </p:nvSpPr>
          <p:spPr bwMode="auto">
            <a:xfrm flipV="1">
              <a:off x="1413" y="3024"/>
              <a:ext cx="2742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95239" name="Line 7"/>
            <p:cNvSpPr>
              <a:spLocks noChangeShapeType="1"/>
            </p:cNvSpPr>
            <p:nvPr/>
          </p:nvSpPr>
          <p:spPr bwMode="auto">
            <a:xfrm>
              <a:off x="2784" y="2121"/>
              <a:ext cx="0" cy="45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95240" name="Line 8"/>
            <p:cNvSpPr>
              <a:spLocks noChangeShapeType="1"/>
            </p:cNvSpPr>
            <p:nvPr/>
          </p:nvSpPr>
          <p:spPr bwMode="auto">
            <a:xfrm flipH="1" flipV="1">
              <a:off x="1248" y="1626"/>
              <a:ext cx="1536" cy="94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95241" name="Line 9"/>
            <p:cNvSpPr>
              <a:spLocks noChangeShapeType="1"/>
            </p:cNvSpPr>
            <p:nvPr/>
          </p:nvSpPr>
          <p:spPr bwMode="auto">
            <a:xfrm>
              <a:off x="1728" y="1920"/>
              <a:ext cx="144" cy="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95242" name="Line 10"/>
            <p:cNvSpPr>
              <a:spLocks noChangeShapeType="1"/>
            </p:cNvSpPr>
            <p:nvPr/>
          </p:nvSpPr>
          <p:spPr bwMode="auto">
            <a:xfrm flipH="1" flipV="1">
              <a:off x="1248" y="1174"/>
              <a:ext cx="1536" cy="94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95243" name="Line 11"/>
            <p:cNvSpPr>
              <a:spLocks noChangeShapeType="1"/>
            </p:cNvSpPr>
            <p:nvPr/>
          </p:nvSpPr>
          <p:spPr bwMode="auto">
            <a:xfrm>
              <a:off x="1728" y="1468"/>
              <a:ext cx="144" cy="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95244" name="Line 12"/>
            <p:cNvSpPr>
              <a:spLocks noChangeShapeType="1"/>
            </p:cNvSpPr>
            <p:nvPr/>
          </p:nvSpPr>
          <p:spPr bwMode="auto">
            <a:xfrm flipV="1">
              <a:off x="2784" y="1626"/>
              <a:ext cx="1536" cy="94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95245" name="Line 13"/>
            <p:cNvSpPr>
              <a:spLocks noChangeShapeType="1"/>
            </p:cNvSpPr>
            <p:nvPr/>
          </p:nvSpPr>
          <p:spPr bwMode="auto">
            <a:xfrm rot="10800000" flipH="1">
              <a:off x="3696" y="1920"/>
              <a:ext cx="144" cy="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95246" name="Line 14"/>
            <p:cNvSpPr>
              <a:spLocks noChangeShapeType="1"/>
            </p:cNvSpPr>
            <p:nvPr/>
          </p:nvSpPr>
          <p:spPr bwMode="auto">
            <a:xfrm flipV="1">
              <a:off x="2784" y="1174"/>
              <a:ext cx="1536" cy="94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95247" name="Line 15"/>
            <p:cNvSpPr>
              <a:spLocks noChangeShapeType="1"/>
            </p:cNvSpPr>
            <p:nvPr/>
          </p:nvSpPr>
          <p:spPr bwMode="auto">
            <a:xfrm rot="10800000" flipH="1">
              <a:off x="3696" y="1468"/>
              <a:ext cx="144" cy="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95248" name="Line 16"/>
            <p:cNvSpPr>
              <a:spLocks noChangeShapeType="1"/>
            </p:cNvSpPr>
            <p:nvPr/>
          </p:nvSpPr>
          <p:spPr bwMode="auto">
            <a:xfrm rot="-5400000" flipH="1" flipV="1">
              <a:off x="2532" y="2183"/>
              <a:ext cx="313" cy="196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95249" name="Line 17"/>
            <p:cNvSpPr>
              <a:spLocks noChangeShapeType="1"/>
            </p:cNvSpPr>
            <p:nvPr/>
          </p:nvSpPr>
          <p:spPr bwMode="auto">
            <a:xfrm rot="5400000" flipV="1">
              <a:off x="2731" y="2195"/>
              <a:ext cx="314" cy="196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95250" name="Line 18"/>
            <p:cNvSpPr>
              <a:spLocks noChangeShapeType="1"/>
            </p:cNvSpPr>
            <p:nvPr/>
          </p:nvSpPr>
          <p:spPr bwMode="auto">
            <a:xfrm>
              <a:off x="3968" y="2128"/>
              <a:ext cx="0" cy="44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95251" name="Text Box 19"/>
            <p:cNvSpPr txBox="1">
              <a:spLocks noChangeArrowheads="1"/>
            </p:cNvSpPr>
            <p:nvPr/>
          </p:nvSpPr>
          <p:spPr bwMode="auto">
            <a:xfrm>
              <a:off x="3974" y="2202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i="1">
                  <a:latin typeface="Times New Roman" pitchFamily="18" charset="0"/>
                </a:rPr>
                <a:t>d</a:t>
              </a:r>
              <a:endParaRPr lang="nl-NL" altLang="en-US" i="1">
                <a:latin typeface="Times New Roman" pitchFamily="18" charset="0"/>
              </a:endParaRPr>
            </a:p>
          </p:txBody>
        </p:sp>
        <p:sp>
          <p:nvSpPr>
            <p:cNvPr id="95252" name="Text Box 20"/>
            <p:cNvSpPr txBox="1">
              <a:spLocks noChangeArrowheads="1"/>
            </p:cNvSpPr>
            <p:nvPr/>
          </p:nvSpPr>
          <p:spPr bwMode="auto">
            <a:xfrm>
              <a:off x="2304" y="1858"/>
              <a:ext cx="2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Symbol" pitchFamily="18" charset="2"/>
                </a:rPr>
                <a:t>q</a:t>
              </a:r>
              <a:endParaRPr lang="nl-NL" altLang="en-US">
                <a:latin typeface="Symbol" pitchFamily="18" charset="2"/>
              </a:endParaRPr>
            </a:p>
          </p:txBody>
        </p:sp>
        <p:sp>
          <p:nvSpPr>
            <p:cNvPr id="95253" name="Arc 21"/>
            <p:cNvSpPr>
              <a:spLocks/>
            </p:cNvSpPr>
            <p:nvPr/>
          </p:nvSpPr>
          <p:spPr bwMode="auto">
            <a:xfrm flipH="1">
              <a:off x="2464" y="1971"/>
              <a:ext cx="120" cy="149"/>
            </a:xfrm>
            <a:custGeom>
              <a:avLst/>
              <a:gdLst>
                <a:gd name="G0" fmla="+- 0 0 0"/>
                <a:gd name="G1" fmla="+- 19699 0 0"/>
                <a:gd name="G2" fmla="+- 21600 0 0"/>
                <a:gd name="T0" fmla="*/ 8860 w 21600"/>
                <a:gd name="T1" fmla="*/ 0 h 19699"/>
                <a:gd name="T2" fmla="*/ 21600 w 21600"/>
                <a:gd name="T3" fmla="*/ 19699 h 19699"/>
                <a:gd name="T4" fmla="*/ 0 w 21600"/>
                <a:gd name="T5" fmla="*/ 19699 h 19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9699" fill="none" extrusionOk="0">
                  <a:moveTo>
                    <a:pt x="8860" y="-1"/>
                  </a:moveTo>
                  <a:cubicBezTo>
                    <a:pt x="16613" y="3486"/>
                    <a:pt x="21600" y="11197"/>
                    <a:pt x="21600" y="19699"/>
                  </a:cubicBezTo>
                </a:path>
                <a:path w="21600" h="19699" stroke="0" extrusionOk="0">
                  <a:moveTo>
                    <a:pt x="8860" y="-1"/>
                  </a:moveTo>
                  <a:cubicBezTo>
                    <a:pt x="16613" y="3486"/>
                    <a:pt x="21600" y="11197"/>
                    <a:pt x="21600" y="19699"/>
                  </a:cubicBezTo>
                  <a:lnTo>
                    <a:pt x="0" y="19699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5254" name="Arc 22"/>
            <p:cNvSpPr>
              <a:spLocks/>
            </p:cNvSpPr>
            <p:nvPr/>
          </p:nvSpPr>
          <p:spPr bwMode="auto">
            <a:xfrm>
              <a:off x="2992" y="1959"/>
              <a:ext cx="120" cy="149"/>
            </a:xfrm>
            <a:custGeom>
              <a:avLst/>
              <a:gdLst>
                <a:gd name="G0" fmla="+- 0 0 0"/>
                <a:gd name="G1" fmla="+- 19699 0 0"/>
                <a:gd name="G2" fmla="+- 21600 0 0"/>
                <a:gd name="T0" fmla="*/ 8860 w 21600"/>
                <a:gd name="T1" fmla="*/ 0 h 19699"/>
                <a:gd name="T2" fmla="*/ 21600 w 21600"/>
                <a:gd name="T3" fmla="*/ 19699 h 19699"/>
                <a:gd name="T4" fmla="*/ 0 w 21600"/>
                <a:gd name="T5" fmla="*/ 19699 h 19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9699" fill="none" extrusionOk="0">
                  <a:moveTo>
                    <a:pt x="8860" y="-1"/>
                  </a:moveTo>
                  <a:cubicBezTo>
                    <a:pt x="16613" y="3486"/>
                    <a:pt x="21600" y="11197"/>
                    <a:pt x="21600" y="19699"/>
                  </a:cubicBezTo>
                </a:path>
                <a:path w="21600" h="19699" stroke="0" extrusionOk="0">
                  <a:moveTo>
                    <a:pt x="8860" y="-1"/>
                  </a:moveTo>
                  <a:cubicBezTo>
                    <a:pt x="16613" y="3486"/>
                    <a:pt x="21600" y="11197"/>
                    <a:pt x="21600" y="19699"/>
                  </a:cubicBezTo>
                  <a:lnTo>
                    <a:pt x="0" y="19699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5255" name="Arc 23"/>
            <p:cNvSpPr>
              <a:spLocks/>
            </p:cNvSpPr>
            <p:nvPr/>
          </p:nvSpPr>
          <p:spPr bwMode="auto">
            <a:xfrm rot="5321625">
              <a:off x="2792" y="2247"/>
              <a:ext cx="74" cy="87"/>
            </a:xfrm>
            <a:custGeom>
              <a:avLst/>
              <a:gdLst>
                <a:gd name="G0" fmla="+- 0 0 0"/>
                <a:gd name="G1" fmla="+- 19699 0 0"/>
                <a:gd name="G2" fmla="+- 21600 0 0"/>
                <a:gd name="T0" fmla="*/ 8860 w 21600"/>
                <a:gd name="T1" fmla="*/ 0 h 19699"/>
                <a:gd name="T2" fmla="*/ 21600 w 21600"/>
                <a:gd name="T3" fmla="*/ 19699 h 19699"/>
                <a:gd name="T4" fmla="*/ 0 w 21600"/>
                <a:gd name="T5" fmla="*/ 19699 h 19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9699" fill="none" extrusionOk="0">
                  <a:moveTo>
                    <a:pt x="8860" y="-1"/>
                  </a:moveTo>
                  <a:cubicBezTo>
                    <a:pt x="16613" y="3486"/>
                    <a:pt x="21600" y="11197"/>
                    <a:pt x="21600" y="19699"/>
                  </a:cubicBezTo>
                </a:path>
                <a:path w="21600" h="19699" stroke="0" extrusionOk="0">
                  <a:moveTo>
                    <a:pt x="8860" y="-1"/>
                  </a:moveTo>
                  <a:cubicBezTo>
                    <a:pt x="16613" y="3486"/>
                    <a:pt x="21600" y="11197"/>
                    <a:pt x="21600" y="19699"/>
                  </a:cubicBezTo>
                  <a:lnTo>
                    <a:pt x="0" y="19699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5256" name="Line 24"/>
            <p:cNvSpPr>
              <a:spLocks noChangeShapeType="1"/>
            </p:cNvSpPr>
            <p:nvPr/>
          </p:nvSpPr>
          <p:spPr bwMode="auto">
            <a:xfrm>
              <a:off x="2982" y="2454"/>
              <a:ext cx="114" cy="18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95257" name="Line 25"/>
            <p:cNvSpPr>
              <a:spLocks noChangeShapeType="1"/>
            </p:cNvSpPr>
            <p:nvPr/>
          </p:nvSpPr>
          <p:spPr bwMode="auto">
            <a:xfrm>
              <a:off x="2784" y="2574"/>
              <a:ext cx="114" cy="18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graphicFrame>
          <p:nvGraphicFramePr>
            <p:cNvPr id="95258" name="Object 26"/>
            <p:cNvGraphicFramePr>
              <a:graphicFrameLocks noChangeAspect="1"/>
            </p:cNvGraphicFramePr>
            <p:nvPr/>
          </p:nvGraphicFramePr>
          <p:xfrm>
            <a:off x="2949" y="2658"/>
            <a:ext cx="628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38" name="Equation" r:id="rId3" imgW="507960" imgH="203040" progId="Equation.3">
                    <p:embed/>
                  </p:oleObj>
                </mc:Choice>
                <mc:Fallback>
                  <p:oleObj name="Equation" r:id="rId3" imgW="5079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9" y="2658"/>
                          <a:ext cx="628" cy="2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FF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5259" name="Line 27"/>
            <p:cNvSpPr>
              <a:spLocks noChangeShapeType="1"/>
            </p:cNvSpPr>
            <p:nvPr/>
          </p:nvSpPr>
          <p:spPr bwMode="auto">
            <a:xfrm flipH="1">
              <a:off x="2877" y="2604"/>
              <a:ext cx="192" cy="12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 type="arrow" w="sm" len="sm"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aphicFrame>
        <p:nvGraphicFramePr>
          <p:cNvPr id="95260" name="Object 28"/>
          <p:cNvGraphicFramePr>
            <a:graphicFrameLocks noChangeAspect="1"/>
          </p:cNvGraphicFramePr>
          <p:nvPr/>
        </p:nvGraphicFramePr>
        <p:xfrm>
          <a:off x="4911725" y="5462588"/>
          <a:ext cx="27590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9" name="Equation" r:id="rId5" imgW="1002960" imgH="203040" progId="Equation.3">
                  <p:embed/>
                </p:oleObj>
              </mc:Choice>
              <mc:Fallback>
                <p:oleObj name="Equation" r:id="rId5" imgW="1002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1725" y="5462588"/>
                        <a:ext cx="275907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61" name="Text Box 29"/>
          <p:cNvSpPr txBox="1">
            <a:spLocks noChangeArrowheads="1"/>
          </p:cNvSpPr>
          <p:nvPr/>
        </p:nvSpPr>
        <p:spPr bwMode="auto">
          <a:xfrm>
            <a:off x="1216025" y="5462588"/>
            <a:ext cx="3743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Constructive interference: </a:t>
            </a:r>
          </a:p>
        </p:txBody>
      </p:sp>
    </p:spTree>
    <p:extLst>
      <p:ext uri="{BB962C8B-B14F-4D97-AF65-F5344CB8AC3E}">
        <p14:creationId xmlns:p14="http://schemas.microsoft.com/office/powerpoint/2010/main" val="229093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2" descr="C:\WINDOWS\Desktop\diffr_setu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1250950"/>
            <a:ext cx="7543800" cy="435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66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Diffractometer</a:t>
            </a:r>
          </a:p>
        </p:txBody>
      </p:sp>
    </p:spTree>
    <p:extLst>
      <p:ext uri="{BB962C8B-B14F-4D97-AF65-F5344CB8AC3E}">
        <p14:creationId xmlns:p14="http://schemas.microsoft.com/office/powerpoint/2010/main" val="16276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X-rays, electrons, neutrons</a:t>
            </a:r>
          </a:p>
        </p:txBody>
      </p:sp>
      <p:grpSp>
        <p:nvGrpSpPr>
          <p:cNvPr id="112643" name="Group 3"/>
          <p:cNvGrpSpPr>
            <a:grpSpLocks/>
          </p:cNvGrpSpPr>
          <p:nvPr/>
        </p:nvGrpSpPr>
        <p:grpSpPr bwMode="auto">
          <a:xfrm>
            <a:off x="230188" y="1677988"/>
            <a:ext cx="6242050" cy="4640262"/>
            <a:chOff x="145" y="1057"/>
            <a:chExt cx="3932" cy="2923"/>
          </a:xfrm>
        </p:grpSpPr>
        <p:pic>
          <p:nvPicPr>
            <p:cNvPr id="112644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93" b="7614"/>
            <a:stretch>
              <a:fillRect/>
            </a:stretch>
          </p:blipFill>
          <p:spPr bwMode="auto">
            <a:xfrm>
              <a:off x="911" y="1121"/>
              <a:ext cx="3104" cy="2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12645" name="Text Box 5"/>
            <p:cNvSpPr txBox="1">
              <a:spLocks noChangeArrowheads="1"/>
            </p:cNvSpPr>
            <p:nvPr/>
          </p:nvSpPr>
          <p:spPr bwMode="auto">
            <a:xfrm>
              <a:off x="537" y="3158"/>
              <a:ext cx="38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0.1</a:t>
              </a:r>
            </a:p>
          </p:txBody>
        </p:sp>
        <p:sp>
          <p:nvSpPr>
            <p:cNvPr id="112646" name="Text Box 6"/>
            <p:cNvSpPr txBox="1">
              <a:spLocks noChangeArrowheads="1"/>
            </p:cNvSpPr>
            <p:nvPr/>
          </p:nvSpPr>
          <p:spPr bwMode="auto">
            <a:xfrm>
              <a:off x="688" y="2115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1</a:t>
              </a:r>
            </a:p>
          </p:txBody>
        </p:sp>
        <p:sp>
          <p:nvSpPr>
            <p:cNvPr id="112647" name="Text Box 7"/>
            <p:cNvSpPr txBox="1">
              <a:spLocks noChangeArrowheads="1"/>
            </p:cNvSpPr>
            <p:nvPr/>
          </p:nvSpPr>
          <p:spPr bwMode="auto">
            <a:xfrm>
              <a:off x="587" y="1057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10</a:t>
              </a:r>
            </a:p>
          </p:txBody>
        </p:sp>
        <p:sp>
          <p:nvSpPr>
            <p:cNvPr id="112648" name="Text Box 8"/>
            <p:cNvSpPr txBox="1">
              <a:spLocks noChangeArrowheads="1"/>
            </p:cNvSpPr>
            <p:nvPr/>
          </p:nvSpPr>
          <p:spPr bwMode="auto">
            <a:xfrm>
              <a:off x="719" y="3366"/>
              <a:ext cx="4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10</a:t>
              </a:r>
              <a:r>
                <a:rPr lang="en-US" altLang="en-US" baseline="30000"/>
                <a:t>-3</a:t>
              </a:r>
              <a:endParaRPr lang="en-US" altLang="en-US"/>
            </a:p>
          </p:txBody>
        </p:sp>
        <p:sp>
          <p:nvSpPr>
            <p:cNvPr id="112649" name="Text Box 9"/>
            <p:cNvSpPr txBox="1">
              <a:spLocks noChangeArrowheads="1"/>
            </p:cNvSpPr>
            <p:nvPr/>
          </p:nvSpPr>
          <p:spPr bwMode="auto">
            <a:xfrm>
              <a:off x="2196" y="3366"/>
              <a:ext cx="4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10</a:t>
              </a:r>
              <a:r>
                <a:rPr lang="en-US" altLang="en-US" baseline="30000"/>
                <a:t>1</a:t>
              </a:r>
              <a:endParaRPr lang="en-US" altLang="en-US"/>
            </a:p>
          </p:txBody>
        </p:sp>
        <p:sp>
          <p:nvSpPr>
            <p:cNvPr id="112650" name="Text Box 10"/>
            <p:cNvSpPr txBox="1">
              <a:spLocks noChangeArrowheads="1"/>
            </p:cNvSpPr>
            <p:nvPr/>
          </p:nvSpPr>
          <p:spPr bwMode="auto">
            <a:xfrm>
              <a:off x="3676" y="3366"/>
              <a:ext cx="4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10</a:t>
              </a:r>
              <a:r>
                <a:rPr lang="en-US" altLang="en-US" baseline="30000"/>
                <a:t>5</a:t>
              </a:r>
              <a:endParaRPr lang="en-US" altLang="en-US"/>
            </a:p>
          </p:txBody>
        </p:sp>
        <p:sp>
          <p:nvSpPr>
            <p:cNvPr id="112651" name="Text Box 11"/>
            <p:cNvSpPr txBox="1">
              <a:spLocks noChangeArrowheads="1"/>
            </p:cNvSpPr>
            <p:nvPr/>
          </p:nvSpPr>
          <p:spPr bwMode="auto">
            <a:xfrm>
              <a:off x="2040" y="3692"/>
              <a:ext cx="7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/>
                <a:t>E (eV) </a:t>
              </a:r>
            </a:p>
          </p:txBody>
        </p:sp>
        <p:sp>
          <p:nvSpPr>
            <p:cNvPr id="112652" name="Text Box 12"/>
            <p:cNvSpPr txBox="1">
              <a:spLocks noChangeArrowheads="1"/>
            </p:cNvSpPr>
            <p:nvPr/>
          </p:nvSpPr>
          <p:spPr bwMode="auto">
            <a:xfrm>
              <a:off x="145" y="2099"/>
              <a:ext cx="5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Symbol" pitchFamily="18" charset="2"/>
                </a:rPr>
                <a:t>l </a:t>
              </a:r>
              <a:r>
                <a:rPr lang="en-US" altLang="en-US">
                  <a:cs typeface="Arial" charset="0"/>
                </a:rPr>
                <a:t>(Å)</a:t>
              </a:r>
              <a:endParaRPr lang="en-US" altLang="en-US">
                <a:latin typeface="Symbol" pitchFamily="18" charset="2"/>
              </a:endParaRPr>
            </a:p>
          </p:txBody>
        </p:sp>
        <p:sp>
          <p:nvSpPr>
            <p:cNvPr id="112653" name="Rectangle 13"/>
            <p:cNvSpPr>
              <a:spLocks noChangeArrowheads="1"/>
            </p:cNvSpPr>
            <p:nvPr/>
          </p:nvSpPr>
          <p:spPr bwMode="auto">
            <a:xfrm>
              <a:off x="3402" y="1409"/>
              <a:ext cx="195" cy="288"/>
            </a:xfrm>
            <a:prstGeom prst="rect">
              <a:avLst/>
            </a:prstGeom>
            <a:solidFill>
              <a:srgbClr val="002A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Symbol" pitchFamily="18" charset="2"/>
                </a:rPr>
                <a:t>g</a:t>
              </a:r>
            </a:p>
          </p:txBody>
        </p:sp>
        <p:sp>
          <p:nvSpPr>
            <p:cNvPr id="112654" name="Rectangle 14"/>
            <p:cNvSpPr>
              <a:spLocks noChangeArrowheads="1"/>
            </p:cNvSpPr>
            <p:nvPr/>
          </p:nvSpPr>
          <p:spPr bwMode="auto">
            <a:xfrm>
              <a:off x="2521" y="1396"/>
              <a:ext cx="266" cy="288"/>
            </a:xfrm>
            <a:prstGeom prst="rect">
              <a:avLst/>
            </a:prstGeom>
            <a:solidFill>
              <a:srgbClr val="002A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e</a:t>
              </a:r>
              <a:r>
                <a:rPr lang="en-US" altLang="en-US" baseline="30000"/>
                <a:t>-</a:t>
              </a:r>
            </a:p>
          </p:txBody>
        </p:sp>
        <p:sp>
          <p:nvSpPr>
            <p:cNvPr id="112655" name="Text Box 15"/>
            <p:cNvSpPr txBox="1">
              <a:spLocks noChangeArrowheads="1"/>
            </p:cNvSpPr>
            <p:nvPr/>
          </p:nvSpPr>
          <p:spPr bwMode="auto">
            <a:xfrm>
              <a:off x="1261" y="1376"/>
              <a:ext cx="223" cy="288"/>
            </a:xfrm>
            <a:prstGeom prst="rect">
              <a:avLst/>
            </a:prstGeom>
            <a:solidFill>
              <a:srgbClr val="002A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n</a:t>
              </a:r>
            </a:p>
          </p:txBody>
        </p:sp>
      </p:grpSp>
      <p:graphicFrame>
        <p:nvGraphicFramePr>
          <p:cNvPr id="112656" name="Object 16"/>
          <p:cNvGraphicFramePr>
            <a:graphicFrameLocks noChangeAspect="1"/>
          </p:cNvGraphicFramePr>
          <p:nvPr/>
        </p:nvGraphicFramePr>
        <p:xfrm>
          <a:off x="6472238" y="3433763"/>
          <a:ext cx="2184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6" name="Equation" r:id="rId4" imgW="2184120" imgH="761760" progId="Equation.3">
                  <p:embed/>
                </p:oleObj>
              </mc:Choice>
              <mc:Fallback>
                <p:oleObj name="Equation" r:id="rId4" imgW="218412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2238" y="3433763"/>
                        <a:ext cx="21844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57" name="Object 17"/>
          <p:cNvGraphicFramePr>
            <a:graphicFrameLocks noChangeAspect="1"/>
          </p:cNvGraphicFramePr>
          <p:nvPr/>
        </p:nvGraphicFramePr>
        <p:xfrm>
          <a:off x="6445250" y="1998663"/>
          <a:ext cx="23622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7" name="Equation" r:id="rId6" imgW="2361960" imgH="723600" progId="Equation.3">
                  <p:embed/>
                </p:oleObj>
              </mc:Choice>
              <mc:Fallback>
                <p:oleObj name="Equation" r:id="rId6" imgW="236196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0" y="1998663"/>
                        <a:ext cx="23622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58" name="Object 18"/>
          <p:cNvGraphicFramePr>
            <a:graphicFrameLocks noChangeAspect="1"/>
          </p:cNvGraphicFramePr>
          <p:nvPr/>
        </p:nvGraphicFramePr>
        <p:xfrm>
          <a:off x="6780213" y="4467225"/>
          <a:ext cx="14224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8" name="Equation" r:id="rId8" imgW="1422360" imgH="799920" progId="Equation.3">
                  <p:embed/>
                </p:oleObj>
              </mc:Choice>
              <mc:Fallback>
                <p:oleObj name="Equation" r:id="rId8" imgW="142236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0213" y="4467225"/>
                        <a:ext cx="14224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828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Beryl ( </a:t>
            </a:r>
            <a:r>
              <a:rPr lang="en-US" altLang="en-US" sz="3600"/>
              <a:t>Be</a:t>
            </a:r>
            <a:r>
              <a:rPr lang="en-US" altLang="en-US" sz="3600" baseline="-25000"/>
              <a:t>3</a:t>
            </a:r>
            <a:r>
              <a:rPr lang="en-US" altLang="en-US" sz="3600"/>
              <a:t>Al</a:t>
            </a:r>
            <a:r>
              <a:rPr lang="en-US" altLang="en-US" sz="3600" baseline="-25000"/>
              <a:t>2</a:t>
            </a:r>
            <a:r>
              <a:rPr lang="en-US" altLang="en-US" sz="3600"/>
              <a:t>(SiO</a:t>
            </a:r>
            <a:r>
              <a:rPr lang="en-US" altLang="en-US" sz="3600" baseline="-25000"/>
              <a:t>3</a:t>
            </a:r>
            <a:r>
              <a:rPr lang="en-US" altLang="en-US" sz="3600"/>
              <a:t>)</a:t>
            </a:r>
            <a:r>
              <a:rPr lang="en-US" altLang="en-US" sz="3600" baseline="-25000"/>
              <a:t>6 </a:t>
            </a:r>
            <a:r>
              <a:rPr lang="en-US" altLang="en-US"/>
              <a:t>)</a:t>
            </a:r>
            <a:endParaRPr lang="en-US" altLang="en-US" b="1" baseline="-25000"/>
          </a:p>
        </p:txBody>
      </p:sp>
      <p:pic>
        <p:nvPicPr>
          <p:cNvPr id="111619" name="Picture 3" descr="C:\Documents and Settings\loosdrp\My Documents\My Pictures\berylxt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1579563"/>
            <a:ext cx="3203575" cy="455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620" name="Picture 4" descr="C:\Documents and Settings\loosdrp\Desktop\beryl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163" y="1474788"/>
            <a:ext cx="3857625" cy="476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622" name="Line 6"/>
          <p:cNvSpPr>
            <a:spLocks noChangeShapeType="1"/>
          </p:cNvSpPr>
          <p:nvPr/>
        </p:nvSpPr>
        <p:spPr bwMode="auto">
          <a:xfrm>
            <a:off x="4757738" y="3819525"/>
            <a:ext cx="35226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11623" name="AutoShape 7"/>
          <p:cNvSpPr>
            <a:spLocks noChangeAspect="1" noChangeArrowheads="1"/>
          </p:cNvSpPr>
          <p:nvPr/>
        </p:nvSpPr>
        <p:spPr bwMode="auto">
          <a:xfrm rot="1800000">
            <a:off x="5819775" y="3214688"/>
            <a:ext cx="1354138" cy="1204912"/>
          </a:xfrm>
          <a:prstGeom prst="hexagon">
            <a:avLst>
              <a:gd name="adj" fmla="val 28096"/>
              <a:gd name="vf" fmla="val 115470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grpSp>
        <p:nvGrpSpPr>
          <p:cNvPr id="111626" name="Group 10"/>
          <p:cNvGrpSpPr>
            <a:grpSpLocks/>
          </p:cNvGrpSpPr>
          <p:nvPr/>
        </p:nvGrpSpPr>
        <p:grpSpPr bwMode="auto">
          <a:xfrm>
            <a:off x="4757738" y="3806825"/>
            <a:ext cx="3535362" cy="12700"/>
            <a:chOff x="2997" y="2398"/>
            <a:chExt cx="2227" cy="8"/>
          </a:xfrm>
        </p:grpSpPr>
        <p:sp>
          <p:nvSpPr>
            <p:cNvPr id="111624" name="Line 8"/>
            <p:cNvSpPr>
              <a:spLocks noChangeShapeType="1"/>
            </p:cNvSpPr>
            <p:nvPr/>
          </p:nvSpPr>
          <p:spPr bwMode="auto">
            <a:xfrm rot="1800000">
              <a:off x="2997" y="2398"/>
              <a:ext cx="221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11625" name="Line 9"/>
            <p:cNvSpPr>
              <a:spLocks noChangeShapeType="1"/>
            </p:cNvSpPr>
            <p:nvPr/>
          </p:nvSpPr>
          <p:spPr bwMode="auto">
            <a:xfrm>
              <a:off x="3005" y="2406"/>
              <a:ext cx="221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6407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2" grpId="0" animBg="1"/>
      <p:bldP spid="1116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1475"/>
            <a:ext cx="7772400" cy="1143000"/>
          </a:xfrm>
        </p:spPr>
        <p:txBody>
          <a:bodyPr/>
          <a:lstStyle/>
          <a:p>
            <a:r>
              <a:rPr lang="en-US" altLang="en-US"/>
              <a:t>Previously 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954088" y="2149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US" altLang="en-US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431925" y="18081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876300" y="1992313"/>
            <a:ext cx="5064848" cy="186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/>
              <a:t> Crystal = Lattice + Basis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/>
              <a:t> Primitive unit cells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/>
              <a:t> Symmetry: Translations, Rotations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/>
              <a:t> Classification -&gt; </a:t>
            </a:r>
            <a:r>
              <a:rPr lang="en-US" altLang="en-US" dirty="0" err="1"/>
              <a:t>Bravais</a:t>
            </a:r>
            <a:r>
              <a:rPr lang="en-US" altLang="en-US" dirty="0"/>
              <a:t> </a:t>
            </a:r>
            <a:r>
              <a:rPr lang="en-US" altLang="en-US" dirty="0" smtClean="0"/>
              <a:t>lattices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076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58" name="Group 2"/>
          <p:cNvGrpSpPr>
            <a:grpSpLocks/>
          </p:cNvGrpSpPr>
          <p:nvPr/>
        </p:nvGrpSpPr>
        <p:grpSpPr bwMode="auto">
          <a:xfrm>
            <a:off x="901700" y="1560513"/>
            <a:ext cx="7340600" cy="4673600"/>
            <a:chOff x="568" y="1002"/>
            <a:chExt cx="4624" cy="2944"/>
          </a:xfrm>
        </p:grpSpPr>
        <p:grpSp>
          <p:nvGrpSpPr>
            <p:cNvPr id="96259" name="Group 3"/>
            <p:cNvGrpSpPr>
              <a:grpSpLocks/>
            </p:cNvGrpSpPr>
            <p:nvPr/>
          </p:nvGrpSpPr>
          <p:grpSpPr bwMode="auto">
            <a:xfrm>
              <a:off x="568" y="1002"/>
              <a:ext cx="4624" cy="2512"/>
              <a:chOff x="568" y="1002"/>
              <a:chExt cx="4624" cy="2512"/>
            </a:xfrm>
          </p:grpSpPr>
          <p:pic>
            <p:nvPicPr>
              <p:cNvPr id="96260" name="Picture 4" descr="C:\WINDOWS\Desktop\diff1.jp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39" y="1341"/>
                <a:ext cx="1753" cy="175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6261" name="Picture 5" descr="C:\WINDOWS\Desktop\moo3.gif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8" y="1002"/>
                <a:ext cx="2301" cy="25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6262" name="Text Box 6"/>
            <p:cNvSpPr txBox="1">
              <a:spLocks noChangeArrowheads="1"/>
            </p:cNvSpPr>
            <p:nvPr/>
          </p:nvSpPr>
          <p:spPr bwMode="auto">
            <a:xfrm>
              <a:off x="1970" y="3658"/>
              <a:ext cx="18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Orthorhombic MoO</a:t>
              </a:r>
              <a:r>
                <a:rPr lang="en-US" altLang="en-US" baseline="-25000"/>
                <a:t>3</a:t>
              </a:r>
              <a:endParaRPr lang="en-US" altLang="en-US"/>
            </a:p>
          </p:txBody>
        </p:sp>
      </p:grpSp>
      <p:sp>
        <p:nvSpPr>
          <p:cNvPr id="96263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Molybdenum oxide MoO</a:t>
            </a:r>
            <a:r>
              <a:rPr lang="en-US" altLang="en-US" baseline="-25000"/>
              <a:t>3</a:t>
            </a:r>
            <a:endParaRPr lang="en-US" altLang="en-US"/>
          </a:p>
        </p:txBody>
      </p:sp>
      <p:graphicFrame>
        <p:nvGraphicFramePr>
          <p:cNvPr id="96264" name="Object 8"/>
          <p:cNvGraphicFramePr>
            <a:graphicFrameLocks noChangeAspect="1"/>
          </p:cNvGraphicFramePr>
          <p:nvPr/>
        </p:nvGraphicFramePr>
        <p:xfrm>
          <a:off x="8270875" y="2376488"/>
          <a:ext cx="7112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4" name="Equation" r:id="rId5" imgW="711000" imgH="291960" progId="Equation.3">
                  <p:embed/>
                </p:oleObj>
              </mc:Choice>
              <mc:Fallback>
                <p:oleObj name="Equation" r:id="rId5" imgW="7110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75" y="2376488"/>
                        <a:ext cx="7112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5" name="Object 9"/>
          <p:cNvGraphicFramePr>
            <a:graphicFrameLocks noChangeAspect="1"/>
          </p:cNvGraphicFramePr>
          <p:nvPr/>
        </p:nvGraphicFramePr>
        <p:xfrm>
          <a:off x="6096000" y="1736725"/>
          <a:ext cx="7112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5" name="Equation" r:id="rId7" imgW="711000" imgH="291960" progId="Equation.3">
                  <p:embed/>
                </p:oleObj>
              </mc:Choice>
              <mc:Fallback>
                <p:oleObj name="Equation" r:id="rId7" imgW="7110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736725"/>
                        <a:ext cx="7112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66" name="Line 10"/>
          <p:cNvSpPr>
            <a:spLocks noChangeShapeType="1"/>
          </p:cNvSpPr>
          <p:nvPr/>
        </p:nvSpPr>
        <p:spPr bwMode="auto">
          <a:xfrm>
            <a:off x="6165850" y="2155825"/>
            <a:ext cx="606425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96267" name="Line 11"/>
          <p:cNvSpPr>
            <a:spLocks noChangeShapeType="1"/>
          </p:cNvSpPr>
          <p:nvPr/>
        </p:nvSpPr>
        <p:spPr bwMode="auto">
          <a:xfrm rot="5400000">
            <a:off x="7733506" y="2518569"/>
            <a:ext cx="606425" cy="158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graphicFrame>
        <p:nvGraphicFramePr>
          <p:cNvPr id="96268" name="Object 12"/>
          <p:cNvGraphicFramePr>
            <a:graphicFrameLocks noChangeAspect="1"/>
          </p:cNvGraphicFramePr>
          <p:nvPr/>
        </p:nvGraphicFramePr>
        <p:xfrm>
          <a:off x="2659063" y="4011613"/>
          <a:ext cx="190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6" name="Equation" r:id="rId9" imgW="190440" imgH="291960" progId="Equation.3">
                  <p:embed/>
                </p:oleObj>
              </mc:Choice>
              <mc:Fallback>
                <p:oleObj name="Equation" r:id="rId9" imgW="1904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9063" y="4011613"/>
                        <a:ext cx="190500" cy="29210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1620838" y="3390900"/>
            <a:ext cx="2154237" cy="561975"/>
          </a:xfrm>
          <a:prstGeom prst="rect">
            <a:avLst/>
          </a:prstGeom>
          <a:solidFill>
            <a:srgbClr val="0000FF">
              <a:alpha val="50000"/>
            </a:srgbClr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graphicFrame>
        <p:nvGraphicFramePr>
          <p:cNvPr id="96270" name="Object 14"/>
          <p:cNvGraphicFramePr>
            <a:graphicFrameLocks noChangeAspect="1"/>
          </p:cNvGraphicFramePr>
          <p:nvPr/>
        </p:nvGraphicFramePr>
        <p:xfrm>
          <a:off x="1336675" y="3571875"/>
          <a:ext cx="1905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7" name="Equation" r:id="rId11" imgW="190440" imgH="241200" progId="Equation.3">
                  <p:embed/>
                </p:oleObj>
              </mc:Choice>
              <mc:Fallback>
                <p:oleObj name="Equation" r:id="rId11" imgW="190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675" y="3571875"/>
                        <a:ext cx="190500" cy="24130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265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Reciprocal Space</a:t>
            </a: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873125" y="2414588"/>
            <a:ext cx="7159625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buFontTx/>
              <a:buChar char="•"/>
            </a:pPr>
            <a:r>
              <a:rPr lang="en-US" altLang="en-US" sz="2800" dirty="0"/>
              <a:t> Periodic plane waves in periodic structures</a:t>
            </a:r>
          </a:p>
          <a:p>
            <a:pPr algn="l">
              <a:lnSpc>
                <a:spcPct val="130000"/>
              </a:lnSpc>
              <a:buFontTx/>
              <a:buChar char="•"/>
            </a:pPr>
            <a:r>
              <a:rPr lang="en-US" altLang="en-US" sz="2800" dirty="0"/>
              <a:t> Set of directions in the real lattice</a:t>
            </a:r>
          </a:p>
          <a:p>
            <a:pPr algn="l">
              <a:lnSpc>
                <a:spcPct val="130000"/>
              </a:lnSpc>
              <a:buFontTx/>
              <a:buChar char="•"/>
            </a:pPr>
            <a:r>
              <a:rPr lang="en-US" altLang="en-US" sz="2800" dirty="0"/>
              <a:t> Set of allowed Fourier components </a:t>
            </a:r>
            <a:br>
              <a:rPr lang="en-US" altLang="en-US" sz="2800" dirty="0"/>
            </a:br>
            <a:r>
              <a:rPr lang="en-US" altLang="en-US" sz="2800" dirty="0"/>
              <a:t>                            in FT from structure</a:t>
            </a:r>
          </a:p>
        </p:txBody>
      </p:sp>
    </p:spTree>
    <p:extLst>
      <p:ext uri="{BB962C8B-B14F-4D97-AF65-F5344CB8AC3E}">
        <p14:creationId xmlns:p14="http://schemas.microsoft.com/office/powerpoint/2010/main" val="236042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213"/>
            <a:ext cx="7772400" cy="836612"/>
          </a:xfrm>
        </p:spPr>
        <p:txBody>
          <a:bodyPr/>
          <a:lstStyle/>
          <a:p>
            <a:r>
              <a:rPr lang="en-US" altLang="en-US"/>
              <a:t>Reciprocal lattice</a:t>
            </a:r>
          </a:p>
        </p:txBody>
      </p:sp>
      <p:grpSp>
        <p:nvGrpSpPr>
          <p:cNvPr id="97287" name="Group 7"/>
          <p:cNvGrpSpPr>
            <a:grpSpLocks/>
          </p:cNvGrpSpPr>
          <p:nvPr/>
        </p:nvGrpSpPr>
        <p:grpSpPr bwMode="auto">
          <a:xfrm>
            <a:off x="247650" y="1443038"/>
            <a:ext cx="8950325" cy="5372100"/>
            <a:chOff x="61" y="1080"/>
            <a:chExt cx="5638" cy="3384"/>
          </a:xfrm>
        </p:grpSpPr>
        <p:sp>
          <p:nvSpPr>
            <p:cNvPr id="97284" name="Text Box 4"/>
            <p:cNvSpPr txBox="1">
              <a:spLocks noChangeArrowheads="1"/>
            </p:cNvSpPr>
            <p:nvPr/>
          </p:nvSpPr>
          <p:spPr bwMode="auto">
            <a:xfrm>
              <a:off x="61" y="1129"/>
              <a:ext cx="5326" cy="3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buFontTx/>
                <a:buAutoNum type="arabicParenR"/>
              </a:pPr>
              <a:r>
                <a:rPr lang="en-US" altLang="en-US">
                  <a:solidFill>
                    <a:srgbClr val="FFFF00"/>
                  </a:solidFill>
                  <a:latin typeface="Arial" charset="0"/>
                </a:rPr>
                <a:t/>
              </a:r>
              <a:br>
                <a:rPr lang="en-US" altLang="en-US">
                  <a:solidFill>
                    <a:srgbClr val="FFFF00"/>
                  </a:solidFill>
                  <a:latin typeface="Arial" charset="0"/>
                </a:rPr>
              </a:br>
              <a:r>
                <a:rPr lang="en-US" altLang="en-US">
                  <a:solidFill>
                    <a:srgbClr val="FFFF00"/>
                  </a:solidFill>
                  <a:latin typeface="Arial" charset="0"/>
                </a:rPr>
                <a:t/>
              </a:r>
              <a:br>
                <a:rPr lang="en-US" altLang="en-US">
                  <a:solidFill>
                    <a:srgbClr val="FFFF00"/>
                  </a:solidFill>
                  <a:latin typeface="Arial" charset="0"/>
                </a:rPr>
              </a:br>
              <a:r>
                <a:rPr lang="en-US" altLang="en-US" sz="1200">
                  <a:solidFill>
                    <a:srgbClr val="FFFF00"/>
                  </a:solidFill>
                  <a:latin typeface="Arial" charset="0"/>
                </a:rPr>
                <a:t> </a:t>
              </a:r>
              <a:endParaRPr lang="en-US" altLang="en-US">
                <a:solidFill>
                  <a:srgbClr val="FFFF00"/>
                </a:solidFill>
                <a:latin typeface="Arial" charset="0"/>
              </a:endParaRPr>
            </a:p>
            <a:p>
              <a:pPr algn="l">
                <a:buFontTx/>
                <a:buAutoNum type="arabicParenR"/>
              </a:pPr>
              <a:r>
                <a:rPr lang="en-US" altLang="en-US">
                  <a:solidFill>
                    <a:srgbClr val="FFFF00"/>
                  </a:solidFill>
                  <a:latin typeface="Arial" charset="0"/>
                </a:rPr>
                <a:t> </a:t>
              </a:r>
              <a:r>
                <a:rPr lang="en-US" altLang="en-US" b="1">
                  <a:solidFill>
                    <a:srgbClr val="FFFF00"/>
                  </a:solidFill>
                  <a:latin typeface="Arial" charset="0"/>
                </a:rPr>
                <a:t>a</a:t>
              </a:r>
              <a:r>
                <a:rPr lang="en-US" altLang="en-US" baseline="-25000">
                  <a:solidFill>
                    <a:srgbClr val="FFFF00"/>
                  </a:solidFill>
                  <a:latin typeface="Arial" charset="0"/>
                </a:rPr>
                <a:t>i</a:t>
              </a:r>
              <a:r>
                <a:rPr lang="en-US" altLang="en-US">
                  <a:solidFill>
                    <a:srgbClr val="FFFF00"/>
                  </a:solidFill>
                  <a:latin typeface="Arial" charset="0"/>
                  <a:cs typeface="Arial" charset="0"/>
                </a:rPr>
                <a:t>·</a:t>
              </a:r>
              <a:r>
                <a:rPr lang="en-US" altLang="en-US" b="1">
                  <a:solidFill>
                    <a:srgbClr val="FFFF00"/>
                  </a:solidFill>
                  <a:latin typeface="Arial" charset="0"/>
                  <a:cs typeface="Arial" charset="0"/>
                </a:rPr>
                <a:t>b</a:t>
              </a:r>
              <a:r>
                <a:rPr lang="en-US" altLang="en-US" baseline="-25000">
                  <a:solidFill>
                    <a:srgbClr val="FFFF00"/>
                  </a:solidFill>
                  <a:latin typeface="Arial" charset="0"/>
                  <a:cs typeface="Arial" charset="0"/>
                </a:rPr>
                <a:t>j</a:t>
              </a:r>
              <a:r>
                <a:rPr lang="en-US" altLang="en-US">
                  <a:solidFill>
                    <a:srgbClr val="FFFF00"/>
                  </a:solidFill>
                  <a:latin typeface="Arial" charset="0"/>
                  <a:cs typeface="Arial" charset="0"/>
                </a:rPr>
                <a:t>=2</a:t>
              </a:r>
              <a:r>
                <a:rPr lang="en-US" altLang="en-US">
                  <a:solidFill>
                    <a:srgbClr val="FFFF00"/>
                  </a:solidFill>
                  <a:latin typeface="Symbol" pitchFamily="18" charset="2"/>
                  <a:cs typeface="Arial" charset="0"/>
                </a:rPr>
                <a:t>pd</a:t>
              </a:r>
              <a:r>
                <a:rPr lang="en-US" altLang="en-US" baseline="-25000">
                  <a:solidFill>
                    <a:srgbClr val="FFFF00"/>
                  </a:solidFill>
                  <a:latin typeface="Arial" charset="0"/>
                  <a:cs typeface="Arial" charset="0"/>
                </a:rPr>
                <a:t>ij</a:t>
              </a:r>
              <a:br>
                <a:rPr lang="en-US" altLang="en-US" baseline="-25000">
                  <a:solidFill>
                    <a:srgbClr val="FFFF00"/>
                  </a:solidFill>
                  <a:latin typeface="Arial" charset="0"/>
                  <a:cs typeface="Arial" charset="0"/>
                </a:rPr>
              </a:br>
              <a:r>
                <a:rPr lang="en-US" altLang="en-US" baseline="-25000">
                  <a:solidFill>
                    <a:srgbClr val="FFFF00"/>
                  </a:solidFill>
                  <a:latin typeface="Arial" charset="0"/>
                  <a:cs typeface="Arial" charset="0"/>
                </a:rPr>
                <a:t/>
              </a:r>
              <a:br>
                <a:rPr lang="en-US" altLang="en-US" baseline="-25000">
                  <a:solidFill>
                    <a:srgbClr val="FFFF00"/>
                  </a:solidFill>
                  <a:latin typeface="Arial" charset="0"/>
                  <a:cs typeface="Arial" charset="0"/>
                </a:rPr>
              </a:br>
              <a:endParaRPr lang="en-US" altLang="en-US" baseline="-25000">
                <a:solidFill>
                  <a:srgbClr val="FFFF00"/>
                </a:solidFill>
                <a:latin typeface="Arial" charset="0"/>
                <a:cs typeface="Arial" charset="0"/>
              </a:endParaRPr>
            </a:p>
            <a:p>
              <a:pPr algn="l">
                <a:buFontTx/>
                <a:buAutoNum type="arabicParenR"/>
              </a:pPr>
              <a:r>
                <a:rPr lang="en-US" altLang="en-US" baseline="-25000">
                  <a:solidFill>
                    <a:srgbClr val="FFFF00"/>
                  </a:solidFill>
                  <a:latin typeface="Arial" charset="0"/>
                  <a:cs typeface="Arial" charset="0"/>
                </a:rPr>
                <a:t/>
              </a:r>
              <a:br>
                <a:rPr lang="en-US" altLang="en-US" baseline="-25000">
                  <a:solidFill>
                    <a:srgbClr val="FFFF00"/>
                  </a:solidFill>
                  <a:latin typeface="Arial" charset="0"/>
                  <a:cs typeface="Arial" charset="0"/>
                </a:rPr>
              </a:br>
              <a:r>
                <a:rPr lang="en-US" altLang="en-US" baseline="-25000">
                  <a:solidFill>
                    <a:srgbClr val="FFFF00"/>
                  </a:solidFill>
                  <a:latin typeface="Arial" charset="0"/>
                  <a:cs typeface="Arial" charset="0"/>
                </a:rPr>
                <a:t/>
              </a:r>
              <a:br>
                <a:rPr lang="en-US" altLang="en-US" baseline="-25000">
                  <a:solidFill>
                    <a:srgbClr val="FFFF00"/>
                  </a:solidFill>
                  <a:latin typeface="Arial" charset="0"/>
                  <a:cs typeface="Arial" charset="0"/>
                </a:rPr>
              </a:br>
              <a:endParaRPr lang="en-US" altLang="en-US" baseline="-25000">
                <a:solidFill>
                  <a:srgbClr val="FFFF00"/>
                </a:solidFill>
                <a:latin typeface="Arial" charset="0"/>
                <a:cs typeface="Arial" charset="0"/>
              </a:endParaRPr>
            </a:p>
            <a:p>
              <a:pPr algn="l">
                <a:buFontTx/>
                <a:buAutoNum type="arabicParenR"/>
              </a:pPr>
              <a:r>
                <a:rPr lang="en-US" altLang="en-US">
                  <a:solidFill>
                    <a:srgbClr val="FFFF0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altLang="en-US" b="1">
                  <a:solidFill>
                    <a:srgbClr val="FFFF00"/>
                  </a:solidFill>
                  <a:latin typeface="Arial" charset="0"/>
                  <a:cs typeface="Arial" charset="0"/>
                </a:rPr>
                <a:t>b</a:t>
              </a:r>
              <a:r>
                <a:rPr lang="en-US" altLang="en-US" baseline="-25000">
                  <a:solidFill>
                    <a:srgbClr val="FFFF00"/>
                  </a:solidFill>
                  <a:latin typeface="Arial" charset="0"/>
                  <a:cs typeface="Arial" charset="0"/>
                </a:rPr>
                <a:t>1</a:t>
              </a:r>
              <a:r>
                <a:rPr lang="en-US" altLang="en-US">
                  <a:solidFill>
                    <a:srgbClr val="FFFF00"/>
                  </a:solidFill>
                  <a:latin typeface="Arial" charset="0"/>
                  <a:cs typeface="Arial" charset="0"/>
                </a:rPr>
                <a:t>, </a:t>
              </a:r>
              <a:r>
                <a:rPr lang="en-US" altLang="en-US" b="1">
                  <a:solidFill>
                    <a:srgbClr val="FFFF00"/>
                  </a:solidFill>
                  <a:latin typeface="Arial" charset="0"/>
                  <a:cs typeface="Arial" charset="0"/>
                </a:rPr>
                <a:t>b</a:t>
              </a:r>
              <a:r>
                <a:rPr lang="en-US" altLang="en-US" baseline="-25000">
                  <a:solidFill>
                    <a:srgbClr val="FFFF00"/>
                  </a:solidFill>
                  <a:latin typeface="Arial" charset="0"/>
                  <a:cs typeface="Arial" charset="0"/>
                </a:rPr>
                <a:t>2</a:t>
              </a:r>
              <a:r>
                <a:rPr lang="en-US" altLang="en-US">
                  <a:solidFill>
                    <a:srgbClr val="FFFF00"/>
                  </a:solidFill>
                  <a:latin typeface="Arial" charset="0"/>
                  <a:cs typeface="Arial" charset="0"/>
                </a:rPr>
                <a:t>, </a:t>
              </a:r>
              <a:r>
                <a:rPr lang="en-US" altLang="en-US" b="1">
                  <a:solidFill>
                    <a:srgbClr val="FFFF00"/>
                  </a:solidFill>
                  <a:latin typeface="Arial" charset="0"/>
                  <a:cs typeface="Arial" charset="0"/>
                </a:rPr>
                <a:t>b</a:t>
              </a:r>
              <a:r>
                <a:rPr lang="en-US" altLang="en-US" baseline="-25000">
                  <a:solidFill>
                    <a:srgbClr val="FFFF00"/>
                  </a:solidFill>
                  <a:latin typeface="Arial" charset="0"/>
                  <a:cs typeface="Arial" charset="0"/>
                </a:rPr>
                <a:t>3</a:t>
              </a:r>
              <a:r>
                <a:rPr lang="en-US" altLang="en-US">
                  <a:solidFill>
                    <a:srgbClr val="FFFF00"/>
                  </a:solidFill>
                  <a:latin typeface="Arial" charset="0"/>
                  <a:cs typeface="Arial" charset="0"/>
                </a:rPr>
                <a:t> are primitive lattice vectors of an abstract</a:t>
              </a:r>
              <a:br>
                <a:rPr lang="en-US" altLang="en-US">
                  <a:solidFill>
                    <a:srgbClr val="FFFF00"/>
                  </a:solidFill>
                  <a:latin typeface="Arial" charset="0"/>
                  <a:cs typeface="Arial" charset="0"/>
                </a:rPr>
              </a:br>
              <a:r>
                <a:rPr lang="en-US" altLang="en-US">
                  <a:solidFill>
                    <a:srgbClr val="FFFF00"/>
                  </a:solidFill>
                  <a:latin typeface="Arial" charset="0"/>
                  <a:cs typeface="Arial" charset="0"/>
                </a:rPr>
                <a:t> lattice, conjugate to the lattice in direct space.</a:t>
              </a:r>
              <a:br>
                <a:rPr lang="en-US" altLang="en-US">
                  <a:solidFill>
                    <a:srgbClr val="FFFF00"/>
                  </a:solidFill>
                  <a:latin typeface="Arial" charset="0"/>
                  <a:cs typeface="Arial" charset="0"/>
                </a:rPr>
              </a:br>
              <a:r>
                <a:rPr lang="en-US" altLang="en-US">
                  <a:solidFill>
                    <a:srgbClr val="FFFF00"/>
                  </a:solidFill>
                  <a:latin typeface="Arial" charset="0"/>
                  <a:cs typeface="Arial" charset="0"/>
                </a:rPr>
                <a:t>They span a Bravais lattice.</a:t>
              </a:r>
              <a:br>
                <a:rPr lang="en-US" altLang="en-US">
                  <a:solidFill>
                    <a:srgbClr val="FFFF00"/>
                  </a:solidFill>
                  <a:latin typeface="Arial" charset="0"/>
                  <a:cs typeface="Arial" charset="0"/>
                </a:rPr>
              </a:br>
              <a:r>
                <a:rPr lang="en-US" altLang="en-US" sz="1000">
                  <a:solidFill>
                    <a:srgbClr val="FFFF00"/>
                  </a:solidFill>
                  <a:latin typeface="Arial" charset="0"/>
                  <a:cs typeface="Arial" charset="0"/>
                </a:rPr>
                <a:t> </a:t>
              </a:r>
              <a:endParaRPr lang="en-US" altLang="en-US">
                <a:solidFill>
                  <a:srgbClr val="FFFF00"/>
                </a:solidFill>
                <a:latin typeface="Arial" charset="0"/>
                <a:cs typeface="Arial" charset="0"/>
              </a:endParaRPr>
            </a:p>
            <a:p>
              <a:pPr algn="l">
                <a:buFontTx/>
                <a:buAutoNum type="arabicParenR"/>
              </a:pPr>
              <a:r>
                <a:rPr lang="en-US" altLang="en-US">
                  <a:solidFill>
                    <a:srgbClr val="FFFF0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altLang="en-US" b="1">
                  <a:solidFill>
                    <a:srgbClr val="FFFF00"/>
                  </a:solidFill>
                  <a:latin typeface="Arial" charset="0"/>
                  <a:cs typeface="Arial" charset="0"/>
                </a:rPr>
                <a:t>b</a:t>
              </a:r>
              <a:r>
                <a:rPr lang="en-US" altLang="en-US" baseline="-25000">
                  <a:solidFill>
                    <a:srgbClr val="FFFF00"/>
                  </a:solidFill>
                  <a:latin typeface="Arial" charset="0"/>
                  <a:cs typeface="Arial" charset="0"/>
                </a:rPr>
                <a:t>j</a:t>
              </a:r>
              <a:r>
                <a:rPr lang="en-US" altLang="en-US">
                  <a:solidFill>
                    <a:srgbClr val="FFFF00"/>
                  </a:solidFill>
                  <a:latin typeface="Arial" charset="0"/>
                  <a:cs typeface="Arial" charset="0"/>
                </a:rPr>
                <a:t> not easily scalable to </a:t>
              </a:r>
              <a:r>
                <a:rPr lang="en-US" altLang="en-US" b="1">
                  <a:solidFill>
                    <a:srgbClr val="FFFF00"/>
                  </a:solidFill>
                  <a:latin typeface="Arial" charset="0"/>
                  <a:cs typeface="Arial" charset="0"/>
                </a:rPr>
                <a:t>a</a:t>
              </a:r>
              <a:r>
                <a:rPr lang="en-US" altLang="en-US" baseline="-25000">
                  <a:solidFill>
                    <a:srgbClr val="FFFF00"/>
                  </a:solidFill>
                  <a:latin typeface="Arial" charset="0"/>
                  <a:cs typeface="Arial" charset="0"/>
                </a:rPr>
                <a:t>i</a:t>
              </a:r>
              <a:r>
                <a:rPr lang="en-US" altLang="en-US">
                  <a:solidFill>
                    <a:srgbClr val="FFFF00"/>
                  </a:solidFill>
                  <a:latin typeface="Arial" charset="0"/>
                  <a:cs typeface="Arial" charset="0"/>
                </a:rPr>
                <a:t> and not parallel to them either </a:t>
              </a:r>
              <a:br>
                <a:rPr lang="en-US" altLang="en-US">
                  <a:solidFill>
                    <a:srgbClr val="FFFF00"/>
                  </a:solidFill>
                  <a:latin typeface="Arial" charset="0"/>
                  <a:cs typeface="Arial" charset="0"/>
                </a:rPr>
              </a:br>
              <a:r>
                <a:rPr lang="en-US" altLang="en-US" sz="1000">
                  <a:solidFill>
                    <a:srgbClr val="FFFF00"/>
                  </a:solidFill>
                  <a:latin typeface="Arial" charset="0"/>
                  <a:cs typeface="Arial" charset="0"/>
                </a:rPr>
                <a:t> </a:t>
              </a:r>
              <a:endParaRPr lang="en-US" altLang="en-US">
                <a:solidFill>
                  <a:srgbClr val="FFFF00"/>
                </a:solidFill>
                <a:latin typeface="Arial" charset="0"/>
                <a:cs typeface="Arial" charset="0"/>
              </a:endParaRPr>
            </a:p>
            <a:p>
              <a:pPr algn="l">
                <a:buFontTx/>
                <a:buAutoNum type="arabicParenR"/>
              </a:pPr>
              <a:r>
                <a:rPr lang="en-US" altLang="en-US">
                  <a:solidFill>
                    <a:srgbClr val="FFFF00"/>
                  </a:solidFill>
                  <a:latin typeface="Arial" charset="0"/>
                  <a:cs typeface="Arial" charset="0"/>
                </a:rPr>
                <a:t> Reciprocal of reciprocal is real lattice again</a:t>
              </a:r>
              <a:br>
                <a:rPr lang="en-US" altLang="en-US">
                  <a:solidFill>
                    <a:srgbClr val="FFFF00"/>
                  </a:solidFill>
                  <a:latin typeface="Arial" charset="0"/>
                  <a:cs typeface="Arial" charset="0"/>
                </a:rPr>
              </a:br>
              <a:r>
                <a:rPr lang="en-US" altLang="en-US" sz="1000">
                  <a:solidFill>
                    <a:srgbClr val="FFFF00"/>
                  </a:solidFill>
                  <a:latin typeface="Arial" charset="0"/>
                  <a:cs typeface="Arial" charset="0"/>
                </a:rPr>
                <a:t> </a:t>
              </a:r>
              <a:endParaRPr lang="en-US" altLang="en-US">
                <a:solidFill>
                  <a:srgbClr val="FFFF00"/>
                </a:solidFill>
                <a:latin typeface="Arial" charset="0"/>
                <a:cs typeface="Arial" charset="0"/>
              </a:endParaRPr>
            </a:p>
            <a:p>
              <a:pPr algn="l">
                <a:buFontTx/>
                <a:buAutoNum type="arabicParenR"/>
              </a:pPr>
              <a:r>
                <a:rPr lang="en-US" altLang="en-US">
                  <a:solidFill>
                    <a:srgbClr val="FFFF00"/>
                  </a:solidFill>
                  <a:latin typeface="Arial" charset="0"/>
                  <a:cs typeface="Arial" charset="0"/>
                </a:rPr>
                <a:t> dimension [</a:t>
              </a:r>
              <a:r>
                <a:rPr lang="en-US" altLang="en-US" b="1">
                  <a:solidFill>
                    <a:srgbClr val="FFFF00"/>
                  </a:solidFill>
                  <a:latin typeface="Arial" charset="0"/>
                  <a:cs typeface="Arial" charset="0"/>
                </a:rPr>
                <a:t>b</a:t>
              </a:r>
              <a:r>
                <a:rPr lang="en-US" altLang="en-US" baseline="-25000">
                  <a:solidFill>
                    <a:srgbClr val="FFFF00"/>
                  </a:solidFill>
                  <a:latin typeface="Arial" charset="0"/>
                  <a:cs typeface="Arial" charset="0"/>
                </a:rPr>
                <a:t>i</a:t>
              </a:r>
              <a:r>
                <a:rPr lang="en-US" altLang="en-US">
                  <a:solidFill>
                    <a:srgbClr val="FFFF00"/>
                  </a:solidFill>
                  <a:latin typeface="Arial" charset="0"/>
                  <a:cs typeface="Arial" charset="0"/>
                </a:rPr>
                <a:t>] = m</a:t>
              </a:r>
              <a:r>
                <a:rPr lang="en-US" altLang="en-US" baseline="30000">
                  <a:solidFill>
                    <a:srgbClr val="FFFF00"/>
                  </a:solidFill>
                  <a:latin typeface="Arial" charset="0"/>
                  <a:cs typeface="Arial" charset="0"/>
                </a:rPr>
                <a:t>-1</a:t>
              </a:r>
              <a:r>
                <a:rPr lang="en-US" altLang="en-US">
                  <a:solidFill>
                    <a:srgbClr val="FFFF00"/>
                  </a:solidFill>
                  <a:latin typeface="Arial" charset="0"/>
                  <a:cs typeface="Arial" charset="0"/>
                </a:rPr>
                <a:t> </a:t>
              </a:r>
              <a:endParaRPr lang="en-US" altLang="en-US">
                <a:solidFill>
                  <a:srgbClr val="FFFF00"/>
                </a:solidFill>
                <a:latin typeface="Arial" charset="0"/>
              </a:endParaRPr>
            </a:p>
          </p:txBody>
        </p:sp>
        <p:graphicFrame>
          <p:nvGraphicFramePr>
            <p:cNvPr id="97285" name="Object 5"/>
            <p:cNvGraphicFramePr>
              <a:graphicFrameLocks noChangeAspect="1"/>
            </p:cNvGraphicFramePr>
            <p:nvPr/>
          </p:nvGraphicFramePr>
          <p:xfrm>
            <a:off x="451" y="2063"/>
            <a:ext cx="1728" cy="5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10" name="Equation" r:id="rId3" imgW="2743200" imgH="901440" progId="Equation.3">
                    <p:embed/>
                  </p:oleObj>
                </mc:Choice>
                <mc:Fallback>
                  <p:oleObj name="Equation" r:id="rId3" imgW="2743200" imgH="901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" y="2063"/>
                          <a:ext cx="1728" cy="5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7286" name="Object 6"/>
            <p:cNvGraphicFramePr>
              <a:graphicFrameLocks noChangeAspect="1"/>
            </p:cNvGraphicFramePr>
            <p:nvPr/>
          </p:nvGraphicFramePr>
          <p:xfrm>
            <a:off x="437" y="1080"/>
            <a:ext cx="5262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11" name="Equation" r:id="rId5" imgW="8369280" imgH="799920" progId="Equation.3">
                    <p:embed/>
                  </p:oleObj>
                </mc:Choice>
                <mc:Fallback>
                  <p:oleObj name="Equation" r:id="rId5" imgW="8369280" imgH="7999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" y="1080"/>
                          <a:ext cx="5262" cy="5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75874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Reciprocal lattice of SC</a:t>
            </a:r>
          </a:p>
        </p:txBody>
      </p:sp>
      <p:grpSp>
        <p:nvGrpSpPr>
          <p:cNvPr id="101379" name="Group 3"/>
          <p:cNvGrpSpPr>
            <a:grpSpLocks/>
          </p:cNvGrpSpPr>
          <p:nvPr/>
        </p:nvGrpSpPr>
        <p:grpSpPr bwMode="auto">
          <a:xfrm>
            <a:off x="773113" y="2824163"/>
            <a:ext cx="3038475" cy="1546225"/>
            <a:chOff x="802" y="1068"/>
            <a:chExt cx="1914" cy="974"/>
          </a:xfrm>
        </p:grpSpPr>
        <p:grpSp>
          <p:nvGrpSpPr>
            <p:cNvPr id="101380" name="Group 4"/>
            <p:cNvGrpSpPr>
              <a:grpSpLocks/>
            </p:cNvGrpSpPr>
            <p:nvPr/>
          </p:nvGrpSpPr>
          <p:grpSpPr bwMode="auto">
            <a:xfrm>
              <a:off x="802" y="1068"/>
              <a:ext cx="984" cy="974"/>
              <a:chOff x="1805" y="1700"/>
              <a:chExt cx="984" cy="974"/>
            </a:xfrm>
          </p:grpSpPr>
          <p:sp>
            <p:nvSpPr>
              <p:cNvPr id="101381" name="Rectangle 5"/>
              <p:cNvSpPr>
                <a:spLocks noChangeAspect="1" noChangeArrowheads="1"/>
              </p:cNvSpPr>
              <p:nvPr/>
            </p:nvSpPr>
            <p:spPr bwMode="auto">
              <a:xfrm>
                <a:off x="1851" y="1949"/>
                <a:ext cx="680" cy="680"/>
              </a:xfrm>
              <a:prstGeom prst="rect">
                <a:avLst/>
              </a:prstGeom>
              <a:solidFill>
                <a:srgbClr val="FFFF00"/>
              </a:solidFill>
              <a:ln w="12700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887400" prstMaterial="legacyWireframe">
                <a:bevelT w="13500" h="13500" prst="angle"/>
                <a:bevelB w="13500" h="13500" prst="angle"/>
                <a:extrusionClr>
                  <a:srgbClr val="FF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  <a:flatTx/>
              </a:bodyPr>
              <a:lstStyle/>
              <a:p>
                <a:endParaRPr lang="en-AU"/>
              </a:p>
            </p:txBody>
          </p:sp>
          <p:sp>
            <p:nvSpPr>
              <p:cNvPr id="101382" name="Oval 6"/>
              <p:cNvSpPr>
                <a:spLocks noChangeAspect="1" noChangeArrowheads="1"/>
              </p:cNvSpPr>
              <p:nvPr/>
            </p:nvSpPr>
            <p:spPr bwMode="auto">
              <a:xfrm>
                <a:off x="1805" y="2583"/>
                <a:ext cx="91" cy="91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01383" name="Oval 7"/>
              <p:cNvSpPr>
                <a:spLocks noChangeAspect="1" noChangeArrowheads="1"/>
              </p:cNvSpPr>
              <p:nvPr/>
            </p:nvSpPr>
            <p:spPr bwMode="auto">
              <a:xfrm>
                <a:off x="2485" y="1903"/>
                <a:ext cx="91" cy="91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01384" name="Oval 8"/>
              <p:cNvSpPr>
                <a:spLocks noChangeAspect="1" noChangeArrowheads="1"/>
              </p:cNvSpPr>
              <p:nvPr/>
            </p:nvSpPr>
            <p:spPr bwMode="auto">
              <a:xfrm>
                <a:off x="2698" y="2375"/>
                <a:ext cx="91" cy="91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01385" name="Oval 9"/>
              <p:cNvSpPr>
                <a:spLocks noChangeAspect="1" noChangeArrowheads="1"/>
              </p:cNvSpPr>
              <p:nvPr/>
            </p:nvSpPr>
            <p:spPr bwMode="auto">
              <a:xfrm>
                <a:off x="2011" y="1700"/>
                <a:ext cx="91" cy="91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01386" name="Oval 10"/>
              <p:cNvSpPr>
                <a:spLocks noChangeAspect="1" noChangeArrowheads="1"/>
              </p:cNvSpPr>
              <p:nvPr/>
            </p:nvSpPr>
            <p:spPr bwMode="auto">
              <a:xfrm>
                <a:off x="2013" y="2375"/>
                <a:ext cx="91" cy="91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01387" name="Oval 11"/>
              <p:cNvSpPr>
                <a:spLocks noChangeAspect="1" noChangeArrowheads="1"/>
              </p:cNvSpPr>
              <p:nvPr/>
            </p:nvSpPr>
            <p:spPr bwMode="auto">
              <a:xfrm>
                <a:off x="1805" y="1903"/>
                <a:ext cx="91" cy="91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01388" name="Oval 12"/>
              <p:cNvSpPr>
                <a:spLocks noChangeAspect="1" noChangeArrowheads="1"/>
              </p:cNvSpPr>
              <p:nvPr/>
            </p:nvSpPr>
            <p:spPr bwMode="auto">
              <a:xfrm>
                <a:off x="2691" y="1700"/>
                <a:ext cx="91" cy="91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01389" name="Oval 13"/>
              <p:cNvSpPr>
                <a:spLocks noChangeAspect="1" noChangeArrowheads="1"/>
              </p:cNvSpPr>
              <p:nvPr/>
            </p:nvSpPr>
            <p:spPr bwMode="auto">
              <a:xfrm>
                <a:off x="2485" y="2583"/>
                <a:ext cx="91" cy="91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</p:grpSp>
        <p:graphicFrame>
          <p:nvGraphicFramePr>
            <p:cNvPr id="101390" name="Object 14"/>
            <p:cNvGraphicFramePr>
              <a:graphicFrameLocks noChangeAspect="1"/>
            </p:cNvGraphicFramePr>
            <p:nvPr/>
          </p:nvGraphicFramePr>
          <p:xfrm>
            <a:off x="1892" y="1068"/>
            <a:ext cx="824" cy="8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34" name="Equation" r:id="rId3" imgW="1307880" imgH="1358640" progId="Equation.3">
                    <p:embed/>
                  </p:oleObj>
                </mc:Choice>
                <mc:Fallback>
                  <p:oleObj name="Equation" r:id="rId3" imgW="1307880" imgH="1358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2" y="1068"/>
                          <a:ext cx="824" cy="8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1391" name="Group 15"/>
          <p:cNvGrpSpPr>
            <a:grpSpLocks/>
          </p:cNvGrpSpPr>
          <p:nvPr/>
        </p:nvGrpSpPr>
        <p:grpSpPr bwMode="auto">
          <a:xfrm>
            <a:off x="4584700" y="2824163"/>
            <a:ext cx="3786188" cy="1546225"/>
            <a:chOff x="2888" y="1013"/>
            <a:chExt cx="2385" cy="974"/>
          </a:xfrm>
        </p:grpSpPr>
        <p:graphicFrame>
          <p:nvGraphicFramePr>
            <p:cNvPr id="101392" name="Object 16"/>
            <p:cNvGraphicFramePr>
              <a:graphicFrameLocks noChangeAspect="1"/>
            </p:cNvGraphicFramePr>
            <p:nvPr/>
          </p:nvGraphicFramePr>
          <p:xfrm>
            <a:off x="4017" y="1013"/>
            <a:ext cx="1256" cy="9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35" name="Equation" r:id="rId5" imgW="1993680" imgH="1485720" progId="Equation.3">
                    <p:embed/>
                  </p:oleObj>
                </mc:Choice>
                <mc:Fallback>
                  <p:oleObj name="Equation" r:id="rId5" imgW="1993680" imgH="1485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7" y="1013"/>
                          <a:ext cx="1256" cy="9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1393" name="Rectangle 17"/>
            <p:cNvSpPr>
              <a:spLocks noChangeAspect="1" noChangeArrowheads="1"/>
            </p:cNvSpPr>
            <p:nvPr/>
          </p:nvSpPr>
          <p:spPr bwMode="auto">
            <a:xfrm>
              <a:off x="2934" y="1262"/>
              <a:ext cx="680" cy="680"/>
            </a:xfrm>
            <a:prstGeom prst="rect">
              <a:avLst/>
            </a:prstGeom>
            <a:solidFill>
              <a:srgbClr val="FFFF00"/>
            </a:soli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endParaRPr lang="en-AU"/>
            </a:p>
          </p:txBody>
        </p:sp>
        <p:sp>
          <p:nvSpPr>
            <p:cNvPr id="101394" name="Oval 18"/>
            <p:cNvSpPr>
              <a:spLocks noChangeAspect="1" noChangeArrowheads="1"/>
            </p:cNvSpPr>
            <p:nvPr/>
          </p:nvSpPr>
          <p:spPr bwMode="auto">
            <a:xfrm>
              <a:off x="2888" y="1896"/>
              <a:ext cx="91" cy="91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101395" name="Oval 19"/>
            <p:cNvSpPr>
              <a:spLocks noChangeAspect="1" noChangeArrowheads="1"/>
            </p:cNvSpPr>
            <p:nvPr/>
          </p:nvSpPr>
          <p:spPr bwMode="auto">
            <a:xfrm>
              <a:off x="3568" y="1216"/>
              <a:ext cx="91" cy="91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101396" name="Oval 20"/>
            <p:cNvSpPr>
              <a:spLocks noChangeAspect="1" noChangeArrowheads="1"/>
            </p:cNvSpPr>
            <p:nvPr/>
          </p:nvSpPr>
          <p:spPr bwMode="auto">
            <a:xfrm>
              <a:off x="3781" y="1688"/>
              <a:ext cx="91" cy="91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101397" name="Oval 21"/>
            <p:cNvSpPr>
              <a:spLocks noChangeAspect="1" noChangeArrowheads="1"/>
            </p:cNvSpPr>
            <p:nvPr/>
          </p:nvSpPr>
          <p:spPr bwMode="auto">
            <a:xfrm>
              <a:off x="3094" y="1013"/>
              <a:ext cx="91" cy="91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101398" name="Oval 22"/>
            <p:cNvSpPr>
              <a:spLocks noChangeAspect="1" noChangeArrowheads="1"/>
            </p:cNvSpPr>
            <p:nvPr/>
          </p:nvSpPr>
          <p:spPr bwMode="auto">
            <a:xfrm>
              <a:off x="3096" y="1688"/>
              <a:ext cx="91" cy="91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101399" name="Oval 23"/>
            <p:cNvSpPr>
              <a:spLocks noChangeAspect="1" noChangeArrowheads="1"/>
            </p:cNvSpPr>
            <p:nvPr/>
          </p:nvSpPr>
          <p:spPr bwMode="auto">
            <a:xfrm>
              <a:off x="2888" y="1216"/>
              <a:ext cx="91" cy="91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101400" name="Oval 24"/>
            <p:cNvSpPr>
              <a:spLocks noChangeAspect="1" noChangeArrowheads="1"/>
            </p:cNvSpPr>
            <p:nvPr/>
          </p:nvSpPr>
          <p:spPr bwMode="auto">
            <a:xfrm>
              <a:off x="3774" y="1013"/>
              <a:ext cx="91" cy="91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101401" name="Oval 25"/>
            <p:cNvSpPr>
              <a:spLocks noChangeAspect="1" noChangeArrowheads="1"/>
            </p:cNvSpPr>
            <p:nvPr/>
          </p:nvSpPr>
          <p:spPr bwMode="auto">
            <a:xfrm>
              <a:off x="3568" y="1896"/>
              <a:ext cx="91" cy="91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</p:grpSp>
      <p:sp>
        <p:nvSpPr>
          <p:cNvPr id="101402" name="Text Box 26"/>
          <p:cNvSpPr txBox="1">
            <a:spLocks noChangeArrowheads="1"/>
          </p:cNvSpPr>
          <p:nvPr/>
        </p:nvSpPr>
        <p:spPr bwMode="auto">
          <a:xfrm>
            <a:off x="1004888" y="4598988"/>
            <a:ext cx="847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F0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V=a</a:t>
            </a:r>
            <a:r>
              <a:rPr lang="en-US" altLang="en-US" baseline="30000"/>
              <a:t>3</a:t>
            </a:r>
            <a:endParaRPr lang="en-US" altLang="en-US"/>
          </a:p>
        </p:txBody>
      </p:sp>
      <p:sp>
        <p:nvSpPr>
          <p:cNvPr id="101403" name="Text Box 27"/>
          <p:cNvSpPr txBox="1">
            <a:spLocks noChangeArrowheads="1"/>
          </p:cNvSpPr>
          <p:nvPr/>
        </p:nvSpPr>
        <p:spPr bwMode="auto">
          <a:xfrm>
            <a:off x="4584700" y="4594225"/>
            <a:ext cx="145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F0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V=(</a:t>
            </a:r>
            <a:r>
              <a:rPr lang="en-US" altLang="en-US">
                <a:latin typeface="Symbol" pitchFamily="18" charset="2"/>
              </a:rPr>
              <a:t>2p/</a:t>
            </a:r>
            <a:r>
              <a:rPr lang="en-US" altLang="en-US"/>
              <a:t>a)</a:t>
            </a:r>
            <a:r>
              <a:rPr lang="en-US" altLang="en-US" baseline="30000"/>
              <a:t>3</a:t>
            </a:r>
            <a:endParaRPr lang="en-US" altLang="en-US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1514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Oval 2"/>
          <p:cNvSpPr>
            <a:spLocks noChangeAspect="1" noChangeArrowheads="1"/>
          </p:cNvSpPr>
          <p:nvPr/>
        </p:nvSpPr>
        <p:spPr bwMode="auto">
          <a:xfrm>
            <a:off x="1354138" y="4845050"/>
            <a:ext cx="144462" cy="144463"/>
          </a:xfrm>
          <a:prstGeom prst="ellipse">
            <a:avLst/>
          </a:prstGeom>
          <a:solidFill>
            <a:srgbClr val="FFFF00">
              <a:alpha val="50000"/>
            </a:srgbClr>
          </a:solidFill>
          <a:ln w="12700">
            <a:solidFill>
              <a:srgbClr val="FFFF00">
                <a:alpha val="5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Reciprocal lattice of FCC</a:t>
            </a:r>
          </a:p>
        </p:txBody>
      </p:sp>
      <p:graphicFrame>
        <p:nvGraphicFramePr>
          <p:cNvPr id="102404" name="Object 4"/>
          <p:cNvGraphicFramePr>
            <a:graphicFrameLocks noChangeAspect="1"/>
          </p:cNvGraphicFramePr>
          <p:nvPr/>
        </p:nvGraphicFramePr>
        <p:xfrm>
          <a:off x="2630488" y="1625600"/>
          <a:ext cx="2425700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6" name="Equation" r:id="rId3" imgW="2425680" imgH="1384200" progId="Equation.3">
                  <p:embed/>
                </p:oleObj>
              </mc:Choice>
              <mc:Fallback>
                <p:oleObj name="Equation" r:id="rId3" imgW="2425680" imgH="13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0488" y="1625600"/>
                        <a:ext cx="2425700" cy="138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5" name="Object 5"/>
          <p:cNvGraphicFramePr>
            <a:graphicFrameLocks noChangeAspect="1"/>
          </p:cNvGraphicFramePr>
          <p:nvPr/>
        </p:nvGraphicFramePr>
        <p:xfrm>
          <a:off x="2820988" y="4064000"/>
          <a:ext cx="355600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7" name="Equation" r:id="rId5" imgW="3555720" imgH="1562040" progId="Equation.3">
                  <p:embed/>
                </p:oleObj>
              </mc:Choice>
              <mc:Fallback>
                <p:oleObj name="Equation" r:id="rId5" imgW="3555720" imgH="1562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0988" y="4064000"/>
                        <a:ext cx="3556000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406" name="Group 6"/>
          <p:cNvGrpSpPr>
            <a:grpSpLocks/>
          </p:cNvGrpSpPr>
          <p:nvPr/>
        </p:nvGrpSpPr>
        <p:grpSpPr bwMode="auto">
          <a:xfrm>
            <a:off x="744538" y="1493838"/>
            <a:ext cx="1604962" cy="1622425"/>
            <a:chOff x="469" y="941"/>
            <a:chExt cx="1011" cy="1022"/>
          </a:xfrm>
        </p:grpSpPr>
        <p:sp>
          <p:nvSpPr>
            <p:cNvPr id="102407" name="Oval 7"/>
            <p:cNvSpPr>
              <a:spLocks noChangeAspect="1" noChangeArrowheads="1"/>
            </p:cNvSpPr>
            <p:nvPr/>
          </p:nvSpPr>
          <p:spPr bwMode="auto">
            <a:xfrm>
              <a:off x="704" y="1568"/>
              <a:ext cx="91" cy="91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 w="12700">
              <a:solidFill>
                <a:srgbClr val="FFFF00">
                  <a:alpha val="5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102408" name="Line 8"/>
            <p:cNvSpPr>
              <a:spLocks noChangeShapeType="1"/>
            </p:cNvSpPr>
            <p:nvPr/>
          </p:nvSpPr>
          <p:spPr bwMode="auto">
            <a:xfrm flipV="1">
              <a:off x="760" y="1304"/>
              <a:ext cx="314" cy="310"/>
            </a:xfrm>
            <a:prstGeom prst="line">
              <a:avLst/>
            </a:prstGeom>
            <a:noFill/>
            <a:ln w="9525">
              <a:solidFill>
                <a:srgbClr val="FF0F0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AU"/>
            </a:p>
          </p:txBody>
        </p:sp>
        <p:sp>
          <p:nvSpPr>
            <p:cNvPr id="102409" name="Line 9"/>
            <p:cNvSpPr>
              <a:spLocks noChangeShapeType="1"/>
            </p:cNvSpPr>
            <p:nvPr/>
          </p:nvSpPr>
          <p:spPr bwMode="auto">
            <a:xfrm>
              <a:off x="754" y="1614"/>
              <a:ext cx="240" cy="156"/>
            </a:xfrm>
            <a:prstGeom prst="line">
              <a:avLst/>
            </a:prstGeom>
            <a:noFill/>
            <a:ln w="9525">
              <a:solidFill>
                <a:srgbClr val="FF0F0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AU"/>
            </a:p>
          </p:txBody>
        </p:sp>
        <p:sp>
          <p:nvSpPr>
            <p:cNvPr id="102410" name="Line 10"/>
            <p:cNvSpPr>
              <a:spLocks noChangeShapeType="1"/>
            </p:cNvSpPr>
            <p:nvPr/>
          </p:nvSpPr>
          <p:spPr bwMode="auto">
            <a:xfrm flipH="1" flipV="1">
              <a:off x="627" y="1460"/>
              <a:ext cx="127" cy="154"/>
            </a:xfrm>
            <a:prstGeom prst="line">
              <a:avLst/>
            </a:prstGeom>
            <a:noFill/>
            <a:ln w="9525">
              <a:solidFill>
                <a:srgbClr val="FF0F0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AU"/>
            </a:p>
          </p:txBody>
        </p:sp>
        <p:sp>
          <p:nvSpPr>
            <p:cNvPr id="102411" name="Rectangle 11"/>
            <p:cNvSpPr>
              <a:spLocks noChangeAspect="1" noChangeArrowheads="1"/>
            </p:cNvSpPr>
            <p:nvPr/>
          </p:nvSpPr>
          <p:spPr bwMode="auto">
            <a:xfrm>
              <a:off x="533" y="1262"/>
              <a:ext cx="680" cy="680"/>
            </a:xfrm>
            <a:prstGeom prst="rect">
              <a:avLst/>
            </a:prstGeom>
            <a:solidFill>
              <a:srgbClr val="FFFF00"/>
            </a:solidFill>
            <a:ln w="12700">
              <a:miter lim="800000"/>
              <a:headEnd/>
              <a:tailEnd/>
            </a:ln>
            <a:effectLst/>
            <a:scene3d>
              <a:camera prst="legacyObliqueTopRight">
                <a:rot lat="600000" lon="0" rev="0"/>
              </a:camera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endParaRPr lang="en-AU"/>
            </a:p>
          </p:txBody>
        </p:sp>
        <p:sp>
          <p:nvSpPr>
            <p:cNvPr id="102412" name="Oval 12"/>
            <p:cNvSpPr>
              <a:spLocks noChangeAspect="1" noChangeArrowheads="1"/>
            </p:cNvSpPr>
            <p:nvPr/>
          </p:nvSpPr>
          <p:spPr bwMode="auto">
            <a:xfrm>
              <a:off x="827" y="1556"/>
              <a:ext cx="91" cy="91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102413" name="Oval 13"/>
            <p:cNvSpPr>
              <a:spLocks noChangeAspect="1" noChangeArrowheads="1"/>
            </p:cNvSpPr>
            <p:nvPr/>
          </p:nvSpPr>
          <p:spPr bwMode="auto">
            <a:xfrm>
              <a:off x="909" y="1091"/>
              <a:ext cx="91" cy="91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102414" name="Oval 14"/>
            <p:cNvSpPr>
              <a:spLocks noChangeAspect="1" noChangeArrowheads="1"/>
            </p:cNvSpPr>
            <p:nvPr/>
          </p:nvSpPr>
          <p:spPr bwMode="auto">
            <a:xfrm>
              <a:off x="1268" y="1408"/>
              <a:ext cx="91" cy="91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102415" name="Oval 15"/>
            <p:cNvSpPr>
              <a:spLocks noChangeAspect="1" noChangeArrowheads="1"/>
            </p:cNvSpPr>
            <p:nvPr/>
          </p:nvSpPr>
          <p:spPr bwMode="auto">
            <a:xfrm>
              <a:off x="587" y="1407"/>
              <a:ext cx="91" cy="91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 w="12700">
              <a:solidFill>
                <a:srgbClr val="FFFF00">
                  <a:alpha val="5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102416" name="Oval 16"/>
            <p:cNvSpPr>
              <a:spLocks noChangeAspect="1" noChangeArrowheads="1"/>
            </p:cNvSpPr>
            <p:nvPr/>
          </p:nvSpPr>
          <p:spPr bwMode="auto">
            <a:xfrm>
              <a:off x="1029" y="1255"/>
              <a:ext cx="91" cy="91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 w="12700">
              <a:solidFill>
                <a:srgbClr val="FFFF00">
                  <a:alpha val="5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grpSp>
          <p:nvGrpSpPr>
            <p:cNvPr id="102417" name="Group 17"/>
            <p:cNvGrpSpPr>
              <a:grpSpLocks/>
            </p:cNvGrpSpPr>
            <p:nvPr/>
          </p:nvGrpSpPr>
          <p:grpSpPr bwMode="auto">
            <a:xfrm>
              <a:off x="469" y="941"/>
              <a:ext cx="971" cy="390"/>
              <a:chOff x="469" y="941"/>
              <a:chExt cx="971" cy="390"/>
            </a:xfrm>
          </p:grpSpPr>
          <p:sp>
            <p:nvSpPr>
              <p:cNvPr id="102418" name="Oval 18"/>
              <p:cNvSpPr>
                <a:spLocks noChangeAspect="1" noChangeArrowheads="1"/>
              </p:cNvSpPr>
              <p:nvPr/>
            </p:nvSpPr>
            <p:spPr bwMode="auto">
              <a:xfrm>
                <a:off x="1146" y="1240"/>
                <a:ext cx="91" cy="91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02419" name="Oval 19"/>
              <p:cNvSpPr>
                <a:spLocks noChangeAspect="1" noChangeArrowheads="1"/>
              </p:cNvSpPr>
              <p:nvPr/>
            </p:nvSpPr>
            <p:spPr bwMode="auto">
              <a:xfrm>
                <a:off x="1349" y="944"/>
                <a:ext cx="91" cy="91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02420" name="Oval 20"/>
              <p:cNvSpPr>
                <a:spLocks noChangeAspect="1" noChangeArrowheads="1"/>
              </p:cNvSpPr>
              <p:nvPr/>
            </p:nvSpPr>
            <p:spPr bwMode="auto">
              <a:xfrm>
                <a:off x="469" y="1240"/>
                <a:ext cx="91" cy="91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02421" name="Oval 21"/>
              <p:cNvSpPr>
                <a:spLocks noChangeAspect="1" noChangeArrowheads="1"/>
              </p:cNvSpPr>
              <p:nvPr/>
            </p:nvSpPr>
            <p:spPr bwMode="auto">
              <a:xfrm>
                <a:off x="669" y="941"/>
                <a:ext cx="91" cy="91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</p:grpSp>
        <p:sp>
          <p:nvSpPr>
            <p:cNvPr id="102422" name="Oval 22"/>
            <p:cNvSpPr>
              <a:spLocks noChangeAspect="1" noChangeArrowheads="1"/>
            </p:cNvSpPr>
            <p:nvPr/>
          </p:nvSpPr>
          <p:spPr bwMode="auto">
            <a:xfrm>
              <a:off x="1185" y="1872"/>
              <a:ext cx="91" cy="91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102423" name="Oval 23"/>
            <p:cNvSpPr>
              <a:spLocks noChangeAspect="1" noChangeArrowheads="1"/>
            </p:cNvSpPr>
            <p:nvPr/>
          </p:nvSpPr>
          <p:spPr bwMode="auto">
            <a:xfrm>
              <a:off x="1389" y="1568"/>
              <a:ext cx="91" cy="91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102424" name="Oval 24"/>
            <p:cNvSpPr>
              <a:spLocks noChangeAspect="1" noChangeArrowheads="1"/>
            </p:cNvSpPr>
            <p:nvPr/>
          </p:nvSpPr>
          <p:spPr bwMode="auto">
            <a:xfrm>
              <a:off x="505" y="1872"/>
              <a:ext cx="91" cy="91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102425" name="Oval 25"/>
            <p:cNvSpPr>
              <a:spLocks noChangeAspect="1" noChangeArrowheads="1"/>
            </p:cNvSpPr>
            <p:nvPr/>
          </p:nvSpPr>
          <p:spPr bwMode="auto">
            <a:xfrm>
              <a:off x="947" y="1720"/>
              <a:ext cx="91" cy="91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 w="12700">
              <a:solidFill>
                <a:srgbClr val="FFFF00">
                  <a:alpha val="5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</p:grpSp>
      <p:sp>
        <p:nvSpPr>
          <p:cNvPr id="102426" name="Oval 26"/>
          <p:cNvSpPr>
            <a:spLocks noChangeAspect="1" noChangeArrowheads="1"/>
          </p:cNvSpPr>
          <p:nvPr/>
        </p:nvSpPr>
        <p:spPr bwMode="auto">
          <a:xfrm>
            <a:off x="1028700" y="5084763"/>
            <a:ext cx="144463" cy="144462"/>
          </a:xfrm>
          <a:prstGeom prst="ellipse">
            <a:avLst/>
          </a:prstGeom>
          <a:solidFill>
            <a:srgbClr val="FFFF00">
              <a:alpha val="50000"/>
            </a:srgbClr>
          </a:solidFill>
          <a:ln w="12700">
            <a:solidFill>
              <a:srgbClr val="FFFF00">
                <a:alpha val="5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102427" name="Line 27"/>
          <p:cNvSpPr>
            <a:spLocks noChangeShapeType="1"/>
          </p:cNvSpPr>
          <p:nvPr/>
        </p:nvSpPr>
        <p:spPr bwMode="auto">
          <a:xfrm flipV="1">
            <a:off x="1441450" y="4141788"/>
            <a:ext cx="688975" cy="758825"/>
          </a:xfrm>
          <a:prstGeom prst="line">
            <a:avLst/>
          </a:prstGeom>
          <a:noFill/>
          <a:ln w="9525">
            <a:solidFill>
              <a:srgbClr val="FF0F0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02428" name="Line 28"/>
          <p:cNvSpPr>
            <a:spLocks noChangeShapeType="1"/>
          </p:cNvSpPr>
          <p:nvPr/>
        </p:nvSpPr>
        <p:spPr bwMode="auto">
          <a:xfrm>
            <a:off x="1422400" y="4910138"/>
            <a:ext cx="447675" cy="742950"/>
          </a:xfrm>
          <a:prstGeom prst="line">
            <a:avLst/>
          </a:prstGeom>
          <a:noFill/>
          <a:ln w="9525">
            <a:solidFill>
              <a:srgbClr val="FF0F0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02429" name="Line 29"/>
          <p:cNvSpPr>
            <a:spLocks noChangeShapeType="1"/>
          </p:cNvSpPr>
          <p:nvPr/>
        </p:nvSpPr>
        <p:spPr bwMode="auto">
          <a:xfrm flipH="1" flipV="1">
            <a:off x="744538" y="4646613"/>
            <a:ext cx="668337" cy="273050"/>
          </a:xfrm>
          <a:prstGeom prst="line">
            <a:avLst/>
          </a:prstGeom>
          <a:noFill/>
          <a:ln w="9525">
            <a:solidFill>
              <a:srgbClr val="FF0F0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02430" name="Rectangle 30"/>
          <p:cNvSpPr>
            <a:spLocks noChangeAspect="1" noChangeArrowheads="1"/>
          </p:cNvSpPr>
          <p:nvPr/>
        </p:nvSpPr>
        <p:spPr bwMode="auto">
          <a:xfrm>
            <a:off x="757238" y="4598988"/>
            <a:ext cx="1079500" cy="1079500"/>
          </a:xfrm>
          <a:prstGeom prst="rect">
            <a:avLst/>
          </a:prstGeom>
          <a:solidFill>
            <a:srgbClr val="FFFF00"/>
          </a:solidFill>
          <a:ln w="12700">
            <a:miter lim="800000"/>
            <a:headEnd/>
            <a:tailEnd/>
          </a:ln>
          <a:effectLst/>
          <a:scene3d>
            <a:camera prst="legacyObliqueTopRight">
              <a:rot lat="600000" lon="0" rev="0"/>
            </a:camera>
            <a:lightRig rig="legacyFlat3" dir="b"/>
          </a:scene3d>
          <a:sp3d extrusionH="887400" prstMaterial="legacyWireframe">
            <a:bevelT w="13500" h="13500" prst="angle"/>
            <a:bevelB w="13500" h="13500" prst="angle"/>
            <a:extrusionClr>
              <a:srgbClr val="FFFF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  <a:flatTx/>
          </a:bodyPr>
          <a:lstStyle/>
          <a:p>
            <a:endParaRPr lang="en-AU"/>
          </a:p>
        </p:txBody>
      </p:sp>
      <p:grpSp>
        <p:nvGrpSpPr>
          <p:cNvPr id="102431" name="Group 31"/>
          <p:cNvGrpSpPr>
            <a:grpSpLocks/>
          </p:cNvGrpSpPr>
          <p:nvPr/>
        </p:nvGrpSpPr>
        <p:grpSpPr bwMode="auto">
          <a:xfrm>
            <a:off x="655638" y="4089400"/>
            <a:ext cx="1541462" cy="619125"/>
            <a:chOff x="469" y="941"/>
            <a:chExt cx="971" cy="390"/>
          </a:xfrm>
        </p:grpSpPr>
        <p:sp>
          <p:nvSpPr>
            <p:cNvPr id="102432" name="Oval 32"/>
            <p:cNvSpPr>
              <a:spLocks noChangeAspect="1" noChangeArrowheads="1"/>
            </p:cNvSpPr>
            <p:nvPr/>
          </p:nvSpPr>
          <p:spPr bwMode="auto">
            <a:xfrm>
              <a:off x="1146" y="1240"/>
              <a:ext cx="91" cy="91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102433" name="Oval 33"/>
            <p:cNvSpPr>
              <a:spLocks noChangeAspect="1" noChangeArrowheads="1"/>
            </p:cNvSpPr>
            <p:nvPr/>
          </p:nvSpPr>
          <p:spPr bwMode="auto">
            <a:xfrm>
              <a:off x="1349" y="944"/>
              <a:ext cx="91" cy="91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102434" name="Oval 34"/>
            <p:cNvSpPr>
              <a:spLocks noChangeAspect="1" noChangeArrowheads="1"/>
            </p:cNvSpPr>
            <p:nvPr/>
          </p:nvSpPr>
          <p:spPr bwMode="auto">
            <a:xfrm>
              <a:off x="469" y="1240"/>
              <a:ext cx="91" cy="91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102435" name="Oval 35"/>
            <p:cNvSpPr>
              <a:spLocks noChangeAspect="1" noChangeArrowheads="1"/>
            </p:cNvSpPr>
            <p:nvPr/>
          </p:nvSpPr>
          <p:spPr bwMode="auto">
            <a:xfrm>
              <a:off x="669" y="941"/>
              <a:ext cx="91" cy="91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</p:grpSp>
      <p:sp>
        <p:nvSpPr>
          <p:cNvPr id="102436" name="Oval 36"/>
          <p:cNvSpPr>
            <a:spLocks noChangeAspect="1" noChangeArrowheads="1"/>
          </p:cNvSpPr>
          <p:nvPr/>
        </p:nvSpPr>
        <p:spPr bwMode="auto">
          <a:xfrm>
            <a:off x="1792288" y="5567363"/>
            <a:ext cx="144462" cy="144462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102437" name="Oval 37"/>
          <p:cNvSpPr>
            <a:spLocks noChangeAspect="1" noChangeArrowheads="1"/>
          </p:cNvSpPr>
          <p:nvPr/>
        </p:nvSpPr>
        <p:spPr bwMode="auto">
          <a:xfrm>
            <a:off x="2116138" y="5084763"/>
            <a:ext cx="144462" cy="144462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102438" name="Oval 38"/>
          <p:cNvSpPr>
            <a:spLocks noChangeAspect="1" noChangeArrowheads="1"/>
          </p:cNvSpPr>
          <p:nvPr/>
        </p:nvSpPr>
        <p:spPr bwMode="auto">
          <a:xfrm>
            <a:off x="712788" y="5567363"/>
            <a:ext cx="144462" cy="144462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graphicFrame>
        <p:nvGraphicFramePr>
          <p:cNvPr id="102439" name="Object 39"/>
          <p:cNvGraphicFramePr>
            <a:graphicFrameLocks noChangeAspect="1"/>
          </p:cNvGraphicFramePr>
          <p:nvPr/>
        </p:nvGraphicFramePr>
        <p:xfrm>
          <a:off x="947738" y="5726113"/>
          <a:ext cx="7239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8" name="Equation" r:id="rId7" imgW="723600" imgH="291960" progId="Equation.3">
                  <p:embed/>
                </p:oleObj>
              </mc:Choice>
              <mc:Fallback>
                <p:oleObj name="Equation" r:id="rId7" imgW="7236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8" y="5726113"/>
                        <a:ext cx="7239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0" name="Object 40"/>
          <p:cNvGraphicFramePr>
            <a:graphicFrameLocks noChangeAspect="1"/>
          </p:cNvGraphicFramePr>
          <p:nvPr/>
        </p:nvGraphicFramePr>
        <p:xfrm>
          <a:off x="1354138" y="3127375"/>
          <a:ext cx="2032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9" name="Equation" r:id="rId9" imgW="203040" imgH="241200" progId="Equation.3">
                  <p:embed/>
                </p:oleObj>
              </mc:Choice>
              <mc:Fallback>
                <p:oleObj name="Equation" r:id="rId9" imgW="2030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4138" y="3127375"/>
                        <a:ext cx="2032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1" name="Text Box 41"/>
          <p:cNvSpPr txBox="1">
            <a:spLocks noChangeArrowheads="1"/>
          </p:cNvSpPr>
          <p:nvPr/>
        </p:nvSpPr>
        <p:spPr bwMode="auto">
          <a:xfrm>
            <a:off x="3094038" y="5726113"/>
            <a:ext cx="196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F0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This is BCC !</a:t>
            </a:r>
          </a:p>
        </p:txBody>
      </p:sp>
      <p:sp>
        <p:nvSpPr>
          <p:cNvPr id="102442" name="Text Box 42"/>
          <p:cNvSpPr txBox="1">
            <a:spLocks noChangeArrowheads="1"/>
          </p:cNvSpPr>
          <p:nvPr/>
        </p:nvSpPr>
        <p:spPr bwMode="auto">
          <a:xfrm>
            <a:off x="5635625" y="1612900"/>
            <a:ext cx="1101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F0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V=a</a:t>
            </a:r>
            <a:r>
              <a:rPr lang="en-US" altLang="en-US" baseline="30000"/>
              <a:t>3</a:t>
            </a:r>
            <a:r>
              <a:rPr lang="en-US" altLang="en-US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325251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Fourier analysis</a:t>
            </a:r>
          </a:p>
        </p:txBody>
      </p:sp>
      <p:graphicFrame>
        <p:nvGraphicFramePr>
          <p:cNvPr id="98309" name="Object 5"/>
          <p:cNvGraphicFramePr>
            <a:graphicFrameLocks noChangeAspect="1"/>
          </p:cNvGraphicFramePr>
          <p:nvPr/>
        </p:nvGraphicFramePr>
        <p:xfrm>
          <a:off x="5095875" y="4368800"/>
          <a:ext cx="2366963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6" name="Equation" r:id="rId3" imgW="952200" imgH="241200" progId="Equation.3">
                  <p:embed/>
                </p:oleObj>
              </mc:Choice>
              <mc:Fallback>
                <p:oleObj name="Equation" r:id="rId3" imgW="9522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5" y="4368800"/>
                        <a:ext cx="2366963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1360488" y="4451350"/>
            <a:ext cx="3576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Translational invariance: </a:t>
            </a:r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>
            <a:off x="1238250" y="4248150"/>
            <a:ext cx="6908800" cy="866775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grpSp>
        <p:nvGrpSpPr>
          <p:cNvPr id="98312" name="Group 8"/>
          <p:cNvGrpSpPr>
            <a:grpSpLocks/>
          </p:cNvGrpSpPr>
          <p:nvPr/>
        </p:nvGrpSpPr>
        <p:grpSpPr bwMode="auto">
          <a:xfrm>
            <a:off x="2192338" y="1890713"/>
            <a:ext cx="5000625" cy="1943100"/>
            <a:chOff x="1307" y="1845"/>
            <a:chExt cx="3150" cy="1224"/>
          </a:xfrm>
        </p:grpSpPr>
        <p:graphicFrame>
          <p:nvGraphicFramePr>
            <p:cNvPr id="98313" name="Object 9"/>
            <p:cNvGraphicFramePr>
              <a:graphicFrameLocks noChangeAspect="1"/>
            </p:cNvGraphicFramePr>
            <p:nvPr/>
          </p:nvGraphicFramePr>
          <p:xfrm>
            <a:off x="2201" y="2557"/>
            <a:ext cx="2256" cy="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287" name="Equation" r:id="rId5" imgW="3581280" imgH="812520" progId="Equation.3">
                    <p:embed/>
                  </p:oleObj>
                </mc:Choice>
                <mc:Fallback>
                  <p:oleObj name="Equation" r:id="rId5" imgW="3581280" imgH="8125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1" y="2557"/>
                          <a:ext cx="2256" cy="5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8314" name="Object 10"/>
            <p:cNvGraphicFramePr>
              <a:graphicFrameLocks noChangeAspect="1"/>
            </p:cNvGraphicFramePr>
            <p:nvPr/>
          </p:nvGraphicFramePr>
          <p:xfrm>
            <a:off x="2205" y="1845"/>
            <a:ext cx="1880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288" name="Equation" r:id="rId7" imgW="2984400" imgH="723600" progId="Equation.3">
                    <p:embed/>
                  </p:oleObj>
                </mc:Choice>
                <mc:Fallback>
                  <p:oleObj name="Equation" r:id="rId7" imgW="2984400" imgH="723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5" y="1845"/>
                          <a:ext cx="1880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8315" name="Text Box 11"/>
            <p:cNvSpPr txBox="1">
              <a:spLocks noChangeArrowheads="1"/>
            </p:cNvSpPr>
            <p:nvPr/>
          </p:nvSpPr>
          <p:spPr bwMode="auto">
            <a:xfrm>
              <a:off x="1307" y="1929"/>
              <a:ext cx="3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FT</a:t>
              </a:r>
            </a:p>
          </p:txBody>
        </p:sp>
        <p:sp>
          <p:nvSpPr>
            <p:cNvPr id="98316" name="Text Box 12"/>
            <p:cNvSpPr txBox="1">
              <a:spLocks noChangeArrowheads="1"/>
            </p:cNvSpPr>
            <p:nvPr/>
          </p:nvSpPr>
          <p:spPr bwMode="auto">
            <a:xfrm>
              <a:off x="1307" y="2669"/>
              <a:ext cx="5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Back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094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Fourier analysis</a:t>
            </a:r>
          </a:p>
        </p:txBody>
      </p:sp>
      <p:graphicFrame>
        <p:nvGraphicFramePr>
          <p:cNvPr id="99331" name="Object 3"/>
          <p:cNvGraphicFramePr>
            <a:graphicFrameLocks noChangeAspect="1"/>
          </p:cNvGraphicFramePr>
          <p:nvPr/>
        </p:nvGraphicFramePr>
        <p:xfrm>
          <a:off x="3095625" y="1719263"/>
          <a:ext cx="272573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8" name="Equation" r:id="rId3" imgW="2286000" imgH="660240" progId="Equation.3">
                  <p:embed/>
                </p:oleObj>
              </mc:Choice>
              <mc:Fallback>
                <p:oleObj name="Equation" r:id="rId3" imgW="22860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25" y="1719263"/>
                        <a:ext cx="2725738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1692275" y="1784350"/>
            <a:ext cx="55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FT</a:t>
            </a:r>
          </a:p>
        </p:txBody>
      </p:sp>
      <p:grpSp>
        <p:nvGrpSpPr>
          <p:cNvPr id="99333" name="Group 5"/>
          <p:cNvGrpSpPr>
            <a:grpSpLocks/>
          </p:cNvGrpSpPr>
          <p:nvPr/>
        </p:nvGrpSpPr>
        <p:grpSpPr bwMode="auto">
          <a:xfrm>
            <a:off x="1093788" y="2792413"/>
            <a:ext cx="5732462" cy="825500"/>
            <a:chOff x="689" y="2019"/>
            <a:chExt cx="3611" cy="520"/>
          </a:xfrm>
        </p:grpSpPr>
        <p:graphicFrame>
          <p:nvGraphicFramePr>
            <p:cNvPr id="99334" name="Object 6"/>
            <p:cNvGraphicFramePr>
              <a:graphicFrameLocks noChangeAspect="1"/>
            </p:cNvGraphicFramePr>
            <p:nvPr/>
          </p:nvGraphicFramePr>
          <p:xfrm>
            <a:off x="2340" y="2019"/>
            <a:ext cx="1960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319" name="Equation" r:id="rId5" imgW="3111480" imgH="825480" progId="Equation.3">
                    <p:embed/>
                  </p:oleObj>
                </mc:Choice>
                <mc:Fallback>
                  <p:oleObj name="Equation" r:id="rId5" imgW="3111480" imgH="825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40" y="2019"/>
                          <a:ext cx="1960" cy="5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9335" name="Text Box 7"/>
            <p:cNvSpPr txBox="1">
              <a:spLocks noChangeArrowheads="1"/>
            </p:cNvSpPr>
            <p:nvPr/>
          </p:nvSpPr>
          <p:spPr bwMode="auto">
            <a:xfrm>
              <a:off x="689" y="2081"/>
              <a:ext cx="15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Structure factor: </a:t>
              </a:r>
            </a:p>
          </p:txBody>
        </p:sp>
      </p:grpSp>
      <p:grpSp>
        <p:nvGrpSpPr>
          <p:cNvPr id="99336" name="Group 8"/>
          <p:cNvGrpSpPr>
            <a:grpSpLocks/>
          </p:cNvGrpSpPr>
          <p:nvPr/>
        </p:nvGrpSpPr>
        <p:grpSpPr bwMode="auto">
          <a:xfrm>
            <a:off x="1093788" y="3986213"/>
            <a:ext cx="6438900" cy="517525"/>
            <a:chOff x="631" y="2924"/>
            <a:chExt cx="4056" cy="326"/>
          </a:xfrm>
        </p:grpSpPr>
        <p:sp>
          <p:nvSpPr>
            <p:cNvPr id="99337" name="Text Box 9"/>
            <p:cNvSpPr txBox="1">
              <a:spLocks noChangeArrowheads="1"/>
            </p:cNvSpPr>
            <p:nvPr/>
          </p:nvSpPr>
          <p:spPr bwMode="auto">
            <a:xfrm>
              <a:off x="631" y="2962"/>
              <a:ext cx="22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Direct space periodicity: </a:t>
              </a:r>
            </a:p>
          </p:txBody>
        </p:sp>
        <p:graphicFrame>
          <p:nvGraphicFramePr>
            <p:cNvPr id="99338" name="Object 10"/>
            <p:cNvGraphicFramePr>
              <a:graphicFrameLocks noChangeAspect="1"/>
            </p:cNvGraphicFramePr>
            <p:nvPr/>
          </p:nvGraphicFramePr>
          <p:xfrm>
            <a:off x="3037" y="2924"/>
            <a:ext cx="1650" cy="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320" name="Equation" r:id="rId7" imgW="2120760" imgH="419040" progId="Equation.3">
                    <p:embed/>
                  </p:oleObj>
                </mc:Choice>
                <mc:Fallback>
                  <p:oleObj name="Equation" r:id="rId7" imgW="212076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7" y="2924"/>
                          <a:ext cx="1650" cy="3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9339" name="AutoShape 11"/>
          <p:cNvSpPr>
            <a:spLocks noChangeArrowheads="1"/>
          </p:cNvSpPr>
          <p:nvPr/>
        </p:nvSpPr>
        <p:spPr bwMode="auto">
          <a:xfrm>
            <a:off x="3095625" y="5132388"/>
            <a:ext cx="598488" cy="234950"/>
          </a:xfrm>
          <a:prstGeom prst="rightArrow">
            <a:avLst>
              <a:gd name="adj1" fmla="val 50000"/>
              <a:gd name="adj2" fmla="val 63682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graphicFrame>
        <p:nvGraphicFramePr>
          <p:cNvPr id="99340" name="Object 12"/>
          <p:cNvGraphicFramePr>
            <a:graphicFrameLocks noChangeAspect="1"/>
          </p:cNvGraphicFramePr>
          <p:nvPr/>
        </p:nvGraphicFramePr>
        <p:xfrm>
          <a:off x="4210050" y="4933950"/>
          <a:ext cx="2147888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1" name="Equation" r:id="rId9" imgW="1434960" imgH="419040" progId="Equation.3">
                  <p:embed/>
                </p:oleObj>
              </mc:Choice>
              <mc:Fallback>
                <p:oleObj name="Equation" r:id="rId9" imgW="1434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050" y="4933950"/>
                        <a:ext cx="2147888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1" name="Object 13"/>
          <p:cNvGraphicFramePr>
            <a:graphicFrameLocks noChangeAspect="1"/>
          </p:cNvGraphicFramePr>
          <p:nvPr/>
        </p:nvGraphicFramePr>
        <p:xfrm>
          <a:off x="3309938" y="5816600"/>
          <a:ext cx="4960937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2" name="Equation" r:id="rId11" imgW="3314520" imgH="431640" progId="Equation.3">
                  <p:embed/>
                </p:oleObj>
              </mc:Choice>
              <mc:Fallback>
                <p:oleObj name="Equation" r:id="rId11" imgW="33145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9938" y="5816600"/>
                        <a:ext cx="4960937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733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426" name="AutoShape 2"/>
          <p:cNvCxnSpPr>
            <a:cxnSpLocks noChangeShapeType="1"/>
            <a:stCxn id="103430" idx="2"/>
            <a:endCxn id="103427" idx="0"/>
          </p:cNvCxnSpPr>
          <p:nvPr/>
        </p:nvCxnSpPr>
        <p:spPr bwMode="auto">
          <a:xfrm rot="16200000" flipH="1">
            <a:off x="2008982" y="3893344"/>
            <a:ext cx="795337" cy="9525"/>
          </a:xfrm>
          <a:prstGeom prst="curvedConnector3">
            <a:avLst>
              <a:gd name="adj1" fmla="val 49898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579438" y="4295775"/>
            <a:ext cx="3663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/>
              <a:t>Reciprocal lattice</a:t>
            </a:r>
            <a:endParaRPr lang="nl-NL" altLang="en-US" sz="3600"/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5854700" y="3033713"/>
            <a:ext cx="2770188" cy="4667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Diffraction intensity</a:t>
            </a:r>
            <a:endParaRPr lang="nl-NL" altLang="en-US"/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5505450" y="4297363"/>
            <a:ext cx="34766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Structure factor</a:t>
            </a:r>
            <a:endParaRPr lang="nl-NL" altLang="en-US" sz="3200"/>
          </a:p>
          <a:p>
            <a:r>
              <a:rPr lang="en-US" altLang="en-US" sz="3200"/>
              <a:t>Atomic form factor</a:t>
            </a: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1101725" y="3033713"/>
            <a:ext cx="2600325" cy="4667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Diffraction pattern</a:t>
            </a:r>
            <a:endParaRPr lang="nl-NL" altLang="en-US"/>
          </a:p>
        </p:txBody>
      </p:sp>
      <p:cxnSp>
        <p:nvCxnSpPr>
          <p:cNvPr id="103431" name="AutoShape 7"/>
          <p:cNvCxnSpPr>
            <a:cxnSpLocks noChangeShapeType="1"/>
            <a:stCxn id="103433" idx="2"/>
            <a:endCxn id="103430" idx="0"/>
          </p:cNvCxnSpPr>
          <p:nvPr/>
        </p:nvCxnSpPr>
        <p:spPr bwMode="auto">
          <a:xfrm flipH="1">
            <a:off x="2401888" y="1728788"/>
            <a:ext cx="931862" cy="130492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432" name="AutoShape 8"/>
          <p:cNvCxnSpPr>
            <a:cxnSpLocks noChangeShapeType="1"/>
            <a:stCxn id="103434" idx="2"/>
            <a:endCxn id="103428" idx="0"/>
          </p:cNvCxnSpPr>
          <p:nvPr/>
        </p:nvCxnSpPr>
        <p:spPr bwMode="auto">
          <a:xfrm>
            <a:off x="5549900" y="1728788"/>
            <a:ext cx="1690688" cy="130492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2568575" y="1087438"/>
            <a:ext cx="1530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/>
              <a:t>Lattice</a:t>
            </a:r>
            <a:endParaRPr lang="nl-NL" altLang="en-US" sz="3600"/>
          </a:p>
        </p:txBody>
      </p:sp>
      <p:sp>
        <p:nvSpPr>
          <p:cNvPr id="103434" name="Text Box 10"/>
          <p:cNvSpPr txBox="1">
            <a:spLocks noChangeArrowheads="1"/>
          </p:cNvSpPr>
          <p:nvPr/>
        </p:nvSpPr>
        <p:spPr bwMode="auto">
          <a:xfrm>
            <a:off x="4899025" y="1087438"/>
            <a:ext cx="130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/>
              <a:t>Basis</a:t>
            </a:r>
            <a:endParaRPr lang="nl-NL" altLang="en-US" sz="3600"/>
          </a:p>
        </p:txBody>
      </p:sp>
      <p:sp>
        <p:nvSpPr>
          <p:cNvPr id="103435" name="Text Box 11"/>
          <p:cNvSpPr txBox="1">
            <a:spLocks noChangeArrowheads="1"/>
          </p:cNvSpPr>
          <p:nvPr/>
        </p:nvSpPr>
        <p:spPr bwMode="auto">
          <a:xfrm>
            <a:off x="4289425" y="1087438"/>
            <a:ext cx="450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/>
              <a:t>+</a:t>
            </a:r>
            <a:endParaRPr lang="nl-NL" altLang="en-US" sz="3600"/>
          </a:p>
        </p:txBody>
      </p:sp>
      <p:sp>
        <p:nvSpPr>
          <p:cNvPr id="103436" name="Rectangle 1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Crystal Structure</a:t>
            </a:r>
          </a:p>
        </p:txBody>
      </p:sp>
      <p:grpSp>
        <p:nvGrpSpPr>
          <p:cNvPr id="103437" name="Group 13"/>
          <p:cNvGrpSpPr>
            <a:grpSpLocks/>
          </p:cNvGrpSpPr>
          <p:nvPr/>
        </p:nvGrpSpPr>
        <p:grpSpPr bwMode="auto">
          <a:xfrm>
            <a:off x="2981325" y="1830388"/>
            <a:ext cx="3148013" cy="1174750"/>
            <a:chOff x="1878" y="1171"/>
            <a:chExt cx="1983" cy="740"/>
          </a:xfrm>
        </p:grpSpPr>
        <p:sp>
          <p:nvSpPr>
            <p:cNvPr id="103438" name="Oval 14"/>
            <p:cNvSpPr>
              <a:spLocks noChangeArrowheads="1"/>
            </p:cNvSpPr>
            <p:nvPr/>
          </p:nvSpPr>
          <p:spPr bwMode="auto">
            <a:xfrm>
              <a:off x="1878" y="1171"/>
              <a:ext cx="1983" cy="740"/>
            </a:xfrm>
            <a:prstGeom prst="ellipse">
              <a:avLst/>
            </a:prstGeom>
            <a:solidFill>
              <a:srgbClr val="CD33BE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103439" name="Text Box 15"/>
            <p:cNvSpPr txBox="1">
              <a:spLocks noChangeArrowheads="1"/>
            </p:cNvSpPr>
            <p:nvPr/>
          </p:nvSpPr>
          <p:spPr bwMode="auto">
            <a:xfrm>
              <a:off x="2043" y="1282"/>
              <a:ext cx="165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/>
                <a:t>Fourier Transform</a:t>
              </a:r>
            </a:p>
            <a:p>
              <a:pPr algn="ctr"/>
              <a:r>
                <a:rPr lang="en-US" altLang="en-US"/>
                <a:t>periodic structure</a:t>
              </a:r>
              <a:endParaRPr lang="nl-NL" altLang="en-US"/>
            </a:p>
          </p:txBody>
        </p:sp>
      </p:grpSp>
      <p:cxnSp>
        <p:nvCxnSpPr>
          <p:cNvPr id="103440" name="AutoShape 16"/>
          <p:cNvCxnSpPr>
            <a:cxnSpLocks noChangeShapeType="1"/>
            <a:stCxn id="103428" idx="2"/>
            <a:endCxn id="103429" idx="0"/>
          </p:cNvCxnSpPr>
          <p:nvPr/>
        </p:nvCxnSpPr>
        <p:spPr bwMode="auto">
          <a:xfrm rot="16200000" flipH="1">
            <a:off x="6843713" y="3897313"/>
            <a:ext cx="796925" cy="3175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2246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Atomic form factor</a:t>
            </a:r>
          </a:p>
        </p:txBody>
      </p:sp>
      <p:grpSp>
        <p:nvGrpSpPr>
          <p:cNvPr id="104451" name="Group 3"/>
          <p:cNvGrpSpPr>
            <a:grpSpLocks/>
          </p:cNvGrpSpPr>
          <p:nvPr/>
        </p:nvGrpSpPr>
        <p:grpSpPr bwMode="auto">
          <a:xfrm>
            <a:off x="815975" y="1595438"/>
            <a:ext cx="6348413" cy="990600"/>
            <a:chOff x="514" y="1005"/>
            <a:chExt cx="3999" cy="624"/>
          </a:xfrm>
        </p:grpSpPr>
        <p:graphicFrame>
          <p:nvGraphicFramePr>
            <p:cNvPr id="104452" name="Object 4"/>
            <p:cNvGraphicFramePr>
              <a:graphicFrameLocks noChangeAspect="1"/>
            </p:cNvGraphicFramePr>
            <p:nvPr/>
          </p:nvGraphicFramePr>
          <p:xfrm>
            <a:off x="2096" y="1005"/>
            <a:ext cx="2417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42" name="Equation" r:id="rId3" imgW="3200400" imgH="825480" progId="Equation.3">
                    <p:embed/>
                  </p:oleObj>
                </mc:Choice>
                <mc:Fallback>
                  <p:oleObj name="Equation" r:id="rId3" imgW="3200400" imgH="825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6" y="1005"/>
                          <a:ext cx="2417" cy="6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453" name="Text Box 5"/>
            <p:cNvSpPr txBox="1">
              <a:spLocks noChangeArrowheads="1"/>
            </p:cNvSpPr>
            <p:nvPr/>
          </p:nvSpPr>
          <p:spPr bwMode="auto">
            <a:xfrm>
              <a:off x="514" y="1131"/>
              <a:ext cx="15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Structure factor: </a:t>
              </a:r>
            </a:p>
          </p:txBody>
        </p:sp>
      </p:grpSp>
      <p:grpSp>
        <p:nvGrpSpPr>
          <p:cNvPr id="104454" name="Group 6"/>
          <p:cNvGrpSpPr>
            <a:grpSpLocks/>
          </p:cNvGrpSpPr>
          <p:nvPr/>
        </p:nvGrpSpPr>
        <p:grpSpPr bwMode="auto">
          <a:xfrm>
            <a:off x="815975" y="2743200"/>
            <a:ext cx="7513638" cy="1431925"/>
            <a:chOff x="616" y="1692"/>
            <a:chExt cx="4733" cy="902"/>
          </a:xfrm>
        </p:grpSpPr>
        <p:graphicFrame>
          <p:nvGraphicFramePr>
            <p:cNvPr id="104455" name="Object 7"/>
            <p:cNvGraphicFramePr>
              <a:graphicFrameLocks noChangeAspect="1"/>
            </p:cNvGraphicFramePr>
            <p:nvPr/>
          </p:nvGraphicFramePr>
          <p:xfrm>
            <a:off x="616" y="1900"/>
            <a:ext cx="1641" cy="4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43" name="Equation" r:id="rId5" imgW="2171520" imgH="647640" progId="Equation.3">
                    <p:embed/>
                  </p:oleObj>
                </mc:Choice>
                <mc:Fallback>
                  <p:oleObj name="Equation" r:id="rId5" imgW="2171520" imgH="647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6" y="1900"/>
                          <a:ext cx="1641" cy="4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4456" name="Group 8"/>
            <p:cNvGrpSpPr>
              <a:grpSpLocks/>
            </p:cNvGrpSpPr>
            <p:nvPr/>
          </p:nvGrpSpPr>
          <p:grpSpPr bwMode="auto">
            <a:xfrm>
              <a:off x="3591" y="1692"/>
              <a:ext cx="1758" cy="902"/>
              <a:chOff x="3591" y="1692"/>
              <a:chExt cx="1758" cy="902"/>
            </a:xfrm>
          </p:grpSpPr>
          <p:graphicFrame>
            <p:nvGraphicFramePr>
              <p:cNvPr id="104457" name="Object 9"/>
              <p:cNvGraphicFramePr>
                <a:graphicFrameLocks noChangeAspect="1"/>
              </p:cNvGraphicFramePr>
              <p:nvPr/>
            </p:nvGraphicFramePr>
            <p:xfrm>
              <a:off x="4063" y="1692"/>
              <a:ext cx="1286" cy="90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6344" name="Equation" r:id="rId7" imgW="1701720" imgH="1193760" progId="Equation.3">
                      <p:embed/>
                    </p:oleObj>
                  </mc:Choice>
                  <mc:Fallback>
                    <p:oleObj name="Equation" r:id="rId7" imgW="1701720" imgH="119376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63" y="1692"/>
                            <a:ext cx="1286" cy="90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4458" name="Text Box 10"/>
              <p:cNvSpPr txBox="1">
                <a:spLocks noChangeArrowheads="1"/>
              </p:cNvSpPr>
              <p:nvPr/>
            </p:nvSpPr>
            <p:spPr bwMode="auto">
              <a:xfrm>
                <a:off x="3591" y="1913"/>
                <a:ext cx="4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e.g.</a:t>
                </a:r>
              </a:p>
            </p:txBody>
          </p:sp>
        </p:grpSp>
      </p:grpSp>
      <p:graphicFrame>
        <p:nvGraphicFramePr>
          <p:cNvPr id="104459" name="Object 11"/>
          <p:cNvGraphicFramePr>
            <a:graphicFrameLocks noChangeAspect="1"/>
          </p:cNvGraphicFramePr>
          <p:nvPr/>
        </p:nvGraphicFramePr>
        <p:xfrm>
          <a:off x="815975" y="4484688"/>
          <a:ext cx="2284413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5" name="Equation" r:id="rId9" imgW="1904760" imgH="723600" progId="Equation.3">
                  <p:embed/>
                </p:oleObj>
              </mc:Choice>
              <mc:Fallback>
                <p:oleObj name="Equation" r:id="rId9" imgW="190476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975" y="4484688"/>
                        <a:ext cx="2284413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4460" name="Group 12"/>
          <p:cNvGrpSpPr>
            <a:grpSpLocks/>
          </p:cNvGrpSpPr>
          <p:nvPr/>
        </p:nvGrpSpPr>
        <p:grpSpPr bwMode="auto">
          <a:xfrm>
            <a:off x="815975" y="5502275"/>
            <a:ext cx="5848350" cy="685800"/>
            <a:chOff x="616" y="3430"/>
            <a:chExt cx="3684" cy="432"/>
          </a:xfrm>
        </p:grpSpPr>
        <p:graphicFrame>
          <p:nvGraphicFramePr>
            <p:cNvPr id="104461" name="Object 13"/>
            <p:cNvGraphicFramePr>
              <a:graphicFrameLocks noChangeAspect="1"/>
            </p:cNvGraphicFramePr>
            <p:nvPr/>
          </p:nvGraphicFramePr>
          <p:xfrm>
            <a:off x="2438" y="3430"/>
            <a:ext cx="1862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46" name="Equation" r:id="rId11" imgW="2463480" imgH="571320" progId="Equation.3">
                    <p:embed/>
                  </p:oleObj>
                </mc:Choice>
                <mc:Fallback>
                  <p:oleObj name="Equation" r:id="rId11" imgW="2463480" imgH="571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8" y="3430"/>
                          <a:ext cx="1862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462" name="Rectangle 14"/>
            <p:cNvSpPr>
              <a:spLocks noChangeArrowheads="1"/>
            </p:cNvSpPr>
            <p:nvPr/>
          </p:nvSpPr>
          <p:spPr bwMode="auto">
            <a:xfrm>
              <a:off x="616" y="3467"/>
              <a:ext cx="17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Atomic form factor: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552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Diffraction conditions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936625" y="1404938"/>
            <a:ext cx="754405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F0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14366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4366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4366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4366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4366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4366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4366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4366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4366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dirty="0">
                <a:solidFill>
                  <a:srgbClr val="FFFF00"/>
                </a:solidFill>
                <a:latin typeface="Arial" charset="0"/>
              </a:rPr>
              <a:t>Theorem: 	The set of reciprocal vectors </a:t>
            </a:r>
          </a:p>
          <a:p>
            <a:pPr algn="l"/>
            <a:r>
              <a:rPr lang="en-US" altLang="en-US" dirty="0">
                <a:solidFill>
                  <a:srgbClr val="FFFF00"/>
                </a:solidFill>
                <a:latin typeface="Arial" charset="0"/>
              </a:rPr>
              <a:t>		determines the possible x-ray reflections</a:t>
            </a:r>
          </a:p>
        </p:txBody>
      </p:sp>
      <p:graphicFrame>
        <p:nvGraphicFramePr>
          <p:cNvPr id="105477" name="Object 5"/>
          <p:cNvGraphicFramePr>
            <a:graphicFrameLocks noChangeAspect="1"/>
          </p:cNvGraphicFramePr>
          <p:nvPr/>
        </p:nvGraphicFramePr>
        <p:xfrm>
          <a:off x="6497638" y="1433513"/>
          <a:ext cx="2667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9" name="Equation" r:id="rId3" imgW="266400" imgH="355320" progId="Equation.3">
                  <p:embed/>
                </p:oleObj>
              </mc:Choice>
              <mc:Fallback>
                <p:oleObj name="Equation" r:id="rId3" imgW="2664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7638" y="1433513"/>
                        <a:ext cx="2667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936625" y="2800350"/>
            <a:ext cx="602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F0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Scattering from k to k’ is proportional to n(r)</a:t>
            </a: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936625" y="4857750"/>
            <a:ext cx="275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F0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dirty="0"/>
              <a:t>Periodicity n(r) =&gt;  </a:t>
            </a:r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923925" y="3384550"/>
            <a:ext cx="304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F0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Scattering amplitude:</a:t>
            </a:r>
          </a:p>
        </p:txBody>
      </p:sp>
      <p:graphicFrame>
        <p:nvGraphicFramePr>
          <p:cNvPr id="105483" name="Object 11"/>
          <p:cNvGraphicFramePr>
            <a:graphicFrameLocks noChangeAspect="1"/>
          </p:cNvGraphicFramePr>
          <p:nvPr/>
        </p:nvGraphicFramePr>
        <p:xfrm>
          <a:off x="1498600" y="3968750"/>
          <a:ext cx="6684963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0" name="Equation" r:id="rId5" imgW="6146640" imgH="761760" progId="Equation.3">
                  <p:embed/>
                </p:oleObj>
              </mc:Choice>
              <mc:Fallback>
                <p:oleObj name="Equation" r:id="rId5" imgW="614664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00" y="3968750"/>
                        <a:ext cx="6684963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84" name="Text Box 12"/>
          <p:cNvSpPr txBox="1">
            <a:spLocks noChangeArrowheads="1"/>
          </p:cNvSpPr>
          <p:nvPr/>
        </p:nvSpPr>
        <p:spPr bwMode="auto">
          <a:xfrm>
            <a:off x="958850" y="5400675"/>
            <a:ext cx="395172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F0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dirty="0"/>
              <a:t>Laue </a:t>
            </a:r>
            <a:r>
              <a:rPr lang="en-US" altLang="en-US" dirty="0" smtClean="0"/>
              <a:t>condition</a:t>
            </a:r>
            <a:endParaRPr lang="en-US" altLang="en-US" dirty="0"/>
          </a:p>
          <a:p>
            <a:pPr algn="l"/>
            <a:r>
              <a:rPr lang="en-US" altLang="en-US" dirty="0" smtClean="0"/>
              <a:t>	Ewald </a:t>
            </a:r>
            <a:r>
              <a:rPr lang="en-US" altLang="en-US" dirty="0"/>
              <a:t>construction</a:t>
            </a:r>
          </a:p>
          <a:p>
            <a:pPr algn="l"/>
            <a:r>
              <a:rPr lang="en-US" altLang="en-US" dirty="0" smtClean="0"/>
              <a:t>	</a:t>
            </a:r>
            <a:r>
              <a:rPr lang="en-US" altLang="en-US" dirty="0" err="1" smtClean="0"/>
              <a:t>Brillouin</a:t>
            </a:r>
            <a:r>
              <a:rPr lang="en-US" altLang="en-US" dirty="0" smtClean="0"/>
              <a:t> </a:t>
            </a:r>
            <a:r>
              <a:rPr lang="en-US" altLang="en-US" dirty="0"/>
              <a:t>construction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582988" y="4872038"/>
          <a:ext cx="939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1" name="Equation" r:id="rId7" imgW="933635" imgH="342900" progId="Equation.3">
                  <p:embed/>
                </p:oleObj>
              </mc:Choice>
              <mc:Fallback>
                <p:oleObj name="Equation" r:id="rId7" imgW="933635" imgH="3429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2988" y="4872038"/>
                        <a:ext cx="9398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427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1475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Today</a:t>
            </a:r>
            <a:endParaRPr lang="en-US" altLang="en-US" dirty="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954088" y="2149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US" altLang="en-US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431925" y="18081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876300" y="1992313"/>
            <a:ext cx="744107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/>
              <a:t> </a:t>
            </a:r>
            <a:r>
              <a:rPr lang="en-US" altLang="en-US" dirty="0" smtClean="0"/>
              <a:t>Binding </a:t>
            </a:r>
            <a:r>
              <a:rPr lang="en-US" altLang="en-US" dirty="0"/>
              <a:t>Attractive and repulsive potentials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/>
              <a:t> Lattice sums, cohesive energy, equilibrium </a:t>
            </a:r>
            <a:r>
              <a:rPr lang="en-US" altLang="en-US" dirty="0" smtClean="0"/>
              <a:t>structure</a:t>
            </a:r>
          </a:p>
          <a:p>
            <a:pPr algn="l">
              <a:lnSpc>
                <a:spcPct val="120000"/>
              </a:lnSpc>
              <a:buFontTx/>
              <a:buChar char="•"/>
            </a:pPr>
            <a:endParaRPr lang="en-US" altLang="en-US" dirty="0"/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 smtClean="0"/>
              <a:t> Reciprocal space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 smtClean="0"/>
              <a:t> Diffraction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363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96838" y="242888"/>
            <a:ext cx="8950325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/>
              <a:t>CsCl, exponential charge distributions</a:t>
            </a:r>
          </a:p>
        </p:txBody>
      </p:sp>
      <p:graphicFrame>
        <p:nvGraphicFramePr>
          <p:cNvPr id="106499" name="Object 3"/>
          <p:cNvGraphicFramePr>
            <a:graphicFrameLocks noChangeAspect="1"/>
          </p:cNvGraphicFramePr>
          <p:nvPr/>
        </p:nvGraphicFramePr>
        <p:xfrm>
          <a:off x="577850" y="1476375"/>
          <a:ext cx="6100763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6" name="Equation" r:id="rId3" imgW="4889160" imgH="2489040" progId="Equation.3">
                  <p:embed/>
                </p:oleObj>
              </mc:Choice>
              <mc:Fallback>
                <p:oleObj name="Equation" r:id="rId3" imgW="4889160" imgH="248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1476375"/>
                        <a:ext cx="6100763" cy="248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00" name="Oval 4"/>
          <p:cNvSpPr>
            <a:spLocks noChangeArrowheads="1"/>
          </p:cNvSpPr>
          <p:nvPr/>
        </p:nvSpPr>
        <p:spPr bwMode="auto">
          <a:xfrm>
            <a:off x="7626350" y="2195513"/>
            <a:ext cx="285750" cy="266700"/>
          </a:xfrm>
          <a:prstGeom prst="ellipse">
            <a:avLst/>
          </a:prstGeom>
          <a:solidFill>
            <a:srgbClr val="FF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grpSp>
        <p:nvGrpSpPr>
          <p:cNvPr id="106501" name="Group 5"/>
          <p:cNvGrpSpPr>
            <a:grpSpLocks/>
          </p:cNvGrpSpPr>
          <p:nvPr/>
        </p:nvGrpSpPr>
        <p:grpSpPr bwMode="auto">
          <a:xfrm>
            <a:off x="7165975" y="1773238"/>
            <a:ext cx="1219200" cy="1127125"/>
            <a:chOff x="3072" y="720"/>
            <a:chExt cx="768" cy="768"/>
          </a:xfrm>
        </p:grpSpPr>
        <p:sp>
          <p:nvSpPr>
            <p:cNvPr id="106502" name="AutoShape 6"/>
            <p:cNvSpPr>
              <a:spLocks noChangeArrowheads="1"/>
            </p:cNvSpPr>
            <p:nvPr/>
          </p:nvSpPr>
          <p:spPr bwMode="auto">
            <a:xfrm>
              <a:off x="3072" y="720"/>
              <a:ext cx="765" cy="765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6503" name="Line 7"/>
            <p:cNvSpPr>
              <a:spLocks noChangeShapeType="1"/>
            </p:cNvSpPr>
            <p:nvPr/>
          </p:nvSpPr>
          <p:spPr bwMode="auto">
            <a:xfrm>
              <a:off x="3264" y="720"/>
              <a:ext cx="0" cy="57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6504" name="Line 8"/>
            <p:cNvSpPr>
              <a:spLocks noChangeShapeType="1"/>
            </p:cNvSpPr>
            <p:nvPr/>
          </p:nvSpPr>
          <p:spPr bwMode="auto">
            <a:xfrm flipV="1">
              <a:off x="3072" y="1296"/>
              <a:ext cx="192" cy="19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6505" name="Line 9"/>
            <p:cNvSpPr>
              <a:spLocks noChangeShapeType="1"/>
            </p:cNvSpPr>
            <p:nvPr/>
          </p:nvSpPr>
          <p:spPr bwMode="auto">
            <a:xfrm>
              <a:off x="3264" y="1296"/>
              <a:ext cx="576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106506" name="Oval 10"/>
          <p:cNvSpPr>
            <a:spLocks noChangeArrowheads="1"/>
          </p:cNvSpPr>
          <p:nvPr/>
        </p:nvSpPr>
        <p:spPr bwMode="auto">
          <a:xfrm>
            <a:off x="7978775" y="1944688"/>
            <a:ext cx="228600" cy="2111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6507" name="Oval 11"/>
          <p:cNvSpPr>
            <a:spLocks noChangeArrowheads="1"/>
          </p:cNvSpPr>
          <p:nvPr/>
        </p:nvSpPr>
        <p:spPr bwMode="auto">
          <a:xfrm>
            <a:off x="7350125" y="2505075"/>
            <a:ext cx="228600" cy="211138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grpSp>
        <p:nvGrpSpPr>
          <p:cNvPr id="106508" name="Group 12"/>
          <p:cNvGrpSpPr>
            <a:grpSpLocks/>
          </p:cNvGrpSpPr>
          <p:nvPr/>
        </p:nvGrpSpPr>
        <p:grpSpPr bwMode="auto">
          <a:xfrm>
            <a:off x="7350125" y="1668463"/>
            <a:ext cx="862013" cy="1328737"/>
            <a:chOff x="4241" y="2111"/>
            <a:chExt cx="543" cy="837"/>
          </a:xfrm>
        </p:grpSpPr>
        <p:sp>
          <p:nvSpPr>
            <p:cNvPr id="106509" name="Oval 13"/>
            <p:cNvSpPr>
              <a:spLocks noChangeArrowheads="1"/>
            </p:cNvSpPr>
            <p:nvPr/>
          </p:nvSpPr>
          <p:spPr bwMode="auto">
            <a:xfrm>
              <a:off x="4241" y="2111"/>
              <a:ext cx="144" cy="13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6510" name="Oval 14"/>
            <p:cNvSpPr>
              <a:spLocks noChangeArrowheads="1"/>
            </p:cNvSpPr>
            <p:nvPr/>
          </p:nvSpPr>
          <p:spPr bwMode="auto">
            <a:xfrm>
              <a:off x="4640" y="2815"/>
              <a:ext cx="144" cy="13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106511" name="Group 15"/>
          <p:cNvGrpSpPr>
            <a:grpSpLocks/>
          </p:cNvGrpSpPr>
          <p:nvPr/>
        </p:nvGrpSpPr>
        <p:grpSpPr bwMode="auto">
          <a:xfrm>
            <a:off x="7045325" y="1663700"/>
            <a:ext cx="1447800" cy="1328738"/>
            <a:chOff x="4049" y="2108"/>
            <a:chExt cx="912" cy="837"/>
          </a:xfrm>
        </p:grpSpPr>
        <p:sp>
          <p:nvSpPr>
            <p:cNvPr id="106512" name="Oval 16"/>
            <p:cNvSpPr>
              <a:spLocks noChangeArrowheads="1"/>
            </p:cNvSpPr>
            <p:nvPr/>
          </p:nvSpPr>
          <p:spPr bwMode="auto">
            <a:xfrm>
              <a:off x="4049" y="2285"/>
              <a:ext cx="144" cy="13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6513" name="Oval 17"/>
            <p:cNvSpPr>
              <a:spLocks noChangeArrowheads="1"/>
            </p:cNvSpPr>
            <p:nvPr/>
          </p:nvSpPr>
          <p:spPr bwMode="auto">
            <a:xfrm>
              <a:off x="4817" y="2641"/>
              <a:ext cx="144" cy="13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6514" name="Oval 18"/>
            <p:cNvSpPr>
              <a:spLocks noChangeArrowheads="1"/>
            </p:cNvSpPr>
            <p:nvPr/>
          </p:nvSpPr>
          <p:spPr bwMode="auto">
            <a:xfrm>
              <a:off x="4814" y="2108"/>
              <a:ext cx="144" cy="13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6515" name="Oval 19"/>
            <p:cNvSpPr>
              <a:spLocks noChangeArrowheads="1"/>
            </p:cNvSpPr>
            <p:nvPr/>
          </p:nvSpPr>
          <p:spPr bwMode="auto">
            <a:xfrm>
              <a:off x="4049" y="2812"/>
              <a:ext cx="144" cy="13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106516" name="Group 20"/>
          <p:cNvGrpSpPr>
            <a:grpSpLocks/>
          </p:cNvGrpSpPr>
          <p:nvPr/>
        </p:nvGrpSpPr>
        <p:grpSpPr bwMode="auto">
          <a:xfrm>
            <a:off x="1809750" y="4421188"/>
            <a:ext cx="6061075" cy="506412"/>
            <a:chOff x="237" y="2640"/>
            <a:chExt cx="3818" cy="319"/>
          </a:xfrm>
        </p:grpSpPr>
        <p:sp>
          <p:nvSpPr>
            <p:cNvPr id="106517" name="Rectangle 21"/>
            <p:cNvSpPr>
              <a:spLocks noChangeArrowheads="1"/>
            </p:cNvSpPr>
            <p:nvPr/>
          </p:nvSpPr>
          <p:spPr bwMode="auto">
            <a:xfrm>
              <a:off x="237" y="2660"/>
              <a:ext cx="187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/>
                <a:t>Atomic form factors:</a:t>
              </a:r>
              <a:r>
                <a:rPr lang="en-US" altLang="en-US">
                  <a:solidFill>
                    <a:schemeClr val="accent2"/>
                  </a:solidFill>
                  <a:latin typeface="Times New Roman" pitchFamily="18" charset="0"/>
                </a:rPr>
                <a:t> </a:t>
              </a:r>
              <a:endParaRPr lang="en-US" altLang="en-US" baseline="-250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06518" name="Object 22"/>
            <p:cNvGraphicFramePr>
              <a:graphicFrameLocks noChangeAspect="1"/>
            </p:cNvGraphicFramePr>
            <p:nvPr/>
          </p:nvGraphicFramePr>
          <p:xfrm>
            <a:off x="2473" y="2640"/>
            <a:ext cx="1582" cy="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387" name="Equation" r:id="rId5" imgW="2311200" imgH="507960" progId="Equation.3">
                    <p:embed/>
                  </p:oleObj>
                </mc:Choice>
                <mc:Fallback>
                  <p:oleObj name="Equation" r:id="rId5" imgW="2311200" imgH="507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3" y="2640"/>
                          <a:ext cx="1582" cy="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6519" name="Group 23"/>
          <p:cNvGrpSpPr>
            <a:grpSpLocks/>
          </p:cNvGrpSpPr>
          <p:nvPr/>
        </p:nvGrpSpPr>
        <p:grpSpPr bwMode="auto">
          <a:xfrm>
            <a:off x="1809750" y="5391150"/>
            <a:ext cx="5368925" cy="954088"/>
            <a:chOff x="293" y="3118"/>
            <a:chExt cx="3382" cy="601"/>
          </a:xfrm>
        </p:grpSpPr>
        <p:graphicFrame>
          <p:nvGraphicFramePr>
            <p:cNvPr id="106520" name="Object 24"/>
            <p:cNvGraphicFramePr>
              <a:graphicFrameLocks noChangeAspect="1"/>
            </p:cNvGraphicFramePr>
            <p:nvPr/>
          </p:nvGraphicFramePr>
          <p:xfrm>
            <a:off x="293" y="3119"/>
            <a:ext cx="1424" cy="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388" name="Equation" r:id="rId7" imgW="2260440" imgH="952200" progId="Equation.3">
                    <p:embed/>
                  </p:oleObj>
                </mc:Choice>
                <mc:Fallback>
                  <p:oleObj name="Equation" r:id="rId7" imgW="2260440" imgH="952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3" y="3119"/>
                          <a:ext cx="1424" cy="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6521" name="Object 25"/>
            <p:cNvGraphicFramePr>
              <a:graphicFrameLocks noChangeAspect="1"/>
            </p:cNvGraphicFramePr>
            <p:nvPr/>
          </p:nvGraphicFramePr>
          <p:xfrm>
            <a:off x="2283" y="3118"/>
            <a:ext cx="1392" cy="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389" name="Equation" r:id="rId9" imgW="2209680" imgH="952200" progId="Equation.3">
                    <p:embed/>
                  </p:oleObj>
                </mc:Choice>
                <mc:Fallback>
                  <p:oleObj name="Equation" r:id="rId9" imgW="2209680" imgH="952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3" y="3118"/>
                          <a:ext cx="1392" cy="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81646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522" name="Object 2"/>
          <p:cNvGraphicFramePr>
            <a:graphicFrameLocks noChangeAspect="1"/>
          </p:cNvGraphicFramePr>
          <p:nvPr/>
        </p:nvGraphicFramePr>
        <p:xfrm>
          <a:off x="3109913" y="1727200"/>
          <a:ext cx="27940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8" name="Equation" r:id="rId3" imgW="2793960" imgH="672840" progId="Equation.3">
                  <p:embed/>
                </p:oleObj>
              </mc:Choice>
              <mc:Fallback>
                <p:oleObj name="Equation" r:id="rId3" imgW="279396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9913" y="1727200"/>
                        <a:ext cx="27940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487363" y="1739900"/>
            <a:ext cx="2435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Structure factor: </a:t>
            </a:r>
          </a:p>
        </p:txBody>
      </p:sp>
      <p:graphicFrame>
        <p:nvGraphicFramePr>
          <p:cNvPr id="107524" name="Object 4"/>
          <p:cNvGraphicFramePr>
            <a:graphicFrameLocks noChangeAspect="1"/>
          </p:cNvGraphicFramePr>
          <p:nvPr/>
        </p:nvGraphicFramePr>
        <p:xfrm>
          <a:off x="563563" y="2630488"/>
          <a:ext cx="66643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9" name="Equation" r:id="rId5" imgW="6667200" imgH="482400" progId="Equation.3">
                  <p:embed/>
                </p:oleObj>
              </mc:Choice>
              <mc:Fallback>
                <p:oleObj name="Equation" r:id="rId5" imgW="66672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3" y="2630488"/>
                        <a:ext cx="666432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7525" name="Group 5"/>
          <p:cNvGrpSpPr>
            <a:grpSpLocks/>
          </p:cNvGrpSpPr>
          <p:nvPr/>
        </p:nvGrpSpPr>
        <p:grpSpPr bwMode="auto">
          <a:xfrm>
            <a:off x="487363" y="3532188"/>
            <a:ext cx="7742237" cy="723900"/>
            <a:chOff x="363" y="1889"/>
            <a:chExt cx="4877" cy="456"/>
          </a:xfrm>
        </p:grpSpPr>
        <p:sp>
          <p:nvSpPr>
            <p:cNvPr id="107526" name="Rectangle 6"/>
            <p:cNvSpPr>
              <a:spLocks noChangeArrowheads="1"/>
            </p:cNvSpPr>
            <p:nvPr/>
          </p:nvSpPr>
          <p:spPr bwMode="auto">
            <a:xfrm>
              <a:off x="363" y="1956"/>
              <a:ext cx="33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/>
                <a:t>Simple cubic lattice, Bragg condition: </a:t>
              </a:r>
            </a:p>
          </p:txBody>
        </p:sp>
        <p:graphicFrame>
          <p:nvGraphicFramePr>
            <p:cNvPr id="107527" name="Object 7"/>
            <p:cNvGraphicFramePr>
              <a:graphicFrameLocks noChangeAspect="1"/>
            </p:cNvGraphicFramePr>
            <p:nvPr/>
          </p:nvGraphicFramePr>
          <p:xfrm>
            <a:off x="3672" y="1889"/>
            <a:ext cx="1568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420" name="Equation" r:id="rId7" imgW="2489040" imgH="723600" progId="Equation.3">
                    <p:embed/>
                  </p:oleObj>
                </mc:Choice>
                <mc:Fallback>
                  <p:oleObj name="Equation" r:id="rId7" imgW="2489040" imgH="723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72" y="1889"/>
                          <a:ext cx="1568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7528" name="Object 8"/>
          <p:cNvGraphicFramePr>
            <a:graphicFrameLocks noChangeAspect="1"/>
          </p:cNvGraphicFramePr>
          <p:nvPr/>
        </p:nvGraphicFramePr>
        <p:xfrm>
          <a:off x="614363" y="4452938"/>
          <a:ext cx="4152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1" name="Equation" r:id="rId9" imgW="4152600" imgH="533160" progId="Equation.3">
                  <p:embed/>
                </p:oleObj>
              </mc:Choice>
              <mc:Fallback>
                <p:oleObj name="Equation" r:id="rId9" imgW="415260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4452938"/>
                        <a:ext cx="41529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7536" name="Group 16"/>
          <p:cNvGrpSpPr>
            <a:grpSpLocks/>
          </p:cNvGrpSpPr>
          <p:nvPr/>
        </p:nvGrpSpPr>
        <p:grpSpPr bwMode="auto">
          <a:xfrm>
            <a:off x="4568825" y="5072063"/>
            <a:ext cx="2860675" cy="1089025"/>
            <a:chOff x="3438" y="3195"/>
            <a:chExt cx="1802" cy="686"/>
          </a:xfrm>
        </p:grpSpPr>
        <p:grpSp>
          <p:nvGrpSpPr>
            <p:cNvPr id="107530" name="Group 10"/>
            <p:cNvGrpSpPr>
              <a:grpSpLocks/>
            </p:cNvGrpSpPr>
            <p:nvPr/>
          </p:nvGrpSpPr>
          <p:grpSpPr bwMode="auto">
            <a:xfrm>
              <a:off x="3438" y="3237"/>
              <a:ext cx="648" cy="644"/>
              <a:chOff x="1515" y="3137"/>
              <a:chExt cx="648" cy="644"/>
            </a:xfrm>
          </p:grpSpPr>
          <p:graphicFrame>
            <p:nvGraphicFramePr>
              <p:cNvPr id="107531" name="Object 11"/>
              <p:cNvGraphicFramePr>
                <a:graphicFrameLocks noChangeAspect="1"/>
              </p:cNvGraphicFramePr>
              <p:nvPr/>
            </p:nvGraphicFramePr>
            <p:xfrm>
              <a:off x="1515" y="3137"/>
              <a:ext cx="648" cy="2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9422" name="Equation" r:id="rId11" imgW="1028520" imgH="368280" progId="Equation.3">
                      <p:embed/>
                    </p:oleObj>
                  </mc:Choice>
                  <mc:Fallback>
                    <p:oleObj name="Equation" r:id="rId11" imgW="1028520" imgH="3682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15" y="3137"/>
                            <a:ext cx="648" cy="23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7532" name="Object 12"/>
              <p:cNvGraphicFramePr>
                <a:graphicFrameLocks noChangeAspect="1"/>
              </p:cNvGraphicFramePr>
              <p:nvPr/>
            </p:nvGraphicFramePr>
            <p:xfrm>
              <a:off x="1515" y="3549"/>
              <a:ext cx="648" cy="2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9423" name="Equation" r:id="rId13" imgW="1028520" imgH="368280" progId="Equation.3">
                      <p:embed/>
                    </p:oleObj>
                  </mc:Choice>
                  <mc:Fallback>
                    <p:oleObj name="Equation" r:id="rId13" imgW="1028520" imgH="3682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15" y="3549"/>
                            <a:ext cx="648" cy="23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07533" name="Rectangle 13"/>
            <p:cNvSpPr>
              <a:spLocks noChangeArrowheads="1"/>
            </p:cNvSpPr>
            <p:nvPr/>
          </p:nvSpPr>
          <p:spPr bwMode="auto">
            <a:xfrm>
              <a:off x="4184" y="3195"/>
              <a:ext cx="10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/>
                <a:t>h+k+l even</a:t>
              </a:r>
            </a:p>
          </p:txBody>
        </p:sp>
        <p:sp>
          <p:nvSpPr>
            <p:cNvPr id="107534" name="Rectangle 14"/>
            <p:cNvSpPr>
              <a:spLocks noChangeArrowheads="1"/>
            </p:cNvSpPr>
            <p:nvPr/>
          </p:nvSpPr>
          <p:spPr bwMode="auto">
            <a:xfrm>
              <a:off x="4198" y="3593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/>
                <a:t>h+k+l odd</a:t>
              </a:r>
            </a:p>
          </p:txBody>
        </p:sp>
      </p:grpSp>
      <p:sp>
        <p:nvSpPr>
          <p:cNvPr id="107535" name="Rectangle 1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CsCl, diffraction conditions</a:t>
            </a:r>
          </a:p>
        </p:txBody>
      </p:sp>
    </p:spTree>
    <p:extLst>
      <p:ext uri="{BB962C8B-B14F-4D97-AF65-F5344CB8AC3E}">
        <p14:creationId xmlns:p14="http://schemas.microsoft.com/office/powerpoint/2010/main" val="318404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46" name="Group 2"/>
          <p:cNvGrpSpPr>
            <a:grpSpLocks/>
          </p:cNvGrpSpPr>
          <p:nvPr/>
        </p:nvGrpSpPr>
        <p:grpSpPr bwMode="auto">
          <a:xfrm>
            <a:off x="1704975" y="1924050"/>
            <a:ext cx="5540375" cy="3025775"/>
            <a:chOff x="1074" y="1212"/>
            <a:chExt cx="3490" cy="1906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1509" y="1212"/>
              <a:ext cx="2976" cy="1506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8548" name="Text Box 4"/>
            <p:cNvSpPr txBox="1">
              <a:spLocks noChangeArrowheads="1"/>
            </p:cNvSpPr>
            <p:nvPr/>
          </p:nvSpPr>
          <p:spPr bwMode="auto">
            <a:xfrm rot="-5400000">
              <a:off x="856" y="1874"/>
              <a:ext cx="7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/>
                <a:t>S(h,k,l)</a:t>
              </a:r>
            </a:p>
          </p:txBody>
        </p:sp>
        <p:graphicFrame>
          <p:nvGraphicFramePr>
            <p:cNvPr id="108549" name="Object 5"/>
            <p:cNvGraphicFramePr>
              <a:graphicFrameLocks noChangeAspect="1"/>
            </p:cNvGraphicFramePr>
            <p:nvPr/>
          </p:nvGraphicFramePr>
          <p:xfrm>
            <a:off x="2294" y="2852"/>
            <a:ext cx="960" cy="2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22" name="Equation" r:id="rId3" imgW="838080" imgH="253800" progId="Equation.3">
                    <p:embed/>
                  </p:oleObj>
                </mc:Choice>
                <mc:Fallback>
                  <p:oleObj name="Equation" r:id="rId3" imgW="83808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4" y="2852"/>
                          <a:ext cx="960" cy="2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8550" name="Text Box 6"/>
            <p:cNvSpPr txBox="1">
              <a:spLocks noChangeArrowheads="1"/>
            </p:cNvSpPr>
            <p:nvPr/>
          </p:nvSpPr>
          <p:spPr bwMode="auto">
            <a:xfrm>
              <a:off x="1269" y="249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/>
                <a:t>0</a:t>
              </a:r>
            </a:p>
          </p:txBody>
        </p:sp>
        <p:sp>
          <p:nvSpPr>
            <p:cNvPr id="108551" name="Line 7"/>
            <p:cNvSpPr>
              <a:spLocks noChangeShapeType="1"/>
            </p:cNvSpPr>
            <p:nvPr/>
          </p:nvSpPr>
          <p:spPr bwMode="auto">
            <a:xfrm>
              <a:off x="3189" y="2674"/>
              <a:ext cx="240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8552" name="Line 8"/>
            <p:cNvSpPr>
              <a:spLocks noChangeShapeType="1"/>
            </p:cNvSpPr>
            <p:nvPr/>
          </p:nvSpPr>
          <p:spPr bwMode="auto">
            <a:xfrm>
              <a:off x="1557" y="2674"/>
              <a:ext cx="336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8553" name="Line 9"/>
            <p:cNvSpPr>
              <a:spLocks noChangeShapeType="1"/>
            </p:cNvSpPr>
            <p:nvPr/>
          </p:nvSpPr>
          <p:spPr bwMode="auto">
            <a:xfrm flipV="1">
              <a:off x="1893" y="2320"/>
              <a:ext cx="48" cy="354"/>
            </a:xfrm>
            <a:prstGeom prst="line">
              <a:avLst/>
            </a:prstGeom>
            <a:noFill/>
            <a:ln w="254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8554" name="Line 10"/>
            <p:cNvSpPr>
              <a:spLocks noChangeShapeType="1"/>
            </p:cNvSpPr>
            <p:nvPr/>
          </p:nvSpPr>
          <p:spPr bwMode="auto">
            <a:xfrm>
              <a:off x="1941" y="2320"/>
              <a:ext cx="96" cy="354"/>
            </a:xfrm>
            <a:prstGeom prst="line">
              <a:avLst/>
            </a:prstGeom>
            <a:noFill/>
            <a:ln w="254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8555" name="Line 11"/>
            <p:cNvSpPr>
              <a:spLocks noChangeShapeType="1"/>
            </p:cNvSpPr>
            <p:nvPr/>
          </p:nvSpPr>
          <p:spPr bwMode="auto">
            <a:xfrm>
              <a:off x="2037" y="2674"/>
              <a:ext cx="336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8556" name="Line 12"/>
            <p:cNvSpPr>
              <a:spLocks noChangeShapeType="1"/>
            </p:cNvSpPr>
            <p:nvPr/>
          </p:nvSpPr>
          <p:spPr bwMode="auto">
            <a:xfrm flipV="1">
              <a:off x="2373" y="2232"/>
              <a:ext cx="48" cy="442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8557" name="Line 13"/>
            <p:cNvSpPr>
              <a:spLocks noChangeShapeType="1"/>
            </p:cNvSpPr>
            <p:nvPr/>
          </p:nvSpPr>
          <p:spPr bwMode="auto">
            <a:xfrm>
              <a:off x="2421" y="2232"/>
              <a:ext cx="96" cy="442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8558" name="Line 14"/>
            <p:cNvSpPr>
              <a:spLocks noChangeShapeType="1"/>
            </p:cNvSpPr>
            <p:nvPr/>
          </p:nvSpPr>
          <p:spPr bwMode="auto">
            <a:xfrm>
              <a:off x="2517" y="2674"/>
              <a:ext cx="336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8559" name="Line 15"/>
            <p:cNvSpPr>
              <a:spLocks noChangeShapeType="1"/>
            </p:cNvSpPr>
            <p:nvPr/>
          </p:nvSpPr>
          <p:spPr bwMode="auto">
            <a:xfrm flipV="1">
              <a:off x="2853" y="2098"/>
              <a:ext cx="48" cy="576"/>
            </a:xfrm>
            <a:prstGeom prst="line">
              <a:avLst/>
            </a:prstGeom>
            <a:noFill/>
            <a:ln w="254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8560" name="Line 16"/>
            <p:cNvSpPr>
              <a:spLocks noChangeShapeType="1"/>
            </p:cNvSpPr>
            <p:nvPr/>
          </p:nvSpPr>
          <p:spPr bwMode="auto">
            <a:xfrm>
              <a:off x="2901" y="2098"/>
              <a:ext cx="96" cy="576"/>
            </a:xfrm>
            <a:prstGeom prst="line">
              <a:avLst/>
            </a:prstGeom>
            <a:noFill/>
            <a:ln w="254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8561" name="Line 17"/>
            <p:cNvSpPr>
              <a:spLocks noChangeShapeType="1"/>
            </p:cNvSpPr>
            <p:nvPr/>
          </p:nvSpPr>
          <p:spPr bwMode="auto">
            <a:xfrm>
              <a:off x="2997" y="2674"/>
              <a:ext cx="336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8562" name="Line 18"/>
            <p:cNvSpPr>
              <a:spLocks noChangeShapeType="1"/>
            </p:cNvSpPr>
            <p:nvPr/>
          </p:nvSpPr>
          <p:spPr bwMode="auto">
            <a:xfrm flipV="1">
              <a:off x="3429" y="1965"/>
              <a:ext cx="48" cy="709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8563" name="Line 19"/>
            <p:cNvSpPr>
              <a:spLocks noChangeShapeType="1"/>
            </p:cNvSpPr>
            <p:nvPr/>
          </p:nvSpPr>
          <p:spPr bwMode="auto">
            <a:xfrm>
              <a:off x="3477" y="1965"/>
              <a:ext cx="96" cy="709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8564" name="Line 20"/>
            <p:cNvSpPr>
              <a:spLocks noChangeShapeType="1"/>
            </p:cNvSpPr>
            <p:nvPr/>
          </p:nvSpPr>
          <p:spPr bwMode="auto">
            <a:xfrm>
              <a:off x="3573" y="2674"/>
              <a:ext cx="336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8565" name="Line 21"/>
            <p:cNvSpPr>
              <a:spLocks noChangeShapeType="1"/>
            </p:cNvSpPr>
            <p:nvPr/>
          </p:nvSpPr>
          <p:spPr bwMode="auto">
            <a:xfrm flipV="1">
              <a:off x="3909" y="1610"/>
              <a:ext cx="48" cy="1064"/>
            </a:xfrm>
            <a:prstGeom prst="line">
              <a:avLst/>
            </a:prstGeom>
            <a:noFill/>
            <a:ln w="254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8566" name="Line 22"/>
            <p:cNvSpPr>
              <a:spLocks noChangeShapeType="1"/>
            </p:cNvSpPr>
            <p:nvPr/>
          </p:nvSpPr>
          <p:spPr bwMode="auto">
            <a:xfrm>
              <a:off x="3957" y="1610"/>
              <a:ext cx="96" cy="1064"/>
            </a:xfrm>
            <a:prstGeom prst="line">
              <a:avLst/>
            </a:prstGeom>
            <a:noFill/>
            <a:ln w="254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8567" name="Line 23"/>
            <p:cNvSpPr>
              <a:spLocks noChangeShapeType="1"/>
            </p:cNvSpPr>
            <p:nvPr/>
          </p:nvSpPr>
          <p:spPr bwMode="auto">
            <a:xfrm>
              <a:off x="4053" y="2674"/>
              <a:ext cx="336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8568" name="Text Box 24"/>
            <p:cNvSpPr txBox="1">
              <a:spLocks noChangeArrowheads="1"/>
            </p:cNvSpPr>
            <p:nvPr/>
          </p:nvSpPr>
          <p:spPr bwMode="auto">
            <a:xfrm>
              <a:off x="3755" y="1277"/>
              <a:ext cx="4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800"/>
                <a:t>(100)</a:t>
              </a:r>
            </a:p>
          </p:txBody>
        </p:sp>
        <p:sp>
          <p:nvSpPr>
            <p:cNvPr id="108569" name="Text Box 25"/>
            <p:cNvSpPr txBox="1">
              <a:spLocks noChangeArrowheads="1"/>
            </p:cNvSpPr>
            <p:nvPr/>
          </p:nvSpPr>
          <p:spPr bwMode="auto">
            <a:xfrm>
              <a:off x="3241" y="1619"/>
              <a:ext cx="4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800"/>
                <a:t>(110)</a:t>
              </a:r>
            </a:p>
          </p:txBody>
        </p:sp>
        <p:sp>
          <p:nvSpPr>
            <p:cNvPr id="108570" name="Text Box 26"/>
            <p:cNvSpPr txBox="1">
              <a:spLocks noChangeArrowheads="1"/>
            </p:cNvSpPr>
            <p:nvPr/>
          </p:nvSpPr>
          <p:spPr bwMode="auto">
            <a:xfrm>
              <a:off x="2713" y="1751"/>
              <a:ext cx="4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800"/>
                <a:t>(111)</a:t>
              </a:r>
            </a:p>
          </p:txBody>
        </p:sp>
        <p:sp>
          <p:nvSpPr>
            <p:cNvPr id="108571" name="Text Box 27"/>
            <p:cNvSpPr txBox="1">
              <a:spLocks noChangeArrowheads="1"/>
            </p:cNvSpPr>
            <p:nvPr/>
          </p:nvSpPr>
          <p:spPr bwMode="auto">
            <a:xfrm>
              <a:off x="2229" y="1884"/>
              <a:ext cx="4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800"/>
                <a:t>(200)</a:t>
              </a:r>
            </a:p>
          </p:txBody>
        </p:sp>
        <p:sp>
          <p:nvSpPr>
            <p:cNvPr id="108572" name="Text Box 28"/>
            <p:cNvSpPr txBox="1">
              <a:spLocks noChangeArrowheads="1"/>
            </p:cNvSpPr>
            <p:nvPr/>
          </p:nvSpPr>
          <p:spPr bwMode="auto">
            <a:xfrm>
              <a:off x="1753" y="1972"/>
              <a:ext cx="4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800"/>
                <a:t>(210)</a:t>
              </a:r>
            </a:p>
          </p:txBody>
        </p:sp>
        <p:sp>
          <p:nvSpPr>
            <p:cNvPr id="108573" name="Line 29"/>
            <p:cNvSpPr>
              <a:spLocks noChangeShapeType="1"/>
            </p:cNvSpPr>
            <p:nvPr/>
          </p:nvSpPr>
          <p:spPr bwMode="auto">
            <a:xfrm flipH="1">
              <a:off x="1749" y="2985"/>
              <a:ext cx="384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8574" name="Line 30"/>
            <p:cNvSpPr>
              <a:spLocks noChangeShapeType="1"/>
            </p:cNvSpPr>
            <p:nvPr/>
          </p:nvSpPr>
          <p:spPr bwMode="auto">
            <a:xfrm flipV="1">
              <a:off x="1221" y="1301"/>
              <a:ext cx="0" cy="355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8575" name="Text Box 31"/>
            <p:cNvSpPr txBox="1">
              <a:spLocks noChangeArrowheads="1"/>
            </p:cNvSpPr>
            <p:nvPr/>
          </p:nvSpPr>
          <p:spPr bwMode="auto">
            <a:xfrm>
              <a:off x="4341" y="2717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/>
                <a:t>0</a:t>
              </a:r>
            </a:p>
          </p:txBody>
        </p:sp>
      </p:grpSp>
      <p:sp>
        <p:nvSpPr>
          <p:cNvPr id="108576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Case I: f</a:t>
            </a:r>
            <a:r>
              <a:rPr lang="en-US" altLang="en-US" baseline="-25000"/>
              <a:t>A </a:t>
            </a:r>
            <a:r>
              <a:rPr lang="en-US" altLang="en-US"/>
              <a:t>&gt;&gt; f</a:t>
            </a:r>
            <a:r>
              <a:rPr lang="en-US" altLang="en-US" baseline="-25000"/>
              <a:t>B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5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70" name="Group 2"/>
          <p:cNvGrpSpPr>
            <a:grpSpLocks/>
          </p:cNvGrpSpPr>
          <p:nvPr/>
        </p:nvGrpSpPr>
        <p:grpSpPr bwMode="auto">
          <a:xfrm>
            <a:off x="1803400" y="1916113"/>
            <a:ext cx="5538788" cy="3025775"/>
            <a:chOff x="1151" y="1063"/>
            <a:chExt cx="3489" cy="1906"/>
          </a:xfrm>
        </p:grpSpPr>
        <p:sp>
          <p:nvSpPr>
            <p:cNvPr id="109571" name="Rectangle 3"/>
            <p:cNvSpPr>
              <a:spLocks noChangeArrowheads="1"/>
            </p:cNvSpPr>
            <p:nvPr/>
          </p:nvSpPr>
          <p:spPr bwMode="auto">
            <a:xfrm>
              <a:off x="1585" y="1063"/>
              <a:ext cx="2976" cy="1508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9572" name="Text Box 4"/>
            <p:cNvSpPr txBox="1">
              <a:spLocks noChangeArrowheads="1"/>
            </p:cNvSpPr>
            <p:nvPr/>
          </p:nvSpPr>
          <p:spPr bwMode="auto">
            <a:xfrm rot="-5400000">
              <a:off x="933" y="1728"/>
              <a:ext cx="7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/>
                <a:t>S(h,k,l)</a:t>
              </a:r>
            </a:p>
          </p:txBody>
        </p:sp>
        <p:graphicFrame>
          <p:nvGraphicFramePr>
            <p:cNvPr id="109573" name="Object 5"/>
            <p:cNvGraphicFramePr>
              <a:graphicFrameLocks noChangeAspect="1"/>
            </p:cNvGraphicFramePr>
            <p:nvPr/>
          </p:nvGraphicFramePr>
          <p:xfrm>
            <a:off x="2370" y="2703"/>
            <a:ext cx="960" cy="2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46" name="Equation" r:id="rId3" imgW="838080" imgH="253800" progId="Equation.3">
                    <p:embed/>
                  </p:oleObj>
                </mc:Choice>
                <mc:Fallback>
                  <p:oleObj name="Equation" r:id="rId3" imgW="83808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0" y="2703"/>
                          <a:ext cx="960" cy="2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9574" name="Text Box 6"/>
            <p:cNvSpPr txBox="1">
              <a:spLocks noChangeArrowheads="1"/>
            </p:cNvSpPr>
            <p:nvPr/>
          </p:nvSpPr>
          <p:spPr bwMode="auto">
            <a:xfrm>
              <a:off x="1345" y="2347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/>
                <a:t>0</a:t>
              </a:r>
            </a:p>
          </p:txBody>
        </p:sp>
        <p:sp>
          <p:nvSpPr>
            <p:cNvPr id="109575" name="Line 7"/>
            <p:cNvSpPr>
              <a:spLocks noChangeShapeType="1"/>
            </p:cNvSpPr>
            <p:nvPr/>
          </p:nvSpPr>
          <p:spPr bwMode="auto">
            <a:xfrm>
              <a:off x="3265" y="2525"/>
              <a:ext cx="240" cy="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9576" name="Line 8"/>
            <p:cNvSpPr>
              <a:spLocks noChangeShapeType="1"/>
            </p:cNvSpPr>
            <p:nvPr/>
          </p:nvSpPr>
          <p:spPr bwMode="auto">
            <a:xfrm>
              <a:off x="1633" y="2525"/>
              <a:ext cx="336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9577" name="Line 9"/>
            <p:cNvSpPr>
              <a:spLocks noChangeShapeType="1"/>
            </p:cNvSpPr>
            <p:nvPr/>
          </p:nvSpPr>
          <p:spPr bwMode="auto">
            <a:xfrm flipV="1">
              <a:off x="1969" y="2481"/>
              <a:ext cx="48" cy="44"/>
            </a:xfrm>
            <a:prstGeom prst="line">
              <a:avLst/>
            </a:prstGeom>
            <a:noFill/>
            <a:ln w="254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9578" name="Line 10"/>
            <p:cNvSpPr>
              <a:spLocks noChangeShapeType="1"/>
            </p:cNvSpPr>
            <p:nvPr/>
          </p:nvSpPr>
          <p:spPr bwMode="auto">
            <a:xfrm>
              <a:off x="2017" y="2481"/>
              <a:ext cx="96" cy="44"/>
            </a:xfrm>
            <a:prstGeom prst="line">
              <a:avLst/>
            </a:prstGeom>
            <a:noFill/>
            <a:ln w="254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9579" name="Line 11"/>
            <p:cNvSpPr>
              <a:spLocks noChangeShapeType="1"/>
            </p:cNvSpPr>
            <p:nvPr/>
          </p:nvSpPr>
          <p:spPr bwMode="auto">
            <a:xfrm>
              <a:off x="2113" y="2525"/>
              <a:ext cx="336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9580" name="Line 12"/>
            <p:cNvSpPr>
              <a:spLocks noChangeShapeType="1"/>
            </p:cNvSpPr>
            <p:nvPr/>
          </p:nvSpPr>
          <p:spPr bwMode="auto">
            <a:xfrm flipV="1">
              <a:off x="2449" y="2083"/>
              <a:ext cx="48" cy="442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9581" name="Line 13"/>
            <p:cNvSpPr>
              <a:spLocks noChangeShapeType="1"/>
            </p:cNvSpPr>
            <p:nvPr/>
          </p:nvSpPr>
          <p:spPr bwMode="auto">
            <a:xfrm>
              <a:off x="2497" y="2083"/>
              <a:ext cx="96" cy="442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9582" name="Line 14"/>
            <p:cNvSpPr>
              <a:spLocks noChangeShapeType="1"/>
            </p:cNvSpPr>
            <p:nvPr/>
          </p:nvSpPr>
          <p:spPr bwMode="auto">
            <a:xfrm>
              <a:off x="2593" y="2525"/>
              <a:ext cx="336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9583" name="Line 15"/>
            <p:cNvSpPr>
              <a:spLocks noChangeShapeType="1"/>
            </p:cNvSpPr>
            <p:nvPr/>
          </p:nvSpPr>
          <p:spPr bwMode="auto">
            <a:xfrm flipV="1">
              <a:off x="2929" y="2481"/>
              <a:ext cx="64" cy="44"/>
            </a:xfrm>
            <a:prstGeom prst="line">
              <a:avLst/>
            </a:prstGeom>
            <a:noFill/>
            <a:ln w="254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9584" name="Line 16"/>
            <p:cNvSpPr>
              <a:spLocks noChangeShapeType="1"/>
            </p:cNvSpPr>
            <p:nvPr/>
          </p:nvSpPr>
          <p:spPr bwMode="auto">
            <a:xfrm>
              <a:off x="2993" y="2481"/>
              <a:ext cx="128" cy="44"/>
            </a:xfrm>
            <a:prstGeom prst="line">
              <a:avLst/>
            </a:prstGeom>
            <a:noFill/>
            <a:ln w="254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9585" name="Line 17"/>
            <p:cNvSpPr>
              <a:spLocks noChangeShapeType="1"/>
            </p:cNvSpPr>
            <p:nvPr/>
          </p:nvSpPr>
          <p:spPr bwMode="auto">
            <a:xfrm>
              <a:off x="3073" y="2525"/>
              <a:ext cx="336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9586" name="Line 18"/>
            <p:cNvSpPr>
              <a:spLocks noChangeShapeType="1"/>
            </p:cNvSpPr>
            <p:nvPr/>
          </p:nvSpPr>
          <p:spPr bwMode="auto">
            <a:xfrm flipV="1">
              <a:off x="3505" y="1817"/>
              <a:ext cx="48" cy="708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9587" name="Line 19"/>
            <p:cNvSpPr>
              <a:spLocks noChangeShapeType="1"/>
            </p:cNvSpPr>
            <p:nvPr/>
          </p:nvSpPr>
          <p:spPr bwMode="auto">
            <a:xfrm>
              <a:off x="3553" y="1817"/>
              <a:ext cx="96" cy="708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9588" name="Line 20"/>
            <p:cNvSpPr>
              <a:spLocks noChangeShapeType="1"/>
            </p:cNvSpPr>
            <p:nvPr/>
          </p:nvSpPr>
          <p:spPr bwMode="auto">
            <a:xfrm>
              <a:off x="3649" y="2525"/>
              <a:ext cx="336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9589" name="Line 21"/>
            <p:cNvSpPr>
              <a:spLocks noChangeShapeType="1"/>
            </p:cNvSpPr>
            <p:nvPr/>
          </p:nvSpPr>
          <p:spPr bwMode="auto">
            <a:xfrm flipV="1">
              <a:off x="3985" y="2481"/>
              <a:ext cx="48" cy="44"/>
            </a:xfrm>
            <a:prstGeom prst="line">
              <a:avLst/>
            </a:prstGeom>
            <a:noFill/>
            <a:ln w="254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9590" name="Line 22"/>
            <p:cNvSpPr>
              <a:spLocks noChangeShapeType="1"/>
            </p:cNvSpPr>
            <p:nvPr/>
          </p:nvSpPr>
          <p:spPr bwMode="auto">
            <a:xfrm>
              <a:off x="4033" y="2481"/>
              <a:ext cx="96" cy="44"/>
            </a:xfrm>
            <a:prstGeom prst="line">
              <a:avLst/>
            </a:prstGeom>
            <a:noFill/>
            <a:ln w="254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9591" name="Line 23"/>
            <p:cNvSpPr>
              <a:spLocks noChangeShapeType="1"/>
            </p:cNvSpPr>
            <p:nvPr/>
          </p:nvSpPr>
          <p:spPr bwMode="auto">
            <a:xfrm>
              <a:off x="4129" y="2525"/>
              <a:ext cx="336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9592" name="Text Box 24"/>
            <p:cNvSpPr txBox="1">
              <a:spLocks noChangeArrowheads="1"/>
            </p:cNvSpPr>
            <p:nvPr/>
          </p:nvSpPr>
          <p:spPr bwMode="auto">
            <a:xfrm>
              <a:off x="3831" y="1128"/>
              <a:ext cx="4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800"/>
                <a:t>(100)</a:t>
              </a:r>
            </a:p>
          </p:txBody>
        </p:sp>
        <p:sp>
          <p:nvSpPr>
            <p:cNvPr id="109593" name="Text Box 25"/>
            <p:cNvSpPr txBox="1">
              <a:spLocks noChangeArrowheads="1"/>
            </p:cNvSpPr>
            <p:nvPr/>
          </p:nvSpPr>
          <p:spPr bwMode="auto">
            <a:xfrm>
              <a:off x="3317" y="1470"/>
              <a:ext cx="4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800"/>
                <a:t>(110)</a:t>
              </a:r>
            </a:p>
          </p:txBody>
        </p:sp>
        <p:sp>
          <p:nvSpPr>
            <p:cNvPr id="109594" name="Text Box 26"/>
            <p:cNvSpPr txBox="1">
              <a:spLocks noChangeArrowheads="1"/>
            </p:cNvSpPr>
            <p:nvPr/>
          </p:nvSpPr>
          <p:spPr bwMode="auto">
            <a:xfrm>
              <a:off x="2789" y="1603"/>
              <a:ext cx="4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800"/>
                <a:t>(111)</a:t>
              </a:r>
            </a:p>
          </p:txBody>
        </p:sp>
        <p:sp>
          <p:nvSpPr>
            <p:cNvPr id="109595" name="Text Box 27"/>
            <p:cNvSpPr txBox="1">
              <a:spLocks noChangeArrowheads="1"/>
            </p:cNvSpPr>
            <p:nvPr/>
          </p:nvSpPr>
          <p:spPr bwMode="auto">
            <a:xfrm>
              <a:off x="2305" y="1735"/>
              <a:ext cx="4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800"/>
                <a:t>(200)</a:t>
              </a:r>
            </a:p>
          </p:txBody>
        </p:sp>
        <p:sp>
          <p:nvSpPr>
            <p:cNvPr id="109596" name="Text Box 28"/>
            <p:cNvSpPr txBox="1">
              <a:spLocks noChangeArrowheads="1"/>
            </p:cNvSpPr>
            <p:nvPr/>
          </p:nvSpPr>
          <p:spPr bwMode="auto">
            <a:xfrm>
              <a:off x="1829" y="1824"/>
              <a:ext cx="4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800"/>
                <a:t>(210)</a:t>
              </a:r>
            </a:p>
          </p:txBody>
        </p:sp>
        <p:sp>
          <p:nvSpPr>
            <p:cNvPr id="109597" name="Line 29"/>
            <p:cNvSpPr>
              <a:spLocks noChangeShapeType="1"/>
            </p:cNvSpPr>
            <p:nvPr/>
          </p:nvSpPr>
          <p:spPr bwMode="auto">
            <a:xfrm flipH="1">
              <a:off x="1825" y="2836"/>
              <a:ext cx="384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9598" name="Line 30"/>
            <p:cNvSpPr>
              <a:spLocks noChangeShapeType="1"/>
            </p:cNvSpPr>
            <p:nvPr/>
          </p:nvSpPr>
          <p:spPr bwMode="auto">
            <a:xfrm flipV="1">
              <a:off x="1297" y="1152"/>
              <a:ext cx="0" cy="355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9599" name="Text Box 31"/>
            <p:cNvSpPr txBox="1">
              <a:spLocks noChangeArrowheads="1"/>
            </p:cNvSpPr>
            <p:nvPr/>
          </p:nvSpPr>
          <p:spPr bwMode="auto">
            <a:xfrm>
              <a:off x="4417" y="2570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/>
                <a:t>0</a:t>
              </a:r>
            </a:p>
          </p:txBody>
        </p:sp>
      </p:grpSp>
      <p:sp>
        <p:nvSpPr>
          <p:cNvPr id="109600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Case II: f</a:t>
            </a:r>
            <a:r>
              <a:rPr lang="en-US" altLang="en-US" baseline="-25000"/>
              <a:t>A </a:t>
            </a:r>
            <a:r>
              <a:rPr lang="en-US" altLang="en-US"/>
              <a:t>= f</a:t>
            </a:r>
            <a:r>
              <a:rPr lang="en-US" altLang="en-US" baseline="-25000"/>
              <a:t>B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71216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Oval 2"/>
          <p:cNvSpPr>
            <a:spLocks noChangeArrowheads="1"/>
          </p:cNvSpPr>
          <p:nvPr/>
        </p:nvSpPr>
        <p:spPr bwMode="auto">
          <a:xfrm>
            <a:off x="5357813" y="4017963"/>
            <a:ext cx="228600" cy="2111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1868488" y="1712913"/>
            <a:ext cx="568444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 dirty="0"/>
              <a:t>Diffraction for</a:t>
            </a:r>
          </a:p>
          <a:p>
            <a:pPr algn="l" eaLnBrk="0" hangingPunct="0"/>
            <a:r>
              <a:rPr lang="en-US" altLang="en-US" dirty="0"/>
              <a:t> </a:t>
            </a:r>
          </a:p>
          <a:p>
            <a:pPr algn="l" eaLnBrk="0" hangingPunct="0"/>
            <a:r>
              <a:rPr lang="en-US" altLang="en-US" dirty="0"/>
              <a:t>with </a:t>
            </a:r>
            <a:r>
              <a:rPr lang="en-US" altLang="en-US" i="1" dirty="0"/>
              <a:t>h + k + l </a:t>
            </a:r>
            <a:r>
              <a:rPr lang="en-US" altLang="en-US" dirty="0"/>
              <a:t>even (</a:t>
            </a:r>
            <a:r>
              <a:rPr lang="en-US" altLang="en-US" dirty="0" err="1"/>
              <a:t>f</a:t>
            </a:r>
            <a:r>
              <a:rPr lang="en-US" altLang="en-US" baseline="-25000" dirty="0" err="1"/>
              <a:t>A</a:t>
            </a:r>
            <a:r>
              <a:rPr lang="en-US" altLang="en-US" baseline="-25000" dirty="0"/>
              <a:t> </a:t>
            </a:r>
            <a:r>
              <a:rPr lang="en-US" altLang="en-US" dirty="0"/>
              <a:t>= </a:t>
            </a:r>
            <a:r>
              <a:rPr lang="en-US" altLang="en-US" dirty="0" err="1"/>
              <a:t>f</a:t>
            </a:r>
            <a:r>
              <a:rPr lang="en-US" altLang="en-US" baseline="-25000" dirty="0" err="1"/>
              <a:t>B</a:t>
            </a:r>
            <a:r>
              <a:rPr lang="en-US" altLang="en-US" dirty="0"/>
              <a:t>) : </a:t>
            </a:r>
            <a:r>
              <a:rPr lang="en-US" altLang="en-US" i="1" dirty="0"/>
              <a:t>'pseudo-bcc‘</a:t>
            </a:r>
          </a:p>
        </p:txBody>
      </p:sp>
      <p:graphicFrame>
        <p:nvGraphicFramePr>
          <p:cNvPr id="110596" name="Object 4"/>
          <p:cNvGraphicFramePr>
            <a:graphicFrameLocks noChangeAspect="1"/>
          </p:cNvGraphicFramePr>
          <p:nvPr/>
        </p:nvGraphicFramePr>
        <p:xfrm>
          <a:off x="3967163" y="1593850"/>
          <a:ext cx="2705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8" name="Equation" r:id="rId3" imgW="1650960" imgH="457200" progId="Equation.3">
                  <p:embed/>
                </p:oleObj>
              </mc:Choice>
              <mc:Fallback>
                <p:oleObj name="Equation" r:id="rId3" imgW="16509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7163" y="1593850"/>
                        <a:ext cx="27051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597" name="Line 5"/>
          <p:cNvSpPr>
            <a:spLocks noChangeShapeType="1"/>
          </p:cNvSpPr>
          <p:nvPr/>
        </p:nvSpPr>
        <p:spPr bwMode="auto">
          <a:xfrm>
            <a:off x="1981200" y="3843338"/>
            <a:ext cx="0" cy="841375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110598" name="Object 6"/>
          <p:cNvGraphicFramePr>
            <a:graphicFrameLocks noChangeAspect="1"/>
          </p:cNvGraphicFramePr>
          <p:nvPr/>
        </p:nvGraphicFramePr>
        <p:xfrm>
          <a:off x="1681163" y="4179888"/>
          <a:ext cx="187325" cy="20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9" name="Equation" r:id="rId5" imgW="126720" imgH="139680" progId="Equation.3">
                  <p:embed/>
                </p:oleObj>
              </mc:Choice>
              <mc:Fallback>
                <p:oleObj name="Equation" r:id="rId5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1163" y="4179888"/>
                        <a:ext cx="187325" cy="20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599" name="Line 7"/>
          <p:cNvSpPr>
            <a:spLocks noChangeShapeType="1"/>
          </p:cNvSpPr>
          <p:nvPr/>
        </p:nvSpPr>
        <p:spPr bwMode="auto">
          <a:xfrm>
            <a:off x="4648200" y="3843338"/>
            <a:ext cx="0" cy="841375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110600" name="Object 8"/>
          <p:cNvGraphicFramePr>
            <a:graphicFrameLocks noChangeAspect="1"/>
          </p:cNvGraphicFramePr>
          <p:nvPr/>
        </p:nvGraphicFramePr>
        <p:xfrm>
          <a:off x="4348163" y="4179888"/>
          <a:ext cx="187325" cy="20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0" name="Equation" r:id="rId7" imgW="126720" imgH="139680" progId="Equation.3">
                  <p:embed/>
                </p:oleObj>
              </mc:Choice>
              <mc:Fallback>
                <p:oleObj name="Equation" r:id="rId7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8163" y="4179888"/>
                        <a:ext cx="187325" cy="20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601" name="Line 9"/>
          <p:cNvSpPr>
            <a:spLocks noChangeShapeType="1"/>
          </p:cNvSpPr>
          <p:nvPr/>
        </p:nvSpPr>
        <p:spPr bwMode="auto">
          <a:xfrm>
            <a:off x="3733800" y="4124325"/>
            <a:ext cx="4572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10602" name="Oval 10"/>
          <p:cNvSpPr>
            <a:spLocks noChangeArrowheads="1"/>
          </p:cNvSpPr>
          <p:nvPr/>
        </p:nvSpPr>
        <p:spPr bwMode="auto">
          <a:xfrm>
            <a:off x="2771775" y="4021138"/>
            <a:ext cx="285750" cy="266700"/>
          </a:xfrm>
          <a:prstGeom prst="ellipse">
            <a:avLst/>
          </a:prstGeom>
          <a:solidFill>
            <a:srgbClr val="FF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grpSp>
        <p:nvGrpSpPr>
          <p:cNvPr id="110603" name="Group 11"/>
          <p:cNvGrpSpPr>
            <a:grpSpLocks/>
          </p:cNvGrpSpPr>
          <p:nvPr/>
        </p:nvGrpSpPr>
        <p:grpSpPr bwMode="auto">
          <a:xfrm>
            <a:off x="2311400" y="3598863"/>
            <a:ext cx="1219200" cy="1127125"/>
            <a:chOff x="3072" y="720"/>
            <a:chExt cx="768" cy="768"/>
          </a:xfrm>
        </p:grpSpPr>
        <p:sp>
          <p:nvSpPr>
            <p:cNvPr id="110604" name="AutoShape 12"/>
            <p:cNvSpPr>
              <a:spLocks noChangeArrowheads="1"/>
            </p:cNvSpPr>
            <p:nvPr/>
          </p:nvSpPr>
          <p:spPr bwMode="auto">
            <a:xfrm>
              <a:off x="3072" y="720"/>
              <a:ext cx="765" cy="765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10605" name="Line 13"/>
            <p:cNvSpPr>
              <a:spLocks noChangeShapeType="1"/>
            </p:cNvSpPr>
            <p:nvPr/>
          </p:nvSpPr>
          <p:spPr bwMode="auto">
            <a:xfrm>
              <a:off x="3264" y="720"/>
              <a:ext cx="0" cy="57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10606" name="Line 14"/>
            <p:cNvSpPr>
              <a:spLocks noChangeShapeType="1"/>
            </p:cNvSpPr>
            <p:nvPr/>
          </p:nvSpPr>
          <p:spPr bwMode="auto">
            <a:xfrm flipV="1">
              <a:off x="3072" y="1296"/>
              <a:ext cx="192" cy="19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10607" name="Line 15"/>
            <p:cNvSpPr>
              <a:spLocks noChangeShapeType="1"/>
            </p:cNvSpPr>
            <p:nvPr/>
          </p:nvSpPr>
          <p:spPr bwMode="auto">
            <a:xfrm>
              <a:off x="3264" y="1296"/>
              <a:ext cx="576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110608" name="Oval 16"/>
          <p:cNvSpPr>
            <a:spLocks noChangeArrowheads="1"/>
          </p:cNvSpPr>
          <p:nvPr/>
        </p:nvSpPr>
        <p:spPr bwMode="auto">
          <a:xfrm>
            <a:off x="3124200" y="3770313"/>
            <a:ext cx="228600" cy="2111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10609" name="Oval 17"/>
          <p:cNvSpPr>
            <a:spLocks noChangeArrowheads="1"/>
          </p:cNvSpPr>
          <p:nvPr/>
        </p:nvSpPr>
        <p:spPr bwMode="auto">
          <a:xfrm>
            <a:off x="2495550" y="4330700"/>
            <a:ext cx="228600" cy="211138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grpSp>
        <p:nvGrpSpPr>
          <p:cNvPr id="110610" name="Group 18"/>
          <p:cNvGrpSpPr>
            <a:grpSpLocks/>
          </p:cNvGrpSpPr>
          <p:nvPr/>
        </p:nvGrpSpPr>
        <p:grpSpPr bwMode="auto">
          <a:xfrm>
            <a:off x="2495550" y="3494088"/>
            <a:ext cx="862013" cy="1328737"/>
            <a:chOff x="4241" y="2111"/>
            <a:chExt cx="543" cy="837"/>
          </a:xfrm>
        </p:grpSpPr>
        <p:sp>
          <p:nvSpPr>
            <p:cNvPr id="110611" name="Oval 19"/>
            <p:cNvSpPr>
              <a:spLocks noChangeArrowheads="1"/>
            </p:cNvSpPr>
            <p:nvPr/>
          </p:nvSpPr>
          <p:spPr bwMode="auto">
            <a:xfrm>
              <a:off x="4241" y="2111"/>
              <a:ext cx="144" cy="13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10612" name="Oval 20"/>
            <p:cNvSpPr>
              <a:spLocks noChangeArrowheads="1"/>
            </p:cNvSpPr>
            <p:nvPr/>
          </p:nvSpPr>
          <p:spPr bwMode="auto">
            <a:xfrm>
              <a:off x="4640" y="2815"/>
              <a:ext cx="144" cy="13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110613" name="Group 21"/>
          <p:cNvGrpSpPr>
            <a:grpSpLocks/>
          </p:cNvGrpSpPr>
          <p:nvPr/>
        </p:nvGrpSpPr>
        <p:grpSpPr bwMode="auto">
          <a:xfrm>
            <a:off x="2190750" y="3489325"/>
            <a:ext cx="1447800" cy="1328738"/>
            <a:chOff x="4049" y="2108"/>
            <a:chExt cx="912" cy="837"/>
          </a:xfrm>
        </p:grpSpPr>
        <p:sp>
          <p:nvSpPr>
            <p:cNvPr id="110614" name="Oval 22"/>
            <p:cNvSpPr>
              <a:spLocks noChangeArrowheads="1"/>
            </p:cNvSpPr>
            <p:nvPr/>
          </p:nvSpPr>
          <p:spPr bwMode="auto">
            <a:xfrm>
              <a:off x="4049" y="2285"/>
              <a:ext cx="144" cy="13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10615" name="Oval 23"/>
            <p:cNvSpPr>
              <a:spLocks noChangeArrowheads="1"/>
            </p:cNvSpPr>
            <p:nvPr/>
          </p:nvSpPr>
          <p:spPr bwMode="auto">
            <a:xfrm>
              <a:off x="4817" y="2641"/>
              <a:ext cx="144" cy="13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10616" name="Oval 24"/>
            <p:cNvSpPr>
              <a:spLocks noChangeArrowheads="1"/>
            </p:cNvSpPr>
            <p:nvPr/>
          </p:nvSpPr>
          <p:spPr bwMode="auto">
            <a:xfrm>
              <a:off x="4814" y="2108"/>
              <a:ext cx="144" cy="13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10617" name="Oval 25"/>
            <p:cNvSpPr>
              <a:spLocks noChangeArrowheads="1"/>
            </p:cNvSpPr>
            <p:nvPr/>
          </p:nvSpPr>
          <p:spPr bwMode="auto">
            <a:xfrm>
              <a:off x="4049" y="2812"/>
              <a:ext cx="144" cy="13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110618" name="Group 26"/>
          <p:cNvGrpSpPr>
            <a:grpSpLocks/>
          </p:cNvGrpSpPr>
          <p:nvPr/>
        </p:nvGrpSpPr>
        <p:grpSpPr bwMode="auto">
          <a:xfrm>
            <a:off x="4883150" y="3567113"/>
            <a:ext cx="1219200" cy="1127125"/>
            <a:chOff x="3072" y="720"/>
            <a:chExt cx="768" cy="768"/>
          </a:xfrm>
        </p:grpSpPr>
        <p:sp>
          <p:nvSpPr>
            <p:cNvPr id="110619" name="AutoShape 27"/>
            <p:cNvSpPr>
              <a:spLocks noChangeArrowheads="1"/>
            </p:cNvSpPr>
            <p:nvPr/>
          </p:nvSpPr>
          <p:spPr bwMode="auto">
            <a:xfrm>
              <a:off x="3072" y="720"/>
              <a:ext cx="765" cy="765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10620" name="Line 28"/>
            <p:cNvSpPr>
              <a:spLocks noChangeShapeType="1"/>
            </p:cNvSpPr>
            <p:nvPr/>
          </p:nvSpPr>
          <p:spPr bwMode="auto">
            <a:xfrm>
              <a:off x="3264" y="720"/>
              <a:ext cx="0" cy="57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10621" name="Line 29"/>
            <p:cNvSpPr>
              <a:spLocks noChangeShapeType="1"/>
            </p:cNvSpPr>
            <p:nvPr/>
          </p:nvSpPr>
          <p:spPr bwMode="auto">
            <a:xfrm flipV="1">
              <a:off x="3072" y="1296"/>
              <a:ext cx="192" cy="19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10622" name="Line 30"/>
            <p:cNvSpPr>
              <a:spLocks noChangeShapeType="1"/>
            </p:cNvSpPr>
            <p:nvPr/>
          </p:nvSpPr>
          <p:spPr bwMode="auto">
            <a:xfrm>
              <a:off x="3264" y="1296"/>
              <a:ext cx="576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110623" name="Oval 31"/>
          <p:cNvSpPr>
            <a:spLocks noChangeArrowheads="1"/>
          </p:cNvSpPr>
          <p:nvPr/>
        </p:nvSpPr>
        <p:spPr bwMode="auto">
          <a:xfrm>
            <a:off x="5695950" y="3738563"/>
            <a:ext cx="228600" cy="2111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10624" name="Oval 32"/>
          <p:cNvSpPr>
            <a:spLocks noChangeArrowheads="1"/>
          </p:cNvSpPr>
          <p:nvPr/>
        </p:nvSpPr>
        <p:spPr bwMode="auto">
          <a:xfrm>
            <a:off x="5067300" y="4298950"/>
            <a:ext cx="228600" cy="211138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grpSp>
        <p:nvGrpSpPr>
          <p:cNvPr id="110625" name="Group 33"/>
          <p:cNvGrpSpPr>
            <a:grpSpLocks/>
          </p:cNvGrpSpPr>
          <p:nvPr/>
        </p:nvGrpSpPr>
        <p:grpSpPr bwMode="auto">
          <a:xfrm>
            <a:off x="5067300" y="3462338"/>
            <a:ext cx="862013" cy="1328737"/>
            <a:chOff x="4241" y="2111"/>
            <a:chExt cx="543" cy="837"/>
          </a:xfrm>
        </p:grpSpPr>
        <p:sp>
          <p:nvSpPr>
            <p:cNvPr id="110626" name="Oval 34"/>
            <p:cNvSpPr>
              <a:spLocks noChangeArrowheads="1"/>
            </p:cNvSpPr>
            <p:nvPr/>
          </p:nvSpPr>
          <p:spPr bwMode="auto">
            <a:xfrm>
              <a:off x="4241" y="2111"/>
              <a:ext cx="144" cy="13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10627" name="Oval 35"/>
            <p:cNvSpPr>
              <a:spLocks noChangeArrowheads="1"/>
            </p:cNvSpPr>
            <p:nvPr/>
          </p:nvSpPr>
          <p:spPr bwMode="auto">
            <a:xfrm>
              <a:off x="4640" y="2815"/>
              <a:ext cx="144" cy="13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110628" name="Oval 36"/>
          <p:cNvSpPr>
            <a:spLocks noChangeArrowheads="1"/>
          </p:cNvSpPr>
          <p:nvPr/>
        </p:nvSpPr>
        <p:spPr bwMode="auto">
          <a:xfrm>
            <a:off x="4762500" y="3738563"/>
            <a:ext cx="228600" cy="2111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10629" name="Oval 37"/>
          <p:cNvSpPr>
            <a:spLocks noChangeArrowheads="1"/>
          </p:cNvSpPr>
          <p:nvPr/>
        </p:nvSpPr>
        <p:spPr bwMode="auto">
          <a:xfrm>
            <a:off x="5981700" y="4303713"/>
            <a:ext cx="228600" cy="2111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10630" name="Oval 38"/>
          <p:cNvSpPr>
            <a:spLocks noChangeArrowheads="1"/>
          </p:cNvSpPr>
          <p:nvPr/>
        </p:nvSpPr>
        <p:spPr bwMode="auto">
          <a:xfrm>
            <a:off x="5976938" y="3457575"/>
            <a:ext cx="228600" cy="21113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10631" name="Oval 39"/>
          <p:cNvSpPr>
            <a:spLocks noChangeArrowheads="1"/>
          </p:cNvSpPr>
          <p:nvPr/>
        </p:nvSpPr>
        <p:spPr bwMode="auto">
          <a:xfrm>
            <a:off x="4762500" y="4575175"/>
            <a:ext cx="228600" cy="21113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10632" name="Rectangle 4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Pseudo-bcc</a:t>
            </a:r>
          </a:p>
        </p:txBody>
      </p:sp>
      <p:sp>
        <p:nvSpPr>
          <p:cNvPr id="110633" name="Text Box 41"/>
          <p:cNvSpPr txBox="1">
            <a:spLocks noChangeArrowheads="1"/>
          </p:cNvSpPr>
          <p:nvPr/>
        </p:nvSpPr>
        <p:spPr bwMode="auto">
          <a:xfrm>
            <a:off x="2419350" y="5105400"/>
            <a:ext cx="776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S.C.</a:t>
            </a:r>
          </a:p>
        </p:txBody>
      </p:sp>
      <p:sp>
        <p:nvSpPr>
          <p:cNvPr id="110634" name="Text Box 42"/>
          <p:cNvSpPr txBox="1">
            <a:spLocks noChangeArrowheads="1"/>
          </p:cNvSpPr>
          <p:nvPr/>
        </p:nvSpPr>
        <p:spPr bwMode="auto">
          <a:xfrm>
            <a:off x="4991100" y="5105400"/>
            <a:ext cx="1081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B.C.C.</a:t>
            </a:r>
          </a:p>
        </p:txBody>
      </p:sp>
    </p:spTree>
    <p:extLst>
      <p:ext uri="{BB962C8B-B14F-4D97-AF65-F5344CB8AC3E}">
        <p14:creationId xmlns:p14="http://schemas.microsoft.com/office/powerpoint/2010/main" val="3680687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9600" smtClean="0"/>
              <a:t>BINDING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15911" y="3948546"/>
            <a:ext cx="1604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Kittel</a:t>
            </a:r>
            <a:r>
              <a:rPr lang="en-US" dirty="0" smtClean="0"/>
              <a:t> Ch.3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6138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Water</a:t>
            </a:r>
          </a:p>
        </p:txBody>
      </p:sp>
      <p:grpSp>
        <p:nvGrpSpPr>
          <p:cNvPr id="38915" name="Group 8"/>
          <p:cNvGrpSpPr>
            <a:grpSpLocks/>
          </p:cNvGrpSpPr>
          <p:nvPr/>
        </p:nvGrpSpPr>
        <p:grpSpPr bwMode="auto">
          <a:xfrm>
            <a:off x="756138" y="1441451"/>
            <a:ext cx="6307386" cy="4810125"/>
            <a:chOff x="282" y="1162"/>
            <a:chExt cx="3973" cy="3030"/>
          </a:xfrm>
        </p:grpSpPr>
        <p:pic>
          <p:nvPicPr>
            <p:cNvPr id="38926" name="Picture 4" descr="C:\WINDOWS\Desktop\water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" y="1162"/>
              <a:ext cx="2171" cy="3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27" name="Line 5"/>
            <p:cNvSpPr>
              <a:spLocks noChangeShapeType="1"/>
            </p:cNvSpPr>
            <p:nvPr/>
          </p:nvSpPr>
          <p:spPr bwMode="auto">
            <a:xfrm flipH="1">
              <a:off x="2460" y="3276"/>
              <a:ext cx="39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AU"/>
            </a:p>
          </p:txBody>
        </p:sp>
        <p:sp>
          <p:nvSpPr>
            <p:cNvPr id="38928" name="Text Box 6"/>
            <p:cNvSpPr txBox="1">
              <a:spLocks noChangeArrowheads="1"/>
            </p:cNvSpPr>
            <p:nvPr/>
          </p:nvSpPr>
          <p:spPr bwMode="auto">
            <a:xfrm>
              <a:off x="2909" y="3127"/>
              <a:ext cx="134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FFFF">
                      <a:alpha val="50195"/>
                    </a:srgb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Freezing point</a:t>
              </a:r>
            </a:p>
          </p:txBody>
        </p:sp>
      </p:grpSp>
      <p:sp>
        <p:nvSpPr>
          <p:cNvPr id="38916" name="Text Box 7"/>
          <p:cNvSpPr txBox="1">
            <a:spLocks noChangeArrowheads="1"/>
          </p:cNvSpPr>
          <p:nvPr/>
        </p:nvSpPr>
        <p:spPr bwMode="auto">
          <a:xfrm>
            <a:off x="4693628" y="1576389"/>
            <a:ext cx="4275992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FFFF">
                    <a:alpha val="50195"/>
                  </a:srgb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en-US"/>
              <a:t> Kinetic energy </a:t>
            </a:r>
            <a:br>
              <a:rPr lang="en-US" altLang="en-US"/>
            </a:br>
            <a:r>
              <a:rPr lang="en-US" altLang="en-US"/>
              <a:t>	vs Potential energy</a:t>
            </a:r>
          </a:p>
          <a:p>
            <a:pPr algn="l" eaLnBrk="1" hangingPunct="1">
              <a:buFontTx/>
              <a:buChar char="•"/>
            </a:pPr>
            <a:endParaRPr lang="en-US" altLang="en-US"/>
          </a:p>
          <a:p>
            <a:pPr algn="l" eaLnBrk="1" hangingPunct="1">
              <a:buFontTx/>
              <a:buChar char="•"/>
            </a:pPr>
            <a:r>
              <a:rPr lang="en-US" altLang="en-US"/>
              <a:t> Density-density  correlations</a:t>
            </a:r>
          </a:p>
          <a:p>
            <a:pPr algn="l" eaLnBrk="1" hangingPunct="1">
              <a:buFontTx/>
              <a:buChar char="•"/>
            </a:pPr>
            <a:endParaRPr lang="en-US" altLang="en-US"/>
          </a:p>
          <a:p>
            <a:pPr algn="l" eaLnBrk="1" hangingPunct="1">
              <a:buFontTx/>
              <a:buChar char="•"/>
            </a:pPr>
            <a:endParaRPr lang="en-US" altLang="en-US"/>
          </a:p>
        </p:txBody>
      </p:sp>
      <p:grpSp>
        <p:nvGrpSpPr>
          <p:cNvPr id="34835" name="Group 19"/>
          <p:cNvGrpSpPr>
            <a:grpSpLocks/>
          </p:cNvGrpSpPr>
          <p:nvPr/>
        </p:nvGrpSpPr>
        <p:grpSpPr bwMode="auto">
          <a:xfrm>
            <a:off x="1910862" y="2289175"/>
            <a:ext cx="1919781" cy="1619250"/>
            <a:chOff x="1204" y="1442"/>
            <a:chExt cx="1209" cy="1020"/>
          </a:xfrm>
        </p:grpSpPr>
        <p:sp>
          <p:nvSpPr>
            <p:cNvPr id="38920" name="Text Box 9"/>
            <p:cNvSpPr txBox="1">
              <a:spLocks noChangeArrowheads="1"/>
            </p:cNvSpPr>
            <p:nvPr/>
          </p:nvSpPr>
          <p:spPr bwMode="auto">
            <a:xfrm>
              <a:off x="1426" y="1442"/>
              <a:ext cx="325" cy="291"/>
            </a:xfrm>
            <a:prstGeom prst="rect">
              <a:avLst/>
            </a:prstGeom>
            <a:solidFill>
              <a:srgbClr val="002A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1</a:t>
              </a:r>
              <a:r>
                <a:rPr lang="en-US" altLang="en-US" baseline="30000"/>
                <a:t>st</a:t>
              </a:r>
              <a:endParaRPr lang="en-US" altLang="en-US"/>
            </a:p>
          </p:txBody>
        </p:sp>
        <p:sp>
          <p:nvSpPr>
            <p:cNvPr id="38921" name="Text Box 10"/>
            <p:cNvSpPr txBox="1">
              <a:spLocks noChangeArrowheads="1"/>
            </p:cNvSpPr>
            <p:nvPr/>
          </p:nvSpPr>
          <p:spPr bwMode="auto">
            <a:xfrm>
              <a:off x="1516" y="1830"/>
              <a:ext cx="368" cy="291"/>
            </a:xfrm>
            <a:prstGeom prst="rect">
              <a:avLst/>
            </a:prstGeom>
            <a:solidFill>
              <a:srgbClr val="002A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2</a:t>
              </a:r>
              <a:r>
                <a:rPr lang="en-US" altLang="en-US" baseline="30000"/>
                <a:t>nd</a:t>
              </a:r>
              <a:endParaRPr lang="en-US" altLang="en-US"/>
            </a:p>
          </p:txBody>
        </p:sp>
        <p:sp>
          <p:nvSpPr>
            <p:cNvPr id="38922" name="Text Box 11"/>
            <p:cNvSpPr txBox="1">
              <a:spLocks noChangeArrowheads="1"/>
            </p:cNvSpPr>
            <p:nvPr/>
          </p:nvSpPr>
          <p:spPr bwMode="auto">
            <a:xfrm>
              <a:off x="2074" y="1845"/>
              <a:ext cx="339" cy="291"/>
            </a:xfrm>
            <a:prstGeom prst="rect">
              <a:avLst/>
            </a:prstGeom>
            <a:solidFill>
              <a:srgbClr val="002A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3</a:t>
              </a:r>
              <a:r>
                <a:rPr lang="en-US" altLang="en-US" baseline="30000"/>
                <a:t>rd</a:t>
              </a:r>
              <a:endParaRPr lang="en-US" altLang="en-US"/>
            </a:p>
          </p:txBody>
        </p:sp>
        <p:sp>
          <p:nvSpPr>
            <p:cNvPr id="38923" name="Line 12"/>
            <p:cNvSpPr>
              <a:spLocks noChangeShapeType="1"/>
            </p:cNvSpPr>
            <p:nvPr/>
          </p:nvSpPr>
          <p:spPr bwMode="auto">
            <a:xfrm flipH="1">
              <a:off x="1204" y="1679"/>
              <a:ext cx="234" cy="4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8924" name="Line 13"/>
            <p:cNvSpPr>
              <a:spLocks noChangeShapeType="1"/>
            </p:cNvSpPr>
            <p:nvPr/>
          </p:nvSpPr>
          <p:spPr bwMode="auto">
            <a:xfrm flipH="1">
              <a:off x="1598" y="2078"/>
              <a:ext cx="217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8925" name="Line 14"/>
            <p:cNvSpPr>
              <a:spLocks noChangeShapeType="1"/>
            </p:cNvSpPr>
            <p:nvPr/>
          </p:nvSpPr>
          <p:spPr bwMode="auto">
            <a:xfrm flipH="1">
              <a:off x="1979" y="2107"/>
              <a:ext cx="167" cy="3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38918" name="Text Box 16"/>
          <p:cNvSpPr txBox="1">
            <a:spLocks noChangeArrowheads="1"/>
          </p:cNvSpPr>
          <p:nvPr/>
        </p:nvSpPr>
        <p:spPr bwMode="auto">
          <a:xfrm rot="-5400000">
            <a:off x="49029" y="3699818"/>
            <a:ext cx="8515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G(R)</a:t>
            </a:r>
          </a:p>
        </p:txBody>
      </p:sp>
      <p:sp>
        <p:nvSpPr>
          <p:cNvPr id="38919" name="Text Box 17"/>
          <p:cNvSpPr txBox="1">
            <a:spLocks noChangeArrowheads="1"/>
          </p:cNvSpPr>
          <p:nvPr/>
        </p:nvSpPr>
        <p:spPr bwMode="auto">
          <a:xfrm>
            <a:off x="2352622" y="6216651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18"/>
          <p:cNvGrpSpPr>
            <a:grpSpLocks/>
          </p:cNvGrpSpPr>
          <p:nvPr/>
        </p:nvGrpSpPr>
        <p:grpSpPr bwMode="auto">
          <a:xfrm>
            <a:off x="411774" y="3248025"/>
            <a:ext cx="8111383" cy="1951038"/>
            <a:chOff x="276" y="2177"/>
            <a:chExt cx="5110" cy="1229"/>
          </a:xfrm>
        </p:grpSpPr>
        <p:sp>
          <p:nvSpPr>
            <p:cNvPr id="39945" name="Rectangle 9"/>
            <p:cNvSpPr>
              <a:spLocks noChangeArrowheads="1"/>
            </p:cNvSpPr>
            <p:nvPr/>
          </p:nvSpPr>
          <p:spPr bwMode="auto">
            <a:xfrm>
              <a:off x="276" y="2177"/>
              <a:ext cx="2880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/>
                <a:t>Kinetic energy: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	“Particle in a box”: 	                      </a:t>
              </a:r>
            </a:p>
          </p:txBody>
        </p:sp>
        <p:grpSp>
          <p:nvGrpSpPr>
            <p:cNvPr id="39946" name="Group 13"/>
            <p:cNvGrpSpPr>
              <a:grpSpLocks/>
            </p:cNvGrpSpPr>
            <p:nvPr/>
          </p:nvGrpSpPr>
          <p:grpSpPr bwMode="auto">
            <a:xfrm>
              <a:off x="2063" y="2806"/>
              <a:ext cx="3323" cy="600"/>
              <a:chOff x="1972" y="2698"/>
              <a:chExt cx="3323" cy="600"/>
            </a:xfrm>
          </p:grpSpPr>
          <p:graphicFrame>
            <p:nvGraphicFramePr>
              <p:cNvPr id="39947" name="Object 7"/>
              <p:cNvGraphicFramePr>
                <a:graphicFrameLocks noChangeAspect="1"/>
              </p:cNvGraphicFramePr>
              <p:nvPr/>
            </p:nvGraphicFramePr>
            <p:xfrm>
              <a:off x="1972" y="2698"/>
              <a:ext cx="1364" cy="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987" name="Equation" r:id="rId4" imgW="943006" imgH="409411" progId="Equation.3">
                      <p:embed/>
                    </p:oleObj>
                  </mc:Choice>
                  <mc:Fallback>
                    <p:oleObj name="Equation" r:id="rId4" imgW="943006" imgH="409411" progId="Equation.3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72" y="2698"/>
                            <a:ext cx="1364" cy="6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FFFF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9948" name="Rectangle 10"/>
              <p:cNvSpPr>
                <a:spLocks noChangeArrowheads="1"/>
              </p:cNvSpPr>
              <p:nvPr/>
            </p:nvSpPr>
            <p:spPr bwMode="auto">
              <a:xfrm>
                <a:off x="3440" y="2854"/>
                <a:ext cx="185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~ 4 eV	     (45.000 K)</a:t>
                </a:r>
              </a:p>
            </p:txBody>
          </p:sp>
        </p:grpSp>
      </p:grpSp>
      <p:grpSp>
        <p:nvGrpSpPr>
          <p:cNvPr id="39939" name="Group 20"/>
          <p:cNvGrpSpPr>
            <a:grpSpLocks/>
          </p:cNvGrpSpPr>
          <p:nvPr/>
        </p:nvGrpSpPr>
        <p:grpSpPr bwMode="auto">
          <a:xfrm>
            <a:off x="411774" y="442913"/>
            <a:ext cx="7424488" cy="2474912"/>
            <a:chOff x="282" y="279"/>
            <a:chExt cx="4677" cy="1559"/>
          </a:xfrm>
        </p:grpSpPr>
        <p:sp>
          <p:nvSpPr>
            <p:cNvPr id="39941" name="Text Box 4"/>
            <p:cNvSpPr txBox="1">
              <a:spLocks noChangeArrowheads="1"/>
            </p:cNvSpPr>
            <p:nvPr/>
          </p:nvSpPr>
          <p:spPr bwMode="auto">
            <a:xfrm>
              <a:off x="282" y="279"/>
              <a:ext cx="4431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defTabSz="109220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defTabSz="109220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defTabSz="10922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defTabSz="10922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defTabSz="10922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1092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1092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1092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1092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FF00"/>
                  </a:solidFill>
                  <a:latin typeface="Arial" charset="0"/>
                </a:rPr>
                <a:t>Length scale atoms, orbitals, interatomic:   </a:t>
              </a:r>
              <a:r>
                <a:rPr lang="en-US" altLang="en-US" sz="2400" i="1">
                  <a:solidFill>
                    <a:srgbClr val="FFFF00"/>
                  </a:solidFill>
                  <a:latin typeface="Arial" charset="0"/>
                </a:rPr>
                <a:t>r</a:t>
              </a:r>
              <a:r>
                <a:rPr lang="en-US" altLang="en-US" sz="2400">
                  <a:solidFill>
                    <a:srgbClr val="FFFF00"/>
                  </a:solidFill>
                  <a:latin typeface="Arial" charset="0"/>
                </a:rPr>
                <a:t> ~ 1 </a:t>
              </a:r>
              <a:r>
                <a:rPr lang="en-US" altLang="en-US" sz="2400">
                  <a:solidFill>
                    <a:srgbClr val="FFFF00"/>
                  </a:solidFill>
                  <a:latin typeface="Arial" charset="0"/>
                  <a:cs typeface="Arial" charset="0"/>
                </a:rPr>
                <a:t>Å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FF00"/>
                </a:solidFill>
                <a:latin typeface="Arial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FF00"/>
                  </a:solidFill>
                  <a:latin typeface="Arial" charset="0"/>
                </a:rPr>
                <a:t>Potential energy: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FF00"/>
                  </a:solidFill>
                  <a:latin typeface="Arial" charset="0"/>
                </a:rPr>
                <a:t>		Coulomb</a:t>
              </a:r>
            </a:p>
          </p:txBody>
        </p:sp>
        <p:grpSp>
          <p:nvGrpSpPr>
            <p:cNvPr id="39942" name="Group 12"/>
            <p:cNvGrpSpPr>
              <a:grpSpLocks/>
            </p:cNvGrpSpPr>
            <p:nvPr/>
          </p:nvGrpSpPr>
          <p:grpSpPr bwMode="auto">
            <a:xfrm>
              <a:off x="2063" y="1238"/>
              <a:ext cx="2896" cy="600"/>
              <a:chOff x="2539" y="2266"/>
              <a:chExt cx="2896" cy="600"/>
            </a:xfrm>
          </p:grpSpPr>
          <p:sp>
            <p:nvSpPr>
              <p:cNvPr id="39943" name="Rectangle 8"/>
              <p:cNvSpPr>
                <a:spLocks noChangeArrowheads="1"/>
              </p:cNvSpPr>
              <p:nvPr/>
            </p:nvSpPr>
            <p:spPr bwMode="auto">
              <a:xfrm>
                <a:off x="3364" y="2422"/>
                <a:ext cx="2071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~ 14 eV     (160.000 K)</a:t>
                </a:r>
              </a:p>
            </p:txBody>
          </p:sp>
          <p:graphicFrame>
            <p:nvGraphicFramePr>
              <p:cNvPr id="39944" name="Object 11"/>
              <p:cNvGraphicFramePr>
                <a:graphicFrameLocks noChangeAspect="1"/>
              </p:cNvGraphicFramePr>
              <p:nvPr/>
            </p:nvGraphicFramePr>
            <p:xfrm>
              <a:off x="2539" y="2266"/>
              <a:ext cx="709" cy="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988" name="Equation" r:id="rId6" imgW="485806" imgH="409411" progId="Equation.3">
                      <p:embed/>
                    </p:oleObj>
                  </mc:Choice>
                  <mc:Fallback>
                    <p:oleObj name="Equation" r:id="rId6" imgW="485806" imgH="409411" progId="Equation.3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39" y="2266"/>
                            <a:ext cx="709" cy="6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FFFF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39940" name="Text Box 19"/>
          <p:cNvSpPr txBox="1">
            <a:spLocks noChangeArrowheads="1"/>
          </p:cNvSpPr>
          <p:nvPr/>
        </p:nvSpPr>
        <p:spPr bwMode="auto">
          <a:xfrm>
            <a:off x="411774" y="5530851"/>
            <a:ext cx="420499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defTabSz="4222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4222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4222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4222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4222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22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22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22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22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  <a:latin typeface="Arial" charset="0"/>
              </a:rPr>
              <a:t>Ionic: 		Coulomb interaction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  <a:latin typeface="Arial" charset="0"/>
              </a:rPr>
              <a:t>Metals: 	e</a:t>
            </a:r>
            <a:r>
              <a:rPr lang="en-US" altLang="en-US" sz="2400" baseline="30000">
                <a:solidFill>
                  <a:srgbClr val="FFFF00"/>
                </a:solidFill>
                <a:latin typeface="Symbol" pitchFamily="18" charset="2"/>
              </a:rPr>
              <a:t>-</a:t>
            </a:r>
            <a:r>
              <a:rPr lang="en-US" altLang="en-US" sz="2400">
                <a:solidFill>
                  <a:srgbClr val="FFFF00"/>
                </a:solidFill>
                <a:latin typeface="Arial" charset="0"/>
              </a:rPr>
              <a:t> - delocalization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23838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Cohesive energy</a:t>
            </a:r>
          </a:p>
        </p:txBody>
      </p:sp>
      <p:sp>
        <p:nvSpPr>
          <p:cNvPr id="40963" name="Text Box 5"/>
          <p:cNvSpPr txBox="1">
            <a:spLocks noChangeArrowheads="1"/>
          </p:cNvSpPr>
          <p:nvPr/>
        </p:nvSpPr>
        <p:spPr bwMode="auto">
          <a:xfrm>
            <a:off x="687266" y="1395413"/>
            <a:ext cx="723467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en-US"/>
              <a:t> van der Waals: 		Induced dipole moments</a:t>
            </a:r>
            <a:br>
              <a:rPr lang="en-US" altLang="en-US"/>
            </a:br>
            <a:r>
              <a:rPr lang="en-US" altLang="en-US"/>
              <a:t>	Heitler-London:	Pauli repulsion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	Lennard-Jones: 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endParaRPr lang="en-US" altLang="en-US"/>
          </a:p>
          <a:p>
            <a:pPr algn="l" eaLnBrk="1" hangingPunct="1">
              <a:buFontTx/>
              <a:buChar char="•"/>
            </a:pPr>
            <a:r>
              <a:rPr lang="en-US" altLang="en-US"/>
              <a:t> Coulomb:	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endParaRPr lang="en-US" altLang="en-US"/>
          </a:p>
          <a:p>
            <a:pPr algn="l" eaLnBrk="1" hangingPunct="1">
              <a:buFontTx/>
              <a:buChar char="•"/>
            </a:pPr>
            <a:r>
              <a:rPr lang="en-US" altLang="en-US"/>
              <a:t> Covalent: 	Homopolar bond</a:t>
            </a:r>
            <a:br>
              <a:rPr lang="en-US" altLang="en-US"/>
            </a:br>
            <a:endParaRPr lang="en-US" altLang="en-US"/>
          </a:p>
          <a:p>
            <a:pPr algn="l" eaLnBrk="1" hangingPunct="1">
              <a:buFontTx/>
              <a:buChar char="•"/>
            </a:pPr>
            <a:r>
              <a:rPr lang="en-US" altLang="en-US"/>
              <a:t> Metals: 	Kinetic energy</a:t>
            </a:r>
          </a:p>
          <a:p>
            <a:pPr algn="l" eaLnBrk="1" hangingPunct="1"/>
            <a:endParaRPr lang="en-US" altLang="en-US"/>
          </a:p>
        </p:txBody>
      </p:sp>
      <p:graphicFrame>
        <p:nvGraphicFramePr>
          <p:cNvPr id="40964" name="Object 6"/>
          <p:cNvGraphicFramePr>
            <a:graphicFrameLocks noChangeAspect="1"/>
          </p:cNvGraphicFramePr>
          <p:nvPr/>
        </p:nvGraphicFramePr>
        <p:xfrm>
          <a:off x="4412274" y="2206625"/>
          <a:ext cx="360338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4" name="Equation" r:id="rId4" imgW="1524000" imgH="523711" progId="Equation.3">
                  <p:embed/>
                </p:oleObj>
              </mc:Choice>
              <mc:Fallback>
                <p:oleObj name="Equation" r:id="rId4" imgW="1524000" imgH="523711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2274" y="2206625"/>
                        <a:ext cx="3603380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13"/>
          <p:cNvGraphicFramePr>
            <a:graphicFrameLocks noChangeAspect="1"/>
          </p:cNvGraphicFramePr>
          <p:nvPr/>
        </p:nvGraphicFramePr>
        <p:xfrm>
          <a:off x="2507274" y="3697288"/>
          <a:ext cx="2586403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5" name="Equation" r:id="rId6" imgW="1047565" imgH="409411" progId="Equation.3">
                  <p:embed/>
                </p:oleObj>
              </mc:Choice>
              <mc:Fallback>
                <p:oleObj name="Equation" r:id="rId6" imgW="1047565" imgH="409411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7274" y="3697288"/>
                        <a:ext cx="2586403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1138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Lennard-Jones potential</a:t>
            </a:r>
          </a:p>
        </p:txBody>
      </p:sp>
      <p:grpSp>
        <p:nvGrpSpPr>
          <p:cNvPr id="41987" name="Group 16"/>
          <p:cNvGrpSpPr>
            <a:grpSpLocks/>
          </p:cNvGrpSpPr>
          <p:nvPr/>
        </p:nvGrpSpPr>
        <p:grpSpPr bwMode="auto">
          <a:xfrm>
            <a:off x="1071683" y="1608138"/>
            <a:ext cx="6941040" cy="4800600"/>
            <a:chOff x="300" y="880"/>
            <a:chExt cx="4372" cy="3024"/>
          </a:xfrm>
        </p:grpSpPr>
        <p:pic>
          <p:nvPicPr>
            <p:cNvPr id="41988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47" b="5980"/>
            <a:stretch>
              <a:fillRect/>
            </a:stretch>
          </p:blipFill>
          <p:spPr bwMode="auto">
            <a:xfrm>
              <a:off x="1087" y="928"/>
              <a:ext cx="3585" cy="2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1989" name="Text Box 6"/>
            <p:cNvSpPr txBox="1">
              <a:spLocks noChangeArrowheads="1"/>
            </p:cNvSpPr>
            <p:nvPr/>
          </p:nvSpPr>
          <p:spPr bwMode="auto">
            <a:xfrm>
              <a:off x="300" y="2036"/>
              <a:ext cx="50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U/4</a:t>
              </a:r>
              <a:r>
                <a:rPr lang="en-US" altLang="en-US">
                  <a:latin typeface="Symbol" pitchFamily="18" charset="2"/>
                </a:rPr>
                <a:t>e</a:t>
              </a:r>
              <a:endParaRPr lang="en-US" altLang="en-US"/>
            </a:p>
          </p:txBody>
        </p:sp>
        <p:sp>
          <p:nvSpPr>
            <p:cNvPr id="41990" name="Text Box 7"/>
            <p:cNvSpPr txBox="1">
              <a:spLocks noChangeArrowheads="1"/>
            </p:cNvSpPr>
            <p:nvPr/>
          </p:nvSpPr>
          <p:spPr bwMode="auto">
            <a:xfrm>
              <a:off x="2666" y="3613"/>
              <a:ext cx="42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latin typeface="Symbol" pitchFamily="18" charset="2"/>
                </a:rPr>
                <a:t>s</a:t>
              </a:r>
              <a:r>
                <a:rPr lang="en-US" altLang="en-US"/>
                <a:t>/R</a:t>
              </a:r>
              <a:endParaRPr lang="en-US" altLang="en-US">
                <a:latin typeface="Symbol" pitchFamily="18" charset="2"/>
              </a:endParaRPr>
            </a:p>
          </p:txBody>
        </p:sp>
        <p:sp>
          <p:nvSpPr>
            <p:cNvPr id="41991" name="Text Box 8"/>
            <p:cNvSpPr txBox="1">
              <a:spLocks noChangeArrowheads="1"/>
            </p:cNvSpPr>
            <p:nvPr/>
          </p:nvSpPr>
          <p:spPr bwMode="auto">
            <a:xfrm>
              <a:off x="1031" y="3316"/>
              <a:ext cx="2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0</a:t>
              </a:r>
            </a:p>
          </p:txBody>
        </p:sp>
        <p:sp>
          <p:nvSpPr>
            <p:cNvPr id="41992" name="Text Box 9"/>
            <p:cNvSpPr txBox="1">
              <a:spLocks noChangeArrowheads="1"/>
            </p:cNvSpPr>
            <p:nvPr/>
          </p:nvSpPr>
          <p:spPr bwMode="auto">
            <a:xfrm>
              <a:off x="2140" y="3316"/>
              <a:ext cx="2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1</a:t>
              </a:r>
            </a:p>
          </p:txBody>
        </p:sp>
        <p:sp>
          <p:nvSpPr>
            <p:cNvPr id="41993" name="Text Box 10"/>
            <p:cNvSpPr txBox="1">
              <a:spLocks noChangeArrowheads="1"/>
            </p:cNvSpPr>
            <p:nvPr/>
          </p:nvSpPr>
          <p:spPr bwMode="auto">
            <a:xfrm>
              <a:off x="3269" y="3316"/>
              <a:ext cx="2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2</a:t>
              </a:r>
            </a:p>
          </p:txBody>
        </p:sp>
        <p:sp>
          <p:nvSpPr>
            <p:cNvPr id="41994" name="Text Box 11"/>
            <p:cNvSpPr txBox="1">
              <a:spLocks noChangeArrowheads="1"/>
            </p:cNvSpPr>
            <p:nvPr/>
          </p:nvSpPr>
          <p:spPr bwMode="auto">
            <a:xfrm>
              <a:off x="4395" y="3316"/>
              <a:ext cx="2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3</a:t>
              </a:r>
            </a:p>
          </p:txBody>
        </p:sp>
        <p:sp>
          <p:nvSpPr>
            <p:cNvPr id="41995" name="Text Box 12"/>
            <p:cNvSpPr txBox="1">
              <a:spLocks noChangeArrowheads="1"/>
            </p:cNvSpPr>
            <p:nvPr/>
          </p:nvSpPr>
          <p:spPr bwMode="auto">
            <a:xfrm>
              <a:off x="927" y="2031"/>
              <a:ext cx="2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0</a:t>
              </a:r>
            </a:p>
          </p:txBody>
        </p:sp>
        <p:sp>
          <p:nvSpPr>
            <p:cNvPr id="41996" name="Text Box 13"/>
            <p:cNvSpPr txBox="1">
              <a:spLocks noChangeArrowheads="1"/>
            </p:cNvSpPr>
            <p:nvPr/>
          </p:nvSpPr>
          <p:spPr bwMode="auto">
            <a:xfrm>
              <a:off x="703" y="3184"/>
              <a:ext cx="45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-0.5</a:t>
              </a:r>
            </a:p>
          </p:txBody>
        </p:sp>
        <p:sp>
          <p:nvSpPr>
            <p:cNvPr id="41997" name="Text Box 14"/>
            <p:cNvSpPr txBox="1">
              <a:spLocks noChangeArrowheads="1"/>
            </p:cNvSpPr>
            <p:nvPr/>
          </p:nvSpPr>
          <p:spPr bwMode="auto">
            <a:xfrm>
              <a:off x="766" y="880"/>
              <a:ext cx="38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0.5</a:t>
              </a:r>
            </a:p>
          </p:txBody>
        </p:sp>
        <p:graphicFrame>
          <p:nvGraphicFramePr>
            <p:cNvPr id="41998" name="Object 15"/>
            <p:cNvGraphicFramePr>
              <a:graphicFrameLocks noChangeAspect="1"/>
            </p:cNvGraphicFramePr>
            <p:nvPr/>
          </p:nvGraphicFramePr>
          <p:xfrm>
            <a:off x="2595" y="1067"/>
            <a:ext cx="1853" cy="6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18" name="Equation" r:id="rId5" imgW="1524000" imgH="523711" progId="Equation.3">
                    <p:embed/>
                  </p:oleObj>
                </mc:Choice>
                <mc:Fallback>
                  <p:oleObj name="Equation" r:id="rId5" imgW="1524000" imgH="523711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5" y="1067"/>
                          <a:ext cx="1853" cy="6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Molecular Hydrogen</a:t>
            </a:r>
          </a:p>
        </p:txBody>
      </p:sp>
      <p:grpSp>
        <p:nvGrpSpPr>
          <p:cNvPr id="43011" name="Group 13"/>
          <p:cNvGrpSpPr>
            <a:grpSpLocks/>
          </p:cNvGrpSpPr>
          <p:nvPr/>
        </p:nvGrpSpPr>
        <p:grpSpPr bwMode="auto">
          <a:xfrm>
            <a:off x="3026020" y="1598614"/>
            <a:ext cx="3146180" cy="547687"/>
            <a:chOff x="1565" y="1274"/>
            <a:chExt cx="1982" cy="345"/>
          </a:xfrm>
        </p:grpSpPr>
        <p:grpSp>
          <p:nvGrpSpPr>
            <p:cNvPr id="43020" name="Group 9"/>
            <p:cNvGrpSpPr>
              <a:grpSpLocks/>
            </p:cNvGrpSpPr>
            <p:nvPr/>
          </p:nvGrpSpPr>
          <p:grpSpPr bwMode="auto">
            <a:xfrm>
              <a:off x="1565" y="1274"/>
              <a:ext cx="283" cy="345"/>
              <a:chOff x="1949" y="1228"/>
              <a:chExt cx="283" cy="345"/>
            </a:xfrm>
          </p:grpSpPr>
          <p:sp>
            <p:nvSpPr>
              <p:cNvPr id="43024" name="Oval 7"/>
              <p:cNvSpPr>
                <a:spLocks noChangeArrowheads="1"/>
              </p:cNvSpPr>
              <p:nvPr/>
            </p:nvSpPr>
            <p:spPr bwMode="auto">
              <a:xfrm>
                <a:off x="2171" y="122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AU" altLang="en-US"/>
              </a:p>
            </p:txBody>
          </p:sp>
          <p:sp>
            <p:nvSpPr>
              <p:cNvPr id="43025" name="Oval 8"/>
              <p:cNvSpPr>
                <a:spLocks noChangeAspect="1" noChangeArrowheads="1"/>
              </p:cNvSpPr>
              <p:nvPr/>
            </p:nvSpPr>
            <p:spPr bwMode="auto">
              <a:xfrm>
                <a:off x="1949" y="1290"/>
                <a:ext cx="283" cy="28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AU" altLang="en-US"/>
              </a:p>
            </p:txBody>
          </p:sp>
        </p:grpSp>
        <p:grpSp>
          <p:nvGrpSpPr>
            <p:cNvPr id="43021" name="Group 10"/>
            <p:cNvGrpSpPr>
              <a:grpSpLocks/>
            </p:cNvGrpSpPr>
            <p:nvPr/>
          </p:nvGrpSpPr>
          <p:grpSpPr bwMode="auto">
            <a:xfrm>
              <a:off x="3264" y="1274"/>
              <a:ext cx="283" cy="345"/>
              <a:chOff x="1949" y="1228"/>
              <a:chExt cx="283" cy="345"/>
            </a:xfrm>
          </p:grpSpPr>
          <p:sp>
            <p:nvSpPr>
              <p:cNvPr id="43022" name="Oval 11"/>
              <p:cNvSpPr>
                <a:spLocks noChangeArrowheads="1"/>
              </p:cNvSpPr>
              <p:nvPr/>
            </p:nvSpPr>
            <p:spPr bwMode="auto">
              <a:xfrm>
                <a:off x="2171" y="122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AU" altLang="en-US"/>
              </a:p>
            </p:txBody>
          </p:sp>
          <p:sp>
            <p:nvSpPr>
              <p:cNvPr id="43023" name="Oval 12"/>
              <p:cNvSpPr>
                <a:spLocks noChangeAspect="1" noChangeArrowheads="1"/>
              </p:cNvSpPr>
              <p:nvPr/>
            </p:nvSpPr>
            <p:spPr bwMode="auto">
              <a:xfrm>
                <a:off x="1949" y="1290"/>
                <a:ext cx="283" cy="28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AU" altLang="en-US"/>
              </a:p>
            </p:txBody>
          </p:sp>
        </p:grpSp>
      </p:grpSp>
      <p:grpSp>
        <p:nvGrpSpPr>
          <p:cNvPr id="43012" name="Group 16"/>
          <p:cNvGrpSpPr>
            <a:grpSpLocks/>
          </p:cNvGrpSpPr>
          <p:nvPr/>
        </p:nvGrpSpPr>
        <p:grpSpPr bwMode="auto">
          <a:xfrm>
            <a:off x="362206" y="2270125"/>
            <a:ext cx="6593976" cy="903288"/>
            <a:chOff x="228" y="1430"/>
            <a:chExt cx="4154" cy="569"/>
          </a:xfrm>
        </p:grpSpPr>
        <p:graphicFrame>
          <p:nvGraphicFramePr>
            <p:cNvPr id="43018" name="Object 5"/>
            <p:cNvGraphicFramePr>
              <a:graphicFrameLocks noChangeAspect="1"/>
            </p:cNvGraphicFramePr>
            <p:nvPr/>
          </p:nvGraphicFramePr>
          <p:xfrm>
            <a:off x="1317" y="1692"/>
            <a:ext cx="3065" cy="3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64" name="Equation" r:id="rId4" imgW="2152835" imgH="209386" progId="Equation.3">
                    <p:embed/>
                  </p:oleObj>
                </mc:Choice>
                <mc:Fallback>
                  <p:oleObj name="Equation" r:id="rId4" imgW="2152835" imgH="209386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17" y="1692"/>
                          <a:ext cx="3065" cy="3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019" name="Text Box 14"/>
            <p:cNvSpPr txBox="1">
              <a:spLocks noChangeArrowheads="1"/>
            </p:cNvSpPr>
            <p:nvPr/>
          </p:nvSpPr>
          <p:spPr bwMode="auto">
            <a:xfrm>
              <a:off x="228" y="1430"/>
              <a:ext cx="243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General form wavefunction</a:t>
              </a:r>
            </a:p>
          </p:txBody>
        </p:sp>
      </p:grpSp>
      <p:grpSp>
        <p:nvGrpSpPr>
          <p:cNvPr id="43013" name="Group 17"/>
          <p:cNvGrpSpPr>
            <a:grpSpLocks/>
          </p:cNvGrpSpPr>
          <p:nvPr/>
        </p:nvGrpSpPr>
        <p:grpSpPr bwMode="auto">
          <a:xfrm>
            <a:off x="356089" y="3594101"/>
            <a:ext cx="7721111" cy="1598613"/>
            <a:chOff x="241" y="2231"/>
            <a:chExt cx="4864" cy="1007"/>
          </a:xfrm>
        </p:grpSpPr>
        <p:graphicFrame>
          <p:nvGraphicFramePr>
            <p:cNvPr id="43016" name="Object 6"/>
            <p:cNvGraphicFramePr>
              <a:graphicFrameLocks noChangeAspect="1"/>
            </p:cNvGraphicFramePr>
            <p:nvPr/>
          </p:nvGraphicFramePr>
          <p:xfrm>
            <a:off x="634" y="2555"/>
            <a:ext cx="4471" cy="6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65" name="Equation" r:id="rId6" imgW="3152559" imgH="476414" progId="Equation.3">
                    <p:embed/>
                  </p:oleObj>
                </mc:Choice>
                <mc:Fallback>
                  <p:oleObj name="Equation" r:id="rId6" imgW="3152559" imgH="476414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4" y="2555"/>
                          <a:ext cx="4471" cy="6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017" name="Text Box 15"/>
            <p:cNvSpPr txBox="1">
              <a:spLocks noChangeArrowheads="1"/>
            </p:cNvSpPr>
            <p:nvPr/>
          </p:nvSpPr>
          <p:spPr bwMode="auto">
            <a:xfrm>
              <a:off x="241" y="2231"/>
              <a:ext cx="443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en-US"/>
                <a:t>Pauli exclusion principle: Heitler-London approach</a:t>
              </a:r>
            </a:p>
          </p:txBody>
        </p:sp>
      </p:grpSp>
      <p:sp>
        <p:nvSpPr>
          <p:cNvPr id="43014" name="Text Box 18"/>
          <p:cNvSpPr txBox="1">
            <a:spLocks noChangeArrowheads="1"/>
          </p:cNvSpPr>
          <p:nvPr/>
        </p:nvSpPr>
        <p:spPr bwMode="auto">
          <a:xfrm>
            <a:off x="2666270" y="5316538"/>
            <a:ext cx="2696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43015" name="Text Box 19"/>
          <p:cNvSpPr txBox="1">
            <a:spLocks noChangeArrowheads="1"/>
          </p:cNvSpPr>
          <p:nvPr/>
        </p:nvSpPr>
        <p:spPr bwMode="auto">
          <a:xfrm>
            <a:off x="1109297" y="5408613"/>
            <a:ext cx="66030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/>
              <a:t>Correlations: no two electrons on the same 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2185</TotalTime>
  <Words>557</Words>
  <Application>Microsoft Office PowerPoint</Application>
  <PresentationFormat>On-screen Show (4:3)</PresentationFormat>
  <Paragraphs>235</Paragraphs>
  <Slides>34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Default Design</vt:lpstr>
      <vt:lpstr>Equation</vt:lpstr>
      <vt:lpstr>Microsoft Equation 3.0</vt:lpstr>
      <vt:lpstr>Condensed Matter Physics I</vt:lpstr>
      <vt:lpstr>Previously </vt:lpstr>
      <vt:lpstr>Today</vt:lpstr>
      <vt:lpstr>BINDING</vt:lpstr>
      <vt:lpstr>Water</vt:lpstr>
      <vt:lpstr>PowerPoint Presentation</vt:lpstr>
      <vt:lpstr>Cohesive energy</vt:lpstr>
      <vt:lpstr>Lennard-Jones potential</vt:lpstr>
      <vt:lpstr>Molecular Hydrogen</vt:lpstr>
      <vt:lpstr>PowerPoint Presentation</vt:lpstr>
      <vt:lpstr>Lattice summations</vt:lpstr>
      <vt:lpstr>Linear ionic crystal</vt:lpstr>
      <vt:lpstr>PowerPoint Presentation</vt:lpstr>
      <vt:lpstr>DIFFRACTION &amp; RECIPROCAL SPACE</vt:lpstr>
      <vt:lpstr>Crystal Structure</vt:lpstr>
      <vt:lpstr>Diffraction: Bragg law</vt:lpstr>
      <vt:lpstr>Diffractometer</vt:lpstr>
      <vt:lpstr>X-rays, electrons, neutrons</vt:lpstr>
      <vt:lpstr>Beryl ( Be3Al2(SiO3)6 )</vt:lpstr>
      <vt:lpstr>Molybdenum oxide MoO3</vt:lpstr>
      <vt:lpstr>Reciprocal Space</vt:lpstr>
      <vt:lpstr>Reciprocal lattice</vt:lpstr>
      <vt:lpstr>Reciprocal lattice of SC</vt:lpstr>
      <vt:lpstr>Reciprocal lattice of FCC</vt:lpstr>
      <vt:lpstr>Fourier analysis</vt:lpstr>
      <vt:lpstr>Fourier analysis</vt:lpstr>
      <vt:lpstr>Crystal Structure</vt:lpstr>
      <vt:lpstr>Atomic form factor</vt:lpstr>
      <vt:lpstr>Diffraction conditions</vt:lpstr>
      <vt:lpstr>CsCl, exponential charge distributions</vt:lpstr>
      <vt:lpstr>CsCl, diffraction conditions</vt:lpstr>
      <vt:lpstr>Case I: fA &gt;&gt; fB</vt:lpstr>
      <vt:lpstr>Case II: fA = fB</vt:lpstr>
      <vt:lpstr>Pseudo-bcc</vt:lpstr>
    </vt:vector>
  </TitlesOfParts>
  <Company>Rijksuniversiteit groningen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Vaste Stof Fysica I Solid State Physics I</dc:title>
  <dc:creator>IT-beheer FWN</dc:creator>
  <cp:lastModifiedBy>pvl</cp:lastModifiedBy>
  <cp:revision>74</cp:revision>
  <dcterms:created xsi:type="dcterms:W3CDTF">2001-11-29T08:55:22Z</dcterms:created>
  <dcterms:modified xsi:type="dcterms:W3CDTF">2014-10-09T11:44:32Z</dcterms:modified>
</cp:coreProperties>
</file>