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256" r:id="rId3"/>
    <p:sldId id="287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34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31" r:id="rId26"/>
    <p:sldId id="332" r:id="rId27"/>
    <p:sldId id="333" r:id="rId28"/>
    <p:sldId id="329" r:id="rId29"/>
    <p:sldId id="330" r:id="rId30"/>
  </p:sldIdLst>
  <p:sldSz cx="9144000" cy="6858000" type="screen4x3"/>
  <p:notesSz cx="9893300" cy="674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B2"/>
    <a:srgbClr val="FFFFFF"/>
    <a:srgbClr val="FF0000"/>
    <a:srgbClr val="000000"/>
    <a:srgbClr val="01FF2B"/>
    <a:srgbClr val="0000FF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291" autoAdjust="0"/>
    <p:restoredTop sz="89638" autoAdjust="0"/>
  </p:normalViewPr>
  <p:slideViewPr>
    <p:cSldViewPr snapToGrid="0">
      <p:cViewPr varScale="1">
        <p:scale>
          <a:sx n="119" d="100"/>
          <a:sy n="119" d="100"/>
        </p:scale>
        <p:origin x="-744" y="-108"/>
      </p:cViewPr>
      <p:guideLst>
        <p:guide orient="horz" pos="4285"/>
        <p:guide pos="5759"/>
      </p:guideLst>
    </p:cSldViewPr>
  </p:slideViewPr>
  <p:outlineViewPr>
    <p:cViewPr>
      <p:scale>
        <a:sx n="27" d="100"/>
        <a:sy n="27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78" y="-396"/>
      </p:cViewPr>
      <p:guideLst>
        <p:guide orient="horz" pos="2124"/>
        <p:guide pos="3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4" Type="http://schemas.openxmlformats.org/officeDocument/2006/relationships/image" Target="../media/image4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4" Type="http://schemas.openxmlformats.org/officeDocument/2006/relationships/image" Target="../media/image6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Relationship Id="rId4" Type="http://schemas.openxmlformats.org/officeDocument/2006/relationships/image" Target="../media/image7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9.wmf"/><Relationship Id="rId7" Type="http://schemas.openxmlformats.org/officeDocument/2006/relationships/image" Target="../media/image15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4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8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5463" y="0"/>
            <a:ext cx="428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07150"/>
            <a:ext cx="428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5463" y="6407150"/>
            <a:ext cx="428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BE6E66A5-B107-44BD-9E6B-45D574EE0B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84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24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26243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6600" y="531813"/>
            <a:ext cx="3340100" cy="250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3813" y="3187700"/>
            <a:ext cx="7305675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76988"/>
            <a:ext cx="4262438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376988"/>
            <a:ext cx="4262437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20" tIns="45610" rIns="91220" bIns="4561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91B5B0FA-5975-4BCB-AE27-79C3E2FFD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747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912813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fld id="{09A11005-EE8F-428D-AF51-B6DF3E791104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76600" y="531813"/>
            <a:ext cx="3340100" cy="25050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76600" y="531813"/>
            <a:ext cx="3340100" cy="2505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IMBS = inelastic molecular beam scattering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5B0FA-5975-4BCB-AE27-79C3E2FFD7A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83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9F34A-B634-45B8-857F-BA5FFEDDC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9C110-A085-4021-97DA-2276FE0A3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49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945C2E-CE64-4253-B10B-E0D12CE8F0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269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92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3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605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639" y="908051"/>
            <a:ext cx="4283320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635" y="908051"/>
            <a:ext cx="4283319" cy="5616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11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3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27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533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01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99396-AA9A-44C7-8415-D4FF0A73A5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64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8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858" y="1"/>
            <a:ext cx="2176096" cy="6524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638" y="1"/>
            <a:ext cx="6390543" cy="6524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2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121FC-C8F6-495A-A4FC-A463AEC09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2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88E337-6DB8-44CD-A317-35E696C38A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88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D589C3-4B95-4B4C-8D51-E30185BD6E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20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149E65-3BE6-4BAE-B987-481F88549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23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56A752-CDBB-4B65-ADC3-13643111F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78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5307D8-F54D-4C5D-8FDB-3CB561286C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0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255D9C-4CF4-461A-80FD-2252FE5D7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1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50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33488"/>
            <a:ext cx="7772400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638372" y="6035450"/>
            <a:ext cx="492443" cy="711092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1000" dirty="0" err="1"/>
              <a:t>PvL</a:t>
            </a:r>
            <a:r>
              <a:rPr lang="en-US" sz="1000" dirty="0"/>
              <a:t> CMP-I</a:t>
            </a:r>
          </a:p>
          <a:p>
            <a:pPr>
              <a:defRPr/>
            </a:pPr>
            <a:r>
              <a:rPr lang="en-US" sz="1000" dirty="0"/>
              <a:t>WS 14/15</a:t>
            </a:r>
            <a:endParaRPr lang="en-AU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4639" y="0"/>
            <a:ext cx="8442081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639" y="908051"/>
            <a:ext cx="8707315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Click to edit Master text styles</a:t>
            </a:r>
          </a:p>
          <a:p>
            <a:pPr lvl="1"/>
            <a:r>
              <a:rPr lang="nl-NL" altLang="en-US" smtClean="0"/>
              <a:t>Second level</a:t>
            </a:r>
          </a:p>
          <a:p>
            <a:pPr lvl="2"/>
            <a:r>
              <a:rPr lang="nl-NL" altLang="en-US" smtClean="0"/>
              <a:t>Third level</a:t>
            </a:r>
          </a:p>
          <a:p>
            <a:pPr lvl="3"/>
            <a:r>
              <a:rPr lang="nl-NL" altLang="en-US" smtClean="0"/>
              <a:t>Fourth level</a:t>
            </a:r>
          </a:p>
          <a:p>
            <a:pPr lvl="4"/>
            <a:r>
              <a:rPr lang="nl-NL" altLang="en-US" smtClean="0"/>
              <a:t>Fifth level</a:t>
            </a:r>
          </a:p>
        </p:txBody>
      </p:sp>
      <p:sp>
        <p:nvSpPr>
          <p:cNvPr id="1028" name="Text Box 7"/>
          <p:cNvSpPr txBox="1">
            <a:spLocks noChangeArrowheads="1"/>
          </p:cNvSpPr>
          <p:nvPr userDrawn="1"/>
        </p:nvSpPr>
        <p:spPr bwMode="auto">
          <a:xfrm>
            <a:off x="118697" y="6381751"/>
            <a:ext cx="882601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298939" y="6329363"/>
            <a:ext cx="859301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030" name="Text Box 9"/>
          <p:cNvSpPr txBox="1">
            <a:spLocks noChangeArrowheads="1"/>
          </p:cNvSpPr>
          <p:nvPr userDrawn="1"/>
        </p:nvSpPr>
        <p:spPr bwMode="auto">
          <a:xfrm>
            <a:off x="4487008" y="6569076"/>
            <a:ext cx="4404946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000" dirty="0" smtClean="0">
                <a:solidFill>
                  <a:srgbClr val="FFFF00"/>
                </a:solidFill>
              </a:rPr>
              <a:t>UWC -- Optical Properties – Lecture 4 – </a:t>
            </a:r>
            <a:r>
              <a:rPr lang="en-US" sz="1000" dirty="0" err="1" smtClean="0">
                <a:solidFill>
                  <a:srgbClr val="FFFF00"/>
                </a:solidFill>
              </a:rPr>
              <a:t>PvL</a:t>
            </a:r>
            <a:r>
              <a:rPr lang="en-US" sz="1000" dirty="0" smtClean="0">
                <a:solidFill>
                  <a:srgbClr val="FFFF00"/>
                </a:solidFill>
              </a:rPr>
              <a:t> –  </a:t>
            </a:r>
            <a:r>
              <a:rPr lang="en-US" sz="1000" dirty="0" err="1" smtClean="0">
                <a:solidFill>
                  <a:srgbClr val="FFFF00"/>
                </a:solidFill>
              </a:rPr>
              <a:t>aug</a:t>
            </a:r>
            <a:r>
              <a:rPr lang="en-US" sz="1000" dirty="0" smtClean="0">
                <a:solidFill>
                  <a:srgbClr val="FFFF00"/>
                </a:solidFill>
              </a:rPr>
              <a:t> 2014-- </a:t>
            </a:r>
            <a:fld id="{228C8284-7665-423B-9342-C40D79EA3E39}" type="slidenum">
              <a:rPr lang="en-US" sz="1000" smtClean="0">
                <a:solidFill>
                  <a:srgbClr val="FFFF00"/>
                </a:solidFill>
              </a:rPr>
              <a:pPr algn="r" eaLnBrk="1" hangingPunct="1">
                <a:defRPr/>
              </a:pPr>
              <a:t>‹#›</a:t>
            </a:fld>
            <a:endParaRPr lang="en-US" sz="1000" dirty="0" smtClean="0">
              <a:solidFill>
                <a:srgbClr val="FFFF00"/>
              </a:solidFill>
            </a:endParaRPr>
          </a:p>
        </p:txBody>
      </p:sp>
      <p:sp>
        <p:nvSpPr>
          <p:cNvPr id="1031" name="Line 10"/>
          <p:cNvSpPr>
            <a:spLocks noChangeShapeType="1"/>
          </p:cNvSpPr>
          <p:nvPr userDrawn="1"/>
        </p:nvSpPr>
        <p:spPr bwMode="auto">
          <a:xfrm flipH="1">
            <a:off x="4173416" y="836613"/>
            <a:ext cx="4785946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AU" sz="1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11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12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1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.emf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0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4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46.emf"/><Relationship Id="rId4" Type="http://schemas.openxmlformats.org/officeDocument/2006/relationships/image" Target="../media/image43.emf"/><Relationship Id="rId9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5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7.bin"/><Relationship Id="rId18" Type="http://schemas.openxmlformats.org/officeDocument/2006/relationships/image" Target="../media/image55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6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6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76.emf"/><Relationship Id="rId4" Type="http://schemas.openxmlformats.org/officeDocument/2006/relationships/image" Target="../media/image73.emf"/><Relationship Id="rId9" Type="http://schemas.openxmlformats.org/officeDocument/2006/relationships/oleObject" Target="../embeddings/oleObject7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Condensed Matter Physics I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23900" y="1968500"/>
            <a:ext cx="76962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Prof. Dr. Ir. Paul H.M. van Loosdrecht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II Physikalisches Institut, Room 312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E-mail: pvl@ph2.uni-koeln.de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48813" y="4344991"/>
            <a:ext cx="61472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Website:	http:/www.loosdrecht.net/ 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altLang="en-US" sz="2800"/>
              <a:t>		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4514852" y="29368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2" y="293687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3875088" y="4002088"/>
          <a:ext cx="36639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Graph" r:id="rId3" imgW="3663360" imgH="3090240" progId="Origin50.Graph">
                  <p:embed/>
                </p:oleObj>
              </mc:Choice>
              <mc:Fallback>
                <p:oleObj name="Graph" r:id="rId3" imgW="3663360" imgH="30902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4002088"/>
                        <a:ext cx="366395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6" name="Object 18"/>
          <p:cNvGraphicFramePr>
            <a:graphicFrameLocks noChangeAspect="1"/>
          </p:cNvGraphicFramePr>
          <p:nvPr/>
        </p:nvGraphicFramePr>
        <p:xfrm>
          <a:off x="971551" y="4002088"/>
          <a:ext cx="36639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8" name="Graph" r:id="rId5" imgW="3663360" imgH="3090240" progId="Origin50.Graph">
                  <p:embed/>
                </p:oleObj>
              </mc:Choice>
              <mc:Fallback>
                <p:oleObj name="Graph" r:id="rId5" imgW="3663360" imgH="30902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1" y="4002088"/>
                        <a:ext cx="366395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Relevant values of k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757001" y="4179889"/>
            <a:ext cx="396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itchFamily="18" charset="2"/>
              </a:rPr>
              <a:t>w</a:t>
            </a:r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V="1">
            <a:off x="2955925" y="4767265"/>
            <a:ext cx="0" cy="1189037"/>
          </a:xfrm>
          <a:prstGeom prst="line">
            <a:avLst/>
          </a:prstGeom>
          <a:noFill/>
          <a:ln w="28575">
            <a:solidFill>
              <a:srgbClr val="FF0F0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1300163" y="6019800"/>
            <a:ext cx="6178550" cy="0"/>
          </a:xfrm>
          <a:prstGeom prst="line">
            <a:avLst/>
          </a:prstGeom>
          <a:noFill/>
          <a:ln w="28575">
            <a:solidFill>
              <a:srgbClr val="FF0F0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1909731" y="5997576"/>
            <a:ext cx="630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-p</a:t>
            </a:r>
            <a:r>
              <a:rPr lang="en-US" altLang="en-US" sz="1800"/>
              <a:t>/a</a:t>
            </a:r>
            <a:endParaRPr lang="en-US" altLang="en-US" sz="1800">
              <a:latin typeface="Symbol" pitchFamily="18" charset="2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462126" y="6002338"/>
            <a:ext cx="503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p</a:t>
            </a:r>
            <a:r>
              <a:rPr lang="en-US" altLang="en-US" sz="1800"/>
              <a:t>/a</a:t>
            </a:r>
            <a:endParaRPr lang="en-US" altLang="en-US" sz="1800">
              <a:latin typeface="Symbol" pitchFamily="18" charset="2"/>
            </a:endParaRP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2798679" y="6010276"/>
            <a:ext cx="312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2793184" y="632618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k</a:t>
            </a: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4082278" y="5997576"/>
            <a:ext cx="619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2p</a:t>
            </a:r>
            <a:r>
              <a:rPr lang="en-US" altLang="en-US" sz="1800"/>
              <a:t>/a</a:t>
            </a:r>
            <a:endParaRPr lang="en-US" altLang="en-US" sz="1800">
              <a:latin typeface="Symbol" pitchFamily="18" charset="2"/>
            </a:endParaRP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5549129" y="5997576"/>
            <a:ext cx="619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3p</a:t>
            </a:r>
            <a:r>
              <a:rPr lang="en-US" altLang="en-US" sz="1800"/>
              <a:t>/a</a:t>
            </a:r>
            <a:endParaRPr lang="en-US" altLang="en-US" sz="1800">
              <a:latin typeface="Symbol" pitchFamily="18" charset="2"/>
            </a:endParaRPr>
          </a:p>
        </p:txBody>
      </p:sp>
      <p:graphicFrame>
        <p:nvGraphicFramePr>
          <p:cNvPr id="145436" name="Object 28"/>
          <p:cNvGraphicFramePr>
            <a:graphicFrameLocks noChangeAspect="1"/>
          </p:cNvGraphicFramePr>
          <p:nvPr/>
        </p:nvGraphicFramePr>
        <p:xfrm>
          <a:off x="436564" y="1385890"/>
          <a:ext cx="5114925" cy="284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9" name="Graph" r:id="rId7" imgW="3340800" imgH="2593440" progId="Origin50.Graph">
                  <p:embed/>
                </p:oleObj>
              </mc:Choice>
              <mc:Fallback>
                <p:oleObj name="Graph" r:id="rId7" imgW="3340800" imgH="2593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4" y="1385890"/>
                        <a:ext cx="5114925" cy="284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5450" name="Group 42"/>
          <p:cNvGrpSpPr>
            <a:grpSpLocks/>
          </p:cNvGrpSpPr>
          <p:nvPr/>
        </p:nvGrpSpPr>
        <p:grpSpPr bwMode="auto">
          <a:xfrm>
            <a:off x="424456" y="1387410"/>
            <a:ext cx="7486651" cy="3676660"/>
            <a:chOff x="289" y="859"/>
            <a:chExt cx="4716" cy="2316"/>
          </a:xfrm>
        </p:grpSpPr>
        <p:sp>
          <p:nvSpPr>
            <p:cNvPr id="145431" name="Oval 23"/>
            <p:cNvSpPr>
              <a:spLocks noChangeArrowheads="1"/>
            </p:cNvSpPr>
            <p:nvPr/>
          </p:nvSpPr>
          <p:spPr bwMode="auto">
            <a:xfrm>
              <a:off x="2944" y="3002"/>
              <a:ext cx="164" cy="1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145445" name="Group 37"/>
            <p:cNvGrpSpPr>
              <a:grpSpLocks/>
            </p:cNvGrpSpPr>
            <p:nvPr/>
          </p:nvGrpSpPr>
          <p:grpSpPr bwMode="auto">
            <a:xfrm>
              <a:off x="289" y="859"/>
              <a:ext cx="4716" cy="1789"/>
              <a:chOff x="289" y="859"/>
              <a:chExt cx="4716" cy="1789"/>
            </a:xfrm>
          </p:grpSpPr>
          <p:graphicFrame>
            <p:nvGraphicFramePr>
              <p:cNvPr id="145435" name="Object 27"/>
              <p:cNvGraphicFramePr>
                <a:graphicFrameLocks noChangeAspect="1"/>
              </p:cNvGraphicFramePr>
              <p:nvPr/>
            </p:nvGraphicFramePr>
            <p:xfrm>
              <a:off x="4065" y="1981"/>
              <a:ext cx="940" cy="5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910" name="Equation" r:id="rId9" imgW="596880" imgH="342720" progId="Equation.3">
                      <p:embed/>
                    </p:oleObj>
                  </mc:Choice>
                  <mc:Fallback>
                    <p:oleObj name="Equation" r:id="rId9" imgW="596880" imgH="342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5" y="1981"/>
                            <a:ext cx="940" cy="5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5438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0097522"/>
                  </p:ext>
                </p:extLst>
              </p:nvPr>
            </p:nvGraphicFramePr>
            <p:xfrm>
              <a:off x="289" y="859"/>
              <a:ext cx="3222" cy="1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911" name="Graph" r:id="rId11" imgW="3340800" imgH="2593440" progId="Origin50.Graph">
                      <p:embed/>
                    </p:oleObj>
                  </mc:Choice>
                  <mc:Fallback>
                    <p:oleObj name="Graph" r:id="rId11" imgW="3340800" imgH="259344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" y="859"/>
                            <a:ext cx="3222" cy="17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5"/>
          <p:cNvGrpSpPr/>
          <p:nvPr/>
        </p:nvGrpSpPr>
        <p:grpSpPr>
          <a:xfrm>
            <a:off x="1268415" y="3998918"/>
            <a:ext cx="6578353" cy="2447927"/>
            <a:chOff x="1268415" y="3998918"/>
            <a:chExt cx="6578353" cy="2447927"/>
          </a:xfrm>
        </p:grpSpPr>
        <p:grpSp>
          <p:nvGrpSpPr>
            <p:cNvPr id="5" name="Group 4"/>
            <p:cNvGrpSpPr/>
            <p:nvPr/>
          </p:nvGrpSpPr>
          <p:grpSpPr>
            <a:xfrm>
              <a:off x="1268415" y="3998918"/>
              <a:ext cx="6287417" cy="2349502"/>
              <a:chOff x="1268415" y="3998918"/>
              <a:chExt cx="6287417" cy="234950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68415" y="3998918"/>
                <a:ext cx="6287417" cy="2349502"/>
                <a:chOff x="1268415" y="3998918"/>
                <a:chExt cx="6287417" cy="2349502"/>
              </a:xfrm>
            </p:grpSpPr>
            <p:sp>
              <p:nvSpPr>
                <p:cNvPr id="145448" name="Line 40"/>
                <p:cNvSpPr>
                  <a:spLocks noChangeShapeType="1"/>
                </p:cNvSpPr>
                <p:nvPr/>
              </p:nvSpPr>
              <p:spPr bwMode="auto">
                <a:xfrm>
                  <a:off x="2225678" y="4408493"/>
                  <a:ext cx="0" cy="1611314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45449" name="Line 41"/>
                <p:cNvSpPr>
                  <a:spLocks noChangeShapeType="1"/>
                </p:cNvSpPr>
                <p:nvPr/>
              </p:nvSpPr>
              <p:spPr bwMode="auto">
                <a:xfrm>
                  <a:off x="3692529" y="4408493"/>
                  <a:ext cx="0" cy="1611314"/>
                </a:xfrm>
                <a:prstGeom prst="line">
                  <a:avLst/>
                </a:prstGeom>
                <a:noFill/>
                <a:ln w="57150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AU"/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268415" y="3998918"/>
                  <a:ext cx="6287417" cy="2349502"/>
                  <a:chOff x="1268415" y="3998918"/>
                  <a:chExt cx="6287417" cy="2349502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1952628" y="3998918"/>
                    <a:ext cx="5603204" cy="2349502"/>
                    <a:chOff x="1952628" y="3998918"/>
                    <a:chExt cx="5603204" cy="2349502"/>
                  </a:xfrm>
                </p:grpSpPr>
                <p:grpSp>
                  <p:nvGrpSpPr>
                    <p:cNvPr id="145453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2628" y="3998918"/>
                      <a:ext cx="3824289" cy="2349502"/>
                      <a:chOff x="1225" y="2521"/>
                      <a:chExt cx="2409" cy="1480"/>
                    </a:xfrm>
                  </p:grpSpPr>
                  <p:graphicFrame>
                    <p:nvGraphicFramePr>
                      <p:cNvPr id="145451" name="Object 4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928938574"/>
                          </p:ext>
                        </p:extLst>
                      </p:nvPr>
                    </p:nvGraphicFramePr>
                    <p:xfrm>
                      <a:off x="1225" y="2521"/>
                      <a:ext cx="1176" cy="148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80912" name="Graph" r:id="rId13" imgW="3663360" imgH="3090240" progId="Origin50.Graph">
                              <p:embed/>
                            </p:oleObj>
                          </mc:Choice>
                          <mc:Fallback>
                            <p:oleObj name="Graph" r:id="rId13" imgW="3663360" imgH="3090240" progId="Origin50.Graph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1225" y="2521"/>
                                    <a:ext cx="1176" cy="1480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>
                                    <a:noFill/>
                                  </a:ln>
                                  <a:effectLst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chemeClr val="accent1"/>
                                        </a:solidFill>
                                      </a14:hiddenFill>
                                    </a:ex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FFFF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  <a:ext uri="{AF507438-7753-43E0-B8FC-AC1667EBCBE1}">
                                      <a14:hiddenEffects xmlns:a14="http://schemas.microsoft.com/office/drawing/2010/main">
                                        <a:effectLst>
                                          <a:outerShdw dist="35921" dir="2700000" algn="ctr" rotWithShape="0">
                                            <a:srgbClr val="808080"/>
                                          </a:outerShdw>
                                        </a:effectLst>
                                      </a14:hiddenEffects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145452" name="Rectangl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18" y="3052"/>
                        <a:ext cx="116" cy="291"/>
                      </a:xfrm>
                      <a:prstGeom prst="rect">
                        <a:avLst/>
                      </a:prstGeom>
                      <a:solidFill>
                        <a:srgbClr val="002AB2"/>
                      </a:solidFill>
                      <a:ln w="9525">
                        <a:solidFill>
                          <a:srgbClr val="002AB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>
                        <a:spAutoFit/>
                      </a:bodyPr>
                      <a:lstStyle/>
                      <a:p>
                        <a:endParaRPr lang="en-AU"/>
                      </a:p>
                    </p:txBody>
                  </p:sp>
                </p:grpSp>
                <p:sp>
                  <p:nvSpPr>
                    <p:cNvPr id="145454" name="Rectangl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958" y="4358486"/>
                      <a:ext cx="3841874" cy="1711327"/>
                    </a:xfrm>
                    <a:prstGeom prst="rect">
                      <a:avLst/>
                    </a:prstGeom>
                    <a:solidFill>
                      <a:srgbClr val="002AB2"/>
                    </a:solidFill>
                    <a:ln w="9525">
                      <a:solidFill>
                        <a:srgbClr val="002AB2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anchor="ctr">
                      <a:spAutoFit/>
                    </a:bodyPr>
                    <a:lstStyle/>
                    <a:p>
                      <a:endParaRPr lang="en-AU"/>
                    </a:p>
                  </p:txBody>
                </p:sp>
              </p:grpSp>
              <p:sp>
                <p:nvSpPr>
                  <p:cNvPr id="14545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268415" y="4491043"/>
                    <a:ext cx="925513" cy="1552577"/>
                  </a:xfrm>
                  <a:prstGeom prst="rect">
                    <a:avLst/>
                  </a:prstGeom>
                  <a:solidFill>
                    <a:srgbClr val="002AB2"/>
                  </a:solidFill>
                  <a:ln w="9525">
                    <a:solidFill>
                      <a:srgbClr val="002AB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endParaRPr lang="en-AU"/>
                  </a:p>
                </p:txBody>
              </p:sp>
            </p:grpSp>
          </p:grpSp>
          <p:graphicFrame>
            <p:nvGraphicFramePr>
              <p:cNvPr id="145460" name="Object 52"/>
              <p:cNvGraphicFramePr>
                <a:graphicFrameLocks noChangeAspect="1"/>
              </p:cNvGraphicFramePr>
              <p:nvPr/>
            </p:nvGraphicFramePr>
            <p:xfrm>
              <a:off x="5103816" y="4637094"/>
              <a:ext cx="2124076" cy="10287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913" name="Equation" r:id="rId15" imgW="812520" imgH="393480" progId="Equation.3">
                      <p:embed/>
                    </p:oleObj>
                  </mc:Choice>
                  <mc:Fallback>
                    <p:oleObj name="Equation" r:id="rId15" imgW="81252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3816" y="4637094"/>
                            <a:ext cx="2124076" cy="10287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4130429" y="5984882"/>
              <a:ext cx="3716339" cy="461963"/>
            </a:xfrm>
            <a:prstGeom prst="rect">
              <a:avLst/>
            </a:prstGeom>
            <a:solidFill>
              <a:srgbClr val="002AB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FIRST BRILLOUIN ZONE</a:t>
              </a:r>
            </a:p>
          </p:txBody>
        </p:sp>
      </p:grpSp>
      <p:grpSp>
        <p:nvGrpSpPr>
          <p:cNvPr id="145444" name="Group 36"/>
          <p:cNvGrpSpPr>
            <a:grpSpLocks/>
          </p:cNvGrpSpPr>
          <p:nvPr/>
        </p:nvGrpSpPr>
        <p:grpSpPr bwMode="auto">
          <a:xfrm>
            <a:off x="423925" y="1386400"/>
            <a:ext cx="7477125" cy="3617925"/>
            <a:chOff x="275" y="873"/>
            <a:chExt cx="4710" cy="2279"/>
          </a:xfrm>
        </p:grpSpPr>
        <p:sp>
          <p:nvSpPr>
            <p:cNvPr id="145425" name="Oval 17"/>
            <p:cNvSpPr>
              <a:spLocks noChangeArrowheads="1"/>
            </p:cNvSpPr>
            <p:nvPr/>
          </p:nvSpPr>
          <p:spPr bwMode="auto">
            <a:xfrm>
              <a:off x="2043" y="2979"/>
              <a:ext cx="164" cy="1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145443" name="Group 35"/>
            <p:cNvGrpSpPr>
              <a:grpSpLocks/>
            </p:cNvGrpSpPr>
            <p:nvPr/>
          </p:nvGrpSpPr>
          <p:grpSpPr bwMode="auto">
            <a:xfrm>
              <a:off x="275" y="873"/>
              <a:ext cx="4710" cy="1789"/>
              <a:chOff x="275" y="873"/>
              <a:chExt cx="4710" cy="1789"/>
            </a:xfrm>
          </p:grpSpPr>
          <p:graphicFrame>
            <p:nvGraphicFramePr>
              <p:cNvPr id="145434" name="Object 26"/>
              <p:cNvGraphicFramePr>
                <a:graphicFrameLocks noChangeAspect="1"/>
              </p:cNvGraphicFramePr>
              <p:nvPr/>
            </p:nvGraphicFramePr>
            <p:xfrm>
              <a:off x="4065" y="1387"/>
              <a:ext cx="920" cy="5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914" name="Equation" r:id="rId17" imgW="583920" imgH="342720" progId="Equation.3">
                      <p:embed/>
                    </p:oleObj>
                  </mc:Choice>
                  <mc:Fallback>
                    <p:oleObj name="Equation" r:id="rId17" imgW="583920" imgH="342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5" y="1387"/>
                            <a:ext cx="920" cy="5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5437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3191336"/>
                  </p:ext>
                </p:extLst>
              </p:nvPr>
            </p:nvGraphicFramePr>
            <p:xfrm>
              <a:off x="275" y="873"/>
              <a:ext cx="3222" cy="1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0915" name="Graph" r:id="rId19" imgW="3340800" imgH="2593440" progId="Origin50.Graph">
                      <p:embed/>
                    </p:oleObj>
                  </mc:Choice>
                  <mc:Fallback>
                    <p:oleObj name="Graph" r:id="rId19" imgW="3340800" imgH="259344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" y="873"/>
                            <a:ext cx="3222" cy="17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1047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3" name="Line 25"/>
          <p:cNvSpPr>
            <a:spLocks noChangeAspect="1" noChangeShapeType="1"/>
          </p:cNvSpPr>
          <p:nvPr/>
        </p:nvSpPr>
        <p:spPr bwMode="auto">
          <a:xfrm>
            <a:off x="381001" y="1903415"/>
            <a:ext cx="8378825" cy="3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grpSp>
        <p:nvGrpSpPr>
          <p:cNvPr id="109628" name="Group 60"/>
          <p:cNvGrpSpPr>
            <a:grpSpLocks/>
          </p:cNvGrpSpPr>
          <p:nvPr/>
        </p:nvGrpSpPr>
        <p:grpSpPr bwMode="auto">
          <a:xfrm>
            <a:off x="860426" y="1785938"/>
            <a:ext cx="1039813" cy="228600"/>
            <a:chOff x="838" y="2388"/>
            <a:chExt cx="655" cy="144"/>
          </a:xfrm>
        </p:grpSpPr>
        <p:sp>
          <p:nvSpPr>
            <p:cNvPr id="109620" name="Line 52"/>
            <p:cNvSpPr>
              <a:spLocks noChangeShapeType="1"/>
            </p:cNvSpPr>
            <p:nvPr/>
          </p:nvSpPr>
          <p:spPr bwMode="auto">
            <a:xfrm>
              <a:off x="838" y="2388"/>
              <a:ext cx="82" cy="144"/>
            </a:xfrm>
            <a:prstGeom prst="line">
              <a:avLst/>
            </a:prstGeom>
            <a:noFill/>
            <a:ln w="19050">
              <a:solidFill>
                <a:srgbClr val="FF0F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21" name="Line 53"/>
            <p:cNvSpPr>
              <a:spLocks noChangeShapeType="1"/>
            </p:cNvSpPr>
            <p:nvPr/>
          </p:nvSpPr>
          <p:spPr bwMode="auto">
            <a:xfrm flipH="1">
              <a:off x="920" y="2388"/>
              <a:ext cx="82" cy="144"/>
            </a:xfrm>
            <a:prstGeom prst="line">
              <a:avLst/>
            </a:prstGeom>
            <a:noFill/>
            <a:ln w="19050">
              <a:solidFill>
                <a:srgbClr val="FF0F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22" name="Line 54"/>
            <p:cNvSpPr>
              <a:spLocks noChangeShapeType="1"/>
            </p:cNvSpPr>
            <p:nvPr/>
          </p:nvSpPr>
          <p:spPr bwMode="auto">
            <a:xfrm>
              <a:off x="1002" y="2388"/>
              <a:ext cx="82" cy="144"/>
            </a:xfrm>
            <a:prstGeom prst="line">
              <a:avLst/>
            </a:prstGeom>
            <a:noFill/>
            <a:ln w="19050">
              <a:solidFill>
                <a:srgbClr val="FF0F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23" name="Line 55"/>
            <p:cNvSpPr>
              <a:spLocks noChangeShapeType="1"/>
            </p:cNvSpPr>
            <p:nvPr/>
          </p:nvSpPr>
          <p:spPr bwMode="auto">
            <a:xfrm flipH="1">
              <a:off x="1085" y="2388"/>
              <a:ext cx="82" cy="144"/>
            </a:xfrm>
            <a:prstGeom prst="line">
              <a:avLst/>
            </a:prstGeom>
            <a:noFill/>
            <a:ln w="19050">
              <a:solidFill>
                <a:srgbClr val="FF0F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24" name="Line 56"/>
            <p:cNvSpPr>
              <a:spLocks noChangeShapeType="1"/>
            </p:cNvSpPr>
            <p:nvPr/>
          </p:nvSpPr>
          <p:spPr bwMode="auto">
            <a:xfrm>
              <a:off x="1167" y="2388"/>
              <a:ext cx="82" cy="144"/>
            </a:xfrm>
            <a:prstGeom prst="line">
              <a:avLst/>
            </a:prstGeom>
            <a:noFill/>
            <a:ln w="19050">
              <a:solidFill>
                <a:srgbClr val="FF0F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25" name="Line 57"/>
            <p:cNvSpPr>
              <a:spLocks noChangeShapeType="1"/>
            </p:cNvSpPr>
            <p:nvPr/>
          </p:nvSpPr>
          <p:spPr bwMode="auto">
            <a:xfrm flipH="1">
              <a:off x="1250" y="2388"/>
              <a:ext cx="82" cy="144"/>
            </a:xfrm>
            <a:prstGeom prst="line">
              <a:avLst/>
            </a:prstGeom>
            <a:noFill/>
            <a:ln w="19050">
              <a:solidFill>
                <a:srgbClr val="FF0F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26" name="Line 58"/>
            <p:cNvSpPr>
              <a:spLocks noChangeShapeType="1"/>
            </p:cNvSpPr>
            <p:nvPr/>
          </p:nvSpPr>
          <p:spPr bwMode="auto">
            <a:xfrm>
              <a:off x="1328" y="2388"/>
              <a:ext cx="82" cy="144"/>
            </a:xfrm>
            <a:prstGeom prst="line">
              <a:avLst/>
            </a:prstGeom>
            <a:noFill/>
            <a:ln w="19050">
              <a:solidFill>
                <a:srgbClr val="FF0F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27" name="Line 59"/>
            <p:cNvSpPr>
              <a:spLocks noChangeShapeType="1"/>
            </p:cNvSpPr>
            <p:nvPr/>
          </p:nvSpPr>
          <p:spPr bwMode="auto">
            <a:xfrm flipH="1">
              <a:off x="1411" y="2388"/>
              <a:ext cx="82" cy="144"/>
            </a:xfrm>
            <a:prstGeom prst="line">
              <a:avLst/>
            </a:prstGeom>
            <a:noFill/>
            <a:ln w="19050">
              <a:solidFill>
                <a:srgbClr val="FF0F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5725"/>
            <a:ext cx="7772400" cy="1143000"/>
          </a:xfrm>
        </p:spPr>
        <p:txBody>
          <a:bodyPr/>
          <a:lstStyle/>
          <a:p>
            <a:r>
              <a:rPr lang="en-US" altLang="en-US"/>
              <a:t>1 dimensional -- 2 at./cell</a:t>
            </a:r>
          </a:p>
        </p:txBody>
      </p:sp>
      <p:grpSp>
        <p:nvGrpSpPr>
          <p:cNvPr id="109592" name="Group 24"/>
          <p:cNvGrpSpPr>
            <a:grpSpLocks noChangeAspect="1"/>
          </p:cNvGrpSpPr>
          <p:nvPr/>
        </p:nvGrpSpPr>
        <p:grpSpPr bwMode="auto">
          <a:xfrm>
            <a:off x="715963" y="1772091"/>
            <a:ext cx="7584946" cy="273876"/>
            <a:chOff x="971" y="1579"/>
            <a:chExt cx="2653" cy="183"/>
          </a:xfrm>
        </p:grpSpPr>
        <p:sp>
          <p:nvSpPr>
            <p:cNvPr id="109583" name="Oval 15"/>
            <p:cNvSpPr>
              <a:spLocks noChangeAspect="1" noChangeArrowheads="1"/>
            </p:cNvSpPr>
            <p:nvPr/>
          </p:nvSpPr>
          <p:spPr bwMode="auto">
            <a:xfrm>
              <a:off x="971" y="1579"/>
              <a:ext cx="96" cy="1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9585" name="Oval 17"/>
            <p:cNvSpPr>
              <a:spLocks noChangeAspect="1" noChangeArrowheads="1"/>
            </p:cNvSpPr>
            <p:nvPr/>
          </p:nvSpPr>
          <p:spPr bwMode="auto">
            <a:xfrm>
              <a:off x="1336" y="1579"/>
              <a:ext cx="96" cy="1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9586" name="Oval 18"/>
            <p:cNvSpPr>
              <a:spLocks noChangeAspect="1" noChangeArrowheads="1"/>
            </p:cNvSpPr>
            <p:nvPr/>
          </p:nvSpPr>
          <p:spPr bwMode="auto">
            <a:xfrm>
              <a:off x="1702" y="1579"/>
              <a:ext cx="96" cy="1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9587" name="Oval 19"/>
            <p:cNvSpPr>
              <a:spLocks noChangeAspect="1" noChangeArrowheads="1"/>
            </p:cNvSpPr>
            <p:nvPr/>
          </p:nvSpPr>
          <p:spPr bwMode="auto">
            <a:xfrm>
              <a:off x="2067" y="1579"/>
              <a:ext cx="96" cy="1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9588" name="Oval 20"/>
            <p:cNvSpPr>
              <a:spLocks noChangeAspect="1" noChangeArrowheads="1"/>
            </p:cNvSpPr>
            <p:nvPr/>
          </p:nvSpPr>
          <p:spPr bwMode="auto">
            <a:xfrm>
              <a:off x="2432" y="1579"/>
              <a:ext cx="96" cy="1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9589" name="Oval 21"/>
            <p:cNvSpPr>
              <a:spLocks noChangeAspect="1" noChangeArrowheads="1"/>
            </p:cNvSpPr>
            <p:nvPr/>
          </p:nvSpPr>
          <p:spPr bwMode="auto">
            <a:xfrm>
              <a:off x="2797" y="1579"/>
              <a:ext cx="96" cy="1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9590" name="Oval 22"/>
            <p:cNvSpPr>
              <a:spLocks noChangeAspect="1" noChangeArrowheads="1"/>
            </p:cNvSpPr>
            <p:nvPr/>
          </p:nvSpPr>
          <p:spPr bwMode="auto">
            <a:xfrm>
              <a:off x="3163" y="1579"/>
              <a:ext cx="96" cy="1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9591" name="Oval 23"/>
            <p:cNvSpPr>
              <a:spLocks noChangeAspect="1" noChangeArrowheads="1"/>
            </p:cNvSpPr>
            <p:nvPr/>
          </p:nvSpPr>
          <p:spPr bwMode="auto">
            <a:xfrm>
              <a:off x="3528" y="1579"/>
              <a:ext cx="96" cy="18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</p:grpSp>
      <p:grpSp>
        <p:nvGrpSpPr>
          <p:cNvPr id="109629" name="Group 61"/>
          <p:cNvGrpSpPr>
            <a:grpSpLocks/>
          </p:cNvGrpSpPr>
          <p:nvPr/>
        </p:nvGrpSpPr>
        <p:grpSpPr bwMode="auto">
          <a:xfrm>
            <a:off x="2995614" y="1141415"/>
            <a:ext cx="3784600" cy="765175"/>
            <a:chOff x="1833" y="1061"/>
            <a:chExt cx="2384" cy="482"/>
          </a:xfrm>
        </p:grpSpPr>
        <p:sp>
          <p:nvSpPr>
            <p:cNvPr id="109594" name="Text Box 26"/>
            <p:cNvSpPr txBox="1">
              <a:spLocks noChangeArrowheads="1"/>
            </p:cNvSpPr>
            <p:nvPr/>
          </p:nvSpPr>
          <p:spPr bwMode="auto">
            <a:xfrm>
              <a:off x="1847" y="1061"/>
              <a:ext cx="2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u</a:t>
              </a:r>
              <a:r>
                <a:rPr lang="en-US" altLang="en-US" baseline="-25000"/>
                <a:t>s</a:t>
              </a:r>
              <a:endParaRPr lang="en-US" altLang="en-US"/>
            </a:p>
          </p:txBody>
        </p:sp>
        <p:sp>
          <p:nvSpPr>
            <p:cNvPr id="109595" name="Text Box 27"/>
            <p:cNvSpPr txBox="1">
              <a:spLocks noChangeArrowheads="1"/>
            </p:cNvSpPr>
            <p:nvPr/>
          </p:nvSpPr>
          <p:spPr bwMode="auto">
            <a:xfrm>
              <a:off x="2518" y="1061"/>
              <a:ext cx="2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v</a:t>
              </a:r>
              <a:r>
                <a:rPr lang="en-US" altLang="en-US" baseline="-25000"/>
                <a:t>s</a:t>
              </a:r>
              <a:endParaRPr lang="en-US" altLang="en-US"/>
            </a:p>
          </p:txBody>
        </p:sp>
        <p:sp>
          <p:nvSpPr>
            <p:cNvPr id="109596" name="Text Box 28"/>
            <p:cNvSpPr txBox="1">
              <a:spLocks noChangeArrowheads="1"/>
            </p:cNvSpPr>
            <p:nvPr/>
          </p:nvSpPr>
          <p:spPr bwMode="auto">
            <a:xfrm>
              <a:off x="3179" y="1061"/>
              <a:ext cx="4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u</a:t>
              </a:r>
              <a:r>
                <a:rPr lang="en-US" altLang="en-US" baseline="-25000"/>
                <a:t>s+1</a:t>
              </a:r>
              <a:endParaRPr lang="en-US" altLang="en-US"/>
            </a:p>
          </p:txBody>
        </p:sp>
        <p:sp>
          <p:nvSpPr>
            <p:cNvPr id="109597" name="Text Box 29"/>
            <p:cNvSpPr txBox="1">
              <a:spLocks noChangeArrowheads="1"/>
            </p:cNvSpPr>
            <p:nvPr/>
          </p:nvSpPr>
          <p:spPr bwMode="auto">
            <a:xfrm>
              <a:off x="3792" y="1061"/>
              <a:ext cx="4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v</a:t>
              </a:r>
              <a:r>
                <a:rPr lang="en-US" altLang="en-US" baseline="-25000"/>
                <a:t>s+1</a:t>
              </a:r>
              <a:endParaRPr lang="en-US" altLang="en-US"/>
            </a:p>
          </p:txBody>
        </p:sp>
        <p:sp>
          <p:nvSpPr>
            <p:cNvPr id="109601" name="Line 33"/>
            <p:cNvSpPr>
              <a:spLocks noChangeShapeType="1"/>
            </p:cNvSpPr>
            <p:nvPr/>
          </p:nvSpPr>
          <p:spPr bwMode="auto">
            <a:xfrm>
              <a:off x="1833" y="1541"/>
              <a:ext cx="128" cy="0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02" name="Line 34"/>
            <p:cNvSpPr>
              <a:spLocks noChangeShapeType="1"/>
            </p:cNvSpPr>
            <p:nvPr/>
          </p:nvSpPr>
          <p:spPr bwMode="auto">
            <a:xfrm>
              <a:off x="2501" y="1539"/>
              <a:ext cx="128" cy="0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03" name="Line 35"/>
            <p:cNvSpPr>
              <a:spLocks noChangeShapeType="1"/>
            </p:cNvSpPr>
            <p:nvPr/>
          </p:nvSpPr>
          <p:spPr bwMode="auto">
            <a:xfrm>
              <a:off x="3166" y="1541"/>
              <a:ext cx="128" cy="0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04" name="Line 36"/>
            <p:cNvSpPr>
              <a:spLocks noChangeShapeType="1"/>
            </p:cNvSpPr>
            <p:nvPr/>
          </p:nvSpPr>
          <p:spPr bwMode="auto">
            <a:xfrm>
              <a:off x="3837" y="1543"/>
              <a:ext cx="128" cy="0"/>
            </a:xfrm>
            <a:prstGeom prst="line">
              <a:avLst/>
            </a:prstGeom>
            <a:noFill/>
            <a:ln w="28575">
              <a:solidFill>
                <a:srgbClr val="FF010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09612" name="Group 44"/>
          <p:cNvGrpSpPr>
            <a:grpSpLocks/>
          </p:cNvGrpSpPr>
          <p:nvPr/>
        </p:nvGrpSpPr>
        <p:grpSpPr bwMode="auto">
          <a:xfrm>
            <a:off x="2547939" y="1674812"/>
            <a:ext cx="2116137" cy="1012824"/>
            <a:chOff x="1551" y="1397"/>
            <a:chExt cx="1333" cy="638"/>
          </a:xfrm>
        </p:grpSpPr>
        <p:sp>
          <p:nvSpPr>
            <p:cNvPr id="109608" name="Rectangle 40"/>
            <p:cNvSpPr>
              <a:spLocks noChangeArrowheads="1"/>
            </p:cNvSpPr>
            <p:nvPr/>
          </p:nvSpPr>
          <p:spPr bwMode="auto">
            <a:xfrm>
              <a:off x="1551" y="1397"/>
              <a:ext cx="1333" cy="291"/>
            </a:xfrm>
            <a:prstGeom prst="rect">
              <a:avLst/>
            </a:prstGeom>
            <a:noFill/>
            <a:ln w="9525">
              <a:solidFill>
                <a:srgbClr val="FF0F0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09609" name="Text Box 41"/>
            <p:cNvSpPr txBox="1">
              <a:spLocks noChangeArrowheads="1"/>
            </p:cNvSpPr>
            <p:nvPr/>
          </p:nvSpPr>
          <p:spPr bwMode="auto">
            <a:xfrm>
              <a:off x="2111" y="174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</a:t>
              </a:r>
            </a:p>
          </p:txBody>
        </p:sp>
        <p:sp>
          <p:nvSpPr>
            <p:cNvPr id="109610" name="Line 42"/>
            <p:cNvSpPr>
              <a:spLocks noChangeShapeType="1"/>
            </p:cNvSpPr>
            <p:nvPr/>
          </p:nvSpPr>
          <p:spPr bwMode="auto">
            <a:xfrm>
              <a:off x="2335" y="1890"/>
              <a:ext cx="549" cy="0"/>
            </a:xfrm>
            <a:prstGeom prst="line">
              <a:avLst/>
            </a:prstGeom>
            <a:noFill/>
            <a:ln w="9525">
              <a:solidFill>
                <a:srgbClr val="FF0F0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09611" name="Line 43"/>
            <p:cNvSpPr>
              <a:spLocks noChangeShapeType="1"/>
            </p:cNvSpPr>
            <p:nvPr/>
          </p:nvSpPr>
          <p:spPr bwMode="auto">
            <a:xfrm flipH="1">
              <a:off x="1551" y="1890"/>
              <a:ext cx="561" cy="0"/>
            </a:xfrm>
            <a:prstGeom prst="line">
              <a:avLst/>
            </a:prstGeom>
            <a:noFill/>
            <a:ln w="9525">
              <a:solidFill>
                <a:srgbClr val="FF0F0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sp>
        <p:nvSpPr>
          <p:cNvPr id="109613" name="Text Box 45"/>
          <p:cNvSpPr txBox="1">
            <a:spLocks noChangeArrowheads="1"/>
          </p:cNvSpPr>
          <p:nvPr/>
        </p:nvSpPr>
        <p:spPr bwMode="auto">
          <a:xfrm>
            <a:off x="590089" y="2225676"/>
            <a:ext cx="554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109614" name="Text Box 46"/>
          <p:cNvSpPr txBox="1">
            <a:spLocks noChangeArrowheads="1"/>
          </p:cNvSpPr>
          <p:nvPr/>
        </p:nvSpPr>
        <p:spPr bwMode="auto">
          <a:xfrm>
            <a:off x="1644189" y="2225676"/>
            <a:ext cx="554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</a:t>
            </a:r>
            <a:r>
              <a:rPr lang="en-US" altLang="en-US" baseline="-25000"/>
              <a:t>2</a:t>
            </a:r>
            <a:endParaRPr lang="en-US" altLang="en-US"/>
          </a:p>
        </p:txBody>
      </p:sp>
      <p:sp>
        <p:nvSpPr>
          <p:cNvPr id="109617" name="Text Box 49"/>
          <p:cNvSpPr txBox="1">
            <a:spLocks noChangeArrowheads="1"/>
          </p:cNvSpPr>
          <p:nvPr/>
        </p:nvSpPr>
        <p:spPr bwMode="auto">
          <a:xfrm>
            <a:off x="1178177" y="1357314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</a:t>
            </a:r>
          </a:p>
        </p:txBody>
      </p:sp>
      <p:grpSp>
        <p:nvGrpSpPr>
          <p:cNvPr id="109699" name="Group 131"/>
          <p:cNvGrpSpPr>
            <a:grpSpLocks/>
          </p:cNvGrpSpPr>
          <p:nvPr/>
        </p:nvGrpSpPr>
        <p:grpSpPr bwMode="auto">
          <a:xfrm>
            <a:off x="342900" y="3090863"/>
            <a:ext cx="3429000" cy="1439862"/>
            <a:chOff x="216" y="1947"/>
            <a:chExt cx="2160" cy="907"/>
          </a:xfrm>
        </p:grpSpPr>
        <p:graphicFrame>
          <p:nvGraphicFramePr>
            <p:cNvPr id="109630" name="Object 62"/>
            <p:cNvGraphicFramePr>
              <a:graphicFrameLocks noChangeAspect="1"/>
            </p:cNvGraphicFramePr>
            <p:nvPr/>
          </p:nvGraphicFramePr>
          <p:xfrm>
            <a:off x="216" y="2326"/>
            <a:ext cx="2160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9" name="Equation" r:id="rId3" imgW="3429000" imgH="838080" progId="Equation.3">
                    <p:embed/>
                  </p:oleObj>
                </mc:Choice>
                <mc:Fallback>
                  <p:oleObj name="Equation" r:id="rId3" imgW="3429000" imgH="838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" y="2326"/>
                          <a:ext cx="2160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631" name="Text Box 63"/>
            <p:cNvSpPr txBox="1">
              <a:spLocks noChangeArrowheads="1"/>
            </p:cNvSpPr>
            <p:nvPr/>
          </p:nvSpPr>
          <p:spPr bwMode="auto">
            <a:xfrm>
              <a:off x="1017" y="1947"/>
              <a:ext cx="5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EOM</a:t>
              </a:r>
            </a:p>
          </p:txBody>
        </p:sp>
      </p:grpSp>
      <p:grpSp>
        <p:nvGrpSpPr>
          <p:cNvPr id="109700" name="Group 132"/>
          <p:cNvGrpSpPr>
            <a:grpSpLocks/>
          </p:cNvGrpSpPr>
          <p:nvPr/>
        </p:nvGrpSpPr>
        <p:grpSpPr bwMode="auto">
          <a:xfrm>
            <a:off x="787401" y="4902200"/>
            <a:ext cx="2540000" cy="1563688"/>
            <a:chOff x="496" y="3088"/>
            <a:chExt cx="1600" cy="985"/>
          </a:xfrm>
        </p:grpSpPr>
        <p:sp>
          <p:nvSpPr>
            <p:cNvPr id="109632" name="Text Box 64"/>
            <p:cNvSpPr txBox="1">
              <a:spLocks noChangeArrowheads="1"/>
            </p:cNvSpPr>
            <p:nvPr/>
          </p:nvSpPr>
          <p:spPr bwMode="auto">
            <a:xfrm>
              <a:off x="589" y="3088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Traveling wave</a:t>
              </a:r>
            </a:p>
          </p:txBody>
        </p:sp>
        <p:graphicFrame>
          <p:nvGraphicFramePr>
            <p:cNvPr id="109634" name="Object 66"/>
            <p:cNvGraphicFramePr>
              <a:graphicFrameLocks noChangeAspect="1"/>
            </p:cNvGraphicFramePr>
            <p:nvPr/>
          </p:nvGraphicFramePr>
          <p:xfrm>
            <a:off x="496" y="3497"/>
            <a:ext cx="1600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0" name="Equation" r:id="rId5" imgW="2539800" imgH="914400" progId="Equation.3">
                    <p:embed/>
                  </p:oleObj>
                </mc:Choice>
                <mc:Fallback>
                  <p:oleObj name="Equation" r:id="rId5" imgW="253980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" y="3497"/>
                          <a:ext cx="1600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698" name="Group 130"/>
          <p:cNvGrpSpPr>
            <a:grpSpLocks/>
          </p:cNvGrpSpPr>
          <p:nvPr/>
        </p:nvGrpSpPr>
        <p:grpSpPr bwMode="auto">
          <a:xfrm>
            <a:off x="4527550" y="3498852"/>
            <a:ext cx="4432300" cy="2557463"/>
            <a:chOff x="2852" y="2204"/>
            <a:chExt cx="2792" cy="1611"/>
          </a:xfrm>
        </p:grpSpPr>
        <p:sp>
          <p:nvSpPr>
            <p:cNvPr id="109635" name="Text Box 67"/>
            <p:cNvSpPr txBox="1">
              <a:spLocks noChangeArrowheads="1"/>
            </p:cNvSpPr>
            <p:nvPr/>
          </p:nvSpPr>
          <p:spPr bwMode="auto">
            <a:xfrm>
              <a:off x="3731" y="2204"/>
              <a:ext cx="10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Dispersion</a:t>
              </a:r>
            </a:p>
          </p:txBody>
        </p:sp>
        <p:graphicFrame>
          <p:nvGraphicFramePr>
            <p:cNvPr id="109636" name="Object 68"/>
            <p:cNvGraphicFramePr>
              <a:graphicFrameLocks noChangeAspect="1"/>
            </p:cNvGraphicFramePr>
            <p:nvPr/>
          </p:nvGraphicFramePr>
          <p:xfrm>
            <a:off x="2852" y="2727"/>
            <a:ext cx="2792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1" name="Equation" r:id="rId7" imgW="4431960" imgH="1726920" progId="Equation.3">
                    <p:embed/>
                  </p:oleObj>
                </mc:Choice>
                <mc:Fallback>
                  <p:oleObj name="Equation" r:id="rId7" imgW="4431960" imgH="1726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2" y="2727"/>
                          <a:ext cx="2792" cy="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797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Dispersion</a:t>
            </a:r>
          </a:p>
        </p:txBody>
      </p:sp>
      <p:grpSp>
        <p:nvGrpSpPr>
          <p:cNvPr id="110610" name="Group 18"/>
          <p:cNvGrpSpPr>
            <a:grpSpLocks/>
          </p:cNvGrpSpPr>
          <p:nvPr/>
        </p:nvGrpSpPr>
        <p:grpSpPr bwMode="auto">
          <a:xfrm>
            <a:off x="17463" y="1722439"/>
            <a:ext cx="4246562" cy="4176713"/>
            <a:chOff x="285" y="1085"/>
            <a:chExt cx="2675" cy="2631"/>
          </a:xfrm>
        </p:grpSpPr>
        <p:sp>
          <p:nvSpPr>
            <p:cNvPr id="110598" name="Line 6"/>
            <p:cNvSpPr>
              <a:spLocks noChangeShapeType="1"/>
            </p:cNvSpPr>
            <p:nvPr/>
          </p:nvSpPr>
          <p:spPr bwMode="auto">
            <a:xfrm flipV="1">
              <a:off x="1632" y="1373"/>
              <a:ext cx="0" cy="1728"/>
            </a:xfrm>
            <a:prstGeom prst="line">
              <a:avLst/>
            </a:prstGeom>
            <a:noFill/>
            <a:ln w="28575">
              <a:solidFill>
                <a:srgbClr val="FF0F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10599" name="Line 7"/>
            <p:cNvSpPr>
              <a:spLocks noChangeShapeType="1"/>
            </p:cNvSpPr>
            <p:nvPr/>
          </p:nvSpPr>
          <p:spPr bwMode="auto">
            <a:xfrm>
              <a:off x="285" y="3101"/>
              <a:ext cx="2675" cy="0"/>
            </a:xfrm>
            <a:prstGeom prst="line">
              <a:avLst/>
            </a:prstGeom>
            <a:noFill/>
            <a:ln w="28575">
              <a:solidFill>
                <a:srgbClr val="FF0F0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10600" name="Line 8"/>
            <p:cNvSpPr>
              <a:spLocks noChangeShapeType="1"/>
            </p:cNvSpPr>
            <p:nvPr/>
          </p:nvSpPr>
          <p:spPr bwMode="auto">
            <a:xfrm flipV="1">
              <a:off x="2346" y="1364"/>
              <a:ext cx="0" cy="1728"/>
            </a:xfrm>
            <a:prstGeom prst="line">
              <a:avLst/>
            </a:prstGeom>
            <a:noFill/>
            <a:ln w="9525">
              <a:solidFill>
                <a:srgbClr val="FF0F0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10601" name="Line 9"/>
            <p:cNvSpPr>
              <a:spLocks noChangeShapeType="1"/>
            </p:cNvSpPr>
            <p:nvPr/>
          </p:nvSpPr>
          <p:spPr bwMode="auto">
            <a:xfrm flipV="1">
              <a:off x="907" y="1373"/>
              <a:ext cx="0" cy="1728"/>
            </a:xfrm>
            <a:prstGeom prst="line">
              <a:avLst/>
            </a:prstGeom>
            <a:noFill/>
            <a:ln w="9525">
              <a:solidFill>
                <a:srgbClr val="FF0F0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pic>
          <p:nvPicPr>
            <p:cNvPr id="110604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" y="1427"/>
              <a:ext cx="2328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0605" name="Text Box 13"/>
            <p:cNvSpPr txBox="1">
              <a:spLocks noChangeArrowheads="1"/>
            </p:cNvSpPr>
            <p:nvPr/>
          </p:nvSpPr>
          <p:spPr bwMode="auto">
            <a:xfrm>
              <a:off x="653" y="3142"/>
              <a:ext cx="4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Symbol" pitchFamily="18" charset="2"/>
                </a:rPr>
                <a:t>-p</a:t>
              </a:r>
              <a:r>
                <a:rPr lang="en-US" altLang="en-US"/>
                <a:t>/a</a:t>
              </a:r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110606" name="Text Box 14"/>
            <p:cNvSpPr txBox="1">
              <a:spLocks noChangeArrowheads="1"/>
            </p:cNvSpPr>
            <p:nvPr/>
          </p:nvSpPr>
          <p:spPr bwMode="auto">
            <a:xfrm>
              <a:off x="2153" y="3142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Symbol" pitchFamily="18" charset="2"/>
                </a:rPr>
                <a:t>p</a:t>
              </a:r>
              <a:r>
                <a:rPr lang="en-US" altLang="en-US"/>
                <a:t>/a</a:t>
              </a:r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110607" name="Text Box 15"/>
            <p:cNvSpPr txBox="1">
              <a:spLocks noChangeArrowheads="1"/>
            </p:cNvSpPr>
            <p:nvPr/>
          </p:nvSpPr>
          <p:spPr bwMode="auto">
            <a:xfrm>
              <a:off x="1519" y="3143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110608" name="Text Box 16"/>
            <p:cNvSpPr txBox="1">
              <a:spLocks noChangeArrowheads="1"/>
            </p:cNvSpPr>
            <p:nvPr/>
          </p:nvSpPr>
          <p:spPr bwMode="auto">
            <a:xfrm>
              <a:off x="1517" y="3425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k</a:t>
              </a:r>
            </a:p>
          </p:txBody>
        </p:sp>
        <p:sp>
          <p:nvSpPr>
            <p:cNvPr id="110609" name="Text Box 17"/>
            <p:cNvSpPr txBox="1">
              <a:spLocks noChangeArrowheads="1"/>
            </p:cNvSpPr>
            <p:nvPr/>
          </p:nvSpPr>
          <p:spPr bwMode="auto">
            <a:xfrm>
              <a:off x="1501" y="1085"/>
              <a:ext cx="2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Symbol" pitchFamily="18" charset="2"/>
                </a:rPr>
                <a:t>w</a:t>
              </a:r>
            </a:p>
          </p:txBody>
        </p:sp>
      </p:grp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2678114" y="1951039"/>
            <a:ext cx="2170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Optical branch</a:t>
            </a: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2666096" y="4192589"/>
            <a:ext cx="26164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Acoustical branch</a:t>
            </a:r>
          </a:p>
        </p:txBody>
      </p:sp>
      <p:grpSp>
        <p:nvGrpSpPr>
          <p:cNvPr id="110692" name="Group 100"/>
          <p:cNvGrpSpPr>
            <a:grpSpLocks/>
          </p:cNvGrpSpPr>
          <p:nvPr/>
        </p:nvGrpSpPr>
        <p:grpSpPr bwMode="auto">
          <a:xfrm>
            <a:off x="2141538" y="2282828"/>
            <a:ext cx="6718300" cy="649288"/>
            <a:chOff x="1358" y="1447"/>
            <a:chExt cx="4232" cy="409"/>
          </a:xfrm>
        </p:grpSpPr>
        <p:grpSp>
          <p:nvGrpSpPr>
            <p:cNvPr id="110675" name="Group 83"/>
            <p:cNvGrpSpPr>
              <a:grpSpLocks/>
            </p:cNvGrpSpPr>
            <p:nvPr/>
          </p:nvGrpSpPr>
          <p:grpSpPr bwMode="auto">
            <a:xfrm>
              <a:off x="3324" y="1447"/>
              <a:ext cx="2266" cy="409"/>
              <a:chOff x="3365" y="1611"/>
              <a:chExt cx="2266" cy="409"/>
            </a:xfrm>
          </p:grpSpPr>
          <p:sp>
            <p:nvSpPr>
              <p:cNvPr id="110638" name="Oval 46"/>
              <p:cNvSpPr>
                <a:spLocks noChangeAspect="1" noChangeArrowheads="1"/>
              </p:cNvSpPr>
              <p:nvPr/>
            </p:nvSpPr>
            <p:spPr bwMode="auto">
              <a:xfrm>
                <a:off x="3446" y="1611"/>
                <a:ext cx="204" cy="40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39" name="Oval 47"/>
              <p:cNvSpPr>
                <a:spLocks noChangeAspect="1" noChangeArrowheads="1"/>
              </p:cNvSpPr>
              <p:nvPr/>
            </p:nvSpPr>
            <p:spPr bwMode="auto">
              <a:xfrm>
                <a:off x="3872" y="1611"/>
                <a:ext cx="325" cy="40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40" name="Oval 48"/>
              <p:cNvSpPr>
                <a:spLocks noChangeAspect="1" noChangeArrowheads="1"/>
              </p:cNvSpPr>
              <p:nvPr/>
            </p:nvSpPr>
            <p:spPr bwMode="auto">
              <a:xfrm>
                <a:off x="4779" y="1611"/>
                <a:ext cx="204" cy="40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41" name="Oval 49"/>
              <p:cNvSpPr>
                <a:spLocks noChangeAspect="1" noChangeArrowheads="1"/>
              </p:cNvSpPr>
              <p:nvPr/>
            </p:nvSpPr>
            <p:spPr bwMode="auto">
              <a:xfrm>
                <a:off x="5206" y="1611"/>
                <a:ext cx="326" cy="409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47" name="Oval 55"/>
              <p:cNvSpPr>
                <a:spLocks noChangeAspect="1" noChangeArrowheads="1"/>
              </p:cNvSpPr>
              <p:nvPr/>
            </p:nvSpPr>
            <p:spPr bwMode="auto">
              <a:xfrm>
                <a:off x="3365" y="1611"/>
                <a:ext cx="204" cy="409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48" name="Oval 56"/>
              <p:cNvSpPr>
                <a:spLocks noChangeAspect="1" noChangeArrowheads="1"/>
              </p:cNvSpPr>
              <p:nvPr/>
            </p:nvSpPr>
            <p:spPr bwMode="auto">
              <a:xfrm>
                <a:off x="3971" y="1611"/>
                <a:ext cx="325" cy="409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49" name="Oval 57"/>
              <p:cNvSpPr>
                <a:spLocks noChangeAspect="1" noChangeArrowheads="1"/>
              </p:cNvSpPr>
              <p:nvPr/>
            </p:nvSpPr>
            <p:spPr bwMode="auto">
              <a:xfrm>
                <a:off x="4698" y="1611"/>
                <a:ext cx="204" cy="409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50" name="Oval 58"/>
              <p:cNvSpPr>
                <a:spLocks noChangeAspect="1" noChangeArrowheads="1"/>
              </p:cNvSpPr>
              <p:nvPr/>
            </p:nvSpPr>
            <p:spPr bwMode="auto">
              <a:xfrm>
                <a:off x="5305" y="1611"/>
                <a:ext cx="326" cy="409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56" name="Line 64"/>
              <p:cNvSpPr>
                <a:spLocks noChangeShapeType="1"/>
              </p:cNvSpPr>
              <p:nvPr/>
            </p:nvSpPr>
            <p:spPr bwMode="auto">
              <a:xfrm flipH="1">
                <a:off x="5249" y="1821"/>
                <a:ext cx="166" cy="0"/>
              </a:xfrm>
              <a:prstGeom prst="line">
                <a:avLst/>
              </a:prstGeom>
              <a:noFill/>
              <a:ln w="28575">
                <a:solidFill>
                  <a:srgbClr val="FF0F0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57" name="Line 65"/>
              <p:cNvSpPr>
                <a:spLocks noChangeShapeType="1"/>
              </p:cNvSpPr>
              <p:nvPr/>
            </p:nvSpPr>
            <p:spPr bwMode="auto">
              <a:xfrm flipH="1">
                <a:off x="3921" y="1821"/>
                <a:ext cx="166" cy="0"/>
              </a:xfrm>
              <a:prstGeom prst="line">
                <a:avLst/>
              </a:prstGeom>
              <a:noFill/>
              <a:ln w="28575">
                <a:solidFill>
                  <a:srgbClr val="FF0F0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58" name="Line 66"/>
              <p:cNvSpPr>
                <a:spLocks noChangeShapeType="1"/>
              </p:cNvSpPr>
              <p:nvPr/>
            </p:nvSpPr>
            <p:spPr bwMode="auto">
              <a:xfrm>
                <a:off x="3475" y="1821"/>
                <a:ext cx="166" cy="0"/>
              </a:xfrm>
              <a:prstGeom prst="line">
                <a:avLst/>
              </a:prstGeom>
              <a:noFill/>
              <a:ln w="28575">
                <a:solidFill>
                  <a:srgbClr val="FF0F0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0668" name="Line 76"/>
              <p:cNvSpPr>
                <a:spLocks noChangeShapeType="1"/>
              </p:cNvSpPr>
              <p:nvPr/>
            </p:nvSpPr>
            <p:spPr bwMode="auto">
              <a:xfrm>
                <a:off x="4799" y="1821"/>
                <a:ext cx="166" cy="0"/>
              </a:xfrm>
              <a:prstGeom prst="line">
                <a:avLst/>
              </a:prstGeom>
              <a:noFill/>
              <a:ln w="28575">
                <a:solidFill>
                  <a:srgbClr val="FF0F0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110672" name="Text Box 80"/>
            <p:cNvSpPr txBox="1">
              <a:spLocks noChangeArrowheads="1"/>
            </p:cNvSpPr>
            <p:nvPr/>
          </p:nvSpPr>
          <p:spPr bwMode="auto">
            <a:xfrm>
              <a:off x="2714" y="1508"/>
              <a:ext cx="4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k=0</a:t>
              </a:r>
            </a:p>
          </p:txBody>
        </p:sp>
        <p:sp>
          <p:nvSpPr>
            <p:cNvPr id="110683" name="Line 91"/>
            <p:cNvSpPr>
              <a:spLocks noChangeShapeType="1"/>
            </p:cNvSpPr>
            <p:nvPr/>
          </p:nvSpPr>
          <p:spPr bwMode="auto">
            <a:xfrm>
              <a:off x="1358" y="1488"/>
              <a:ext cx="1328" cy="169"/>
            </a:xfrm>
            <a:prstGeom prst="line">
              <a:avLst/>
            </a:prstGeom>
            <a:noFill/>
            <a:ln w="38100">
              <a:solidFill>
                <a:srgbClr val="01FF2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10689" name="Group 97"/>
          <p:cNvGrpSpPr>
            <a:grpSpLocks/>
          </p:cNvGrpSpPr>
          <p:nvPr/>
        </p:nvGrpSpPr>
        <p:grpSpPr bwMode="auto">
          <a:xfrm>
            <a:off x="3289300" y="2851151"/>
            <a:ext cx="5703888" cy="865188"/>
            <a:chOff x="2072" y="1814"/>
            <a:chExt cx="3593" cy="545"/>
          </a:xfrm>
        </p:grpSpPr>
        <p:grpSp>
          <p:nvGrpSpPr>
            <p:cNvPr id="110678" name="Group 86"/>
            <p:cNvGrpSpPr>
              <a:grpSpLocks/>
            </p:cNvGrpSpPr>
            <p:nvPr/>
          </p:nvGrpSpPr>
          <p:grpSpPr bwMode="auto">
            <a:xfrm>
              <a:off x="2713" y="1950"/>
              <a:ext cx="2952" cy="409"/>
              <a:chOff x="2719" y="2249"/>
              <a:chExt cx="2952" cy="409"/>
            </a:xfrm>
          </p:grpSpPr>
          <p:grpSp>
            <p:nvGrpSpPr>
              <p:cNvPr id="110677" name="Group 85"/>
              <p:cNvGrpSpPr>
                <a:grpSpLocks/>
              </p:cNvGrpSpPr>
              <p:nvPr/>
            </p:nvGrpSpPr>
            <p:grpSpPr bwMode="auto">
              <a:xfrm>
                <a:off x="3326" y="2249"/>
                <a:ext cx="2345" cy="409"/>
                <a:chOff x="3326" y="2238"/>
                <a:chExt cx="2345" cy="409"/>
              </a:xfrm>
            </p:grpSpPr>
            <p:grpSp>
              <p:nvGrpSpPr>
                <p:cNvPr id="110654" name="Group 62"/>
                <p:cNvGrpSpPr>
                  <a:grpSpLocks/>
                </p:cNvGrpSpPr>
                <p:nvPr/>
              </p:nvGrpSpPr>
              <p:grpSpPr bwMode="auto">
                <a:xfrm>
                  <a:off x="3326" y="2238"/>
                  <a:ext cx="2345" cy="409"/>
                  <a:chOff x="2621" y="3570"/>
                  <a:chExt cx="2345" cy="409"/>
                </a:xfrm>
              </p:grpSpPr>
              <p:sp>
                <p:nvSpPr>
                  <p:cNvPr id="110634" name="Oval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02" y="3570"/>
                    <a:ext cx="204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35" name="Oval 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6" y="3570"/>
                    <a:ext cx="326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36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73" y="3570"/>
                    <a:ext cx="203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37" name="Oval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40" y="3570"/>
                    <a:ext cx="326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4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21" y="3570"/>
                    <a:ext cx="204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44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6" y="3570"/>
                    <a:ext cx="326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45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4" y="3570"/>
                    <a:ext cx="203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46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9" y="3570"/>
                    <a:ext cx="326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</p:grpSp>
            <p:sp>
              <p:nvSpPr>
                <p:cNvPr id="110659" name="Line 67"/>
                <p:cNvSpPr>
                  <a:spLocks noChangeShapeType="1"/>
                </p:cNvSpPr>
                <p:nvPr/>
              </p:nvSpPr>
              <p:spPr bwMode="auto">
                <a:xfrm>
                  <a:off x="3448" y="2449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10664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3912" y="2449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1066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4560" y="2450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10669" name="Line 77"/>
                <p:cNvSpPr>
                  <a:spLocks noChangeShapeType="1"/>
                </p:cNvSpPr>
                <p:nvPr/>
              </p:nvSpPr>
              <p:spPr bwMode="auto">
                <a:xfrm>
                  <a:off x="5413" y="2450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110671" name="Text Box 79"/>
              <p:cNvSpPr txBox="1">
                <a:spLocks noChangeArrowheads="1"/>
              </p:cNvSpPr>
              <p:nvPr/>
            </p:nvSpPr>
            <p:spPr bwMode="auto">
              <a:xfrm>
                <a:off x="2719" y="2310"/>
                <a:ext cx="5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k=</a:t>
                </a:r>
                <a:r>
                  <a:rPr lang="en-US" altLang="en-US">
                    <a:latin typeface="Symbol" pitchFamily="18" charset="2"/>
                  </a:rPr>
                  <a:t>p</a:t>
                </a:r>
                <a:r>
                  <a:rPr lang="en-US" altLang="en-US"/>
                  <a:t>/a</a:t>
                </a:r>
              </a:p>
            </p:txBody>
          </p:sp>
        </p:grpSp>
        <p:sp>
          <p:nvSpPr>
            <p:cNvPr id="110684" name="Line 92"/>
            <p:cNvSpPr>
              <a:spLocks noChangeShapeType="1"/>
            </p:cNvSpPr>
            <p:nvPr/>
          </p:nvSpPr>
          <p:spPr bwMode="auto">
            <a:xfrm>
              <a:off x="2072" y="1814"/>
              <a:ext cx="644" cy="347"/>
            </a:xfrm>
            <a:prstGeom prst="line">
              <a:avLst/>
            </a:prstGeom>
            <a:noFill/>
            <a:ln w="38100">
              <a:solidFill>
                <a:srgbClr val="01FF2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10694" name="Group 102"/>
          <p:cNvGrpSpPr>
            <a:grpSpLocks/>
          </p:cNvGrpSpPr>
          <p:nvPr/>
        </p:nvGrpSpPr>
        <p:grpSpPr bwMode="auto">
          <a:xfrm>
            <a:off x="2141538" y="4922839"/>
            <a:ext cx="6851650" cy="1717675"/>
            <a:chOff x="1349" y="3101"/>
            <a:chExt cx="4316" cy="1082"/>
          </a:xfrm>
        </p:grpSpPr>
        <p:grpSp>
          <p:nvGrpSpPr>
            <p:cNvPr id="110680" name="Group 88"/>
            <p:cNvGrpSpPr>
              <a:grpSpLocks/>
            </p:cNvGrpSpPr>
            <p:nvPr/>
          </p:nvGrpSpPr>
          <p:grpSpPr bwMode="auto">
            <a:xfrm>
              <a:off x="2822" y="3774"/>
              <a:ext cx="2843" cy="409"/>
              <a:chOff x="2609" y="3114"/>
              <a:chExt cx="2843" cy="409"/>
            </a:xfrm>
          </p:grpSpPr>
          <p:grpSp>
            <p:nvGrpSpPr>
              <p:cNvPr id="110679" name="Group 87"/>
              <p:cNvGrpSpPr>
                <a:grpSpLocks/>
              </p:cNvGrpSpPr>
              <p:nvPr/>
            </p:nvGrpSpPr>
            <p:grpSpPr bwMode="auto">
              <a:xfrm>
                <a:off x="3107" y="3114"/>
                <a:ext cx="2345" cy="409"/>
                <a:chOff x="3107" y="3114"/>
                <a:chExt cx="2345" cy="409"/>
              </a:xfrm>
            </p:grpSpPr>
            <p:grpSp>
              <p:nvGrpSpPr>
                <p:cNvPr id="110652" name="Group 60"/>
                <p:cNvGrpSpPr>
                  <a:grpSpLocks/>
                </p:cNvGrpSpPr>
                <p:nvPr/>
              </p:nvGrpSpPr>
              <p:grpSpPr bwMode="auto">
                <a:xfrm>
                  <a:off x="3107" y="3114"/>
                  <a:ext cx="2345" cy="409"/>
                  <a:chOff x="3105" y="718"/>
                  <a:chExt cx="2345" cy="409"/>
                </a:xfrm>
              </p:grpSpPr>
              <p:sp>
                <p:nvSpPr>
                  <p:cNvPr id="110614" name="Oval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6" y="718"/>
                    <a:ext cx="204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15" name="Oval 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91" y="718"/>
                    <a:ext cx="326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16" name="Oval 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19" y="718"/>
                    <a:ext cx="203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17" name="Oval 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24" y="718"/>
                    <a:ext cx="326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23" name="Oval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5" y="718"/>
                    <a:ext cx="204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24" name="Oval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10" y="718"/>
                    <a:ext cx="326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25" name="Oval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38" y="718"/>
                    <a:ext cx="203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26" name="Oval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43" y="718"/>
                    <a:ext cx="326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</p:grpSp>
            <p:sp>
              <p:nvSpPr>
                <p:cNvPr id="110655" name="Line 63"/>
                <p:cNvSpPr>
                  <a:spLocks noChangeShapeType="1"/>
                </p:cNvSpPr>
                <p:nvPr/>
              </p:nvSpPr>
              <p:spPr bwMode="auto">
                <a:xfrm>
                  <a:off x="4560" y="3318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10660" name="Line 68"/>
                <p:cNvSpPr>
                  <a:spLocks noChangeShapeType="1"/>
                </p:cNvSpPr>
                <p:nvPr/>
              </p:nvSpPr>
              <p:spPr bwMode="auto">
                <a:xfrm>
                  <a:off x="3199" y="3318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10662" name="Line 70"/>
                <p:cNvSpPr>
                  <a:spLocks noChangeShapeType="1"/>
                </p:cNvSpPr>
                <p:nvPr/>
              </p:nvSpPr>
              <p:spPr bwMode="auto">
                <a:xfrm>
                  <a:off x="3888" y="3318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10670" name="Line 78"/>
                <p:cNvSpPr>
                  <a:spLocks noChangeShapeType="1"/>
                </p:cNvSpPr>
                <p:nvPr/>
              </p:nvSpPr>
              <p:spPr bwMode="auto">
                <a:xfrm>
                  <a:off x="5211" y="3318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110673" name="Text Box 81"/>
              <p:cNvSpPr txBox="1">
                <a:spLocks noChangeArrowheads="1"/>
              </p:cNvSpPr>
              <p:nvPr/>
            </p:nvSpPr>
            <p:spPr bwMode="auto">
              <a:xfrm>
                <a:off x="2609" y="3174"/>
                <a:ext cx="43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k=0</a:t>
                </a:r>
              </a:p>
            </p:txBody>
          </p:sp>
        </p:grpSp>
        <p:sp>
          <p:nvSpPr>
            <p:cNvPr id="110685" name="Line 93"/>
            <p:cNvSpPr>
              <a:spLocks noChangeShapeType="1"/>
            </p:cNvSpPr>
            <p:nvPr/>
          </p:nvSpPr>
          <p:spPr bwMode="auto">
            <a:xfrm>
              <a:off x="1349" y="3101"/>
              <a:ext cx="1442" cy="877"/>
            </a:xfrm>
            <a:prstGeom prst="line">
              <a:avLst/>
            </a:prstGeom>
            <a:noFill/>
            <a:ln w="38100">
              <a:solidFill>
                <a:srgbClr val="01FF2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  <p:grpSp>
        <p:nvGrpSpPr>
          <p:cNvPr id="110695" name="Group 103"/>
          <p:cNvGrpSpPr>
            <a:grpSpLocks/>
          </p:cNvGrpSpPr>
          <p:nvPr/>
        </p:nvGrpSpPr>
        <p:grpSpPr bwMode="auto">
          <a:xfrm>
            <a:off x="3289301" y="3403601"/>
            <a:ext cx="5719763" cy="2205038"/>
            <a:chOff x="2072" y="2144"/>
            <a:chExt cx="3603" cy="1389"/>
          </a:xfrm>
        </p:grpSpPr>
        <p:sp>
          <p:nvSpPr>
            <p:cNvPr id="110686" name="Line 94"/>
            <p:cNvSpPr>
              <a:spLocks noChangeShapeType="1"/>
            </p:cNvSpPr>
            <p:nvPr/>
          </p:nvSpPr>
          <p:spPr bwMode="auto">
            <a:xfrm>
              <a:off x="2072" y="2144"/>
              <a:ext cx="752" cy="1082"/>
            </a:xfrm>
            <a:prstGeom prst="line">
              <a:avLst/>
            </a:prstGeom>
            <a:noFill/>
            <a:ln w="38100">
              <a:solidFill>
                <a:srgbClr val="01FF2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grpSp>
          <p:nvGrpSpPr>
            <p:cNvPr id="110682" name="Group 90"/>
            <p:cNvGrpSpPr>
              <a:grpSpLocks/>
            </p:cNvGrpSpPr>
            <p:nvPr/>
          </p:nvGrpSpPr>
          <p:grpSpPr bwMode="auto">
            <a:xfrm>
              <a:off x="2746" y="3124"/>
              <a:ext cx="2929" cy="409"/>
              <a:chOff x="2484" y="3672"/>
              <a:chExt cx="2929" cy="409"/>
            </a:xfrm>
          </p:grpSpPr>
          <p:grpSp>
            <p:nvGrpSpPr>
              <p:cNvPr id="110681" name="Group 89"/>
              <p:cNvGrpSpPr>
                <a:grpSpLocks/>
              </p:cNvGrpSpPr>
              <p:nvPr/>
            </p:nvGrpSpPr>
            <p:grpSpPr bwMode="auto">
              <a:xfrm>
                <a:off x="3147" y="3672"/>
                <a:ext cx="2266" cy="409"/>
                <a:chOff x="3147" y="3672"/>
                <a:chExt cx="2266" cy="409"/>
              </a:xfrm>
            </p:grpSpPr>
            <p:grpSp>
              <p:nvGrpSpPr>
                <p:cNvPr id="110651" name="Group 59"/>
                <p:cNvGrpSpPr>
                  <a:grpSpLocks/>
                </p:cNvGrpSpPr>
                <p:nvPr/>
              </p:nvGrpSpPr>
              <p:grpSpPr bwMode="auto">
                <a:xfrm>
                  <a:off x="3147" y="3672"/>
                  <a:ext cx="2266" cy="409"/>
                  <a:chOff x="2696" y="3227"/>
                  <a:chExt cx="2266" cy="409"/>
                </a:xfrm>
              </p:grpSpPr>
              <p:sp>
                <p:nvSpPr>
                  <p:cNvPr id="110618" name="Oval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7" y="3227"/>
                    <a:ext cx="204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19" name="Oval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3" y="3227"/>
                    <a:ext cx="325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20" name="Oval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48" y="3227"/>
                    <a:ext cx="204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21" name="Oval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55" y="3227"/>
                    <a:ext cx="326" cy="409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27" name="Oval 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96" y="3227"/>
                    <a:ext cx="204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28" name="Oval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02" y="3227"/>
                    <a:ext cx="325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29" name="Oval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29" y="3227"/>
                    <a:ext cx="204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  <p:sp>
                <p:nvSpPr>
                  <p:cNvPr id="110630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36" y="3227"/>
                    <a:ext cx="326" cy="409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FFFF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AU"/>
                  </a:p>
                </p:txBody>
              </p:sp>
            </p:grpSp>
            <p:sp>
              <p:nvSpPr>
                <p:cNvPr id="110661" name="Line 69"/>
                <p:cNvSpPr>
                  <a:spLocks noChangeShapeType="1"/>
                </p:cNvSpPr>
                <p:nvPr/>
              </p:nvSpPr>
              <p:spPr bwMode="auto">
                <a:xfrm>
                  <a:off x="3244" y="3879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10663" name="Line 71"/>
                <p:cNvSpPr>
                  <a:spLocks noChangeShapeType="1"/>
                </p:cNvSpPr>
                <p:nvPr/>
              </p:nvSpPr>
              <p:spPr bwMode="auto">
                <a:xfrm>
                  <a:off x="3908" y="3879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1066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4412" y="3879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  <p:sp>
              <p:nvSpPr>
                <p:cNvPr id="110667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5045" y="3879"/>
                  <a:ext cx="166" cy="0"/>
                </a:xfrm>
                <a:prstGeom prst="line">
                  <a:avLst/>
                </a:prstGeom>
                <a:noFill/>
                <a:ln w="28575">
                  <a:solidFill>
                    <a:srgbClr val="FF0F0F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AU"/>
                </a:p>
              </p:txBody>
            </p:sp>
          </p:grpSp>
          <p:sp>
            <p:nvSpPr>
              <p:cNvPr id="110674" name="Text Box 82"/>
              <p:cNvSpPr txBox="1">
                <a:spLocks noChangeArrowheads="1"/>
              </p:cNvSpPr>
              <p:nvPr/>
            </p:nvSpPr>
            <p:spPr bwMode="auto">
              <a:xfrm>
                <a:off x="2484" y="3732"/>
                <a:ext cx="59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k=</a:t>
                </a:r>
                <a:r>
                  <a:rPr lang="en-US" altLang="en-US">
                    <a:latin typeface="Symbol" pitchFamily="18" charset="2"/>
                  </a:rPr>
                  <a:t>p</a:t>
                </a:r>
                <a:r>
                  <a:rPr lang="en-US" altLang="en-US"/>
                  <a:t>/a</a:t>
                </a:r>
              </a:p>
            </p:txBody>
          </p:sp>
        </p:grpSp>
      </p:grpSp>
      <p:graphicFrame>
        <p:nvGraphicFramePr>
          <p:cNvPr id="110693" name="Object 101"/>
          <p:cNvGraphicFramePr>
            <a:graphicFrameLocks noChangeAspect="1"/>
          </p:cNvGraphicFramePr>
          <p:nvPr/>
        </p:nvGraphicFramePr>
        <p:xfrm>
          <a:off x="4979988" y="1147765"/>
          <a:ext cx="39624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4" name="Equation" r:id="rId4" imgW="4533840" imgH="888840" progId="Equation.3">
                  <p:embed/>
                </p:oleObj>
              </mc:Choice>
              <mc:Fallback>
                <p:oleObj name="Equation" r:id="rId4" imgW="45338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1147765"/>
                        <a:ext cx="39624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23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Relevant values for k</a:t>
            </a: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2305051" y="1319213"/>
          <a:ext cx="4533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Equation" r:id="rId3" imgW="4533840" imgH="888840" progId="Equation.3">
                  <p:embed/>
                </p:oleObj>
              </mc:Choice>
              <mc:Fallback>
                <p:oleObj name="Equation" r:id="rId3" imgW="45338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1" y="1319213"/>
                        <a:ext cx="4533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47651" y="2482851"/>
            <a:ext cx="4519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u="sng"/>
              <a:t>Solutions for </a:t>
            </a:r>
            <a:r>
              <a:rPr lang="en-US" altLang="en-US" b="1" u="sng"/>
              <a:t>k</a:t>
            </a:r>
            <a:r>
              <a:rPr lang="en-US" altLang="en-US" u="sng"/>
              <a:t> and for</a:t>
            </a:r>
            <a:r>
              <a:rPr lang="en-US" altLang="en-US" b="1" u="sng"/>
              <a:t> k+h</a:t>
            </a:r>
            <a:r>
              <a:rPr lang="en-US" altLang="en-US" u="sng">
                <a:cs typeface="Arial" pitchFamily="34" charset="0"/>
              </a:rPr>
              <a:t>·</a:t>
            </a:r>
            <a:r>
              <a:rPr lang="en-US" altLang="en-US" b="1" u="sng">
                <a:cs typeface="Arial" pitchFamily="34" charset="0"/>
              </a:rPr>
              <a:t>2</a:t>
            </a:r>
            <a:r>
              <a:rPr lang="en-US" altLang="en-US" b="1" u="sng">
                <a:latin typeface="Symbol" pitchFamily="18" charset="2"/>
                <a:cs typeface="Arial" pitchFamily="34" charset="0"/>
              </a:rPr>
              <a:t>p</a:t>
            </a:r>
            <a:r>
              <a:rPr lang="en-US" altLang="en-US" b="1" u="sng">
                <a:cs typeface="Arial" pitchFamily="34" charset="0"/>
              </a:rPr>
              <a:t>/a</a:t>
            </a:r>
            <a:endParaRPr lang="en-US" altLang="en-US" b="1" u="sng"/>
          </a:p>
        </p:txBody>
      </p:sp>
      <p:grpSp>
        <p:nvGrpSpPr>
          <p:cNvPr id="115725" name="Group 13"/>
          <p:cNvGrpSpPr>
            <a:grpSpLocks/>
          </p:cNvGrpSpPr>
          <p:nvPr/>
        </p:nvGrpSpPr>
        <p:grpSpPr bwMode="auto">
          <a:xfrm>
            <a:off x="857251" y="4402140"/>
            <a:ext cx="6902449" cy="987425"/>
            <a:chOff x="540" y="2773"/>
            <a:chExt cx="4348" cy="622"/>
          </a:xfrm>
        </p:grpSpPr>
        <p:graphicFrame>
          <p:nvGraphicFramePr>
            <p:cNvPr id="115717" name="Object 5"/>
            <p:cNvGraphicFramePr>
              <a:graphicFrameLocks noChangeAspect="1"/>
            </p:cNvGraphicFramePr>
            <p:nvPr/>
          </p:nvGraphicFramePr>
          <p:xfrm>
            <a:off x="1160" y="3131"/>
            <a:ext cx="3728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5" name="Equation" r:id="rId5" imgW="5918040" imgH="419040" progId="Equation.3">
                    <p:embed/>
                  </p:oleObj>
                </mc:Choice>
                <mc:Fallback>
                  <p:oleObj name="Equation" r:id="rId5" imgW="59180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" y="3131"/>
                          <a:ext cx="3728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721" name="Text Box 9"/>
            <p:cNvSpPr txBox="1">
              <a:spLocks noChangeArrowheads="1"/>
            </p:cNvSpPr>
            <p:nvPr/>
          </p:nvSpPr>
          <p:spPr bwMode="auto">
            <a:xfrm>
              <a:off x="540" y="2773"/>
              <a:ext cx="26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have the same wavefunctions</a:t>
              </a:r>
            </a:p>
          </p:txBody>
        </p:sp>
      </p:grpSp>
      <p:grpSp>
        <p:nvGrpSpPr>
          <p:cNvPr id="115724" name="Group 12"/>
          <p:cNvGrpSpPr>
            <a:grpSpLocks/>
          </p:cNvGrpSpPr>
          <p:nvPr/>
        </p:nvGrpSpPr>
        <p:grpSpPr bwMode="auto">
          <a:xfrm>
            <a:off x="747713" y="3116263"/>
            <a:ext cx="7062787" cy="1103312"/>
            <a:chOff x="471" y="1963"/>
            <a:chExt cx="4449" cy="695"/>
          </a:xfrm>
        </p:grpSpPr>
        <p:graphicFrame>
          <p:nvGraphicFramePr>
            <p:cNvPr id="115716" name="Object 4"/>
            <p:cNvGraphicFramePr>
              <a:graphicFrameLocks noChangeAspect="1"/>
            </p:cNvGraphicFramePr>
            <p:nvPr/>
          </p:nvGraphicFramePr>
          <p:xfrm>
            <a:off x="1080" y="2202"/>
            <a:ext cx="3840" cy="4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6" name="Equation" r:id="rId7" imgW="6095880" imgH="723600" progId="Equation.3">
                    <p:embed/>
                  </p:oleObj>
                </mc:Choice>
                <mc:Fallback>
                  <p:oleObj name="Equation" r:id="rId7" imgW="6095880" imgH="72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0" y="2202"/>
                          <a:ext cx="3840" cy="4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722" name="Text Box 10"/>
            <p:cNvSpPr txBox="1">
              <a:spLocks noChangeArrowheads="1"/>
            </p:cNvSpPr>
            <p:nvPr/>
          </p:nvSpPr>
          <p:spPr bwMode="auto">
            <a:xfrm>
              <a:off x="471" y="1963"/>
              <a:ext cx="22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have the same frequency</a:t>
              </a:r>
            </a:p>
          </p:txBody>
        </p:sp>
      </p:grp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3519825" y="5573714"/>
            <a:ext cx="2031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 u="sng"/>
              <a:t>Are identical</a:t>
            </a:r>
          </a:p>
        </p:txBody>
      </p:sp>
    </p:spTree>
    <p:extLst>
      <p:ext uri="{BB962C8B-B14F-4D97-AF65-F5344CB8AC3E}">
        <p14:creationId xmlns:p14="http://schemas.microsoft.com/office/powerpoint/2010/main" val="40287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Group velocity</a:t>
            </a:r>
          </a:p>
        </p:txBody>
      </p:sp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873125" y="1824038"/>
          <a:ext cx="1397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0" name="Equation" r:id="rId3" imgW="1396800" imgH="723600" progId="Equation.3">
                  <p:embed/>
                </p:oleObj>
              </mc:Choice>
              <mc:Fallback>
                <p:oleObj name="Equation" r:id="rId3" imgW="13968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1824038"/>
                        <a:ext cx="1397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3819526" y="1762125"/>
          <a:ext cx="4533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1" name="Equation" r:id="rId5" imgW="4533840" imgH="888840" progId="Equation.3">
                  <p:embed/>
                </p:oleObj>
              </mc:Choice>
              <mc:Fallback>
                <p:oleObj name="Equation" r:id="rId5" imgW="45338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6" y="1762125"/>
                        <a:ext cx="4533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82335" y="3111501"/>
            <a:ext cx="840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k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 </a:t>
            </a:r>
            <a:r>
              <a:rPr lang="en-US" altLang="en-US">
                <a:sym typeface="Symbol" pitchFamily="18" charset="2"/>
              </a:rPr>
              <a:t>0</a:t>
            </a:r>
            <a:endParaRPr lang="en-US" altLang="en-US"/>
          </a:p>
        </p:txBody>
      </p:sp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1576388" y="2984502"/>
          <a:ext cx="183991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2" name="Equation" r:id="rId7" imgW="1104840" imgH="444240" progId="Equation.3">
                  <p:embed/>
                </p:oleObj>
              </mc:Choice>
              <mc:Fallback>
                <p:oleObj name="Equation" r:id="rId7" imgW="1104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984502"/>
                        <a:ext cx="1839912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3986213" y="2962275"/>
          <a:ext cx="1511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3" name="Equation" r:id="rId9" imgW="1511280" imgH="761760" progId="Equation.3">
                  <p:embed/>
                </p:oleObj>
              </mc:Choice>
              <mc:Fallback>
                <p:oleObj name="Equation" r:id="rId9" imgW="15112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2962275"/>
                        <a:ext cx="15113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1576388" y="3859213"/>
          <a:ext cx="1536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4" name="Equation" r:id="rId11" imgW="1536480" imgH="825480" progId="Equation.3">
                  <p:embed/>
                </p:oleObj>
              </mc:Choice>
              <mc:Fallback>
                <p:oleObj name="Equation" r:id="rId11" imgW="153648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3859213"/>
                        <a:ext cx="15367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3986213" y="4062413"/>
          <a:ext cx="825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5" name="Equation" r:id="rId13" imgW="825480" imgH="419040" progId="Equation.3">
                  <p:embed/>
                </p:oleObj>
              </mc:Choice>
              <mc:Fallback>
                <p:oleObj name="Equation" r:id="rId13" imgW="825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4062413"/>
                        <a:ext cx="825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5755852" y="3109914"/>
            <a:ext cx="21884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u="sng"/>
              <a:t>Sound velocity</a:t>
            </a:r>
          </a:p>
        </p:txBody>
      </p:sp>
      <p:grpSp>
        <p:nvGrpSpPr>
          <p:cNvPr id="116752" name="Group 16"/>
          <p:cNvGrpSpPr>
            <a:grpSpLocks/>
          </p:cNvGrpSpPr>
          <p:nvPr/>
        </p:nvGrpSpPr>
        <p:grpSpPr bwMode="auto">
          <a:xfrm>
            <a:off x="374650" y="5475285"/>
            <a:ext cx="5819776" cy="463549"/>
            <a:chOff x="236" y="3134"/>
            <a:chExt cx="3666" cy="292"/>
          </a:xfrm>
        </p:grpSpPr>
        <p:sp>
          <p:nvSpPr>
            <p:cNvPr id="116749" name="Text Box 13"/>
            <p:cNvSpPr txBox="1">
              <a:spLocks noChangeArrowheads="1"/>
            </p:cNvSpPr>
            <p:nvPr/>
          </p:nvSpPr>
          <p:spPr bwMode="auto">
            <a:xfrm>
              <a:off x="236" y="3134"/>
              <a:ext cx="7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k </a:t>
              </a:r>
              <a:r>
                <a:rPr lang="en-US" altLang="en-US">
                  <a:latin typeface="Symbol" pitchFamily="18" charset="2"/>
                  <a:sym typeface="Symbol" pitchFamily="18" charset="2"/>
                </a:rPr>
                <a:t> p</a:t>
              </a:r>
              <a:r>
                <a:rPr lang="en-US" altLang="en-US">
                  <a:sym typeface="Symbol" pitchFamily="18" charset="2"/>
                </a:rPr>
                <a:t>/a</a:t>
              </a:r>
              <a:endParaRPr lang="en-US" altLang="en-US">
                <a:latin typeface="Symbol" pitchFamily="18" charset="2"/>
              </a:endParaRPr>
            </a:p>
          </p:txBody>
        </p:sp>
        <p:sp>
          <p:nvSpPr>
            <p:cNvPr id="116751" name="Text Box 15"/>
            <p:cNvSpPr txBox="1">
              <a:spLocks noChangeArrowheads="1"/>
            </p:cNvSpPr>
            <p:nvPr/>
          </p:nvSpPr>
          <p:spPr bwMode="auto">
            <a:xfrm>
              <a:off x="1051" y="3135"/>
              <a:ext cx="285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Symbol" pitchFamily="18" charset="2"/>
                </a:rPr>
                <a:t>w</a:t>
              </a:r>
              <a:r>
                <a:rPr lang="en-US" altLang="en-US"/>
                <a:t>(k) </a:t>
              </a:r>
              <a:r>
                <a:rPr lang="en-US" altLang="en-US">
                  <a:latin typeface="Symbol" pitchFamily="18" charset="2"/>
                  <a:sym typeface="Symbol" pitchFamily="18" charset="2"/>
                </a:rPr>
                <a:t> </a:t>
              </a:r>
              <a:r>
                <a:rPr lang="en-US" altLang="en-US">
                  <a:sym typeface="Symbol" pitchFamily="18" charset="2"/>
                </a:rPr>
                <a:t>constant: </a:t>
              </a:r>
              <a:r>
                <a:rPr lang="en-US" altLang="en-US"/>
                <a:t> Standing wave</a:t>
              </a:r>
            </a:p>
          </p:txBody>
        </p:sp>
      </p:grpSp>
      <p:graphicFrame>
        <p:nvGraphicFramePr>
          <p:cNvPr id="116763" name="Object 27"/>
          <p:cNvGraphicFramePr>
            <a:graphicFrameLocks noChangeAspect="1"/>
          </p:cNvGraphicFramePr>
          <p:nvPr/>
        </p:nvGraphicFramePr>
        <p:xfrm>
          <a:off x="7896226" y="3176588"/>
          <a:ext cx="1181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96" name="Equation" r:id="rId15" imgW="1180800" imgH="419040" progId="Equation.3">
                  <p:embed/>
                </p:oleObj>
              </mc:Choice>
              <mc:Fallback>
                <p:oleObj name="Equation" r:id="rId15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6" y="3176588"/>
                        <a:ext cx="1181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4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dimensions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49264" y="1684339"/>
            <a:ext cx="81051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3-dimensional crystal: 	3 degrees of freedom per atom</a:t>
            </a:r>
          </a:p>
          <a:p>
            <a:pPr algn="l"/>
            <a:r>
              <a:rPr lang="en-US" altLang="en-US" i="1"/>
              <a:t>s</a:t>
            </a:r>
            <a:r>
              <a:rPr lang="en-US" altLang="en-US"/>
              <a:t> atoms per primitive cell: 	3</a:t>
            </a:r>
            <a:r>
              <a:rPr lang="en-US" altLang="en-US" i="1"/>
              <a:t> </a:t>
            </a:r>
            <a:r>
              <a:rPr lang="en-US" altLang="en-US"/>
              <a:t>acoustical</a:t>
            </a:r>
            <a:r>
              <a:rPr lang="en-US" altLang="en-US" i="1">
                <a:cs typeface="Arial" pitchFamily="34" charset="0"/>
              </a:rPr>
              <a:t> </a:t>
            </a:r>
            <a:r>
              <a:rPr lang="en-US" altLang="en-US">
                <a:cs typeface="Arial" pitchFamily="34" charset="0"/>
              </a:rPr>
              <a:t>branches </a:t>
            </a:r>
          </a:p>
          <a:p>
            <a:pPr algn="l"/>
            <a:r>
              <a:rPr lang="en-US" altLang="en-US">
                <a:cs typeface="Arial" pitchFamily="34" charset="0"/>
              </a:rPr>
              <a:t>				3</a:t>
            </a:r>
            <a:r>
              <a:rPr lang="en-US" altLang="en-US" i="1">
                <a:cs typeface="Arial" pitchFamily="34" charset="0"/>
              </a:rPr>
              <a:t>s-</a:t>
            </a:r>
            <a:r>
              <a:rPr lang="en-US" altLang="en-US">
                <a:cs typeface="Arial" pitchFamily="34" charset="0"/>
              </a:rPr>
              <a:t>3 optical branches</a:t>
            </a:r>
            <a:endParaRPr lang="en-US" altLang="en-US" i="1"/>
          </a:p>
        </p:txBody>
      </p:sp>
      <p:grpSp>
        <p:nvGrpSpPr>
          <p:cNvPr id="114716" name="Group 28"/>
          <p:cNvGrpSpPr>
            <a:grpSpLocks/>
          </p:cNvGrpSpPr>
          <p:nvPr/>
        </p:nvGrpSpPr>
        <p:grpSpPr bwMode="auto">
          <a:xfrm>
            <a:off x="2274889" y="2736851"/>
            <a:ext cx="4291013" cy="4003676"/>
            <a:chOff x="154" y="1801"/>
            <a:chExt cx="2703" cy="2522"/>
          </a:xfrm>
        </p:grpSpPr>
        <p:grpSp>
          <p:nvGrpSpPr>
            <p:cNvPr id="114712" name="Group 24"/>
            <p:cNvGrpSpPr>
              <a:grpSpLocks/>
            </p:cNvGrpSpPr>
            <p:nvPr/>
          </p:nvGrpSpPr>
          <p:grpSpPr bwMode="auto">
            <a:xfrm>
              <a:off x="154" y="1801"/>
              <a:ext cx="2703" cy="2522"/>
              <a:chOff x="154" y="1801"/>
              <a:chExt cx="2703" cy="2522"/>
            </a:xfrm>
          </p:grpSpPr>
          <p:sp>
            <p:nvSpPr>
              <p:cNvPr id="114694" name="Line 6"/>
              <p:cNvSpPr>
                <a:spLocks noChangeShapeType="1"/>
              </p:cNvSpPr>
              <p:nvPr/>
            </p:nvSpPr>
            <p:spPr bwMode="auto">
              <a:xfrm flipV="1">
                <a:off x="1529" y="2089"/>
                <a:ext cx="0" cy="1728"/>
              </a:xfrm>
              <a:prstGeom prst="line">
                <a:avLst/>
              </a:prstGeom>
              <a:noFill/>
              <a:ln w="28575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4695" name="Line 7"/>
              <p:cNvSpPr>
                <a:spLocks noChangeShapeType="1"/>
              </p:cNvSpPr>
              <p:nvPr/>
            </p:nvSpPr>
            <p:spPr bwMode="auto">
              <a:xfrm>
                <a:off x="182" y="3817"/>
                <a:ext cx="2675" cy="0"/>
              </a:xfrm>
              <a:prstGeom prst="line">
                <a:avLst/>
              </a:prstGeom>
              <a:noFill/>
              <a:ln w="28575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4699" name="Text Box 11"/>
              <p:cNvSpPr txBox="1">
                <a:spLocks noChangeArrowheads="1"/>
              </p:cNvSpPr>
              <p:nvPr/>
            </p:nvSpPr>
            <p:spPr bwMode="auto">
              <a:xfrm>
                <a:off x="154" y="3840"/>
                <a:ext cx="49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Symbol" pitchFamily="18" charset="2"/>
                  </a:rPr>
                  <a:t>-p</a:t>
                </a:r>
                <a:r>
                  <a:rPr lang="en-US" altLang="en-US"/>
                  <a:t>/a</a:t>
                </a:r>
                <a:endParaRPr lang="en-US" altLang="en-US">
                  <a:latin typeface="Symbol" pitchFamily="18" charset="2"/>
                </a:endParaRPr>
              </a:p>
            </p:txBody>
          </p:sp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2428" y="3822"/>
                <a:ext cx="38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Symbol" pitchFamily="18" charset="2"/>
                  </a:rPr>
                  <a:t>p</a:t>
                </a:r>
                <a:r>
                  <a:rPr lang="en-US" altLang="en-US"/>
                  <a:t>/a</a:t>
                </a:r>
                <a:endParaRPr lang="en-US" altLang="en-US">
                  <a:latin typeface="Symbol" pitchFamily="18" charset="2"/>
                </a:endParaRPr>
              </a:p>
            </p:txBody>
          </p:sp>
          <p:sp>
            <p:nvSpPr>
              <p:cNvPr id="114701" name="Text Box 13"/>
              <p:cNvSpPr txBox="1">
                <a:spLocks noChangeArrowheads="1"/>
              </p:cNvSpPr>
              <p:nvPr/>
            </p:nvSpPr>
            <p:spPr bwMode="auto">
              <a:xfrm>
                <a:off x="1416" y="3859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0</a:t>
                </a:r>
              </a:p>
            </p:txBody>
          </p:sp>
          <p:sp>
            <p:nvSpPr>
              <p:cNvPr id="114702" name="Text Box 14"/>
              <p:cNvSpPr txBox="1">
                <a:spLocks noChangeArrowheads="1"/>
              </p:cNvSpPr>
              <p:nvPr/>
            </p:nvSpPr>
            <p:spPr bwMode="auto">
              <a:xfrm>
                <a:off x="1414" y="4032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k</a:t>
                </a:r>
              </a:p>
            </p:txBody>
          </p:sp>
          <p:sp>
            <p:nvSpPr>
              <p:cNvPr id="114703" name="Text Box 15"/>
              <p:cNvSpPr txBox="1">
                <a:spLocks noChangeArrowheads="1"/>
              </p:cNvSpPr>
              <p:nvPr/>
            </p:nvSpPr>
            <p:spPr bwMode="auto">
              <a:xfrm>
                <a:off x="1398" y="1801"/>
                <a:ext cx="25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latin typeface="Symbol" pitchFamily="18" charset="2"/>
                  </a:rPr>
                  <a:t>w</a:t>
                </a:r>
              </a:p>
            </p:txBody>
          </p:sp>
        </p:grpSp>
        <p:pic>
          <p:nvPicPr>
            <p:cNvPr id="114704" name="Picture 1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2142"/>
              <a:ext cx="2328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14709" name="Group 21"/>
          <p:cNvGrpSpPr>
            <a:grpSpLocks/>
          </p:cNvGrpSpPr>
          <p:nvPr/>
        </p:nvGrpSpPr>
        <p:grpSpPr bwMode="auto">
          <a:xfrm>
            <a:off x="6450013" y="4824418"/>
            <a:ext cx="2586037" cy="461963"/>
            <a:chOff x="2965" y="2386"/>
            <a:chExt cx="1629" cy="291"/>
          </a:xfrm>
        </p:grpSpPr>
        <p:sp>
          <p:nvSpPr>
            <p:cNvPr id="114705" name="Text Box 17"/>
            <p:cNvSpPr txBox="1">
              <a:spLocks noChangeArrowheads="1"/>
            </p:cNvSpPr>
            <p:nvPr/>
          </p:nvSpPr>
          <p:spPr bwMode="auto">
            <a:xfrm>
              <a:off x="2965" y="2386"/>
              <a:ext cx="11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Transverse: </a:t>
              </a:r>
            </a:p>
          </p:txBody>
        </p:sp>
        <p:graphicFrame>
          <p:nvGraphicFramePr>
            <p:cNvPr id="114707" name="Object 19"/>
            <p:cNvGraphicFramePr>
              <a:graphicFrameLocks noChangeAspect="1"/>
            </p:cNvGraphicFramePr>
            <p:nvPr/>
          </p:nvGraphicFramePr>
          <p:xfrm>
            <a:off x="4154" y="2438"/>
            <a:ext cx="440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74" name="Equation" r:id="rId4" imgW="698400" imgH="291960" progId="Equation.3">
                    <p:embed/>
                  </p:oleObj>
                </mc:Choice>
                <mc:Fallback>
                  <p:oleObj name="Equation" r:id="rId4" imgW="69840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4" y="2438"/>
                          <a:ext cx="440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4711" name="Group 23"/>
          <p:cNvGrpSpPr>
            <a:grpSpLocks/>
          </p:cNvGrpSpPr>
          <p:nvPr/>
        </p:nvGrpSpPr>
        <p:grpSpPr bwMode="auto">
          <a:xfrm>
            <a:off x="6443663" y="4251331"/>
            <a:ext cx="2628899" cy="461963"/>
            <a:chOff x="3036" y="2998"/>
            <a:chExt cx="1656" cy="291"/>
          </a:xfrm>
        </p:grpSpPr>
        <p:sp>
          <p:nvSpPr>
            <p:cNvPr id="114706" name="Text Box 18"/>
            <p:cNvSpPr txBox="1">
              <a:spLocks noChangeArrowheads="1"/>
            </p:cNvSpPr>
            <p:nvPr/>
          </p:nvSpPr>
          <p:spPr bwMode="auto">
            <a:xfrm>
              <a:off x="3036" y="2998"/>
              <a:ext cx="12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Longitudinal: </a:t>
              </a:r>
            </a:p>
          </p:txBody>
        </p:sp>
        <p:graphicFrame>
          <p:nvGraphicFramePr>
            <p:cNvPr id="114708" name="Object 20"/>
            <p:cNvGraphicFramePr>
              <a:graphicFrameLocks noChangeAspect="1"/>
            </p:cNvGraphicFramePr>
            <p:nvPr/>
          </p:nvGraphicFramePr>
          <p:xfrm>
            <a:off x="4308" y="3050"/>
            <a:ext cx="384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675" name="Equation" r:id="rId6" imgW="609480" imgH="291960" progId="Equation.3">
                    <p:embed/>
                  </p:oleObj>
                </mc:Choice>
                <mc:Fallback>
                  <p:oleObj name="Equation" r:id="rId6" imgW="6094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" y="3050"/>
                          <a:ext cx="384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4717" name="Group 29"/>
          <p:cNvGrpSpPr>
            <a:grpSpLocks/>
          </p:cNvGrpSpPr>
          <p:nvPr/>
        </p:nvGrpSpPr>
        <p:grpSpPr bwMode="auto">
          <a:xfrm>
            <a:off x="-12698" y="3595690"/>
            <a:ext cx="2598738" cy="1436688"/>
            <a:chOff x="2688" y="2339"/>
            <a:chExt cx="1637" cy="905"/>
          </a:xfrm>
        </p:grpSpPr>
        <p:sp>
          <p:nvSpPr>
            <p:cNvPr id="114714" name="Text Box 26"/>
            <p:cNvSpPr txBox="1">
              <a:spLocks noChangeArrowheads="1"/>
            </p:cNvSpPr>
            <p:nvPr/>
          </p:nvSpPr>
          <p:spPr bwMode="auto">
            <a:xfrm>
              <a:off x="2690" y="2339"/>
              <a:ext cx="13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Optical modes</a:t>
              </a:r>
            </a:p>
          </p:txBody>
        </p:sp>
        <p:sp>
          <p:nvSpPr>
            <p:cNvPr id="114715" name="Text Box 27"/>
            <p:cNvSpPr txBox="1">
              <a:spLocks noChangeArrowheads="1"/>
            </p:cNvSpPr>
            <p:nvPr/>
          </p:nvSpPr>
          <p:spPr bwMode="auto">
            <a:xfrm>
              <a:off x="2688" y="2953"/>
              <a:ext cx="16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Acoustical modes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71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76" name="Group 60"/>
          <p:cNvGrpSpPr>
            <a:grpSpLocks noChangeAspect="1"/>
          </p:cNvGrpSpPr>
          <p:nvPr/>
        </p:nvGrpSpPr>
        <p:grpSpPr bwMode="auto">
          <a:xfrm>
            <a:off x="3143251" y="1476377"/>
            <a:ext cx="5143500" cy="2106613"/>
            <a:chOff x="720" y="1392"/>
            <a:chExt cx="3984" cy="1632"/>
          </a:xfrm>
        </p:grpSpPr>
        <p:sp>
          <p:nvSpPr>
            <p:cNvPr id="111619" name="Oval 3"/>
            <p:cNvSpPr>
              <a:spLocks noChangeAspect="1" noChangeArrowheads="1"/>
            </p:cNvSpPr>
            <p:nvPr/>
          </p:nvSpPr>
          <p:spPr bwMode="auto">
            <a:xfrm>
              <a:off x="720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20" name="Oval 4"/>
            <p:cNvSpPr>
              <a:spLocks noChangeAspect="1" noChangeArrowheads="1"/>
            </p:cNvSpPr>
            <p:nvPr/>
          </p:nvSpPr>
          <p:spPr bwMode="auto">
            <a:xfrm>
              <a:off x="720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21" name="Oval 5"/>
            <p:cNvSpPr>
              <a:spLocks noChangeAspect="1" noChangeArrowheads="1"/>
            </p:cNvSpPr>
            <p:nvPr/>
          </p:nvSpPr>
          <p:spPr bwMode="auto">
            <a:xfrm>
              <a:off x="720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22" name="Oval 6"/>
            <p:cNvSpPr>
              <a:spLocks noChangeAspect="1" noChangeArrowheads="1"/>
            </p:cNvSpPr>
            <p:nvPr/>
          </p:nvSpPr>
          <p:spPr bwMode="auto">
            <a:xfrm>
              <a:off x="720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23" name="Oval 7"/>
            <p:cNvSpPr>
              <a:spLocks noChangeAspect="1" noChangeArrowheads="1"/>
            </p:cNvSpPr>
            <p:nvPr/>
          </p:nvSpPr>
          <p:spPr bwMode="auto">
            <a:xfrm>
              <a:off x="1056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24" name="Oval 8"/>
            <p:cNvSpPr>
              <a:spLocks noChangeAspect="1" noChangeArrowheads="1"/>
            </p:cNvSpPr>
            <p:nvPr/>
          </p:nvSpPr>
          <p:spPr bwMode="auto">
            <a:xfrm>
              <a:off x="1056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25" name="Oval 9"/>
            <p:cNvSpPr>
              <a:spLocks noChangeAspect="1" noChangeArrowheads="1"/>
            </p:cNvSpPr>
            <p:nvPr/>
          </p:nvSpPr>
          <p:spPr bwMode="auto">
            <a:xfrm>
              <a:off x="1056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26" name="Oval 10"/>
            <p:cNvSpPr>
              <a:spLocks noChangeAspect="1" noChangeArrowheads="1"/>
            </p:cNvSpPr>
            <p:nvPr/>
          </p:nvSpPr>
          <p:spPr bwMode="auto">
            <a:xfrm>
              <a:off x="1056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27" name="Oval 11"/>
            <p:cNvSpPr>
              <a:spLocks noChangeAspect="1"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28" name="Oval 12"/>
            <p:cNvSpPr>
              <a:spLocks noChangeAspect="1" noChangeArrowheads="1"/>
            </p:cNvSpPr>
            <p:nvPr/>
          </p:nvSpPr>
          <p:spPr bwMode="auto">
            <a:xfrm>
              <a:off x="1392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29" name="Oval 13"/>
            <p:cNvSpPr>
              <a:spLocks noChangeAspect="1" noChangeArrowheads="1"/>
            </p:cNvSpPr>
            <p:nvPr/>
          </p:nvSpPr>
          <p:spPr bwMode="auto">
            <a:xfrm>
              <a:off x="1392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30" name="Oval 14"/>
            <p:cNvSpPr>
              <a:spLocks noChangeAspect="1" noChangeArrowheads="1"/>
            </p:cNvSpPr>
            <p:nvPr/>
          </p:nvSpPr>
          <p:spPr bwMode="auto">
            <a:xfrm>
              <a:off x="1392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31" name="Oval 15"/>
            <p:cNvSpPr>
              <a:spLocks noChangeAspect="1"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32" name="Oval 16"/>
            <p:cNvSpPr>
              <a:spLocks noChangeAspect="1" noChangeArrowheads="1"/>
            </p:cNvSpPr>
            <p:nvPr/>
          </p:nvSpPr>
          <p:spPr bwMode="auto">
            <a:xfrm>
              <a:off x="1824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33" name="Oval 17"/>
            <p:cNvSpPr>
              <a:spLocks noChangeAspect="1" noChangeArrowheads="1"/>
            </p:cNvSpPr>
            <p:nvPr/>
          </p:nvSpPr>
          <p:spPr bwMode="auto">
            <a:xfrm>
              <a:off x="1824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34" name="Oval 18"/>
            <p:cNvSpPr>
              <a:spLocks noChangeAspect="1" noChangeArrowheads="1"/>
            </p:cNvSpPr>
            <p:nvPr/>
          </p:nvSpPr>
          <p:spPr bwMode="auto">
            <a:xfrm>
              <a:off x="1824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35" name="Oval 19"/>
            <p:cNvSpPr>
              <a:spLocks noChangeAspect="1"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36" name="Oval 20"/>
            <p:cNvSpPr>
              <a:spLocks noChangeAspect="1" noChangeArrowheads="1"/>
            </p:cNvSpPr>
            <p:nvPr/>
          </p:nvSpPr>
          <p:spPr bwMode="auto">
            <a:xfrm>
              <a:off x="2256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37" name="Oval 21"/>
            <p:cNvSpPr>
              <a:spLocks noChangeAspect="1" noChangeArrowheads="1"/>
            </p:cNvSpPr>
            <p:nvPr/>
          </p:nvSpPr>
          <p:spPr bwMode="auto">
            <a:xfrm>
              <a:off x="2256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38" name="Oval 22"/>
            <p:cNvSpPr>
              <a:spLocks noChangeAspect="1" noChangeArrowheads="1"/>
            </p:cNvSpPr>
            <p:nvPr/>
          </p:nvSpPr>
          <p:spPr bwMode="auto">
            <a:xfrm>
              <a:off x="2256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39" name="Oval 23"/>
            <p:cNvSpPr>
              <a:spLocks noChangeAspect="1"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40" name="Oval 24"/>
            <p:cNvSpPr>
              <a:spLocks noChangeAspect="1" noChangeArrowheads="1"/>
            </p:cNvSpPr>
            <p:nvPr/>
          </p:nvSpPr>
          <p:spPr bwMode="auto">
            <a:xfrm>
              <a:off x="2688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41" name="Oval 25"/>
            <p:cNvSpPr>
              <a:spLocks noChangeAspect="1" noChangeArrowheads="1"/>
            </p:cNvSpPr>
            <p:nvPr/>
          </p:nvSpPr>
          <p:spPr bwMode="auto">
            <a:xfrm>
              <a:off x="2688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42" name="Oval 26"/>
            <p:cNvSpPr>
              <a:spLocks noChangeAspect="1" noChangeArrowheads="1"/>
            </p:cNvSpPr>
            <p:nvPr/>
          </p:nvSpPr>
          <p:spPr bwMode="auto">
            <a:xfrm>
              <a:off x="2688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43" name="Oval 27"/>
            <p:cNvSpPr>
              <a:spLocks noChangeAspect="1"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44" name="Oval 28"/>
            <p:cNvSpPr>
              <a:spLocks noChangeAspect="1" noChangeArrowheads="1"/>
            </p:cNvSpPr>
            <p:nvPr/>
          </p:nvSpPr>
          <p:spPr bwMode="auto">
            <a:xfrm>
              <a:off x="3120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45" name="Oval 29"/>
            <p:cNvSpPr>
              <a:spLocks noChangeAspect="1" noChangeArrowheads="1"/>
            </p:cNvSpPr>
            <p:nvPr/>
          </p:nvSpPr>
          <p:spPr bwMode="auto">
            <a:xfrm>
              <a:off x="3120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46" name="Oval 30"/>
            <p:cNvSpPr>
              <a:spLocks noChangeAspect="1" noChangeArrowheads="1"/>
            </p:cNvSpPr>
            <p:nvPr/>
          </p:nvSpPr>
          <p:spPr bwMode="auto">
            <a:xfrm>
              <a:off x="3120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47" name="Oval 31"/>
            <p:cNvSpPr>
              <a:spLocks noChangeAspect="1" noChangeArrowheads="1"/>
            </p:cNvSpPr>
            <p:nvPr/>
          </p:nvSpPr>
          <p:spPr bwMode="auto">
            <a:xfrm>
              <a:off x="3456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48" name="Oval 32"/>
            <p:cNvSpPr>
              <a:spLocks noChangeAspect="1" noChangeArrowheads="1"/>
            </p:cNvSpPr>
            <p:nvPr/>
          </p:nvSpPr>
          <p:spPr bwMode="auto">
            <a:xfrm>
              <a:off x="3456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49" name="Oval 33"/>
            <p:cNvSpPr>
              <a:spLocks noChangeAspect="1" noChangeArrowheads="1"/>
            </p:cNvSpPr>
            <p:nvPr/>
          </p:nvSpPr>
          <p:spPr bwMode="auto">
            <a:xfrm>
              <a:off x="3456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50" name="Oval 34"/>
            <p:cNvSpPr>
              <a:spLocks noChangeAspect="1" noChangeArrowheads="1"/>
            </p:cNvSpPr>
            <p:nvPr/>
          </p:nvSpPr>
          <p:spPr bwMode="auto">
            <a:xfrm>
              <a:off x="3456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51" name="Oval 35"/>
            <p:cNvSpPr>
              <a:spLocks noChangeAspect="1" noChangeArrowheads="1"/>
            </p:cNvSpPr>
            <p:nvPr/>
          </p:nvSpPr>
          <p:spPr bwMode="auto">
            <a:xfrm>
              <a:off x="720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52" name="Oval 36"/>
            <p:cNvSpPr>
              <a:spLocks noChangeAspect="1" noChangeArrowheads="1"/>
            </p:cNvSpPr>
            <p:nvPr/>
          </p:nvSpPr>
          <p:spPr bwMode="auto">
            <a:xfrm>
              <a:off x="1056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53" name="Oval 37"/>
            <p:cNvSpPr>
              <a:spLocks noChangeAspect="1" noChangeArrowheads="1"/>
            </p:cNvSpPr>
            <p:nvPr/>
          </p:nvSpPr>
          <p:spPr bwMode="auto">
            <a:xfrm>
              <a:off x="1392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54" name="Oval 38"/>
            <p:cNvSpPr>
              <a:spLocks noChangeAspect="1" noChangeArrowheads="1"/>
            </p:cNvSpPr>
            <p:nvPr/>
          </p:nvSpPr>
          <p:spPr bwMode="auto">
            <a:xfrm>
              <a:off x="1824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55" name="Oval 39"/>
            <p:cNvSpPr>
              <a:spLocks noChangeAspect="1" noChangeArrowheads="1"/>
            </p:cNvSpPr>
            <p:nvPr/>
          </p:nvSpPr>
          <p:spPr bwMode="auto">
            <a:xfrm>
              <a:off x="2256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56" name="Oval 40"/>
            <p:cNvSpPr>
              <a:spLocks noChangeAspect="1" noChangeArrowheads="1"/>
            </p:cNvSpPr>
            <p:nvPr/>
          </p:nvSpPr>
          <p:spPr bwMode="auto">
            <a:xfrm>
              <a:off x="2688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57" name="Oval 41"/>
            <p:cNvSpPr>
              <a:spLocks noChangeAspect="1" noChangeArrowheads="1"/>
            </p:cNvSpPr>
            <p:nvPr/>
          </p:nvSpPr>
          <p:spPr bwMode="auto">
            <a:xfrm>
              <a:off x="3120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58" name="Oval 42"/>
            <p:cNvSpPr>
              <a:spLocks noChangeAspect="1" noChangeArrowheads="1"/>
            </p:cNvSpPr>
            <p:nvPr/>
          </p:nvSpPr>
          <p:spPr bwMode="auto">
            <a:xfrm>
              <a:off x="3456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59" name="Oval 43"/>
            <p:cNvSpPr>
              <a:spLocks noChangeAspect="1" noChangeArrowheads="1"/>
            </p:cNvSpPr>
            <p:nvPr/>
          </p:nvSpPr>
          <p:spPr bwMode="auto">
            <a:xfrm>
              <a:off x="3792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60" name="Oval 44"/>
            <p:cNvSpPr>
              <a:spLocks noChangeAspect="1" noChangeArrowheads="1"/>
            </p:cNvSpPr>
            <p:nvPr/>
          </p:nvSpPr>
          <p:spPr bwMode="auto">
            <a:xfrm>
              <a:off x="3792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61" name="Oval 45"/>
            <p:cNvSpPr>
              <a:spLocks noChangeAspect="1" noChangeArrowheads="1"/>
            </p:cNvSpPr>
            <p:nvPr/>
          </p:nvSpPr>
          <p:spPr bwMode="auto">
            <a:xfrm>
              <a:off x="3792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62" name="Oval 46"/>
            <p:cNvSpPr>
              <a:spLocks noChangeAspect="1" noChangeArrowheads="1"/>
            </p:cNvSpPr>
            <p:nvPr/>
          </p:nvSpPr>
          <p:spPr bwMode="auto">
            <a:xfrm>
              <a:off x="3792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63" name="Oval 47"/>
            <p:cNvSpPr>
              <a:spLocks noChangeAspect="1" noChangeArrowheads="1"/>
            </p:cNvSpPr>
            <p:nvPr/>
          </p:nvSpPr>
          <p:spPr bwMode="auto">
            <a:xfrm>
              <a:off x="4128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64" name="Oval 48"/>
            <p:cNvSpPr>
              <a:spLocks noChangeAspect="1" noChangeArrowheads="1"/>
            </p:cNvSpPr>
            <p:nvPr/>
          </p:nvSpPr>
          <p:spPr bwMode="auto">
            <a:xfrm>
              <a:off x="4128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65" name="Oval 49"/>
            <p:cNvSpPr>
              <a:spLocks noChangeAspect="1" noChangeArrowheads="1"/>
            </p:cNvSpPr>
            <p:nvPr/>
          </p:nvSpPr>
          <p:spPr bwMode="auto">
            <a:xfrm>
              <a:off x="4128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66" name="Oval 50"/>
            <p:cNvSpPr>
              <a:spLocks noChangeAspect="1" noChangeArrowheads="1"/>
            </p:cNvSpPr>
            <p:nvPr/>
          </p:nvSpPr>
          <p:spPr bwMode="auto">
            <a:xfrm>
              <a:off x="4128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67" name="Oval 51"/>
            <p:cNvSpPr>
              <a:spLocks noChangeAspect="1" noChangeArrowheads="1"/>
            </p:cNvSpPr>
            <p:nvPr/>
          </p:nvSpPr>
          <p:spPr bwMode="auto">
            <a:xfrm>
              <a:off x="4464" y="13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68" name="Oval 52"/>
            <p:cNvSpPr>
              <a:spLocks noChangeAspect="1" noChangeArrowheads="1"/>
            </p:cNvSpPr>
            <p:nvPr/>
          </p:nvSpPr>
          <p:spPr bwMode="auto">
            <a:xfrm>
              <a:off x="4464" y="17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69" name="Oval 53"/>
            <p:cNvSpPr>
              <a:spLocks noChangeAspect="1" noChangeArrowheads="1"/>
            </p:cNvSpPr>
            <p:nvPr/>
          </p:nvSpPr>
          <p:spPr bwMode="auto">
            <a:xfrm>
              <a:off x="4464" y="20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70" name="Oval 54"/>
            <p:cNvSpPr>
              <a:spLocks noChangeAspect="1" noChangeArrowheads="1"/>
            </p:cNvSpPr>
            <p:nvPr/>
          </p:nvSpPr>
          <p:spPr bwMode="auto">
            <a:xfrm>
              <a:off x="4464" y="24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71" name="Oval 55"/>
            <p:cNvSpPr>
              <a:spLocks noChangeAspect="1" noChangeArrowheads="1"/>
            </p:cNvSpPr>
            <p:nvPr/>
          </p:nvSpPr>
          <p:spPr bwMode="auto">
            <a:xfrm>
              <a:off x="3792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72" name="Oval 56"/>
            <p:cNvSpPr>
              <a:spLocks noChangeAspect="1" noChangeArrowheads="1"/>
            </p:cNvSpPr>
            <p:nvPr/>
          </p:nvSpPr>
          <p:spPr bwMode="auto">
            <a:xfrm>
              <a:off x="4128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73" name="Oval 57"/>
            <p:cNvSpPr>
              <a:spLocks noChangeAspect="1" noChangeArrowheads="1"/>
            </p:cNvSpPr>
            <p:nvPr/>
          </p:nvSpPr>
          <p:spPr bwMode="auto">
            <a:xfrm>
              <a:off x="4464" y="27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11674" name="Text Box 58"/>
          <p:cNvSpPr txBox="1">
            <a:spLocks noChangeArrowheads="1"/>
          </p:cNvSpPr>
          <p:nvPr/>
        </p:nvSpPr>
        <p:spPr bwMode="auto">
          <a:xfrm>
            <a:off x="619126" y="1476376"/>
            <a:ext cx="18485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/>
              <a:t>Longitudinal</a:t>
            </a:r>
          </a:p>
          <a:p>
            <a:pPr algn="l" eaLnBrk="0" hangingPunct="0"/>
            <a:r>
              <a:rPr lang="en-US" altLang="en-US"/>
              <a:t>Acoustical</a:t>
            </a:r>
          </a:p>
          <a:p>
            <a:pPr algn="l" eaLnBrk="0" hangingPunct="0"/>
            <a:endParaRPr lang="en-US" altLang="en-US"/>
          </a:p>
        </p:txBody>
      </p:sp>
      <p:grpSp>
        <p:nvGrpSpPr>
          <p:cNvPr id="111735" name="Group 119"/>
          <p:cNvGrpSpPr>
            <a:grpSpLocks noChangeAspect="1"/>
          </p:cNvGrpSpPr>
          <p:nvPr/>
        </p:nvGrpSpPr>
        <p:grpSpPr bwMode="auto">
          <a:xfrm>
            <a:off x="3143251" y="4175125"/>
            <a:ext cx="5143500" cy="2300288"/>
            <a:chOff x="96" y="2496"/>
            <a:chExt cx="4080" cy="1824"/>
          </a:xfrm>
        </p:grpSpPr>
        <p:sp>
          <p:nvSpPr>
            <p:cNvPr id="111678" name="Oval 62"/>
            <p:cNvSpPr>
              <a:spLocks noChangeAspect="1" noChangeArrowheads="1"/>
            </p:cNvSpPr>
            <p:nvPr/>
          </p:nvSpPr>
          <p:spPr bwMode="auto">
            <a:xfrm>
              <a:off x="96" y="25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79" name="Oval 63"/>
            <p:cNvSpPr>
              <a:spLocks noChangeAspect="1" noChangeArrowheads="1"/>
            </p:cNvSpPr>
            <p:nvPr/>
          </p:nvSpPr>
          <p:spPr bwMode="auto">
            <a:xfrm>
              <a:off x="96" y="29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80" name="Oval 64"/>
            <p:cNvSpPr>
              <a:spLocks noChangeAspect="1" noChangeArrowheads="1"/>
            </p:cNvSpPr>
            <p:nvPr/>
          </p:nvSpPr>
          <p:spPr bwMode="auto">
            <a:xfrm>
              <a:off x="96" y="32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81" name="Oval 65"/>
            <p:cNvSpPr>
              <a:spLocks noChangeAspect="1" noChangeArrowheads="1"/>
            </p:cNvSpPr>
            <p:nvPr/>
          </p:nvSpPr>
          <p:spPr bwMode="auto">
            <a:xfrm>
              <a:off x="96" y="36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82" name="Oval 66"/>
            <p:cNvSpPr>
              <a:spLocks noChangeAspect="1" noChangeArrowheads="1"/>
            </p:cNvSpPr>
            <p:nvPr/>
          </p:nvSpPr>
          <p:spPr bwMode="auto">
            <a:xfrm>
              <a:off x="480" y="254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83" name="Oval 67"/>
            <p:cNvSpPr>
              <a:spLocks noChangeAspect="1" noChangeArrowheads="1"/>
            </p:cNvSpPr>
            <p:nvPr/>
          </p:nvSpPr>
          <p:spPr bwMode="auto">
            <a:xfrm>
              <a:off x="480" y="288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84" name="Oval 68"/>
            <p:cNvSpPr>
              <a:spLocks noChangeAspect="1" noChangeArrowheads="1"/>
            </p:cNvSpPr>
            <p:nvPr/>
          </p:nvSpPr>
          <p:spPr bwMode="auto">
            <a:xfrm>
              <a:off x="480" y="321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85" name="Oval 69"/>
            <p:cNvSpPr>
              <a:spLocks noChangeAspect="1" noChangeArrowheads="1"/>
            </p:cNvSpPr>
            <p:nvPr/>
          </p:nvSpPr>
          <p:spPr bwMode="auto">
            <a:xfrm>
              <a:off x="480" y="355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86" name="Oval 70"/>
            <p:cNvSpPr>
              <a:spLocks noChangeAspect="1" noChangeArrowheads="1"/>
            </p:cNvSpPr>
            <p:nvPr/>
          </p:nvSpPr>
          <p:spPr bwMode="auto">
            <a:xfrm>
              <a:off x="864" y="249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87" name="Oval 71"/>
            <p:cNvSpPr>
              <a:spLocks noChangeAspect="1" noChangeArrowheads="1"/>
            </p:cNvSpPr>
            <p:nvPr/>
          </p:nvSpPr>
          <p:spPr bwMode="auto">
            <a:xfrm>
              <a:off x="864" y="283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88" name="Oval 72"/>
            <p:cNvSpPr>
              <a:spLocks noChangeAspect="1" noChangeArrowheads="1"/>
            </p:cNvSpPr>
            <p:nvPr/>
          </p:nvSpPr>
          <p:spPr bwMode="auto">
            <a:xfrm>
              <a:off x="864" y="31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89" name="Oval 73"/>
            <p:cNvSpPr>
              <a:spLocks noChangeAspect="1" noChangeArrowheads="1"/>
            </p:cNvSpPr>
            <p:nvPr/>
          </p:nvSpPr>
          <p:spPr bwMode="auto">
            <a:xfrm>
              <a:off x="864" y="350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90" name="Oval 74"/>
            <p:cNvSpPr>
              <a:spLocks noChangeAspect="1" noChangeArrowheads="1"/>
            </p:cNvSpPr>
            <p:nvPr/>
          </p:nvSpPr>
          <p:spPr bwMode="auto">
            <a:xfrm>
              <a:off x="1248" y="254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91" name="Oval 75"/>
            <p:cNvSpPr>
              <a:spLocks noChangeAspect="1" noChangeArrowheads="1"/>
            </p:cNvSpPr>
            <p:nvPr/>
          </p:nvSpPr>
          <p:spPr bwMode="auto">
            <a:xfrm>
              <a:off x="1248" y="288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92" name="Oval 76"/>
            <p:cNvSpPr>
              <a:spLocks noChangeAspect="1"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93" name="Oval 77"/>
            <p:cNvSpPr>
              <a:spLocks noChangeAspect="1" noChangeArrowheads="1"/>
            </p:cNvSpPr>
            <p:nvPr/>
          </p:nvSpPr>
          <p:spPr bwMode="auto">
            <a:xfrm>
              <a:off x="1248" y="355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94" name="Oval 78"/>
            <p:cNvSpPr>
              <a:spLocks noChangeAspect="1" noChangeArrowheads="1"/>
            </p:cNvSpPr>
            <p:nvPr/>
          </p:nvSpPr>
          <p:spPr bwMode="auto">
            <a:xfrm>
              <a:off x="1632" y="25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95" name="Oval 79"/>
            <p:cNvSpPr>
              <a:spLocks noChangeAspect="1" noChangeArrowheads="1"/>
            </p:cNvSpPr>
            <p:nvPr/>
          </p:nvSpPr>
          <p:spPr bwMode="auto">
            <a:xfrm>
              <a:off x="1632" y="29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96" name="Oval 80"/>
            <p:cNvSpPr>
              <a:spLocks noChangeAspect="1" noChangeArrowheads="1"/>
            </p:cNvSpPr>
            <p:nvPr/>
          </p:nvSpPr>
          <p:spPr bwMode="auto">
            <a:xfrm>
              <a:off x="1632" y="32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97" name="Oval 81"/>
            <p:cNvSpPr>
              <a:spLocks noChangeAspect="1" noChangeArrowheads="1"/>
            </p:cNvSpPr>
            <p:nvPr/>
          </p:nvSpPr>
          <p:spPr bwMode="auto">
            <a:xfrm>
              <a:off x="1632" y="36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98" name="Oval 82"/>
            <p:cNvSpPr>
              <a:spLocks noChangeAspect="1" noChangeArrowheads="1"/>
            </p:cNvSpPr>
            <p:nvPr/>
          </p:nvSpPr>
          <p:spPr bwMode="auto">
            <a:xfrm>
              <a:off x="2016" y="264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699" name="Oval 83"/>
            <p:cNvSpPr>
              <a:spLocks noChangeAspect="1" noChangeArrowheads="1"/>
            </p:cNvSpPr>
            <p:nvPr/>
          </p:nvSpPr>
          <p:spPr bwMode="auto">
            <a:xfrm>
              <a:off x="2016" y="297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00" name="Oval 84"/>
            <p:cNvSpPr>
              <a:spLocks noChangeAspect="1" noChangeArrowheads="1"/>
            </p:cNvSpPr>
            <p:nvPr/>
          </p:nvSpPr>
          <p:spPr bwMode="auto">
            <a:xfrm>
              <a:off x="2016" y="331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01" name="Oval 85"/>
            <p:cNvSpPr>
              <a:spLocks noChangeAspect="1" noChangeArrowheads="1"/>
            </p:cNvSpPr>
            <p:nvPr/>
          </p:nvSpPr>
          <p:spPr bwMode="auto">
            <a:xfrm>
              <a:off x="2016" y="364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02" name="Oval 86"/>
            <p:cNvSpPr>
              <a:spLocks noChangeAspect="1" noChangeArrowheads="1"/>
            </p:cNvSpPr>
            <p:nvPr/>
          </p:nvSpPr>
          <p:spPr bwMode="auto">
            <a:xfrm>
              <a:off x="2400" y="268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03" name="Oval 87"/>
            <p:cNvSpPr>
              <a:spLocks noChangeAspect="1" noChangeArrowheads="1"/>
            </p:cNvSpPr>
            <p:nvPr/>
          </p:nvSpPr>
          <p:spPr bwMode="auto">
            <a:xfrm>
              <a:off x="2400" y="302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04" name="Oval 88"/>
            <p:cNvSpPr>
              <a:spLocks noChangeAspect="1" noChangeArrowheads="1"/>
            </p:cNvSpPr>
            <p:nvPr/>
          </p:nvSpPr>
          <p:spPr bwMode="auto">
            <a:xfrm>
              <a:off x="2400" y="336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05" name="Oval 89"/>
            <p:cNvSpPr>
              <a:spLocks noChangeAspect="1" noChangeArrowheads="1"/>
            </p:cNvSpPr>
            <p:nvPr/>
          </p:nvSpPr>
          <p:spPr bwMode="auto">
            <a:xfrm>
              <a:off x="2400" y="369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06" name="Oval 90"/>
            <p:cNvSpPr>
              <a:spLocks noChangeAspect="1" noChangeArrowheads="1"/>
            </p:cNvSpPr>
            <p:nvPr/>
          </p:nvSpPr>
          <p:spPr bwMode="auto">
            <a:xfrm>
              <a:off x="2784" y="264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07" name="Oval 91"/>
            <p:cNvSpPr>
              <a:spLocks noChangeAspect="1" noChangeArrowheads="1"/>
            </p:cNvSpPr>
            <p:nvPr/>
          </p:nvSpPr>
          <p:spPr bwMode="auto">
            <a:xfrm>
              <a:off x="2784" y="297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08" name="Oval 92"/>
            <p:cNvSpPr>
              <a:spLocks noChangeAspect="1" noChangeArrowheads="1"/>
            </p:cNvSpPr>
            <p:nvPr/>
          </p:nvSpPr>
          <p:spPr bwMode="auto">
            <a:xfrm>
              <a:off x="2784" y="331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09" name="Oval 93"/>
            <p:cNvSpPr>
              <a:spLocks noChangeAspect="1" noChangeArrowheads="1"/>
            </p:cNvSpPr>
            <p:nvPr/>
          </p:nvSpPr>
          <p:spPr bwMode="auto">
            <a:xfrm>
              <a:off x="2784" y="364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10" name="Oval 94"/>
            <p:cNvSpPr>
              <a:spLocks noChangeAspect="1" noChangeArrowheads="1"/>
            </p:cNvSpPr>
            <p:nvPr/>
          </p:nvSpPr>
          <p:spPr bwMode="auto">
            <a:xfrm>
              <a:off x="96" y="39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11" name="Oval 95"/>
            <p:cNvSpPr>
              <a:spLocks noChangeAspect="1" noChangeArrowheads="1"/>
            </p:cNvSpPr>
            <p:nvPr/>
          </p:nvSpPr>
          <p:spPr bwMode="auto">
            <a:xfrm>
              <a:off x="480" y="393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12" name="Oval 96"/>
            <p:cNvSpPr>
              <a:spLocks noChangeAspect="1" noChangeArrowheads="1"/>
            </p:cNvSpPr>
            <p:nvPr/>
          </p:nvSpPr>
          <p:spPr bwMode="auto">
            <a:xfrm>
              <a:off x="864" y="388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13" name="Oval 97"/>
            <p:cNvSpPr>
              <a:spLocks noChangeAspect="1" noChangeArrowheads="1"/>
            </p:cNvSpPr>
            <p:nvPr/>
          </p:nvSpPr>
          <p:spPr bwMode="auto">
            <a:xfrm>
              <a:off x="1248" y="393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14" name="Oval 98"/>
            <p:cNvSpPr>
              <a:spLocks noChangeAspect="1" noChangeArrowheads="1"/>
            </p:cNvSpPr>
            <p:nvPr/>
          </p:nvSpPr>
          <p:spPr bwMode="auto">
            <a:xfrm>
              <a:off x="1632" y="39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15" name="Oval 99"/>
            <p:cNvSpPr>
              <a:spLocks noChangeAspect="1" noChangeArrowheads="1"/>
            </p:cNvSpPr>
            <p:nvPr/>
          </p:nvSpPr>
          <p:spPr bwMode="auto">
            <a:xfrm>
              <a:off x="2016" y="403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16" name="Oval 100"/>
            <p:cNvSpPr>
              <a:spLocks noChangeAspect="1" noChangeArrowheads="1"/>
            </p:cNvSpPr>
            <p:nvPr/>
          </p:nvSpPr>
          <p:spPr bwMode="auto">
            <a:xfrm>
              <a:off x="2400" y="408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17" name="Oval 101"/>
            <p:cNvSpPr>
              <a:spLocks noChangeAspect="1" noChangeArrowheads="1"/>
            </p:cNvSpPr>
            <p:nvPr/>
          </p:nvSpPr>
          <p:spPr bwMode="auto">
            <a:xfrm>
              <a:off x="2784" y="403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18" name="Oval 102"/>
            <p:cNvSpPr>
              <a:spLocks noChangeAspect="1" noChangeArrowheads="1"/>
            </p:cNvSpPr>
            <p:nvPr/>
          </p:nvSpPr>
          <p:spPr bwMode="auto">
            <a:xfrm>
              <a:off x="3168" y="259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19" name="Oval 103"/>
            <p:cNvSpPr>
              <a:spLocks noChangeAspect="1" noChangeArrowheads="1"/>
            </p:cNvSpPr>
            <p:nvPr/>
          </p:nvSpPr>
          <p:spPr bwMode="auto">
            <a:xfrm>
              <a:off x="3168" y="292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20" name="Oval 104"/>
            <p:cNvSpPr>
              <a:spLocks noChangeAspect="1" noChangeArrowheads="1"/>
            </p:cNvSpPr>
            <p:nvPr/>
          </p:nvSpPr>
          <p:spPr bwMode="auto">
            <a:xfrm>
              <a:off x="3168" y="326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21" name="Oval 105"/>
            <p:cNvSpPr>
              <a:spLocks noChangeAspect="1" noChangeArrowheads="1"/>
            </p:cNvSpPr>
            <p:nvPr/>
          </p:nvSpPr>
          <p:spPr bwMode="auto">
            <a:xfrm>
              <a:off x="3168" y="360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22" name="Oval 106"/>
            <p:cNvSpPr>
              <a:spLocks noChangeAspect="1" noChangeArrowheads="1"/>
            </p:cNvSpPr>
            <p:nvPr/>
          </p:nvSpPr>
          <p:spPr bwMode="auto">
            <a:xfrm>
              <a:off x="3552" y="254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23" name="Oval 107"/>
            <p:cNvSpPr>
              <a:spLocks noChangeAspect="1" noChangeArrowheads="1"/>
            </p:cNvSpPr>
            <p:nvPr/>
          </p:nvSpPr>
          <p:spPr bwMode="auto">
            <a:xfrm>
              <a:off x="3552" y="2880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24" name="Oval 108"/>
            <p:cNvSpPr>
              <a:spLocks noChangeAspect="1" noChangeArrowheads="1"/>
            </p:cNvSpPr>
            <p:nvPr/>
          </p:nvSpPr>
          <p:spPr bwMode="auto">
            <a:xfrm>
              <a:off x="3552" y="321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25" name="Oval 109"/>
            <p:cNvSpPr>
              <a:spLocks noChangeAspect="1" noChangeArrowheads="1"/>
            </p:cNvSpPr>
            <p:nvPr/>
          </p:nvSpPr>
          <p:spPr bwMode="auto">
            <a:xfrm>
              <a:off x="3552" y="355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26" name="Oval 110"/>
            <p:cNvSpPr>
              <a:spLocks noChangeAspect="1" noChangeArrowheads="1"/>
            </p:cNvSpPr>
            <p:nvPr/>
          </p:nvSpPr>
          <p:spPr bwMode="auto">
            <a:xfrm>
              <a:off x="3936" y="249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27" name="Oval 111"/>
            <p:cNvSpPr>
              <a:spLocks noChangeAspect="1" noChangeArrowheads="1"/>
            </p:cNvSpPr>
            <p:nvPr/>
          </p:nvSpPr>
          <p:spPr bwMode="auto">
            <a:xfrm>
              <a:off x="3936" y="2832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28" name="Oval 112"/>
            <p:cNvSpPr>
              <a:spLocks noChangeAspect="1" noChangeArrowheads="1"/>
            </p:cNvSpPr>
            <p:nvPr/>
          </p:nvSpPr>
          <p:spPr bwMode="auto">
            <a:xfrm>
              <a:off x="3936" y="316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29" name="Oval 113"/>
            <p:cNvSpPr>
              <a:spLocks noChangeAspect="1" noChangeArrowheads="1"/>
            </p:cNvSpPr>
            <p:nvPr/>
          </p:nvSpPr>
          <p:spPr bwMode="auto">
            <a:xfrm>
              <a:off x="3936" y="350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30" name="Oval 114"/>
            <p:cNvSpPr>
              <a:spLocks noChangeAspect="1" noChangeArrowheads="1"/>
            </p:cNvSpPr>
            <p:nvPr/>
          </p:nvSpPr>
          <p:spPr bwMode="auto">
            <a:xfrm>
              <a:off x="3168" y="3984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31" name="Oval 115"/>
            <p:cNvSpPr>
              <a:spLocks noChangeAspect="1" noChangeArrowheads="1"/>
            </p:cNvSpPr>
            <p:nvPr/>
          </p:nvSpPr>
          <p:spPr bwMode="auto">
            <a:xfrm>
              <a:off x="3552" y="393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1732" name="Oval 116"/>
            <p:cNvSpPr>
              <a:spLocks noChangeAspect="1" noChangeArrowheads="1"/>
            </p:cNvSpPr>
            <p:nvPr/>
          </p:nvSpPr>
          <p:spPr bwMode="auto">
            <a:xfrm>
              <a:off x="3936" y="3888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11733" name="Text Box 117"/>
          <p:cNvSpPr txBox="1">
            <a:spLocks noChangeArrowheads="1"/>
          </p:cNvSpPr>
          <p:nvPr/>
        </p:nvSpPr>
        <p:spPr bwMode="auto">
          <a:xfrm>
            <a:off x="619126" y="4175127"/>
            <a:ext cx="17137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/>
              <a:t>Transverse</a:t>
            </a:r>
          </a:p>
          <a:p>
            <a:pPr algn="l" eaLnBrk="0" hangingPunct="0"/>
            <a:r>
              <a:rPr lang="en-US" altLang="en-US"/>
              <a:t>acoustical </a:t>
            </a:r>
          </a:p>
        </p:txBody>
      </p:sp>
      <p:sp>
        <p:nvSpPr>
          <p:cNvPr id="111738" name="Rectangle 12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Sound waves</a:t>
            </a:r>
          </a:p>
        </p:txBody>
      </p:sp>
      <p:graphicFrame>
        <p:nvGraphicFramePr>
          <p:cNvPr id="111743" name="Object 127"/>
          <p:cNvGraphicFramePr>
            <a:graphicFrameLocks noChangeAspect="1"/>
          </p:cNvGraphicFramePr>
          <p:nvPr/>
        </p:nvGraphicFramePr>
        <p:xfrm>
          <a:off x="936625" y="5070475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Equation" r:id="rId3" imgW="698400" imgH="291960" progId="Equation.3">
                  <p:embed/>
                </p:oleObj>
              </mc:Choice>
              <mc:Fallback>
                <p:oleObj name="Equation" r:id="rId3" imgW="698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5070475"/>
                        <a:ext cx="698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746" name="Object 130"/>
          <p:cNvGraphicFramePr>
            <a:graphicFrameLocks noChangeAspect="1"/>
          </p:cNvGraphicFramePr>
          <p:nvPr/>
        </p:nvGraphicFramePr>
        <p:xfrm>
          <a:off x="1004888" y="2470150"/>
          <a:ext cx="609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9" name="Equation" r:id="rId5" imgW="609480" imgH="291960" progId="Equation.3">
                  <p:embed/>
                </p:oleObj>
              </mc:Choice>
              <mc:Fallback>
                <p:oleObj name="Equation" r:id="rId5" imgW="609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2470150"/>
                        <a:ext cx="609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92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9" name="Text Box 79"/>
          <p:cNvSpPr txBox="1">
            <a:spLocks noChangeArrowheads="1"/>
          </p:cNvSpPr>
          <p:nvPr/>
        </p:nvSpPr>
        <p:spPr bwMode="auto">
          <a:xfrm>
            <a:off x="5345114" y="1285876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>
                <a:solidFill>
                  <a:schemeClr val="bg1"/>
                </a:solidFill>
                <a:latin typeface="Symbol" pitchFamily="18" charset="2"/>
              </a:rPr>
              <a:t>l</a:t>
            </a:r>
            <a:endParaRPr lang="en-US" alt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720" name="Text Box 80"/>
          <p:cNvSpPr txBox="1">
            <a:spLocks noChangeArrowheads="1"/>
          </p:cNvSpPr>
          <p:nvPr/>
        </p:nvSpPr>
        <p:spPr bwMode="auto">
          <a:xfrm>
            <a:off x="252413" y="4535490"/>
            <a:ext cx="23439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/>
              <a:t>Transversal </a:t>
            </a:r>
          </a:p>
          <a:p>
            <a:pPr algn="l" eaLnBrk="0" hangingPunct="0"/>
            <a:r>
              <a:rPr lang="en-US" altLang="en-US"/>
              <a:t>optical phonons</a:t>
            </a:r>
          </a:p>
        </p:txBody>
      </p:sp>
      <p:grpSp>
        <p:nvGrpSpPr>
          <p:cNvPr id="112807" name="Group 167"/>
          <p:cNvGrpSpPr>
            <a:grpSpLocks noChangeAspect="1"/>
          </p:cNvGrpSpPr>
          <p:nvPr/>
        </p:nvGrpSpPr>
        <p:grpSpPr bwMode="auto">
          <a:xfrm>
            <a:off x="3265488" y="1792290"/>
            <a:ext cx="4972050" cy="2166937"/>
            <a:chOff x="816" y="672"/>
            <a:chExt cx="3744" cy="1632"/>
          </a:xfrm>
        </p:grpSpPr>
        <p:grpSp>
          <p:nvGrpSpPr>
            <p:cNvPr id="112802" name="Group 162"/>
            <p:cNvGrpSpPr>
              <a:grpSpLocks noChangeAspect="1"/>
            </p:cNvGrpSpPr>
            <p:nvPr/>
          </p:nvGrpSpPr>
          <p:grpSpPr bwMode="auto">
            <a:xfrm>
              <a:off x="864" y="672"/>
              <a:ext cx="3696" cy="1632"/>
              <a:chOff x="864" y="672"/>
              <a:chExt cx="3696" cy="1632"/>
            </a:xfrm>
          </p:grpSpPr>
          <p:sp>
            <p:nvSpPr>
              <p:cNvPr id="112643" name="Oval 3"/>
              <p:cNvSpPr>
                <a:spLocks noChangeAspect="1" noChangeArrowheads="1"/>
              </p:cNvSpPr>
              <p:nvPr/>
            </p:nvSpPr>
            <p:spPr bwMode="auto">
              <a:xfrm>
                <a:off x="864" y="672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45" name="Oval 5"/>
              <p:cNvSpPr>
                <a:spLocks noChangeAspect="1" noChangeArrowheads="1"/>
              </p:cNvSpPr>
              <p:nvPr/>
            </p:nvSpPr>
            <p:spPr bwMode="auto">
              <a:xfrm>
                <a:off x="864" y="134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48" name="Oval 8"/>
              <p:cNvSpPr>
                <a:spLocks noChangeAspect="1" noChangeArrowheads="1"/>
              </p:cNvSpPr>
              <p:nvPr/>
            </p:nvSpPr>
            <p:spPr bwMode="auto">
              <a:xfrm>
                <a:off x="1248" y="1008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50" name="Oval 10"/>
              <p:cNvSpPr>
                <a:spLocks noChangeAspect="1" noChangeArrowheads="1"/>
              </p:cNvSpPr>
              <p:nvPr/>
            </p:nvSpPr>
            <p:spPr bwMode="auto">
              <a:xfrm>
                <a:off x="1248" y="1680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51" name="Oval 11"/>
              <p:cNvSpPr>
                <a:spLocks noChangeAspect="1" noChangeArrowheads="1"/>
              </p:cNvSpPr>
              <p:nvPr/>
            </p:nvSpPr>
            <p:spPr bwMode="auto">
              <a:xfrm>
                <a:off x="1632" y="672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53" name="Oval 13"/>
              <p:cNvSpPr>
                <a:spLocks noChangeAspect="1" noChangeArrowheads="1"/>
              </p:cNvSpPr>
              <p:nvPr/>
            </p:nvSpPr>
            <p:spPr bwMode="auto">
              <a:xfrm>
                <a:off x="1632" y="134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56" name="Oval 16"/>
              <p:cNvSpPr>
                <a:spLocks noChangeAspect="1" noChangeArrowheads="1"/>
              </p:cNvSpPr>
              <p:nvPr/>
            </p:nvSpPr>
            <p:spPr bwMode="auto">
              <a:xfrm>
                <a:off x="2016" y="1008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58" name="Oval 18"/>
              <p:cNvSpPr>
                <a:spLocks noChangeAspect="1" noChangeArrowheads="1"/>
              </p:cNvSpPr>
              <p:nvPr/>
            </p:nvSpPr>
            <p:spPr bwMode="auto">
              <a:xfrm>
                <a:off x="2016" y="1680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59" name="Oval 19"/>
              <p:cNvSpPr>
                <a:spLocks noChangeAspect="1" noChangeArrowheads="1"/>
              </p:cNvSpPr>
              <p:nvPr/>
            </p:nvSpPr>
            <p:spPr bwMode="auto">
              <a:xfrm>
                <a:off x="864" y="206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61" name="Oval 21"/>
              <p:cNvSpPr>
                <a:spLocks noChangeAspect="1" noChangeArrowheads="1"/>
              </p:cNvSpPr>
              <p:nvPr/>
            </p:nvSpPr>
            <p:spPr bwMode="auto">
              <a:xfrm>
                <a:off x="1632" y="206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73" name="Oval 33"/>
              <p:cNvSpPr>
                <a:spLocks noChangeAspect="1" noChangeArrowheads="1"/>
              </p:cNvSpPr>
              <p:nvPr/>
            </p:nvSpPr>
            <p:spPr bwMode="auto">
              <a:xfrm>
                <a:off x="2400" y="672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75" name="Oval 35"/>
              <p:cNvSpPr>
                <a:spLocks noChangeAspect="1" noChangeArrowheads="1"/>
              </p:cNvSpPr>
              <p:nvPr/>
            </p:nvSpPr>
            <p:spPr bwMode="auto">
              <a:xfrm>
                <a:off x="2400" y="134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78" name="Oval 38"/>
              <p:cNvSpPr>
                <a:spLocks noChangeAspect="1" noChangeArrowheads="1"/>
              </p:cNvSpPr>
              <p:nvPr/>
            </p:nvSpPr>
            <p:spPr bwMode="auto">
              <a:xfrm>
                <a:off x="2784" y="1008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80" name="Oval 40"/>
              <p:cNvSpPr>
                <a:spLocks noChangeAspect="1" noChangeArrowheads="1"/>
              </p:cNvSpPr>
              <p:nvPr/>
            </p:nvSpPr>
            <p:spPr bwMode="auto">
              <a:xfrm>
                <a:off x="2784" y="1680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81" name="Oval 41"/>
              <p:cNvSpPr>
                <a:spLocks noChangeAspect="1" noChangeArrowheads="1"/>
              </p:cNvSpPr>
              <p:nvPr/>
            </p:nvSpPr>
            <p:spPr bwMode="auto">
              <a:xfrm>
                <a:off x="3168" y="672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83" name="Oval 43"/>
              <p:cNvSpPr>
                <a:spLocks noChangeAspect="1" noChangeArrowheads="1"/>
              </p:cNvSpPr>
              <p:nvPr/>
            </p:nvSpPr>
            <p:spPr bwMode="auto">
              <a:xfrm>
                <a:off x="3168" y="134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86" name="Oval 46"/>
              <p:cNvSpPr>
                <a:spLocks noChangeAspect="1" noChangeArrowheads="1"/>
              </p:cNvSpPr>
              <p:nvPr/>
            </p:nvSpPr>
            <p:spPr bwMode="auto">
              <a:xfrm>
                <a:off x="3552" y="1008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88" name="Oval 48"/>
              <p:cNvSpPr>
                <a:spLocks noChangeAspect="1" noChangeArrowheads="1"/>
              </p:cNvSpPr>
              <p:nvPr/>
            </p:nvSpPr>
            <p:spPr bwMode="auto">
              <a:xfrm>
                <a:off x="3552" y="1680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89" name="Oval 49"/>
              <p:cNvSpPr>
                <a:spLocks noChangeAspect="1" noChangeArrowheads="1"/>
              </p:cNvSpPr>
              <p:nvPr/>
            </p:nvSpPr>
            <p:spPr bwMode="auto">
              <a:xfrm>
                <a:off x="2400" y="206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91" name="Oval 51"/>
              <p:cNvSpPr>
                <a:spLocks noChangeAspect="1" noChangeArrowheads="1"/>
              </p:cNvSpPr>
              <p:nvPr/>
            </p:nvSpPr>
            <p:spPr bwMode="auto">
              <a:xfrm>
                <a:off x="3168" y="206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03" name="Oval 63"/>
              <p:cNvSpPr>
                <a:spLocks noChangeAspect="1" noChangeArrowheads="1"/>
              </p:cNvSpPr>
              <p:nvPr/>
            </p:nvSpPr>
            <p:spPr bwMode="auto">
              <a:xfrm>
                <a:off x="3936" y="672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05" name="Oval 65"/>
              <p:cNvSpPr>
                <a:spLocks noChangeAspect="1" noChangeArrowheads="1"/>
              </p:cNvSpPr>
              <p:nvPr/>
            </p:nvSpPr>
            <p:spPr bwMode="auto">
              <a:xfrm>
                <a:off x="3936" y="134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08" name="Oval 68"/>
              <p:cNvSpPr>
                <a:spLocks noChangeAspect="1" noChangeArrowheads="1"/>
              </p:cNvSpPr>
              <p:nvPr/>
            </p:nvSpPr>
            <p:spPr bwMode="auto">
              <a:xfrm>
                <a:off x="4320" y="1008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10" name="Oval 70"/>
              <p:cNvSpPr>
                <a:spLocks noChangeAspect="1" noChangeArrowheads="1"/>
              </p:cNvSpPr>
              <p:nvPr/>
            </p:nvSpPr>
            <p:spPr bwMode="auto">
              <a:xfrm>
                <a:off x="4320" y="1680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11" name="Oval 71"/>
              <p:cNvSpPr>
                <a:spLocks noChangeAspect="1" noChangeArrowheads="1"/>
              </p:cNvSpPr>
              <p:nvPr/>
            </p:nvSpPr>
            <p:spPr bwMode="auto">
              <a:xfrm>
                <a:off x="3936" y="206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12806" name="Group 166"/>
            <p:cNvGrpSpPr>
              <a:grpSpLocks noChangeAspect="1"/>
            </p:cNvGrpSpPr>
            <p:nvPr/>
          </p:nvGrpSpPr>
          <p:grpSpPr bwMode="auto">
            <a:xfrm>
              <a:off x="864" y="672"/>
              <a:ext cx="3696" cy="1632"/>
              <a:chOff x="864" y="672"/>
              <a:chExt cx="3696" cy="1632"/>
            </a:xfrm>
          </p:grpSpPr>
          <p:sp>
            <p:nvSpPr>
              <p:cNvPr id="112644" name="Oval 4"/>
              <p:cNvSpPr>
                <a:spLocks noChangeAspect="1" noChangeArrowheads="1"/>
              </p:cNvSpPr>
              <p:nvPr/>
            </p:nvSpPr>
            <p:spPr bwMode="auto">
              <a:xfrm>
                <a:off x="864" y="1008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46" name="Oval 6"/>
              <p:cNvSpPr>
                <a:spLocks noChangeAspect="1" noChangeArrowheads="1"/>
              </p:cNvSpPr>
              <p:nvPr/>
            </p:nvSpPr>
            <p:spPr bwMode="auto">
              <a:xfrm>
                <a:off x="864" y="1680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47" name="Oval 7"/>
              <p:cNvSpPr>
                <a:spLocks noChangeAspect="1" noChangeArrowheads="1"/>
              </p:cNvSpPr>
              <p:nvPr/>
            </p:nvSpPr>
            <p:spPr bwMode="auto">
              <a:xfrm>
                <a:off x="1248" y="672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49" name="Oval 9"/>
              <p:cNvSpPr>
                <a:spLocks noChangeAspect="1" noChangeArrowheads="1"/>
              </p:cNvSpPr>
              <p:nvPr/>
            </p:nvSpPr>
            <p:spPr bwMode="auto">
              <a:xfrm>
                <a:off x="1248" y="134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52" name="Oval 12"/>
              <p:cNvSpPr>
                <a:spLocks noChangeAspect="1" noChangeArrowheads="1"/>
              </p:cNvSpPr>
              <p:nvPr/>
            </p:nvSpPr>
            <p:spPr bwMode="auto">
              <a:xfrm>
                <a:off x="1632" y="1008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54" name="Oval 14"/>
              <p:cNvSpPr>
                <a:spLocks noChangeAspect="1" noChangeArrowheads="1"/>
              </p:cNvSpPr>
              <p:nvPr/>
            </p:nvSpPr>
            <p:spPr bwMode="auto">
              <a:xfrm>
                <a:off x="1632" y="1680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55" name="Oval 15"/>
              <p:cNvSpPr>
                <a:spLocks noChangeAspect="1" noChangeArrowheads="1"/>
              </p:cNvSpPr>
              <p:nvPr/>
            </p:nvSpPr>
            <p:spPr bwMode="auto">
              <a:xfrm>
                <a:off x="2016" y="672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57" name="Oval 17"/>
              <p:cNvSpPr>
                <a:spLocks noChangeAspect="1" noChangeArrowheads="1"/>
              </p:cNvSpPr>
              <p:nvPr/>
            </p:nvSpPr>
            <p:spPr bwMode="auto">
              <a:xfrm>
                <a:off x="2016" y="134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60" name="Oval 20"/>
              <p:cNvSpPr>
                <a:spLocks noChangeAspect="1" noChangeArrowheads="1"/>
              </p:cNvSpPr>
              <p:nvPr/>
            </p:nvSpPr>
            <p:spPr bwMode="auto">
              <a:xfrm>
                <a:off x="1248" y="206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62" name="Oval 22"/>
              <p:cNvSpPr>
                <a:spLocks noChangeAspect="1" noChangeArrowheads="1"/>
              </p:cNvSpPr>
              <p:nvPr/>
            </p:nvSpPr>
            <p:spPr bwMode="auto">
              <a:xfrm>
                <a:off x="2016" y="206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74" name="Oval 34"/>
              <p:cNvSpPr>
                <a:spLocks noChangeAspect="1" noChangeArrowheads="1"/>
              </p:cNvSpPr>
              <p:nvPr/>
            </p:nvSpPr>
            <p:spPr bwMode="auto">
              <a:xfrm>
                <a:off x="2400" y="1008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76" name="Oval 36"/>
              <p:cNvSpPr>
                <a:spLocks noChangeAspect="1" noChangeArrowheads="1"/>
              </p:cNvSpPr>
              <p:nvPr/>
            </p:nvSpPr>
            <p:spPr bwMode="auto">
              <a:xfrm>
                <a:off x="2400" y="1680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77" name="Oval 37"/>
              <p:cNvSpPr>
                <a:spLocks noChangeAspect="1" noChangeArrowheads="1"/>
              </p:cNvSpPr>
              <p:nvPr/>
            </p:nvSpPr>
            <p:spPr bwMode="auto">
              <a:xfrm>
                <a:off x="2784" y="672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79" name="Oval 39"/>
              <p:cNvSpPr>
                <a:spLocks noChangeAspect="1" noChangeArrowheads="1"/>
              </p:cNvSpPr>
              <p:nvPr/>
            </p:nvSpPr>
            <p:spPr bwMode="auto">
              <a:xfrm>
                <a:off x="2784" y="134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82" name="Oval 42"/>
              <p:cNvSpPr>
                <a:spLocks noChangeAspect="1" noChangeArrowheads="1"/>
              </p:cNvSpPr>
              <p:nvPr/>
            </p:nvSpPr>
            <p:spPr bwMode="auto">
              <a:xfrm>
                <a:off x="3168" y="1008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84" name="Oval 44"/>
              <p:cNvSpPr>
                <a:spLocks noChangeAspect="1" noChangeArrowheads="1"/>
              </p:cNvSpPr>
              <p:nvPr/>
            </p:nvSpPr>
            <p:spPr bwMode="auto">
              <a:xfrm>
                <a:off x="3168" y="1680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85" name="Oval 45"/>
              <p:cNvSpPr>
                <a:spLocks noChangeAspect="1" noChangeArrowheads="1"/>
              </p:cNvSpPr>
              <p:nvPr/>
            </p:nvSpPr>
            <p:spPr bwMode="auto">
              <a:xfrm>
                <a:off x="3552" y="672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87" name="Oval 47"/>
              <p:cNvSpPr>
                <a:spLocks noChangeAspect="1" noChangeArrowheads="1"/>
              </p:cNvSpPr>
              <p:nvPr/>
            </p:nvSpPr>
            <p:spPr bwMode="auto">
              <a:xfrm>
                <a:off x="3552" y="134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90" name="Oval 50"/>
              <p:cNvSpPr>
                <a:spLocks noChangeAspect="1" noChangeArrowheads="1"/>
              </p:cNvSpPr>
              <p:nvPr/>
            </p:nvSpPr>
            <p:spPr bwMode="auto">
              <a:xfrm>
                <a:off x="2784" y="206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92" name="Oval 52"/>
              <p:cNvSpPr>
                <a:spLocks noChangeAspect="1" noChangeArrowheads="1"/>
              </p:cNvSpPr>
              <p:nvPr/>
            </p:nvSpPr>
            <p:spPr bwMode="auto">
              <a:xfrm>
                <a:off x="3552" y="206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04" name="Oval 64"/>
              <p:cNvSpPr>
                <a:spLocks noChangeAspect="1" noChangeArrowheads="1"/>
              </p:cNvSpPr>
              <p:nvPr/>
            </p:nvSpPr>
            <p:spPr bwMode="auto">
              <a:xfrm>
                <a:off x="3936" y="1008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06" name="Oval 66"/>
              <p:cNvSpPr>
                <a:spLocks noChangeAspect="1" noChangeArrowheads="1"/>
              </p:cNvSpPr>
              <p:nvPr/>
            </p:nvSpPr>
            <p:spPr bwMode="auto">
              <a:xfrm>
                <a:off x="3936" y="1680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07" name="Oval 67"/>
              <p:cNvSpPr>
                <a:spLocks noChangeAspect="1" noChangeArrowheads="1"/>
              </p:cNvSpPr>
              <p:nvPr/>
            </p:nvSpPr>
            <p:spPr bwMode="auto">
              <a:xfrm>
                <a:off x="4320" y="672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09" name="Oval 69"/>
              <p:cNvSpPr>
                <a:spLocks noChangeAspect="1" noChangeArrowheads="1"/>
              </p:cNvSpPr>
              <p:nvPr/>
            </p:nvSpPr>
            <p:spPr bwMode="auto">
              <a:xfrm>
                <a:off x="4320" y="134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12" name="Oval 72"/>
              <p:cNvSpPr>
                <a:spLocks noChangeAspect="1" noChangeArrowheads="1"/>
              </p:cNvSpPr>
              <p:nvPr/>
            </p:nvSpPr>
            <p:spPr bwMode="auto">
              <a:xfrm>
                <a:off x="4320" y="206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12804" name="Group 164"/>
            <p:cNvGrpSpPr>
              <a:grpSpLocks noChangeAspect="1"/>
            </p:cNvGrpSpPr>
            <p:nvPr/>
          </p:nvGrpSpPr>
          <p:grpSpPr bwMode="auto">
            <a:xfrm>
              <a:off x="816" y="1008"/>
              <a:ext cx="3312" cy="912"/>
              <a:chOff x="816" y="1008"/>
              <a:chExt cx="3312" cy="912"/>
            </a:xfrm>
          </p:grpSpPr>
          <p:sp>
            <p:nvSpPr>
              <p:cNvPr id="112669" name="Oval 29"/>
              <p:cNvSpPr>
                <a:spLocks noChangeAspect="1" noChangeArrowheads="1"/>
              </p:cNvSpPr>
              <p:nvPr/>
            </p:nvSpPr>
            <p:spPr bwMode="auto">
              <a:xfrm>
                <a:off x="816" y="1008"/>
                <a:ext cx="240" cy="240"/>
              </a:xfrm>
              <a:prstGeom prst="ellipse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70" name="Oval 30"/>
              <p:cNvSpPr>
                <a:spLocks noChangeAspect="1" noChangeArrowheads="1"/>
              </p:cNvSpPr>
              <p:nvPr/>
            </p:nvSpPr>
            <p:spPr bwMode="auto">
              <a:xfrm>
                <a:off x="816" y="1680"/>
                <a:ext cx="240" cy="240"/>
              </a:xfrm>
              <a:prstGeom prst="ellipse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71" name="Oval 31"/>
              <p:cNvSpPr>
                <a:spLocks noChangeAspect="1" noChangeArrowheads="1"/>
              </p:cNvSpPr>
              <p:nvPr/>
            </p:nvSpPr>
            <p:spPr bwMode="auto">
              <a:xfrm>
                <a:off x="1680" y="1008"/>
                <a:ext cx="240" cy="240"/>
              </a:xfrm>
              <a:prstGeom prst="ellipse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72" name="Oval 32"/>
              <p:cNvSpPr>
                <a:spLocks noChangeAspect="1" noChangeArrowheads="1"/>
              </p:cNvSpPr>
              <p:nvPr/>
            </p:nvSpPr>
            <p:spPr bwMode="auto">
              <a:xfrm>
                <a:off x="1680" y="1680"/>
                <a:ext cx="240" cy="240"/>
              </a:xfrm>
              <a:prstGeom prst="ellipse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99" name="Oval 59"/>
              <p:cNvSpPr>
                <a:spLocks noChangeAspect="1" noChangeArrowheads="1"/>
              </p:cNvSpPr>
              <p:nvPr/>
            </p:nvSpPr>
            <p:spPr bwMode="auto">
              <a:xfrm>
                <a:off x="2352" y="1008"/>
                <a:ext cx="240" cy="240"/>
              </a:xfrm>
              <a:prstGeom prst="ellipse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00" name="Oval 60"/>
              <p:cNvSpPr>
                <a:spLocks noChangeAspect="1" noChangeArrowheads="1"/>
              </p:cNvSpPr>
              <p:nvPr/>
            </p:nvSpPr>
            <p:spPr bwMode="auto">
              <a:xfrm>
                <a:off x="2352" y="1680"/>
                <a:ext cx="240" cy="240"/>
              </a:xfrm>
              <a:prstGeom prst="ellipse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01" name="Oval 61"/>
              <p:cNvSpPr>
                <a:spLocks noChangeAspect="1" noChangeArrowheads="1"/>
              </p:cNvSpPr>
              <p:nvPr/>
            </p:nvSpPr>
            <p:spPr bwMode="auto">
              <a:xfrm>
                <a:off x="3216" y="1008"/>
                <a:ext cx="240" cy="240"/>
              </a:xfrm>
              <a:prstGeom prst="ellipse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02" name="Oval 62"/>
              <p:cNvSpPr>
                <a:spLocks noChangeAspect="1" noChangeArrowheads="1"/>
              </p:cNvSpPr>
              <p:nvPr/>
            </p:nvSpPr>
            <p:spPr bwMode="auto">
              <a:xfrm>
                <a:off x="3216" y="1680"/>
                <a:ext cx="240" cy="240"/>
              </a:xfrm>
              <a:prstGeom prst="ellipse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16" name="Oval 76"/>
              <p:cNvSpPr>
                <a:spLocks noChangeAspect="1" noChangeArrowheads="1"/>
              </p:cNvSpPr>
              <p:nvPr/>
            </p:nvSpPr>
            <p:spPr bwMode="auto">
              <a:xfrm>
                <a:off x="3888" y="1008"/>
                <a:ext cx="240" cy="240"/>
              </a:xfrm>
              <a:prstGeom prst="ellipse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17" name="Oval 77"/>
              <p:cNvSpPr>
                <a:spLocks noChangeAspect="1" noChangeArrowheads="1"/>
              </p:cNvSpPr>
              <p:nvPr/>
            </p:nvSpPr>
            <p:spPr bwMode="auto">
              <a:xfrm>
                <a:off x="3888" y="1680"/>
                <a:ext cx="240" cy="240"/>
              </a:xfrm>
              <a:prstGeom prst="ellipse">
                <a:avLst/>
              </a:prstGeom>
              <a:solidFill>
                <a:srgbClr val="FF010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12803" name="Group 163"/>
            <p:cNvGrpSpPr>
              <a:grpSpLocks noChangeAspect="1"/>
            </p:cNvGrpSpPr>
            <p:nvPr/>
          </p:nvGrpSpPr>
          <p:grpSpPr bwMode="auto">
            <a:xfrm>
              <a:off x="912" y="672"/>
              <a:ext cx="3312" cy="1632"/>
              <a:chOff x="912" y="672"/>
              <a:chExt cx="3312" cy="1632"/>
            </a:xfrm>
          </p:grpSpPr>
          <p:sp>
            <p:nvSpPr>
              <p:cNvPr id="112663" name="Oval 23"/>
              <p:cNvSpPr>
                <a:spLocks noChangeAspect="1" noChangeArrowheads="1"/>
              </p:cNvSpPr>
              <p:nvPr/>
            </p:nvSpPr>
            <p:spPr bwMode="auto">
              <a:xfrm>
                <a:off x="912" y="672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64" name="Oval 24"/>
              <p:cNvSpPr>
                <a:spLocks noChangeAspect="1" noChangeArrowheads="1"/>
              </p:cNvSpPr>
              <p:nvPr/>
            </p:nvSpPr>
            <p:spPr bwMode="auto">
              <a:xfrm>
                <a:off x="912" y="134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65" name="Oval 25"/>
              <p:cNvSpPr>
                <a:spLocks noChangeAspect="1" noChangeArrowheads="1"/>
              </p:cNvSpPr>
              <p:nvPr/>
            </p:nvSpPr>
            <p:spPr bwMode="auto">
              <a:xfrm>
                <a:off x="1584" y="672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66" name="Oval 26"/>
              <p:cNvSpPr>
                <a:spLocks noChangeAspect="1" noChangeArrowheads="1"/>
              </p:cNvSpPr>
              <p:nvPr/>
            </p:nvSpPr>
            <p:spPr bwMode="auto">
              <a:xfrm>
                <a:off x="1584" y="134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67" name="Oval 27"/>
              <p:cNvSpPr>
                <a:spLocks noChangeAspect="1" noChangeArrowheads="1"/>
              </p:cNvSpPr>
              <p:nvPr/>
            </p:nvSpPr>
            <p:spPr bwMode="auto">
              <a:xfrm>
                <a:off x="912" y="206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68" name="Oval 28"/>
              <p:cNvSpPr>
                <a:spLocks noChangeAspect="1" noChangeArrowheads="1"/>
              </p:cNvSpPr>
              <p:nvPr/>
            </p:nvSpPr>
            <p:spPr bwMode="auto">
              <a:xfrm>
                <a:off x="1584" y="206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93" name="Oval 53"/>
              <p:cNvSpPr>
                <a:spLocks noChangeAspect="1" noChangeArrowheads="1"/>
              </p:cNvSpPr>
              <p:nvPr/>
            </p:nvSpPr>
            <p:spPr bwMode="auto">
              <a:xfrm>
                <a:off x="2448" y="672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94" name="Oval 54"/>
              <p:cNvSpPr>
                <a:spLocks noChangeAspect="1" noChangeArrowheads="1"/>
              </p:cNvSpPr>
              <p:nvPr/>
            </p:nvSpPr>
            <p:spPr bwMode="auto">
              <a:xfrm>
                <a:off x="2448" y="134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95" name="Oval 55"/>
              <p:cNvSpPr>
                <a:spLocks noChangeAspect="1" noChangeArrowheads="1"/>
              </p:cNvSpPr>
              <p:nvPr/>
            </p:nvSpPr>
            <p:spPr bwMode="auto">
              <a:xfrm>
                <a:off x="3120" y="672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96" name="Oval 56"/>
              <p:cNvSpPr>
                <a:spLocks noChangeAspect="1" noChangeArrowheads="1"/>
              </p:cNvSpPr>
              <p:nvPr/>
            </p:nvSpPr>
            <p:spPr bwMode="auto">
              <a:xfrm>
                <a:off x="3120" y="134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97" name="Oval 57"/>
              <p:cNvSpPr>
                <a:spLocks noChangeAspect="1" noChangeArrowheads="1"/>
              </p:cNvSpPr>
              <p:nvPr/>
            </p:nvSpPr>
            <p:spPr bwMode="auto">
              <a:xfrm>
                <a:off x="2448" y="206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698" name="Oval 58"/>
              <p:cNvSpPr>
                <a:spLocks noChangeAspect="1" noChangeArrowheads="1"/>
              </p:cNvSpPr>
              <p:nvPr/>
            </p:nvSpPr>
            <p:spPr bwMode="auto">
              <a:xfrm>
                <a:off x="3120" y="206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13" name="Oval 73"/>
              <p:cNvSpPr>
                <a:spLocks noChangeAspect="1" noChangeArrowheads="1"/>
              </p:cNvSpPr>
              <p:nvPr/>
            </p:nvSpPr>
            <p:spPr bwMode="auto">
              <a:xfrm>
                <a:off x="3984" y="672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14" name="Oval 74"/>
              <p:cNvSpPr>
                <a:spLocks noChangeAspect="1" noChangeArrowheads="1"/>
              </p:cNvSpPr>
              <p:nvPr/>
            </p:nvSpPr>
            <p:spPr bwMode="auto">
              <a:xfrm>
                <a:off x="3984" y="134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715" name="Oval 75"/>
              <p:cNvSpPr>
                <a:spLocks noChangeAspect="1" noChangeArrowheads="1"/>
              </p:cNvSpPr>
              <p:nvPr/>
            </p:nvSpPr>
            <p:spPr bwMode="auto">
              <a:xfrm>
                <a:off x="3984" y="2064"/>
                <a:ext cx="240" cy="24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</p:grpSp>
      <p:grpSp>
        <p:nvGrpSpPr>
          <p:cNvPr id="112888" name="Group 248"/>
          <p:cNvGrpSpPr>
            <a:grpSpLocks/>
          </p:cNvGrpSpPr>
          <p:nvPr/>
        </p:nvGrpSpPr>
        <p:grpSpPr bwMode="auto">
          <a:xfrm>
            <a:off x="3355976" y="4521200"/>
            <a:ext cx="4924425" cy="2281238"/>
            <a:chOff x="1206" y="2562"/>
            <a:chExt cx="3462" cy="1599"/>
          </a:xfrm>
        </p:grpSpPr>
        <p:grpSp>
          <p:nvGrpSpPr>
            <p:cNvPr id="112809" name="Group 169"/>
            <p:cNvGrpSpPr>
              <a:grpSpLocks noChangeAspect="1"/>
            </p:cNvGrpSpPr>
            <p:nvPr/>
          </p:nvGrpSpPr>
          <p:grpSpPr bwMode="auto">
            <a:xfrm>
              <a:off x="1209" y="2604"/>
              <a:ext cx="3459" cy="1527"/>
              <a:chOff x="864" y="672"/>
              <a:chExt cx="3696" cy="1632"/>
            </a:xfrm>
          </p:grpSpPr>
          <p:sp>
            <p:nvSpPr>
              <p:cNvPr id="112810" name="Oval 170"/>
              <p:cNvSpPr>
                <a:spLocks noChangeAspect="1" noChangeArrowheads="1"/>
              </p:cNvSpPr>
              <p:nvPr/>
            </p:nvSpPr>
            <p:spPr bwMode="auto">
              <a:xfrm>
                <a:off x="864" y="672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11" name="Oval 171"/>
              <p:cNvSpPr>
                <a:spLocks noChangeAspect="1" noChangeArrowheads="1"/>
              </p:cNvSpPr>
              <p:nvPr/>
            </p:nvSpPr>
            <p:spPr bwMode="auto">
              <a:xfrm>
                <a:off x="864" y="134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12" name="Oval 172"/>
              <p:cNvSpPr>
                <a:spLocks noChangeAspect="1" noChangeArrowheads="1"/>
              </p:cNvSpPr>
              <p:nvPr/>
            </p:nvSpPr>
            <p:spPr bwMode="auto">
              <a:xfrm>
                <a:off x="1248" y="1008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13" name="Oval 173"/>
              <p:cNvSpPr>
                <a:spLocks noChangeAspect="1" noChangeArrowheads="1"/>
              </p:cNvSpPr>
              <p:nvPr/>
            </p:nvSpPr>
            <p:spPr bwMode="auto">
              <a:xfrm>
                <a:off x="1248" y="1680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14" name="Oval 174"/>
              <p:cNvSpPr>
                <a:spLocks noChangeAspect="1" noChangeArrowheads="1"/>
              </p:cNvSpPr>
              <p:nvPr/>
            </p:nvSpPr>
            <p:spPr bwMode="auto">
              <a:xfrm>
                <a:off x="1632" y="672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15" name="Oval 175"/>
              <p:cNvSpPr>
                <a:spLocks noChangeAspect="1" noChangeArrowheads="1"/>
              </p:cNvSpPr>
              <p:nvPr/>
            </p:nvSpPr>
            <p:spPr bwMode="auto">
              <a:xfrm>
                <a:off x="1632" y="134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16" name="Oval 176"/>
              <p:cNvSpPr>
                <a:spLocks noChangeAspect="1" noChangeArrowheads="1"/>
              </p:cNvSpPr>
              <p:nvPr/>
            </p:nvSpPr>
            <p:spPr bwMode="auto">
              <a:xfrm>
                <a:off x="2016" y="1008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17" name="Oval 177"/>
              <p:cNvSpPr>
                <a:spLocks noChangeAspect="1" noChangeArrowheads="1"/>
              </p:cNvSpPr>
              <p:nvPr/>
            </p:nvSpPr>
            <p:spPr bwMode="auto">
              <a:xfrm>
                <a:off x="2016" y="1680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18" name="Oval 178"/>
              <p:cNvSpPr>
                <a:spLocks noChangeAspect="1" noChangeArrowheads="1"/>
              </p:cNvSpPr>
              <p:nvPr/>
            </p:nvSpPr>
            <p:spPr bwMode="auto">
              <a:xfrm>
                <a:off x="864" y="206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19" name="Oval 179"/>
              <p:cNvSpPr>
                <a:spLocks noChangeAspect="1" noChangeArrowheads="1"/>
              </p:cNvSpPr>
              <p:nvPr/>
            </p:nvSpPr>
            <p:spPr bwMode="auto">
              <a:xfrm>
                <a:off x="1632" y="206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20" name="Oval 180"/>
              <p:cNvSpPr>
                <a:spLocks noChangeAspect="1" noChangeArrowheads="1"/>
              </p:cNvSpPr>
              <p:nvPr/>
            </p:nvSpPr>
            <p:spPr bwMode="auto">
              <a:xfrm>
                <a:off x="2400" y="672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21" name="Oval 181"/>
              <p:cNvSpPr>
                <a:spLocks noChangeAspect="1" noChangeArrowheads="1"/>
              </p:cNvSpPr>
              <p:nvPr/>
            </p:nvSpPr>
            <p:spPr bwMode="auto">
              <a:xfrm>
                <a:off x="2400" y="134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22" name="Oval 182"/>
              <p:cNvSpPr>
                <a:spLocks noChangeAspect="1" noChangeArrowheads="1"/>
              </p:cNvSpPr>
              <p:nvPr/>
            </p:nvSpPr>
            <p:spPr bwMode="auto">
              <a:xfrm>
                <a:off x="2784" y="1008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23" name="Oval 183"/>
              <p:cNvSpPr>
                <a:spLocks noChangeAspect="1" noChangeArrowheads="1"/>
              </p:cNvSpPr>
              <p:nvPr/>
            </p:nvSpPr>
            <p:spPr bwMode="auto">
              <a:xfrm>
                <a:off x="2784" y="1680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24" name="Oval 184"/>
              <p:cNvSpPr>
                <a:spLocks noChangeAspect="1" noChangeArrowheads="1"/>
              </p:cNvSpPr>
              <p:nvPr/>
            </p:nvSpPr>
            <p:spPr bwMode="auto">
              <a:xfrm>
                <a:off x="3168" y="672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25" name="Oval 185"/>
              <p:cNvSpPr>
                <a:spLocks noChangeAspect="1" noChangeArrowheads="1"/>
              </p:cNvSpPr>
              <p:nvPr/>
            </p:nvSpPr>
            <p:spPr bwMode="auto">
              <a:xfrm>
                <a:off x="3168" y="134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26" name="Oval 186"/>
              <p:cNvSpPr>
                <a:spLocks noChangeAspect="1" noChangeArrowheads="1"/>
              </p:cNvSpPr>
              <p:nvPr/>
            </p:nvSpPr>
            <p:spPr bwMode="auto">
              <a:xfrm>
                <a:off x="3552" y="1008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27" name="Oval 187"/>
              <p:cNvSpPr>
                <a:spLocks noChangeAspect="1" noChangeArrowheads="1"/>
              </p:cNvSpPr>
              <p:nvPr/>
            </p:nvSpPr>
            <p:spPr bwMode="auto">
              <a:xfrm>
                <a:off x="3552" y="1680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28" name="Oval 188"/>
              <p:cNvSpPr>
                <a:spLocks noChangeAspect="1" noChangeArrowheads="1"/>
              </p:cNvSpPr>
              <p:nvPr/>
            </p:nvSpPr>
            <p:spPr bwMode="auto">
              <a:xfrm>
                <a:off x="2400" y="206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29" name="Oval 189"/>
              <p:cNvSpPr>
                <a:spLocks noChangeAspect="1" noChangeArrowheads="1"/>
              </p:cNvSpPr>
              <p:nvPr/>
            </p:nvSpPr>
            <p:spPr bwMode="auto">
              <a:xfrm>
                <a:off x="3168" y="206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30" name="Oval 190"/>
              <p:cNvSpPr>
                <a:spLocks noChangeAspect="1" noChangeArrowheads="1"/>
              </p:cNvSpPr>
              <p:nvPr/>
            </p:nvSpPr>
            <p:spPr bwMode="auto">
              <a:xfrm>
                <a:off x="3936" y="672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31" name="Oval 191"/>
              <p:cNvSpPr>
                <a:spLocks noChangeAspect="1" noChangeArrowheads="1"/>
              </p:cNvSpPr>
              <p:nvPr/>
            </p:nvSpPr>
            <p:spPr bwMode="auto">
              <a:xfrm>
                <a:off x="3936" y="134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32" name="Oval 192"/>
              <p:cNvSpPr>
                <a:spLocks noChangeAspect="1" noChangeArrowheads="1"/>
              </p:cNvSpPr>
              <p:nvPr/>
            </p:nvSpPr>
            <p:spPr bwMode="auto">
              <a:xfrm>
                <a:off x="4320" y="1008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33" name="Oval 193"/>
              <p:cNvSpPr>
                <a:spLocks noChangeAspect="1" noChangeArrowheads="1"/>
              </p:cNvSpPr>
              <p:nvPr/>
            </p:nvSpPr>
            <p:spPr bwMode="auto">
              <a:xfrm>
                <a:off x="4320" y="1680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34" name="Oval 194"/>
              <p:cNvSpPr>
                <a:spLocks noChangeAspect="1" noChangeArrowheads="1"/>
              </p:cNvSpPr>
              <p:nvPr/>
            </p:nvSpPr>
            <p:spPr bwMode="auto">
              <a:xfrm>
                <a:off x="3936" y="2064"/>
                <a:ext cx="240" cy="24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112835" name="Group 195"/>
            <p:cNvGrpSpPr>
              <a:grpSpLocks noChangeAspect="1"/>
            </p:cNvGrpSpPr>
            <p:nvPr/>
          </p:nvGrpSpPr>
          <p:grpSpPr bwMode="auto">
            <a:xfrm>
              <a:off x="1209" y="2604"/>
              <a:ext cx="3459" cy="1527"/>
              <a:chOff x="864" y="672"/>
              <a:chExt cx="3696" cy="1632"/>
            </a:xfrm>
          </p:grpSpPr>
          <p:sp>
            <p:nvSpPr>
              <p:cNvPr id="112836" name="Oval 196"/>
              <p:cNvSpPr>
                <a:spLocks noChangeAspect="1" noChangeArrowheads="1"/>
              </p:cNvSpPr>
              <p:nvPr/>
            </p:nvSpPr>
            <p:spPr bwMode="auto">
              <a:xfrm>
                <a:off x="864" y="1008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37" name="Oval 197"/>
              <p:cNvSpPr>
                <a:spLocks noChangeAspect="1" noChangeArrowheads="1"/>
              </p:cNvSpPr>
              <p:nvPr/>
            </p:nvSpPr>
            <p:spPr bwMode="auto">
              <a:xfrm>
                <a:off x="864" y="1680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38" name="Oval 198"/>
              <p:cNvSpPr>
                <a:spLocks noChangeAspect="1" noChangeArrowheads="1"/>
              </p:cNvSpPr>
              <p:nvPr/>
            </p:nvSpPr>
            <p:spPr bwMode="auto">
              <a:xfrm>
                <a:off x="1248" y="672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39" name="Oval 199"/>
              <p:cNvSpPr>
                <a:spLocks noChangeAspect="1" noChangeArrowheads="1"/>
              </p:cNvSpPr>
              <p:nvPr/>
            </p:nvSpPr>
            <p:spPr bwMode="auto">
              <a:xfrm>
                <a:off x="1248" y="134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40" name="Oval 200"/>
              <p:cNvSpPr>
                <a:spLocks noChangeAspect="1" noChangeArrowheads="1"/>
              </p:cNvSpPr>
              <p:nvPr/>
            </p:nvSpPr>
            <p:spPr bwMode="auto">
              <a:xfrm>
                <a:off x="1632" y="1008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41" name="Oval 201"/>
              <p:cNvSpPr>
                <a:spLocks noChangeAspect="1" noChangeArrowheads="1"/>
              </p:cNvSpPr>
              <p:nvPr/>
            </p:nvSpPr>
            <p:spPr bwMode="auto">
              <a:xfrm>
                <a:off x="1632" y="1680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42" name="Oval 202"/>
              <p:cNvSpPr>
                <a:spLocks noChangeAspect="1" noChangeArrowheads="1"/>
              </p:cNvSpPr>
              <p:nvPr/>
            </p:nvSpPr>
            <p:spPr bwMode="auto">
              <a:xfrm>
                <a:off x="2016" y="672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43" name="Oval 203"/>
              <p:cNvSpPr>
                <a:spLocks noChangeAspect="1" noChangeArrowheads="1"/>
              </p:cNvSpPr>
              <p:nvPr/>
            </p:nvSpPr>
            <p:spPr bwMode="auto">
              <a:xfrm>
                <a:off x="2016" y="134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44" name="Oval 204"/>
              <p:cNvSpPr>
                <a:spLocks noChangeAspect="1" noChangeArrowheads="1"/>
              </p:cNvSpPr>
              <p:nvPr/>
            </p:nvSpPr>
            <p:spPr bwMode="auto">
              <a:xfrm>
                <a:off x="1248" y="206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45" name="Oval 205"/>
              <p:cNvSpPr>
                <a:spLocks noChangeAspect="1" noChangeArrowheads="1"/>
              </p:cNvSpPr>
              <p:nvPr/>
            </p:nvSpPr>
            <p:spPr bwMode="auto">
              <a:xfrm>
                <a:off x="2016" y="206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46" name="Oval 206"/>
              <p:cNvSpPr>
                <a:spLocks noChangeAspect="1" noChangeArrowheads="1"/>
              </p:cNvSpPr>
              <p:nvPr/>
            </p:nvSpPr>
            <p:spPr bwMode="auto">
              <a:xfrm>
                <a:off x="2400" y="1008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47" name="Oval 207"/>
              <p:cNvSpPr>
                <a:spLocks noChangeAspect="1" noChangeArrowheads="1"/>
              </p:cNvSpPr>
              <p:nvPr/>
            </p:nvSpPr>
            <p:spPr bwMode="auto">
              <a:xfrm>
                <a:off x="2400" y="1680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48" name="Oval 208"/>
              <p:cNvSpPr>
                <a:spLocks noChangeAspect="1" noChangeArrowheads="1"/>
              </p:cNvSpPr>
              <p:nvPr/>
            </p:nvSpPr>
            <p:spPr bwMode="auto">
              <a:xfrm>
                <a:off x="2784" y="672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49" name="Oval 209"/>
              <p:cNvSpPr>
                <a:spLocks noChangeAspect="1" noChangeArrowheads="1"/>
              </p:cNvSpPr>
              <p:nvPr/>
            </p:nvSpPr>
            <p:spPr bwMode="auto">
              <a:xfrm>
                <a:off x="2784" y="134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50" name="Oval 210"/>
              <p:cNvSpPr>
                <a:spLocks noChangeAspect="1" noChangeArrowheads="1"/>
              </p:cNvSpPr>
              <p:nvPr/>
            </p:nvSpPr>
            <p:spPr bwMode="auto">
              <a:xfrm>
                <a:off x="3168" y="1008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51" name="Oval 211"/>
              <p:cNvSpPr>
                <a:spLocks noChangeAspect="1" noChangeArrowheads="1"/>
              </p:cNvSpPr>
              <p:nvPr/>
            </p:nvSpPr>
            <p:spPr bwMode="auto">
              <a:xfrm>
                <a:off x="3168" y="1680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52" name="Oval 212"/>
              <p:cNvSpPr>
                <a:spLocks noChangeAspect="1" noChangeArrowheads="1"/>
              </p:cNvSpPr>
              <p:nvPr/>
            </p:nvSpPr>
            <p:spPr bwMode="auto">
              <a:xfrm>
                <a:off x="3552" y="672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53" name="Oval 213"/>
              <p:cNvSpPr>
                <a:spLocks noChangeAspect="1" noChangeArrowheads="1"/>
              </p:cNvSpPr>
              <p:nvPr/>
            </p:nvSpPr>
            <p:spPr bwMode="auto">
              <a:xfrm>
                <a:off x="3552" y="134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54" name="Oval 214"/>
              <p:cNvSpPr>
                <a:spLocks noChangeAspect="1" noChangeArrowheads="1"/>
              </p:cNvSpPr>
              <p:nvPr/>
            </p:nvSpPr>
            <p:spPr bwMode="auto">
              <a:xfrm>
                <a:off x="2784" y="206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55" name="Oval 215"/>
              <p:cNvSpPr>
                <a:spLocks noChangeAspect="1" noChangeArrowheads="1"/>
              </p:cNvSpPr>
              <p:nvPr/>
            </p:nvSpPr>
            <p:spPr bwMode="auto">
              <a:xfrm>
                <a:off x="3552" y="206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56" name="Oval 216"/>
              <p:cNvSpPr>
                <a:spLocks noChangeAspect="1" noChangeArrowheads="1"/>
              </p:cNvSpPr>
              <p:nvPr/>
            </p:nvSpPr>
            <p:spPr bwMode="auto">
              <a:xfrm>
                <a:off x="3936" y="1008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57" name="Oval 217"/>
              <p:cNvSpPr>
                <a:spLocks noChangeAspect="1" noChangeArrowheads="1"/>
              </p:cNvSpPr>
              <p:nvPr/>
            </p:nvSpPr>
            <p:spPr bwMode="auto">
              <a:xfrm>
                <a:off x="3936" y="1680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58" name="Oval 218"/>
              <p:cNvSpPr>
                <a:spLocks noChangeAspect="1" noChangeArrowheads="1"/>
              </p:cNvSpPr>
              <p:nvPr/>
            </p:nvSpPr>
            <p:spPr bwMode="auto">
              <a:xfrm>
                <a:off x="4320" y="672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59" name="Oval 219"/>
              <p:cNvSpPr>
                <a:spLocks noChangeAspect="1" noChangeArrowheads="1"/>
              </p:cNvSpPr>
              <p:nvPr/>
            </p:nvSpPr>
            <p:spPr bwMode="auto">
              <a:xfrm>
                <a:off x="4320" y="134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2860" name="Oval 220"/>
              <p:cNvSpPr>
                <a:spLocks noChangeAspect="1" noChangeArrowheads="1"/>
              </p:cNvSpPr>
              <p:nvPr/>
            </p:nvSpPr>
            <p:spPr bwMode="auto">
              <a:xfrm>
                <a:off x="4320" y="2064"/>
                <a:ext cx="240" cy="240"/>
              </a:xfrm>
              <a:prstGeom prst="ellipse">
                <a:avLst/>
              </a:prstGeom>
              <a:solidFill>
                <a:srgbClr val="FF0101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12862" name="Oval 222"/>
            <p:cNvSpPr>
              <a:spLocks noChangeAspect="1" noChangeArrowheads="1"/>
            </p:cNvSpPr>
            <p:nvPr/>
          </p:nvSpPr>
          <p:spPr bwMode="auto">
            <a:xfrm>
              <a:off x="1206" y="2888"/>
              <a:ext cx="225" cy="225"/>
            </a:xfrm>
            <a:prstGeom prst="ellipse">
              <a:avLst/>
            </a:prstGeom>
            <a:solidFill>
              <a:srgbClr val="FF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63" name="Oval 223"/>
            <p:cNvSpPr>
              <a:spLocks noChangeAspect="1" noChangeArrowheads="1"/>
            </p:cNvSpPr>
            <p:nvPr/>
          </p:nvSpPr>
          <p:spPr bwMode="auto">
            <a:xfrm>
              <a:off x="1206" y="3517"/>
              <a:ext cx="225" cy="225"/>
            </a:xfrm>
            <a:prstGeom prst="ellipse">
              <a:avLst/>
            </a:prstGeom>
            <a:solidFill>
              <a:srgbClr val="FF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64" name="Oval 224"/>
            <p:cNvSpPr>
              <a:spLocks noChangeAspect="1" noChangeArrowheads="1"/>
            </p:cNvSpPr>
            <p:nvPr/>
          </p:nvSpPr>
          <p:spPr bwMode="auto">
            <a:xfrm>
              <a:off x="1925" y="2948"/>
              <a:ext cx="224" cy="225"/>
            </a:xfrm>
            <a:prstGeom prst="ellipse">
              <a:avLst/>
            </a:prstGeom>
            <a:solidFill>
              <a:srgbClr val="FF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65" name="Oval 225"/>
            <p:cNvSpPr>
              <a:spLocks noChangeAspect="1" noChangeArrowheads="1"/>
            </p:cNvSpPr>
            <p:nvPr/>
          </p:nvSpPr>
          <p:spPr bwMode="auto">
            <a:xfrm>
              <a:off x="1925" y="3577"/>
              <a:ext cx="224" cy="225"/>
            </a:xfrm>
            <a:prstGeom prst="ellipse">
              <a:avLst/>
            </a:prstGeom>
            <a:solidFill>
              <a:srgbClr val="FF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66" name="Oval 226"/>
            <p:cNvSpPr>
              <a:spLocks noChangeAspect="1" noChangeArrowheads="1"/>
            </p:cNvSpPr>
            <p:nvPr/>
          </p:nvSpPr>
          <p:spPr bwMode="auto">
            <a:xfrm>
              <a:off x="2644" y="2888"/>
              <a:ext cx="224" cy="225"/>
            </a:xfrm>
            <a:prstGeom prst="ellipse">
              <a:avLst/>
            </a:prstGeom>
            <a:solidFill>
              <a:srgbClr val="FF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67" name="Oval 227"/>
            <p:cNvSpPr>
              <a:spLocks noChangeAspect="1" noChangeArrowheads="1"/>
            </p:cNvSpPr>
            <p:nvPr/>
          </p:nvSpPr>
          <p:spPr bwMode="auto">
            <a:xfrm>
              <a:off x="2644" y="3517"/>
              <a:ext cx="224" cy="225"/>
            </a:xfrm>
            <a:prstGeom prst="ellipse">
              <a:avLst/>
            </a:prstGeom>
            <a:solidFill>
              <a:srgbClr val="FF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68" name="Oval 228"/>
            <p:cNvSpPr>
              <a:spLocks noChangeAspect="1" noChangeArrowheads="1"/>
            </p:cNvSpPr>
            <p:nvPr/>
          </p:nvSpPr>
          <p:spPr bwMode="auto">
            <a:xfrm>
              <a:off x="3362" y="2948"/>
              <a:ext cx="225" cy="225"/>
            </a:xfrm>
            <a:prstGeom prst="ellipse">
              <a:avLst/>
            </a:prstGeom>
            <a:solidFill>
              <a:srgbClr val="FF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69" name="Oval 229"/>
            <p:cNvSpPr>
              <a:spLocks noChangeAspect="1" noChangeArrowheads="1"/>
            </p:cNvSpPr>
            <p:nvPr/>
          </p:nvSpPr>
          <p:spPr bwMode="auto">
            <a:xfrm>
              <a:off x="3362" y="3577"/>
              <a:ext cx="225" cy="225"/>
            </a:xfrm>
            <a:prstGeom prst="ellipse">
              <a:avLst/>
            </a:prstGeom>
            <a:solidFill>
              <a:srgbClr val="FF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70" name="Oval 230"/>
            <p:cNvSpPr>
              <a:spLocks noChangeAspect="1" noChangeArrowheads="1"/>
            </p:cNvSpPr>
            <p:nvPr/>
          </p:nvSpPr>
          <p:spPr bwMode="auto">
            <a:xfrm>
              <a:off x="4081" y="2894"/>
              <a:ext cx="225" cy="225"/>
            </a:xfrm>
            <a:prstGeom prst="ellipse">
              <a:avLst/>
            </a:prstGeom>
            <a:solidFill>
              <a:srgbClr val="FF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71" name="Oval 231"/>
            <p:cNvSpPr>
              <a:spLocks noChangeAspect="1" noChangeArrowheads="1"/>
            </p:cNvSpPr>
            <p:nvPr/>
          </p:nvSpPr>
          <p:spPr bwMode="auto">
            <a:xfrm>
              <a:off x="4081" y="3523"/>
              <a:ext cx="225" cy="225"/>
            </a:xfrm>
            <a:prstGeom prst="ellipse">
              <a:avLst/>
            </a:prstGeom>
            <a:solidFill>
              <a:srgbClr val="FF01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66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73" name="Oval 233"/>
            <p:cNvSpPr>
              <a:spLocks noChangeAspect="1" noChangeArrowheads="1"/>
            </p:cNvSpPr>
            <p:nvPr/>
          </p:nvSpPr>
          <p:spPr bwMode="auto">
            <a:xfrm>
              <a:off x="1206" y="2634"/>
              <a:ext cx="225" cy="2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74" name="Oval 234"/>
            <p:cNvSpPr>
              <a:spLocks noChangeAspect="1" noChangeArrowheads="1"/>
            </p:cNvSpPr>
            <p:nvPr/>
          </p:nvSpPr>
          <p:spPr bwMode="auto">
            <a:xfrm>
              <a:off x="1206" y="3263"/>
              <a:ext cx="225" cy="2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75" name="Oval 235"/>
            <p:cNvSpPr>
              <a:spLocks noChangeAspect="1" noChangeArrowheads="1"/>
            </p:cNvSpPr>
            <p:nvPr/>
          </p:nvSpPr>
          <p:spPr bwMode="auto">
            <a:xfrm>
              <a:off x="1925" y="2562"/>
              <a:ext cx="225" cy="2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76" name="Oval 236"/>
            <p:cNvSpPr>
              <a:spLocks noChangeAspect="1" noChangeArrowheads="1"/>
            </p:cNvSpPr>
            <p:nvPr/>
          </p:nvSpPr>
          <p:spPr bwMode="auto">
            <a:xfrm>
              <a:off x="1925" y="3191"/>
              <a:ext cx="225" cy="2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77" name="Oval 237"/>
            <p:cNvSpPr>
              <a:spLocks noChangeAspect="1" noChangeArrowheads="1"/>
            </p:cNvSpPr>
            <p:nvPr/>
          </p:nvSpPr>
          <p:spPr bwMode="auto">
            <a:xfrm>
              <a:off x="1206" y="3936"/>
              <a:ext cx="225" cy="2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78" name="Oval 238"/>
            <p:cNvSpPr>
              <a:spLocks noChangeAspect="1" noChangeArrowheads="1"/>
            </p:cNvSpPr>
            <p:nvPr/>
          </p:nvSpPr>
          <p:spPr bwMode="auto">
            <a:xfrm>
              <a:off x="1925" y="3864"/>
              <a:ext cx="225" cy="2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79" name="Oval 239"/>
            <p:cNvSpPr>
              <a:spLocks noChangeAspect="1" noChangeArrowheads="1"/>
            </p:cNvSpPr>
            <p:nvPr/>
          </p:nvSpPr>
          <p:spPr bwMode="auto">
            <a:xfrm>
              <a:off x="2644" y="2634"/>
              <a:ext cx="224" cy="2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80" name="Oval 240"/>
            <p:cNvSpPr>
              <a:spLocks noChangeAspect="1" noChangeArrowheads="1"/>
            </p:cNvSpPr>
            <p:nvPr/>
          </p:nvSpPr>
          <p:spPr bwMode="auto">
            <a:xfrm>
              <a:off x="2644" y="3263"/>
              <a:ext cx="224" cy="2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81" name="Oval 241"/>
            <p:cNvSpPr>
              <a:spLocks noChangeAspect="1" noChangeArrowheads="1"/>
            </p:cNvSpPr>
            <p:nvPr/>
          </p:nvSpPr>
          <p:spPr bwMode="auto">
            <a:xfrm>
              <a:off x="3363" y="2562"/>
              <a:ext cx="224" cy="2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82" name="Oval 242"/>
            <p:cNvSpPr>
              <a:spLocks noChangeAspect="1" noChangeArrowheads="1"/>
            </p:cNvSpPr>
            <p:nvPr/>
          </p:nvSpPr>
          <p:spPr bwMode="auto">
            <a:xfrm>
              <a:off x="3363" y="3191"/>
              <a:ext cx="224" cy="2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83" name="Oval 243"/>
            <p:cNvSpPr>
              <a:spLocks noChangeAspect="1" noChangeArrowheads="1"/>
            </p:cNvSpPr>
            <p:nvPr/>
          </p:nvSpPr>
          <p:spPr bwMode="auto">
            <a:xfrm>
              <a:off x="2644" y="3936"/>
              <a:ext cx="224" cy="2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84" name="Oval 244"/>
            <p:cNvSpPr>
              <a:spLocks noChangeAspect="1" noChangeArrowheads="1"/>
            </p:cNvSpPr>
            <p:nvPr/>
          </p:nvSpPr>
          <p:spPr bwMode="auto">
            <a:xfrm>
              <a:off x="3363" y="3864"/>
              <a:ext cx="224" cy="2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85" name="Oval 245"/>
            <p:cNvSpPr>
              <a:spLocks noChangeAspect="1" noChangeArrowheads="1"/>
            </p:cNvSpPr>
            <p:nvPr/>
          </p:nvSpPr>
          <p:spPr bwMode="auto">
            <a:xfrm>
              <a:off x="4081" y="2634"/>
              <a:ext cx="225" cy="2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86" name="Oval 246"/>
            <p:cNvSpPr>
              <a:spLocks noChangeAspect="1" noChangeArrowheads="1"/>
            </p:cNvSpPr>
            <p:nvPr/>
          </p:nvSpPr>
          <p:spPr bwMode="auto">
            <a:xfrm>
              <a:off x="4081" y="3263"/>
              <a:ext cx="225" cy="2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2887" name="Oval 247"/>
            <p:cNvSpPr>
              <a:spLocks noChangeAspect="1" noChangeArrowheads="1"/>
            </p:cNvSpPr>
            <p:nvPr/>
          </p:nvSpPr>
          <p:spPr bwMode="auto">
            <a:xfrm>
              <a:off x="4081" y="3936"/>
              <a:ext cx="225" cy="22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12889" name="Line 249"/>
          <p:cNvSpPr>
            <a:spLocks noChangeShapeType="1"/>
          </p:cNvSpPr>
          <p:nvPr/>
        </p:nvSpPr>
        <p:spPr bwMode="auto">
          <a:xfrm>
            <a:off x="4592638" y="4424363"/>
            <a:ext cx="1955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890" name="Text Box 250"/>
          <p:cNvSpPr txBox="1">
            <a:spLocks noChangeArrowheads="1"/>
          </p:cNvSpPr>
          <p:nvPr/>
        </p:nvSpPr>
        <p:spPr bwMode="auto">
          <a:xfrm>
            <a:off x="5459414" y="4013201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>
                <a:solidFill>
                  <a:schemeClr val="bg1"/>
                </a:solidFill>
                <a:latin typeface="Symbol" pitchFamily="18" charset="2"/>
              </a:rPr>
              <a:t>l</a:t>
            </a:r>
            <a:endParaRPr lang="en-US" alt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2891" name="Text Box 251"/>
          <p:cNvSpPr txBox="1">
            <a:spLocks noChangeArrowheads="1"/>
          </p:cNvSpPr>
          <p:nvPr/>
        </p:nvSpPr>
        <p:spPr bwMode="auto">
          <a:xfrm>
            <a:off x="311151" y="1749427"/>
            <a:ext cx="234391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/>
              <a:t>Longitudinal</a:t>
            </a:r>
          </a:p>
          <a:p>
            <a:pPr algn="l" eaLnBrk="0" hangingPunct="0"/>
            <a:r>
              <a:rPr lang="en-US" altLang="en-US"/>
              <a:t>optical phonons</a:t>
            </a:r>
          </a:p>
        </p:txBody>
      </p:sp>
      <p:sp>
        <p:nvSpPr>
          <p:cNvPr id="112892" name="Rectangle 25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Optical waves</a:t>
            </a:r>
          </a:p>
        </p:txBody>
      </p:sp>
      <p:sp>
        <p:nvSpPr>
          <p:cNvPr id="112893" name="Line 253"/>
          <p:cNvSpPr>
            <a:spLocks noChangeShapeType="1"/>
          </p:cNvSpPr>
          <p:nvPr/>
        </p:nvSpPr>
        <p:spPr bwMode="auto">
          <a:xfrm>
            <a:off x="4564064" y="1709738"/>
            <a:ext cx="1955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2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000125"/>
            <a:ext cx="7239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Dispersion in two dimensions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3115350" y="4851401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k</a:t>
            </a:r>
            <a:r>
              <a:rPr lang="en-US" altLang="en-US" sz="2800" baseline="-25000"/>
              <a:t>x</a:t>
            </a:r>
            <a:endParaRPr lang="en-US" altLang="en-US" sz="2800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6230025" y="4551363"/>
            <a:ext cx="4844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k</a:t>
            </a:r>
            <a:r>
              <a:rPr lang="en-US" altLang="en-US" sz="2800" baseline="-25000"/>
              <a:t>y</a:t>
            </a:r>
            <a:endParaRPr lang="en-US" altLang="en-US" sz="2800"/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533218" y="2132013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Symbol" pitchFamily="18" charset="2"/>
              </a:rPr>
              <a:t>w</a:t>
            </a:r>
            <a:r>
              <a:rPr lang="en-US" altLang="en-US" sz="2800"/>
              <a:t>(k)</a:t>
            </a:r>
            <a:endParaRPr lang="en-US" altLang="en-US" sz="2800">
              <a:latin typeface="Symbol" pitchFamily="18" charset="2"/>
            </a:endParaRPr>
          </a:p>
        </p:txBody>
      </p:sp>
      <p:graphicFrame>
        <p:nvGraphicFramePr>
          <p:cNvPr id="118794" name="Object 10"/>
          <p:cNvGraphicFramePr>
            <a:graphicFrameLocks noChangeAspect="1"/>
          </p:cNvGraphicFramePr>
          <p:nvPr/>
        </p:nvGraphicFramePr>
        <p:xfrm>
          <a:off x="2271713" y="5697538"/>
          <a:ext cx="4381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4" name="Equation" r:id="rId4" imgW="4520880" imgH="927000" progId="Equation.3">
                  <p:embed/>
                </p:oleObj>
              </mc:Choice>
              <mc:Fallback>
                <p:oleObj name="Equation" r:id="rId4" imgW="452088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5697538"/>
                        <a:ext cx="4381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1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phonons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63185" y="6137053"/>
            <a:ext cx="71384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/>
              <a:t>See </a:t>
            </a:r>
            <a:r>
              <a:rPr lang="en-US" altLang="en-US" sz="2000" dirty="0" err="1" smtClean="0"/>
              <a:t>kittel</a:t>
            </a:r>
            <a:r>
              <a:rPr lang="en-US" altLang="en-US" sz="2000" dirty="0" smtClean="0"/>
              <a:t> appendix </a:t>
            </a:r>
            <a:r>
              <a:rPr lang="en-US" altLang="en-US" sz="2000" dirty="0"/>
              <a:t>C: quantization of elastic waves: phonons</a:t>
            </a:r>
          </a:p>
        </p:txBody>
      </p:sp>
      <p:grpSp>
        <p:nvGrpSpPr>
          <p:cNvPr id="119823" name="Group 15"/>
          <p:cNvGrpSpPr>
            <a:grpSpLocks/>
          </p:cNvGrpSpPr>
          <p:nvPr/>
        </p:nvGrpSpPr>
        <p:grpSpPr bwMode="auto">
          <a:xfrm>
            <a:off x="214313" y="3843338"/>
            <a:ext cx="6419850" cy="1790700"/>
            <a:chOff x="0" y="2358"/>
            <a:chExt cx="4044" cy="1128"/>
          </a:xfrm>
        </p:grpSpPr>
        <p:graphicFrame>
          <p:nvGraphicFramePr>
            <p:cNvPr id="119811" name="Object 3"/>
            <p:cNvGraphicFramePr>
              <a:graphicFrameLocks noChangeAspect="1"/>
            </p:cNvGraphicFramePr>
            <p:nvPr/>
          </p:nvGraphicFramePr>
          <p:xfrm>
            <a:off x="0" y="2358"/>
            <a:ext cx="3704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0" name="Equation" r:id="rId3" imgW="5879880" imgH="914400" progId="Equation.3">
                    <p:embed/>
                  </p:oleObj>
                </mc:Choice>
                <mc:Fallback>
                  <p:oleObj name="Equation" r:id="rId3" imgW="587988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358"/>
                          <a:ext cx="3704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9821" name="Group 13"/>
            <p:cNvGrpSpPr>
              <a:grpSpLocks/>
            </p:cNvGrpSpPr>
            <p:nvPr/>
          </p:nvGrpSpPr>
          <p:grpSpPr bwMode="auto">
            <a:xfrm>
              <a:off x="0" y="3030"/>
              <a:ext cx="4044" cy="456"/>
              <a:chOff x="506" y="3066"/>
              <a:chExt cx="4044" cy="456"/>
            </a:xfrm>
          </p:grpSpPr>
          <p:graphicFrame>
            <p:nvGraphicFramePr>
              <p:cNvPr id="119812" name="Object 4"/>
              <p:cNvGraphicFramePr>
                <a:graphicFrameLocks noChangeAspect="1"/>
              </p:cNvGraphicFramePr>
              <p:nvPr/>
            </p:nvGraphicFramePr>
            <p:xfrm>
              <a:off x="506" y="3162"/>
              <a:ext cx="2064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771" name="Equation" r:id="rId5" imgW="3276360" imgH="419040" progId="Equation.3">
                      <p:embed/>
                    </p:oleObj>
                  </mc:Choice>
                  <mc:Fallback>
                    <p:oleObj name="Equation" r:id="rId5" imgW="327636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6" y="3162"/>
                            <a:ext cx="2064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9814" name="Object 6"/>
              <p:cNvGraphicFramePr>
                <a:graphicFrameLocks noChangeAspect="1"/>
              </p:cNvGraphicFramePr>
              <p:nvPr/>
            </p:nvGraphicFramePr>
            <p:xfrm>
              <a:off x="3206" y="3066"/>
              <a:ext cx="1344" cy="4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772" name="Equation" r:id="rId7" imgW="2133360" imgH="723600" progId="Equation.3">
                      <p:embed/>
                    </p:oleObj>
                  </mc:Choice>
                  <mc:Fallback>
                    <p:oleObj name="Equation" r:id="rId7" imgW="2133360" imgH="723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6" y="3066"/>
                            <a:ext cx="1344" cy="4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19818" name="Group 10"/>
          <p:cNvGrpSpPr>
            <a:grpSpLocks/>
          </p:cNvGrpSpPr>
          <p:nvPr/>
        </p:nvGrpSpPr>
        <p:grpSpPr bwMode="auto">
          <a:xfrm>
            <a:off x="644526" y="1416050"/>
            <a:ext cx="6270625" cy="1200150"/>
            <a:chOff x="406" y="892"/>
            <a:chExt cx="3950" cy="756"/>
          </a:xfrm>
        </p:grpSpPr>
        <p:sp>
          <p:nvSpPr>
            <p:cNvPr id="119815" name="Text Box 7"/>
            <p:cNvSpPr txBox="1">
              <a:spLocks noChangeArrowheads="1"/>
            </p:cNvSpPr>
            <p:nvPr/>
          </p:nvSpPr>
          <p:spPr bwMode="auto">
            <a:xfrm>
              <a:off x="406" y="892"/>
              <a:ext cx="305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Classical:   u</a:t>
              </a:r>
              <a:r>
                <a:rPr lang="en-US" altLang="en-US" baseline="-25000"/>
                <a:t>s</a:t>
              </a:r>
              <a:r>
                <a:rPr lang="en-US" altLang="en-US"/>
                <a:t>(t) = u</a:t>
              </a:r>
              <a:r>
                <a:rPr lang="en-US" altLang="en-US" baseline="-25000"/>
                <a:t>k</a:t>
              </a:r>
              <a:r>
                <a:rPr lang="en-US" altLang="en-US"/>
                <a:t>(t) e</a:t>
              </a:r>
              <a:r>
                <a:rPr lang="en-US" altLang="en-US" i="1" baseline="30000"/>
                <a:t>i</a:t>
              </a:r>
              <a:r>
                <a:rPr lang="en-US" altLang="en-US" baseline="30000"/>
                <a:t> kas</a:t>
              </a:r>
            </a:p>
            <a:p>
              <a:pPr algn="l"/>
              <a:endParaRPr lang="en-US" altLang="en-US"/>
            </a:p>
            <a:p>
              <a:pPr algn="l"/>
              <a:r>
                <a:rPr lang="en-US" altLang="en-US"/>
                <a:t>EOM:				    with </a:t>
              </a:r>
            </a:p>
          </p:txBody>
        </p:sp>
        <p:graphicFrame>
          <p:nvGraphicFramePr>
            <p:cNvPr id="119816" name="Object 8"/>
            <p:cNvGraphicFramePr>
              <a:graphicFrameLocks noChangeAspect="1"/>
            </p:cNvGraphicFramePr>
            <p:nvPr/>
          </p:nvGraphicFramePr>
          <p:xfrm>
            <a:off x="1202" y="1396"/>
            <a:ext cx="144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3" name="Equation" r:id="rId9" imgW="2298600" imgH="368280" progId="Equation.3">
                    <p:embed/>
                  </p:oleObj>
                </mc:Choice>
                <mc:Fallback>
                  <p:oleObj name="Equation" r:id="rId9" imgW="22986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1396"/>
                          <a:ext cx="144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17" name="Object 9"/>
            <p:cNvGraphicFramePr>
              <a:graphicFrameLocks noChangeAspect="1"/>
            </p:cNvGraphicFramePr>
            <p:nvPr/>
          </p:nvGraphicFramePr>
          <p:xfrm>
            <a:off x="3492" y="1356"/>
            <a:ext cx="86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74" name="Equation" r:id="rId11" imgW="1371600" imgH="431640" progId="Equation.3">
                    <p:embed/>
                  </p:oleObj>
                </mc:Choice>
                <mc:Fallback>
                  <p:oleObj name="Equation" r:id="rId11" imgW="1371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2" y="1356"/>
                          <a:ext cx="864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9819" name="Line 11"/>
          <p:cNvSpPr>
            <a:spLocks noChangeShapeType="1"/>
          </p:cNvSpPr>
          <p:nvPr/>
        </p:nvSpPr>
        <p:spPr bwMode="auto">
          <a:xfrm>
            <a:off x="1042988" y="2886075"/>
            <a:ext cx="705802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19822" name="Text Box 14"/>
          <p:cNvSpPr txBox="1">
            <a:spLocks noChangeArrowheads="1"/>
          </p:cNvSpPr>
          <p:nvPr/>
        </p:nvSpPr>
        <p:spPr bwMode="auto">
          <a:xfrm>
            <a:off x="2221044" y="3116264"/>
            <a:ext cx="4700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Quantum states of elastic waves:</a:t>
            </a:r>
          </a:p>
        </p:txBody>
      </p:sp>
      <p:grpSp>
        <p:nvGrpSpPr>
          <p:cNvPr id="119840" name="Group 32"/>
          <p:cNvGrpSpPr>
            <a:grpSpLocks/>
          </p:cNvGrpSpPr>
          <p:nvPr/>
        </p:nvGrpSpPr>
        <p:grpSpPr bwMode="auto">
          <a:xfrm>
            <a:off x="7121528" y="3771902"/>
            <a:ext cx="1963739" cy="2090738"/>
            <a:chOff x="4486" y="2376"/>
            <a:chExt cx="1237" cy="1317"/>
          </a:xfrm>
        </p:grpSpPr>
        <p:grpSp>
          <p:nvGrpSpPr>
            <p:cNvPr id="119827" name="Group 19"/>
            <p:cNvGrpSpPr>
              <a:grpSpLocks/>
            </p:cNvGrpSpPr>
            <p:nvPr/>
          </p:nvGrpSpPr>
          <p:grpSpPr bwMode="auto">
            <a:xfrm>
              <a:off x="4486" y="2376"/>
              <a:ext cx="1237" cy="1317"/>
              <a:chOff x="3321" y="1891"/>
              <a:chExt cx="1575" cy="1618"/>
            </a:xfrm>
          </p:grpSpPr>
          <p:sp>
            <p:nvSpPr>
              <p:cNvPr id="119828" name="Line 20"/>
              <p:cNvSpPr>
                <a:spLocks noChangeShapeType="1"/>
              </p:cNvSpPr>
              <p:nvPr/>
            </p:nvSpPr>
            <p:spPr bwMode="auto">
              <a:xfrm>
                <a:off x="3321" y="3204"/>
                <a:ext cx="1494" cy="0"/>
              </a:xfrm>
              <a:prstGeom prst="line">
                <a:avLst/>
              </a:prstGeom>
              <a:noFill/>
              <a:ln w="1270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9829" name="Line 21"/>
              <p:cNvSpPr>
                <a:spLocks noChangeShapeType="1"/>
              </p:cNvSpPr>
              <p:nvPr/>
            </p:nvSpPr>
            <p:spPr bwMode="auto">
              <a:xfrm flipV="1">
                <a:off x="4046" y="2214"/>
                <a:ext cx="0" cy="990"/>
              </a:xfrm>
              <a:prstGeom prst="line">
                <a:avLst/>
              </a:prstGeom>
              <a:noFill/>
              <a:ln w="1270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19830" name="Text Box 22"/>
              <p:cNvSpPr txBox="1">
                <a:spLocks noChangeArrowheads="1"/>
              </p:cNvSpPr>
              <p:nvPr/>
            </p:nvSpPr>
            <p:spPr bwMode="auto">
              <a:xfrm>
                <a:off x="4610" y="3152"/>
                <a:ext cx="286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u</a:t>
                </a:r>
              </a:p>
            </p:txBody>
          </p:sp>
          <p:sp>
            <p:nvSpPr>
              <p:cNvPr id="119831" name="Text Box 23"/>
              <p:cNvSpPr txBox="1">
                <a:spLocks noChangeArrowheads="1"/>
              </p:cNvSpPr>
              <p:nvPr/>
            </p:nvSpPr>
            <p:spPr bwMode="auto">
              <a:xfrm>
                <a:off x="3744" y="1891"/>
                <a:ext cx="615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V(u)</a:t>
                </a:r>
              </a:p>
            </p:txBody>
          </p:sp>
        </p:grpSp>
        <p:sp>
          <p:nvSpPr>
            <p:cNvPr id="119832" name="Line 24"/>
            <p:cNvSpPr>
              <a:spLocks noChangeShapeType="1"/>
            </p:cNvSpPr>
            <p:nvPr/>
          </p:nvSpPr>
          <p:spPr bwMode="auto">
            <a:xfrm>
              <a:off x="4929" y="3361"/>
              <a:ext cx="258" cy="0"/>
            </a:xfrm>
            <a:prstGeom prst="line">
              <a:avLst/>
            </a:prstGeom>
            <a:noFill/>
            <a:ln w="9525">
              <a:solidFill>
                <a:srgbClr val="01FF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19833" name="Line 25"/>
            <p:cNvSpPr>
              <a:spLocks noChangeShapeType="1"/>
            </p:cNvSpPr>
            <p:nvPr/>
          </p:nvSpPr>
          <p:spPr bwMode="auto">
            <a:xfrm>
              <a:off x="4794" y="3193"/>
              <a:ext cx="526" cy="0"/>
            </a:xfrm>
            <a:prstGeom prst="line">
              <a:avLst/>
            </a:prstGeom>
            <a:noFill/>
            <a:ln w="9525">
              <a:solidFill>
                <a:srgbClr val="01FF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19834" name="Line 26"/>
            <p:cNvSpPr>
              <a:spLocks noChangeShapeType="1"/>
            </p:cNvSpPr>
            <p:nvPr/>
          </p:nvSpPr>
          <p:spPr bwMode="auto">
            <a:xfrm>
              <a:off x="4721" y="3027"/>
              <a:ext cx="666" cy="0"/>
            </a:xfrm>
            <a:prstGeom prst="line">
              <a:avLst/>
            </a:prstGeom>
            <a:noFill/>
            <a:ln w="9525">
              <a:solidFill>
                <a:srgbClr val="01FF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19835" name="Line 27"/>
            <p:cNvSpPr>
              <a:spLocks noChangeShapeType="1"/>
            </p:cNvSpPr>
            <p:nvPr/>
          </p:nvSpPr>
          <p:spPr bwMode="auto">
            <a:xfrm>
              <a:off x="4668" y="2857"/>
              <a:ext cx="774" cy="0"/>
            </a:xfrm>
            <a:prstGeom prst="line">
              <a:avLst/>
            </a:prstGeom>
            <a:noFill/>
            <a:ln w="9525">
              <a:solidFill>
                <a:srgbClr val="01FF2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19826" name="Freeform 18"/>
            <p:cNvSpPr>
              <a:spLocks noChangeAspect="1"/>
            </p:cNvSpPr>
            <p:nvPr/>
          </p:nvSpPr>
          <p:spPr bwMode="auto">
            <a:xfrm>
              <a:off x="4628" y="2749"/>
              <a:ext cx="857" cy="690"/>
            </a:xfrm>
            <a:custGeom>
              <a:avLst/>
              <a:gdLst>
                <a:gd name="T0" fmla="*/ 241 w 23864"/>
                <a:gd name="T1" fmla="*/ 637 h 16025"/>
                <a:gd name="T2" fmla="*/ 723 w 23864"/>
                <a:gd name="T3" fmla="*/ 1874 h 16025"/>
                <a:gd name="T4" fmla="*/ 1205 w 23864"/>
                <a:gd name="T5" fmla="*/ 3059 h 16025"/>
                <a:gd name="T6" fmla="*/ 1688 w 23864"/>
                <a:gd name="T7" fmla="*/ 4192 h 16025"/>
                <a:gd name="T8" fmla="*/ 2170 w 23864"/>
                <a:gd name="T9" fmla="*/ 5273 h 16025"/>
                <a:gd name="T10" fmla="*/ 2652 w 23864"/>
                <a:gd name="T11" fmla="*/ 6304 h 16025"/>
                <a:gd name="T12" fmla="*/ 3134 w 23864"/>
                <a:gd name="T13" fmla="*/ 7281 h 16025"/>
                <a:gd name="T14" fmla="*/ 3616 w 23864"/>
                <a:gd name="T15" fmla="*/ 8207 h 16025"/>
                <a:gd name="T16" fmla="*/ 4099 w 23864"/>
                <a:gd name="T17" fmla="*/ 9080 h 16025"/>
                <a:gd name="T18" fmla="*/ 4581 w 23864"/>
                <a:gd name="T19" fmla="*/ 9902 h 16025"/>
                <a:gd name="T20" fmla="*/ 5063 w 23864"/>
                <a:gd name="T21" fmla="*/ 10673 h 16025"/>
                <a:gd name="T22" fmla="*/ 5545 w 23864"/>
                <a:gd name="T23" fmla="*/ 11391 h 16025"/>
                <a:gd name="T24" fmla="*/ 6026 w 23864"/>
                <a:gd name="T25" fmla="*/ 12058 h 16025"/>
                <a:gd name="T26" fmla="*/ 6509 w 23864"/>
                <a:gd name="T27" fmla="*/ 12673 h 16025"/>
                <a:gd name="T28" fmla="*/ 6991 w 23864"/>
                <a:gd name="T29" fmla="*/ 13238 h 16025"/>
                <a:gd name="T30" fmla="*/ 7473 w 23864"/>
                <a:gd name="T31" fmla="*/ 13749 h 16025"/>
                <a:gd name="T32" fmla="*/ 7955 w 23864"/>
                <a:gd name="T33" fmla="*/ 14209 h 16025"/>
                <a:gd name="T34" fmla="*/ 8438 w 23864"/>
                <a:gd name="T35" fmla="*/ 14617 h 16025"/>
                <a:gd name="T36" fmla="*/ 8920 w 23864"/>
                <a:gd name="T37" fmla="*/ 14973 h 16025"/>
                <a:gd name="T38" fmla="*/ 9402 w 23864"/>
                <a:gd name="T39" fmla="*/ 15277 h 16025"/>
                <a:gd name="T40" fmla="*/ 9884 w 23864"/>
                <a:gd name="T41" fmla="*/ 15529 h 16025"/>
                <a:gd name="T42" fmla="*/ 10366 w 23864"/>
                <a:gd name="T43" fmla="*/ 15730 h 16025"/>
                <a:gd name="T44" fmla="*/ 10849 w 23864"/>
                <a:gd name="T45" fmla="*/ 15879 h 16025"/>
                <a:gd name="T46" fmla="*/ 11330 w 23864"/>
                <a:gd name="T47" fmla="*/ 15976 h 16025"/>
                <a:gd name="T48" fmla="*/ 11811 w 23864"/>
                <a:gd name="T49" fmla="*/ 16021 h 16025"/>
                <a:gd name="T50" fmla="*/ 12293 w 23864"/>
                <a:gd name="T51" fmla="*/ 16015 h 16025"/>
                <a:gd name="T52" fmla="*/ 12775 w 23864"/>
                <a:gd name="T53" fmla="*/ 15957 h 16025"/>
                <a:gd name="T54" fmla="*/ 13257 w 23864"/>
                <a:gd name="T55" fmla="*/ 15847 h 16025"/>
                <a:gd name="T56" fmla="*/ 13740 w 23864"/>
                <a:gd name="T57" fmla="*/ 15685 h 16025"/>
                <a:gd name="T58" fmla="*/ 14222 w 23864"/>
                <a:gd name="T59" fmla="*/ 15471 h 16025"/>
                <a:gd name="T60" fmla="*/ 14704 w 23864"/>
                <a:gd name="T61" fmla="*/ 15206 h 16025"/>
                <a:gd name="T62" fmla="*/ 15186 w 23864"/>
                <a:gd name="T63" fmla="*/ 14888 h 16025"/>
                <a:gd name="T64" fmla="*/ 15669 w 23864"/>
                <a:gd name="T65" fmla="*/ 14520 h 16025"/>
                <a:gd name="T66" fmla="*/ 16151 w 23864"/>
                <a:gd name="T67" fmla="*/ 14098 h 16025"/>
                <a:gd name="T68" fmla="*/ 16633 w 23864"/>
                <a:gd name="T69" fmla="*/ 13626 h 16025"/>
                <a:gd name="T70" fmla="*/ 17114 w 23864"/>
                <a:gd name="T71" fmla="*/ 13101 h 16025"/>
                <a:gd name="T72" fmla="*/ 17596 w 23864"/>
                <a:gd name="T73" fmla="*/ 12525 h 16025"/>
                <a:gd name="T74" fmla="*/ 18079 w 23864"/>
                <a:gd name="T75" fmla="*/ 11897 h 16025"/>
                <a:gd name="T76" fmla="*/ 18561 w 23864"/>
                <a:gd name="T77" fmla="*/ 11217 h 16025"/>
                <a:gd name="T78" fmla="*/ 19043 w 23864"/>
                <a:gd name="T79" fmla="*/ 10486 h 16025"/>
                <a:gd name="T80" fmla="*/ 19525 w 23864"/>
                <a:gd name="T81" fmla="*/ 9701 h 16025"/>
                <a:gd name="T82" fmla="*/ 20007 w 23864"/>
                <a:gd name="T83" fmla="*/ 8867 h 16025"/>
                <a:gd name="T84" fmla="*/ 20490 w 23864"/>
                <a:gd name="T85" fmla="*/ 7980 h 16025"/>
                <a:gd name="T86" fmla="*/ 20972 w 23864"/>
                <a:gd name="T87" fmla="*/ 7041 h 16025"/>
                <a:gd name="T88" fmla="*/ 21454 w 23864"/>
                <a:gd name="T89" fmla="*/ 6051 h 16025"/>
                <a:gd name="T90" fmla="*/ 21936 w 23864"/>
                <a:gd name="T91" fmla="*/ 5008 h 16025"/>
                <a:gd name="T92" fmla="*/ 22419 w 23864"/>
                <a:gd name="T93" fmla="*/ 3914 h 16025"/>
                <a:gd name="T94" fmla="*/ 22900 w 23864"/>
                <a:gd name="T95" fmla="*/ 2767 h 16025"/>
                <a:gd name="T96" fmla="*/ 23382 w 23864"/>
                <a:gd name="T97" fmla="*/ 1570 h 16025"/>
                <a:gd name="T98" fmla="*/ 23864 w 23864"/>
                <a:gd name="T99" fmla="*/ 320 h 16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864" h="16025">
                  <a:moveTo>
                    <a:pt x="0" y="0"/>
                  </a:moveTo>
                  <a:lnTo>
                    <a:pt x="0" y="0"/>
                  </a:lnTo>
                  <a:lnTo>
                    <a:pt x="121" y="320"/>
                  </a:lnTo>
                  <a:lnTo>
                    <a:pt x="241" y="637"/>
                  </a:lnTo>
                  <a:lnTo>
                    <a:pt x="362" y="952"/>
                  </a:lnTo>
                  <a:lnTo>
                    <a:pt x="483" y="1263"/>
                  </a:lnTo>
                  <a:lnTo>
                    <a:pt x="603" y="1570"/>
                  </a:lnTo>
                  <a:lnTo>
                    <a:pt x="723" y="1874"/>
                  </a:lnTo>
                  <a:lnTo>
                    <a:pt x="844" y="2176"/>
                  </a:lnTo>
                  <a:lnTo>
                    <a:pt x="965" y="2473"/>
                  </a:lnTo>
                  <a:lnTo>
                    <a:pt x="1086" y="2767"/>
                  </a:lnTo>
                  <a:lnTo>
                    <a:pt x="1205" y="3059"/>
                  </a:lnTo>
                  <a:lnTo>
                    <a:pt x="1326" y="3348"/>
                  </a:lnTo>
                  <a:lnTo>
                    <a:pt x="1447" y="3632"/>
                  </a:lnTo>
                  <a:lnTo>
                    <a:pt x="1567" y="3914"/>
                  </a:lnTo>
                  <a:lnTo>
                    <a:pt x="1688" y="4192"/>
                  </a:lnTo>
                  <a:lnTo>
                    <a:pt x="1808" y="4468"/>
                  </a:lnTo>
                  <a:lnTo>
                    <a:pt x="1929" y="4740"/>
                  </a:lnTo>
                  <a:lnTo>
                    <a:pt x="2049" y="5008"/>
                  </a:lnTo>
                  <a:lnTo>
                    <a:pt x="2170" y="5273"/>
                  </a:lnTo>
                  <a:lnTo>
                    <a:pt x="2291" y="5536"/>
                  </a:lnTo>
                  <a:lnTo>
                    <a:pt x="2412" y="5795"/>
                  </a:lnTo>
                  <a:lnTo>
                    <a:pt x="2531" y="6051"/>
                  </a:lnTo>
                  <a:lnTo>
                    <a:pt x="2652" y="6304"/>
                  </a:lnTo>
                  <a:lnTo>
                    <a:pt x="2773" y="6552"/>
                  </a:lnTo>
                  <a:lnTo>
                    <a:pt x="2893" y="6798"/>
                  </a:lnTo>
                  <a:lnTo>
                    <a:pt x="3013" y="7041"/>
                  </a:lnTo>
                  <a:lnTo>
                    <a:pt x="3134" y="7281"/>
                  </a:lnTo>
                  <a:lnTo>
                    <a:pt x="3255" y="7517"/>
                  </a:lnTo>
                  <a:lnTo>
                    <a:pt x="3375" y="7750"/>
                  </a:lnTo>
                  <a:lnTo>
                    <a:pt x="3496" y="7980"/>
                  </a:lnTo>
                  <a:lnTo>
                    <a:pt x="3616" y="8207"/>
                  </a:lnTo>
                  <a:lnTo>
                    <a:pt x="3737" y="8429"/>
                  </a:lnTo>
                  <a:lnTo>
                    <a:pt x="3857" y="8650"/>
                  </a:lnTo>
                  <a:lnTo>
                    <a:pt x="3978" y="8867"/>
                  </a:lnTo>
                  <a:lnTo>
                    <a:pt x="4099" y="9080"/>
                  </a:lnTo>
                  <a:lnTo>
                    <a:pt x="4220" y="9290"/>
                  </a:lnTo>
                  <a:lnTo>
                    <a:pt x="4339" y="9498"/>
                  </a:lnTo>
                  <a:lnTo>
                    <a:pt x="4460" y="9701"/>
                  </a:lnTo>
                  <a:lnTo>
                    <a:pt x="4581" y="9902"/>
                  </a:lnTo>
                  <a:lnTo>
                    <a:pt x="4701" y="10100"/>
                  </a:lnTo>
                  <a:lnTo>
                    <a:pt x="4821" y="10294"/>
                  </a:lnTo>
                  <a:lnTo>
                    <a:pt x="4942" y="10486"/>
                  </a:lnTo>
                  <a:lnTo>
                    <a:pt x="5063" y="10673"/>
                  </a:lnTo>
                  <a:lnTo>
                    <a:pt x="5183" y="10858"/>
                  </a:lnTo>
                  <a:lnTo>
                    <a:pt x="5304" y="11038"/>
                  </a:lnTo>
                  <a:lnTo>
                    <a:pt x="5425" y="11217"/>
                  </a:lnTo>
                  <a:lnTo>
                    <a:pt x="5545" y="11391"/>
                  </a:lnTo>
                  <a:lnTo>
                    <a:pt x="5665" y="11564"/>
                  </a:lnTo>
                  <a:lnTo>
                    <a:pt x="5786" y="11732"/>
                  </a:lnTo>
                  <a:lnTo>
                    <a:pt x="5907" y="11897"/>
                  </a:lnTo>
                  <a:lnTo>
                    <a:pt x="6026" y="12058"/>
                  </a:lnTo>
                  <a:lnTo>
                    <a:pt x="6147" y="12218"/>
                  </a:lnTo>
                  <a:lnTo>
                    <a:pt x="6268" y="12373"/>
                  </a:lnTo>
                  <a:lnTo>
                    <a:pt x="6389" y="12525"/>
                  </a:lnTo>
                  <a:lnTo>
                    <a:pt x="6509" y="12673"/>
                  </a:lnTo>
                  <a:lnTo>
                    <a:pt x="6630" y="12819"/>
                  </a:lnTo>
                  <a:lnTo>
                    <a:pt x="6750" y="12962"/>
                  </a:lnTo>
                  <a:lnTo>
                    <a:pt x="6871" y="13101"/>
                  </a:lnTo>
                  <a:lnTo>
                    <a:pt x="6991" y="13238"/>
                  </a:lnTo>
                  <a:lnTo>
                    <a:pt x="7112" y="13370"/>
                  </a:lnTo>
                  <a:lnTo>
                    <a:pt x="7233" y="13500"/>
                  </a:lnTo>
                  <a:lnTo>
                    <a:pt x="7352" y="13626"/>
                  </a:lnTo>
                  <a:lnTo>
                    <a:pt x="7473" y="13749"/>
                  </a:lnTo>
                  <a:lnTo>
                    <a:pt x="7594" y="13869"/>
                  </a:lnTo>
                  <a:lnTo>
                    <a:pt x="7715" y="13985"/>
                  </a:lnTo>
                  <a:lnTo>
                    <a:pt x="7834" y="14098"/>
                  </a:lnTo>
                  <a:lnTo>
                    <a:pt x="7955" y="14209"/>
                  </a:lnTo>
                  <a:lnTo>
                    <a:pt x="8076" y="14316"/>
                  </a:lnTo>
                  <a:lnTo>
                    <a:pt x="8197" y="14419"/>
                  </a:lnTo>
                  <a:lnTo>
                    <a:pt x="8317" y="14520"/>
                  </a:lnTo>
                  <a:lnTo>
                    <a:pt x="8438" y="14617"/>
                  </a:lnTo>
                  <a:lnTo>
                    <a:pt x="8558" y="14710"/>
                  </a:lnTo>
                  <a:lnTo>
                    <a:pt x="8678" y="14801"/>
                  </a:lnTo>
                  <a:lnTo>
                    <a:pt x="8799" y="14888"/>
                  </a:lnTo>
                  <a:lnTo>
                    <a:pt x="8920" y="14973"/>
                  </a:lnTo>
                  <a:lnTo>
                    <a:pt x="9041" y="15053"/>
                  </a:lnTo>
                  <a:lnTo>
                    <a:pt x="9160" y="15132"/>
                  </a:lnTo>
                  <a:lnTo>
                    <a:pt x="9281" y="15206"/>
                  </a:lnTo>
                  <a:lnTo>
                    <a:pt x="9402" y="15277"/>
                  </a:lnTo>
                  <a:lnTo>
                    <a:pt x="9523" y="15345"/>
                  </a:lnTo>
                  <a:lnTo>
                    <a:pt x="9643" y="15410"/>
                  </a:lnTo>
                  <a:lnTo>
                    <a:pt x="9763" y="15471"/>
                  </a:lnTo>
                  <a:lnTo>
                    <a:pt x="9884" y="15529"/>
                  </a:lnTo>
                  <a:lnTo>
                    <a:pt x="10004" y="15585"/>
                  </a:lnTo>
                  <a:lnTo>
                    <a:pt x="10125" y="15637"/>
                  </a:lnTo>
                  <a:lnTo>
                    <a:pt x="10246" y="15685"/>
                  </a:lnTo>
                  <a:lnTo>
                    <a:pt x="10366" y="15730"/>
                  </a:lnTo>
                  <a:lnTo>
                    <a:pt x="10486" y="15772"/>
                  </a:lnTo>
                  <a:lnTo>
                    <a:pt x="10607" y="15811"/>
                  </a:lnTo>
                  <a:lnTo>
                    <a:pt x="10728" y="15847"/>
                  </a:lnTo>
                  <a:lnTo>
                    <a:pt x="10849" y="15879"/>
                  </a:lnTo>
                  <a:lnTo>
                    <a:pt x="10968" y="15908"/>
                  </a:lnTo>
                  <a:lnTo>
                    <a:pt x="11089" y="15934"/>
                  </a:lnTo>
                  <a:lnTo>
                    <a:pt x="11210" y="15957"/>
                  </a:lnTo>
                  <a:lnTo>
                    <a:pt x="11330" y="15976"/>
                  </a:lnTo>
                  <a:lnTo>
                    <a:pt x="11449" y="15993"/>
                  </a:lnTo>
                  <a:lnTo>
                    <a:pt x="11570" y="16006"/>
                  </a:lnTo>
                  <a:lnTo>
                    <a:pt x="11691" y="16015"/>
                  </a:lnTo>
                  <a:lnTo>
                    <a:pt x="11811" y="16021"/>
                  </a:lnTo>
                  <a:lnTo>
                    <a:pt x="11932" y="16025"/>
                  </a:lnTo>
                  <a:lnTo>
                    <a:pt x="12052" y="16025"/>
                  </a:lnTo>
                  <a:lnTo>
                    <a:pt x="12173" y="16021"/>
                  </a:lnTo>
                  <a:lnTo>
                    <a:pt x="12293" y="16015"/>
                  </a:lnTo>
                  <a:lnTo>
                    <a:pt x="12414" y="16006"/>
                  </a:lnTo>
                  <a:lnTo>
                    <a:pt x="12535" y="15993"/>
                  </a:lnTo>
                  <a:lnTo>
                    <a:pt x="12656" y="15976"/>
                  </a:lnTo>
                  <a:lnTo>
                    <a:pt x="12775" y="15957"/>
                  </a:lnTo>
                  <a:lnTo>
                    <a:pt x="12896" y="15934"/>
                  </a:lnTo>
                  <a:lnTo>
                    <a:pt x="13017" y="15908"/>
                  </a:lnTo>
                  <a:lnTo>
                    <a:pt x="13137" y="15879"/>
                  </a:lnTo>
                  <a:lnTo>
                    <a:pt x="13257" y="15847"/>
                  </a:lnTo>
                  <a:lnTo>
                    <a:pt x="13378" y="15811"/>
                  </a:lnTo>
                  <a:lnTo>
                    <a:pt x="13499" y="15772"/>
                  </a:lnTo>
                  <a:lnTo>
                    <a:pt x="13619" y="15730"/>
                  </a:lnTo>
                  <a:lnTo>
                    <a:pt x="13740" y="15685"/>
                  </a:lnTo>
                  <a:lnTo>
                    <a:pt x="13861" y="15637"/>
                  </a:lnTo>
                  <a:lnTo>
                    <a:pt x="13981" y="15585"/>
                  </a:lnTo>
                  <a:lnTo>
                    <a:pt x="14101" y="15529"/>
                  </a:lnTo>
                  <a:lnTo>
                    <a:pt x="14222" y="15471"/>
                  </a:lnTo>
                  <a:lnTo>
                    <a:pt x="14343" y="15410"/>
                  </a:lnTo>
                  <a:lnTo>
                    <a:pt x="14462" y="15345"/>
                  </a:lnTo>
                  <a:lnTo>
                    <a:pt x="14583" y="15277"/>
                  </a:lnTo>
                  <a:lnTo>
                    <a:pt x="14704" y="15206"/>
                  </a:lnTo>
                  <a:lnTo>
                    <a:pt x="14825" y="15132"/>
                  </a:lnTo>
                  <a:lnTo>
                    <a:pt x="14945" y="15053"/>
                  </a:lnTo>
                  <a:lnTo>
                    <a:pt x="15066" y="14973"/>
                  </a:lnTo>
                  <a:lnTo>
                    <a:pt x="15186" y="14888"/>
                  </a:lnTo>
                  <a:lnTo>
                    <a:pt x="15307" y="14801"/>
                  </a:lnTo>
                  <a:lnTo>
                    <a:pt x="15427" y="14710"/>
                  </a:lnTo>
                  <a:lnTo>
                    <a:pt x="15548" y="14617"/>
                  </a:lnTo>
                  <a:lnTo>
                    <a:pt x="15669" y="14520"/>
                  </a:lnTo>
                  <a:lnTo>
                    <a:pt x="15788" y="14419"/>
                  </a:lnTo>
                  <a:lnTo>
                    <a:pt x="15909" y="14316"/>
                  </a:lnTo>
                  <a:lnTo>
                    <a:pt x="16030" y="14209"/>
                  </a:lnTo>
                  <a:lnTo>
                    <a:pt x="16151" y="14098"/>
                  </a:lnTo>
                  <a:lnTo>
                    <a:pt x="16270" y="13985"/>
                  </a:lnTo>
                  <a:lnTo>
                    <a:pt x="16391" y="13869"/>
                  </a:lnTo>
                  <a:lnTo>
                    <a:pt x="16512" y="13749"/>
                  </a:lnTo>
                  <a:lnTo>
                    <a:pt x="16633" y="13626"/>
                  </a:lnTo>
                  <a:lnTo>
                    <a:pt x="16753" y="13500"/>
                  </a:lnTo>
                  <a:lnTo>
                    <a:pt x="16874" y="13370"/>
                  </a:lnTo>
                  <a:lnTo>
                    <a:pt x="16994" y="13238"/>
                  </a:lnTo>
                  <a:lnTo>
                    <a:pt x="17114" y="13101"/>
                  </a:lnTo>
                  <a:lnTo>
                    <a:pt x="17235" y="12962"/>
                  </a:lnTo>
                  <a:lnTo>
                    <a:pt x="17356" y="12819"/>
                  </a:lnTo>
                  <a:lnTo>
                    <a:pt x="17477" y="12673"/>
                  </a:lnTo>
                  <a:lnTo>
                    <a:pt x="17596" y="12525"/>
                  </a:lnTo>
                  <a:lnTo>
                    <a:pt x="17717" y="12373"/>
                  </a:lnTo>
                  <a:lnTo>
                    <a:pt x="17838" y="12218"/>
                  </a:lnTo>
                  <a:lnTo>
                    <a:pt x="17959" y="12058"/>
                  </a:lnTo>
                  <a:lnTo>
                    <a:pt x="18079" y="11897"/>
                  </a:lnTo>
                  <a:lnTo>
                    <a:pt x="18199" y="11732"/>
                  </a:lnTo>
                  <a:lnTo>
                    <a:pt x="18320" y="11564"/>
                  </a:lnTo>
                  <a:lnTo>
                    <a:pt x="18440" y="11391"/>
                  </a:lnTo>
                  <a:lnTo>
                    <a:pt x="18561" y="11217"/>
                  </a:lnTo>
                  <a:lnTo>
                    <a:pt x="18682" y="11038"/>
                  </a:lnTo>
                  <a:lnTo>
                    <a:pt x="18802" y="10858"/>
                  </a:lnTo>
                  <a:lnTo>
                    <a:pt x="18922" y="10673"/>
                  </a:lnTo>
                  <a:lnTo>
                    <a:pt x="19043" y="10486"/>
                  </a:lnTo>
                  <a:lnTo>
                    <a:pt x="19164" y="10294"/>
                  </a:lnTo>
                  <a:lnTo>
                    <a:pt x="19285" y="10100"/>
                  </a:lnTo>
                  <a:lnTo>
                    <a:pt x="19404" y="9902"/>
                  </a:lnTo>
                  <a:lnTo>
                    <a:pt x="19525" y="9701"/>
                  </a:lnTo>
                  <a:lnTo>
                    <a:pt x="19646" y="9498"/>
                  </a:lnTo>
                  <a:lnTo>
                    <a:pt x="19766" y="9290"/>
                  </a:lnTo>
                  <a:lnTo>
                    <a:pt x="19887" y="9080"/>
                  </a:lnTo>
                  <a:lnTo>
                    <a:pt x="20007" y="8867"/>
                  </a:lnTo>
                  <a:lnTo>
                    <a:pt x="20128" y="8650"/>
                  </a:lnTo>
                  <a:lnTo>
                    <a:pt x="20248" y="8429"/>
                  </a:lnTo>
                  <a:lnTo>
                    <a:pt x="20369" y="8207"/>
                  </a:lnTo>
                  <a:lnTo>
                    <a:pt x="20490" y="7980"/>
                  </a:lnTo>
                  <a:lnTo>
                    <a:pt x="20610" y="7750"/>
                  </a:lnTo>
                  <a:lnTo>
                    <a:pt x="20730" y="7517"/>
                  </a:lnTo>
                  <a:lnTo>
                    <a:pt x="20851" y="7281"/>
                  </a:lnTo>
                  <a:lnTo>
                    <a:pt x="20972" y="7041"/>
                  </a:lnTo>
                  <a:lnTo>
                    <a:pt x="21093" y="6798"/>
                  </a:lnTo>
                  <a:lnTo>
                    <a:pt x="21212" y="6552"/>
                  </a:lnTo>
                  <a:lnTo>
                    <a:pt x="21333" y="6304"/>
                  </a:lnTo>
                  <a:lnTo>
                    <a:pt x="21454" y="6051"/>
                  </a:lnTo>
                  <a:lnTo>
                    <a:pt x="21574" y="5795"/>
                  </a:lnTo>
                  <a:lnTo>
                    <a:pt x="21695" y="5536"/>
                  </a:lnTo>
                  <a:lnTo>
                    <a:pt x="21815" y="5273"/>
                  </a:lnTo>
                  <a:lnTo>
                    <a:pt x="21936" y="5008"/>
                  </a:lnTo>
                  <a:lnTo>
                    <a:pt x="22056" y="4740"/>
                  </a:lnTo>
                  <a:lnTo>
                    <a:pt x="22177" y="4468"/>
                  </a:lnTo>
                  <a:lnTo>
                    <a:pt x="22298" y="4192"/>
                  </a:lnTo>
                  <a:lnTo>
                    <a:pt x="22419" y="3914"/>
                  </a:lnTo>
                  <a:lnTo>
                    <a:pt x="22538" y="3632"/>
                  </a:lnTo>
                  <a:lnTo>
                    <a:pt x="22659" y="3348"/>
                  </a:lnTo>
                  <a:lnTo>
                    <a:pt x="22780" y="3059"/>
                  </a:lnTo>
                  <a:lnTo>
                    <a:pt x="22900" y="2767"/>
                  </a:lnTo>
                  <a:lnTo>
                    <a:pt x="23020" y="2473"/>
                  </a:lnTo>
                  <a:lnTo>
                    <a:pt x="23141" y="2176"/>
                  </a:lnTo>
                  <a:lnTo>
                    <a:pt x="23262" y="1874"/>
                  </a:lnTo>
                  <a:lnTo>
                    <a:pt x="23382" y="1570"/>
                  </a:lnTo>
                  <a:lnTo>
                    <a:pt x="23503" y="1263"/>
                  </a:lnTo>
                  <a:lnTo>
                    <a:pt x="23623" y="952"/>
                  </a:lnTo>
                  <a:lnTo>
                    <a:pt x="23744" y="637"/>
                  </a:lnTo>
                  <a:lnTo>
                    <a:pt x="23864" y="32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19836" name="Text Box 28"/>
            <p:cNvSpPr txBox="1">
              <a:spLocks noChangeArrowheads="1"/>
            </p:cNvSpPr>
            <p:nvPr/>
          </p:nvSpPr>
          <p:spPr bwMode="auto">
            <a:xfrm>
              <a:off x="5186" y="3280"/>
              <a:ext cx="17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0</a:t>
              </a:r>
            </a:p>
          </p:txBody>
        </p:sp>
        <p:sp>
          <p:nvSpPr>
            <p:cNvPr id="119837" name="Text Box 29"/>
            <p:cNvSpPr txBox="1">
              <a:spLocks noChangeArrowheads="1"/>
            </p:cNvSpPr>
            <p:nvPr/>
          </p:nvSpPr>
          <p:spPr bwMode="auto">
            <a:xfrm>
              <a:off x="5291" y="3107"/>
              <a:ext cx="17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1</a:t>
              </a:r>
            </a:p>
          </p:txBody>
        </p:sp>
        <p:sp>
          <p:nvSpPr>
            <p:cNvPr id="119838" name="Text Box 30"/>
            <p:cNvSpPr txBox="1">
              <a:spLocks noChangeArrowheads="1"/>
            </p:cNvSpPr>
            <p:nvPr/>
          </p:nvSpPr>
          <p:spPr bwMode="auto">
            <a:xfrm>
              <a:off x="5364" y="2940"/>
              <a:ext cx="17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2</a:t>
              </a:r>
            </a:p>
          </p:txBody>
        </p:sp>
        <p:sp>
          <p:nvSpPr>
            <p:cNvPr id="119839" name="Text Box 31"/>
            <p:cNvSpPr txBox="1">
              <a:spLocks noChangeArrowheads="1"/>
            </p:cNvSpPr>
            <p:nvPr/>
          </p:nvSpPr>
          <p:spPr bwMode="auto">
            <a:xfrm>
              <a:off x="5439" y="2767"/>
              <a:ext cx="17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Previously</a:t>
            </a:r>
            <a:endParaRPr lang="en-US" altLang="en-US" dirty="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953798" y="214947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31635" y="180816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76300" y="1992313"/>
            <a:ext cx="74410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Binding </a:t>
            </a:r>
            <a:r>
              <a:rPr lang="en-US" altLang="en-US" dirty="0"/>
              <a:t>Attractive and repulsive potentials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en-US" dirty="0"/>
              <a:t> Lattice sums, cohesive energy, equilibrium </a:t>
            </a:r>
            <a:r>
              <a:rPr lang="en-US" altLang="en-US" dirty="0" smtClean="0"/>
              <a:t>structure</a:t>
            </a:r>
          </a:p>
          <a:p>
            <a:pPr algn="l">
              <a:lnSpc>
                <a:spcPct val="120000"/>
              </a:lnSpc>
              <a:buFontTx/>
              <a:buChar char="•"/>
            </a:pPr>
            <a:endParaRPr lang="en-US" altLang="en-US" dirty="0"/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en-US" dirty="0" smtClean="0"/>
              <a:t> Reciprocal space</a:t>
            </a:r>
          </a:p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en-US" dirty="0" smtClean="0"/>
              <a:t> Diffraction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36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phonons</a:t>
            </a:r>
          </a:p>
        </p:txBody>
      </p: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333376" y="1573215"/>
            <a:ext cx="8509001" cy="4876799"/>
            <a:chOff x="261" y="991"/>
            <a:chExt cx="5360" cy="3072"/>
          </a:xfrm>
        </p:grpSpPr>
        <p:sp>
          <p:nvSpPr>
            <p:cNvPr id="120835" name="Text Box 3"/>
            <p:cNvSpPr txBox="1">
              <a:spLocks noChangeArrowheads="1"/>
            </p:cNvSpPr>
            <p:nvPr/>
          </p:nvSpPr>
          <p:spPr bwMode="auto">
            <a:xfrm>
              <a:off x="383" y="991"/>
              <a:ext cx="47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dirty="0"/>
                <a:t>Any number can occupy the same vibrational mode </a:t>
              </a:r>
              <a:r>
                <a:rPr lang="en-US" altLang="en-US" dirty="0" err="1"/>
                <a:t>u</a:t>
              </a:r>
              <a:r>
                <a:rPr lang="en-US" altLang="en-US" baseline="-25000" dirty="0" err="1"/>
                <a:t>k</a:t>
              </a:r>
              <a:endParaRPr lang="en-US" altLang="en-US" dirty="0"/>
            </a:p>
            <a:p>
              <a:pPr algn="l"/>
              <a:endParaRPr lang="en-US" altLang="en-US" dirty="0"/>
            </a:p>
          </p:txBody>
        </p:sp>
        <p:sp>
          <p:nvSpPr>
            <p:cNvPr id="120836" name="AutoShape 4"/>
            <p:cNvSpPr>
              <a:spLocks noChangeArrowheads="1"/>
            </p:cNvSpPr>
            <p:nvPr/>
          </p:nvSpPr>
          <p:spPr bwMode="auto">
            <a:xfrm>
              <a:off x="806" y="1473"/>
              <a:ext cx="237" cy="213"/>
            </a:xfrm>
            <a:prstGeom prst="rightArrow">
              <a:avLst>
                <a:gd name="adj1" fmla="val 50000"/>
                <a:gd name="adj2" fmla="val 79167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AU"/>
            </a:p>
          </p:txBody>
        </p:sp>
        <p:sp>
          <p:nvSpPr>
            <p:cNvPr id="120837" name="Text Box 5"/>
            <p:cNvSpPr txBox="1">
              <a:spLocks noChangeArrowheads="1"/>
            </p:cNvSpPr>
            <p:nvPr/>
          </p:nvSpPr>
          <p:spPr bwMode="auto">
            <a:xfrm>
              <a:off x="1155" y="1423"/>
              <a:ext cx="446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Phonons are </a:t>
              </a:r>
              <a:r>
                <a:rPr lang="en-US" altLang="en-US" i="1"/>
                <a:t>bosons</a:t>
              </a:r>
            </a:p>
            <a:p>
              <a:pPr algn="l"/>
              <a:r>
                <a:rPr lang="en-US" altLang="en-US"/>
                <a:t>  Thermal occupation given by Planck’s distribution</a:t>
              </a:r>
            </a:p>
          </p:txBody>
        </p:sp>
        <p:sp>
          <p:nvSpPr>
            <p:cNvPr id="120839" name="AutoShape 7"/>
            <p:cNvSpPr>
              <a:spLocks noChangeArrowheads="1"/>
            </p:cNvSpPr>
            <p:nvPr/>
          </p:nvSpPr>
          <p:spPr bwMode="auto">
            <a:xfrm>
              <a:off x="968" y="1707"/>
              <a:ext cx="237" cy="213"/>
            </a:xfrm>
            <a:prstGeom prst="rightArrow">
              <a:avLst>
                <a:gd name="adj1" fmla="val 50000"/>
                <a:gd name="adj2" fmla="val 79167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AU"/>
            </a:p>
          </p:txBody>
        </p:sp>
        <p:graphicFrame>
          <p:nvGraphicFramePr>
            <p:cNvPr id="120840" name="Object 8"/>
            <p:cNvGraphicFramePr>
              <a:graphicFrameLocks noChangeAspect="1"/>
            </p:cNvGraphicFramePr>
            <p:nvPr/>
          </p:nvGraphicFramePr>
          <p:xfrm>
            <a:off x="2372" y="2000"/>
            <a:ext cx="144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86" name="Equation" r:id="rId3" imgW="2298600" imgH="736560" progId="Equation.3">
                    <p:embed/>
                  </p:oleObj>
                </mc:Choice>
                <mc:Fallback>
                  <p:oleObj name="Equation" r:id="rId3" imgW="229860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2" y="2000"/>
                          <a:ext cx="144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842" name="Text Box 10"/>
            <p:cNvSpPr txBox="1">
              <a:spLocks noChangeArrowheads="1"/>
            </p:cNvSpPr>
            <p:nvPr/>
          </p:nvSpPr>
          <p:spPr bwMode="auto">
            <a:xfrm>
              <a:off x="261" y="2665"/>
              <a:ext cx="2348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altLang="en-US"/>
                <a:t>Zero-point energy:</a:t>
              </a:r>
            </a:p>
            <a:p>
              <a:pPr algn="r"/>
              <a:endParaRPr lang="en-US" altLang="en-US"/>
            </a:p>
            <a:p>
              <a:pPr algn="r"/>
              <a:r>
                <a:rPr lang="en-US" altLang="en-US"/>
                <a:t>Energy of 1 phonon:</a:t>
              </a:r>
            </a:p>
            <a:p>
              <a:pPr algn="r"/>
              <a:r>
                <a:rPr lang="en-US" altLang="en-US"/>
                <a:t>“Momentum” of 1 phonon:</a:t>
              </a:r>
            </a:p>
          </p:txBody>
        </p:sp>
        <p:graphicFrame>
          <p:nvGraphicFramePr>
            <p:cNvPr id="120843" name="Object 11"/>
            <p:cNvGraphicFramePr>
              <a:graphicFrameLocks noChangeAspect="1"/>
            </p:cNvGraphicFramePr>
            <p:nvPr/>
          </p:nvGraphicFramePr>
          <p:xfrm>
            <a:off x="2660" y="2591"/>
            <a:ext cx="1112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87" name="Equation" r:id="rId5" imgW="1765080" imgH="774360" progId="Equation.3">
                    <p:embed/>
                  </p:oleObj>
                </mc:Choice>
                <mc:Fallback>
                  <p:oleObj name="Equation" r:id="rId5" imgW="1765080" imgH="774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0" y="2591"/>
                          <a:ext cx="1112" cy="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844" name="Object 12"/>
            <p:cNvGraphicFramePr>
              <a:graphicFrameLocks noChangeAspect="1"/>
            </p:cNvGraphicFramePr>
            <p:nvPr/>
          </p:nvGraphicFramePr>
          <p:xfrm>
            <a:off x="2660" y="3151"/>
            <a:ext cx="312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88" name="Equation" r:id="rId7" imgW="495000" imgH="368280" progId="Equation.3">
                    <p:embed/>
                  </p:oleObj>
                </mc:Choice>
                <mc:Fallback>
                  <p:oleObj name="Equation" r:id="rId7" imgW="4950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0" y="3151"/>
                          <a:ext cx="312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845" name="Object 13"/>
            <p:cNvGraphicFramePr>
              <a:graphicFrameLocks noChangeAspect="1"/>
            </p:cNvGraphicFramePr>
            <p:nvPr/>
          </p:nvGraphicFramePr>
          <p:xfrm>
            <a:off x="2660" y="3395"/>
            <a:ext cx="224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89" name="Equation" r:id="rId9" imgW="355320" imgH="279360" progId="Equation.3">
                    <p:embed/>
                  </p:oleObj>
                </mc:Choice>
                <mc:Fallback>
                  <p:oleObj name="Equation" r:id="rId9" imgW="35532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0" y="3395"/>
                          <a:ext cx="224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847" name="Text Box 15"/>
            <p:cNvSpPr txBox="1">
              <a:spLocks noChangeArrowheads="1"/>
            </p:cNvSpPr>
            <p:nvPr/>
          </p:nvSpPr>
          <p:spPr bwMode="auto">
            <a:xfrm>
              <a:off x="396" y="3772"/>
              <a:ext cx="35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/>
                <a:t>Phonons: </a:t>
              </a:r>
              <a:r>
                <a:rPr lang="en-US" altLang="en-US" i="1" u="sng"/>
                <a:t>Quantum excitations</a:t>
              </a:r>
              <a:r>
                <a:rPr lang="en-US" altLang="en-US"/>
                <a:t> of solids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66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078610"/>
              </p:ext>
            </p:extLst>
          </p:nvPr>
        </p:nvGraphicFramePr>
        <p:xfrm>
          <a:off x="441326" y="1219202"/>
          <a:ext cx="6719888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6" name="Graph" r:id="rId4" imgW="4021920" imgH="3188160" progId="Origin50.Graph">
                  <p:embed/>
                </p:oleObj>
              </mc:Choice>
              <mc:Fallback>
                <p:oleObj name="Graph" r:id="rId4" imgW="4021920" imgH="3188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6" y="1219202"/>
                        <a:ext cx="6719888" cy="532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66" name="Rectangle 34"/>
          <p:cNvSpPr>
            <a:spLocks noChangeArrowheads="1"/>
          </p:cNvSpPr>
          <p:nvPr/>
        </p:nvSpPr>
        <p:spPr bwMode="auto">
          <a:xfrm>
            <a:off x="5008019" y="2378373"/>
            <a:ext cx="440281" cy="4750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AU"/>
          </a:p>
        </p:txBody>
      </p:sp>
      <p:sp>
        <p:nvSpPr>
          <p:cNvPr id="146447" name="Rectangle 15"/>
          <p:cNvSpPr>
            <a:spLocks noChangeArrowheads="1"/>
          </p:cNvSpPr>
          <p:nvPr/>
        </p:nvSpPr>
        <p:spPr bwMode="auto">
          <a:xfrm>
            <a:off x="5019091" y="1882086"/>
            <a:ext cx="432714" cy="3610664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AU"/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1563688" y="2391719"/>
            <a:ext cx="4843463" cy="461665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A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Measuring phonons</a:t>
            </a: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 flipV="1">
            <a:off x="1563689" y="2730502"/>
            <a:ext cx="3895725" cy="2174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6439" name="Line 7"/>
          <p:cNvSpPr>
            <a:spLocks noChangeShapeType="1"/>
          </p:cNvSpPr>
          <p:nvPr/>
        </p:nvSpPr>
        <p:spPr bwMode="auto">
          <a:xfrm flipV="1">
            <a:off x="1563688" y="2620965"/>
            <a:ext cx="3884612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 flipV="1">
            <a:off x="4330700" y="2044700"/>
            <a:ext cx="1878013" cy="21542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 flipV="1">
            <a:off x="4162425" y="2044700"/>
            <a:ext cx="1878013" cy="215423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46444" name="Line 12"/>
          <p:cNvSpPr>
            <a:spLocks noChangeShapeType="1"/>
          </p:cNvSpPr>
          <p:nvPr/>
        </p:nvSpPr>
        <p:spPr bwMode="auto">
          <a:xfrm flipV="1">
            <a:off x="3524250" y="1900240"/>
            <a:ext cx="1878013" cy="21542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46445" name="Line 13"/>
          <p:cNvSpPr>
            <a:spLocks noChangeShapeType="1"/>
          </p:cNvSpPr>
          <p:nvPr/>
        </p:nvSpPr>
        <p:spPr bwMode="auto">
          <a:xfrm flipV="1">
            <a:off x="1563688" y="2827338"/>
            <a:ext cx="3549650" cy="19605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6446" name="Line 14"/>
          <p:cNvSpPr>
            <a:spLocks noChangeShapeType="1"/>
          </p:cNvSpPr>
          <p:nvPr/>
        </p:nvSpPr>
        <p:spPr bwMode="auto">
          <a:xfrm flipV="1">
            <a:off x="1563689" y="2044702"/>
            <a:ext cx="3189287" cy="17621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6449" name="Freeform 17"/>
          <p:cNvSpPr>
            <a:spLocks/>
          </p:cNvSpPr>
          <p:nvPr/>
        </p:nvSpPr>
        <p:spPr bwMode="auto">
          <a:xfrm>
            <a:off x="3985419" y="2394015"/>
            <a:ext cx="143669" cy="1143269"/>
          </a:xfrm>
          <a:custGeom>
            <a:avLst/>
            <a:gdLst>
              <a:gd name="T0" fmla="*/ 0 w 106"/>
              <a:gd name="T1" fmla="*/ 61 h 781"/>
              <a:gd name="T2" fmla="*/ 0 w 106"/>
              <a:gd name="T3" fmla="*/ 781 h 781"/>
              <a:gd name="T4" fmla="*/ 106 w 106"/>
              <a:gd name="T5" fmla="*/ 728 h 781"/>
              <a:gd name="T6" fmla="*/ 106 w 106"/>
              <a:gd name="T7" fmla="*/ 0 h 781"/>
              <a:gd name="T8" fmla="*/ 0 w 106"/>
              <a:gd name="T9" fmla="*/ 61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781">
                <a:moveTo>
                  <a:pt x="0" y="61"/>
                </a:moveTo>
                <a:lnTo>
                  <a:pt x="0" y="781"/>
                </a:lnTo>
                <a:lnTo>
                  <a:pt x="106" y="728"/>
                </a:lnTo>
                <a:lnTo>
                  <a:pt x="106" y="0"/>
                </a:lnTo>
                <a:lnTo>
                  <a:pt x="0" y="61"/>
                </a:lnTo>
                <a:close/>
              </a:path>
            </a:pathLst>
          </a:custGeom>
          <a:noFill/>
          <a:ln w="9525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AU"/>
          </a:p>
        </p:txBody>
      </p:sp>
      <p:sp>
        <p:nvSpPr>
          <p:cNvPr id="146450" name="Freeform 18"/>
          <p:cNvSpPr>
            <a:spLocks/>
          </p:cNvSpPr>
          <p:nvPr/>
        </p:nvSpPr>
        <p:spPr bwMode="auto">
          <a:xfrm>
            <a:off x="5084800" y="2154213"/>
            <a:ext cx="107950" cy="461665"/>
          </a:xfrm>
          <a:custGeom>
            <a:avLst/>
            <a:gdLst>
              <a:gd name="T0" fmla="*/ 0 w 68"/>
              <a:gd name="T1" fmla="*/ 76 h 356"/>
              <a:gd name="T2" fmla="*/ 0 w 68"/>
              <a:gd name="T3" fmla="*/ 356 h 356"/>
              <a:gd name="T4" fmla="*/ 68 w 68"/>
              <a:gd name="T5" fmla="*/ 356 h 356"/>
              <a:gd name="T6" fmla="*/ 68 w 68"/>
              <a:gd name="T7" fmla="*/ 0 h 356"/>
              <a:gd name="T8" fmla="*/ 0 w 68"/>
              <a:gd name="T9" fmla="*/ 7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56">
                <a:moveTo>
                  <a:pt x="0" y="76"/>
                </a:moveTo>
                <a:lnTo>
                  <a:pt x="0" y="356"/>
                </a:lnTo>
                <a:lnTo>
                  <a:pt x="68" y="356"/>
                </a:lnTo>
                <a:lnTo>
                  <a:pt x="68" y="0"/>
                </a:lnTo>
                <a:lnTo>
                  <a:pt x="0" y="76"/>
                </a:lnTo>
                <a:close/>
              </a:path>
            </a:pathLst>
          </a:custGeom>
          <a:noFill/>
          <a:ln w="9525" cap="flat" cmpd="sng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6451" name="Text Box 19"/>
          <p:cNvSpPr txBox="1">
            <a:spLocks noChangeArrowheads="1"/>
          </p:cNvSpPr>
          <p:nvPr/>
        </p:nvSpPr>
        <p:spPr bwMode="auto">
          <a:xfrm rot="19943211">
            <a:off x="1518978" y="3583088"/>
            <a:ext cx="8418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Photons</a:t>
            </a:r>
          </a:p>
        </p:txBody>
      </p:sp>
      <p:sp>
        <p:nvSpPr>
          <p:cNvPr id="146452" name="Text Box 20"/>
          <p:cNvSpPr txBox="1">
            <a:spLocks noChangeArrowheads="1"/>
          </p:cNvSpPr>
          <p:nvPr/>
        </p:nvSpPr>
        <p:spPr bwMode="auto">
          <a:xfrm rot="19943211">
            <a:off x="1538606" y="4216501"/>
            <a:ext cx="10502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Ultrasound</a:t>
            </a:r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 rot="19943211">
            <a:off x="1676688" y="4634192"/>
            <a:ext cx="105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</a:rPr>
              <a:t>Acoustic</a:t>
            </a:r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 rot="18717218">
            <a:off x="4144130" y="3938687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He-atoms</a:t>
            </a:r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 rot="18679875">
            <a:off x="3673675" y="3915669"/>
            <a:ext cx="9108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Neutrons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 rot="18634576">
            <a:off x="3048893" y="4045050"/>
            <a:ext cx="9316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/>
              <a:t>Electrons</a:t>
            </a:r>
          </a:p>
        </p:txBody>
      </p:sp>
      <p:sp>
        <p:nvSpPr>
          <p:cNvPr id="146457" name="Text Box 25"/>
          <p:cNvSpPr txBox="1">
            <a:spLocks noChangeArrowheads="1"/>
          </p:cNvSpPr>
          <p:nvPr/>
        </p:nvSpPr>
        <p:spPr bwMode="auto">
          <a:xfrm rot="16200000">
            <a:off x="-150031" y="3574406"/>
            <a:ext cx="1611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Log(</a:t>
            </a:r>
            <a:r>
              <a:rPr lang="en-US" altLang="en-US">
                <a:latin typeface="Symbol" pitchFamily="18" charset="2"/>
              </a:rPr>
              <a:t>n</a:t>
            </a:r>
            <a:r>
              <a:rPr lang="en-US" altLang="en-US"/>
              <a:t>[Hz])</a:t>
            </a:r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3576602" y="5962651"/>
            <a:ext cx="1616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Log(k[Å</a:t>
            </a:r>
            <a:r>
              <a:rPr lang="en-US" altLang="en-US" baseline="30000">
                <a:latin typeface="MS Shell Dlg" charset="0"/>
              </a:rPr>
              <a:t>-1</a:t>
            </a:r>
            <a:r>
              <a:rPr lang="en-US" altLang="en-US"/>
              <a:t>])</a:t>
            </a:r>
          </a:p>
        </p:txBody>
      </p:sp>
      <p:sp>
        <p:nvSpPr>
          <p:cNvPr id="146460" name="Line 28"/>
          <p:cNvSpPr>
            <a:spLocks noChangeShapeType="1"/>
          </p:cNvSpPr>
          <p:nvPr/>
        </p:nvSpPr>
        <p:spPr bwMode="auto">
          <a:xfrm flipH="1">
            <a:off x="6407151" y="2840038"/>
            <a:ext cx="19526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46461" name="Line 29"/>
          <p:cNvSpPr>
            <a:spLocks noChangeShapeType="1"/>
          </p:cNvSpPr>
          <p:nvPr/>
        </p:nvSpPr>
        <p:spPr bwMode="auto">
          <a:xfrm flipH="1">
            <a:off x="6407151" y="2266950"/>
            <a:ext cx="19526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46462" name="Text Box 30"/>
          <p:cNvSpPr txBox="1">
            <a:spLocks noChangeArrowheads="1"/>
          </p:cNvSpPr>
          <p:nvPr/>
        </p:nvSpPr>
        <p:spPr bwMode="auto">
          <a:xfrm>
            <a:off x="6560992" y="2012951"/>
            <a:ext cx="817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 eV</a:t>
            </a:r>
          </a:p>
        </p:txBody>
      </p:sp>
      <p:sp>
        <p:nvSpPr>
          <p:cNvPr id="146463" name="Text Box 31"/>
          <p:cNvSpPr txBox="1">
            <a:spLocks noChangeArrowheads="1"/>
          </p:cNvSpPr>
          <p:nvPr/>
        </p:nvSpPr>
        <p:spPr bwMode="auto">
          <a:xfrm>
            <a:off x="6585153" y="2622551"/>
            <a:ext cx="1074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 meV</a:t>
            </a:r>
          </a:p>
        </p:txBody>
      </p:sp>
      <p:sp>
        <p:nvSpPr>
          <p:cNvPr id="146464" name="Text Box 32"/>
          <p:cNvSpPr txBox="1">
            <a:spLocks noChangeArrowheads="1"/>
          </p:cNvSpPr>
          <p:nvPr/>
        </p:nvSpPr>
        <p:spPr bwMode="auto">
          <a:xfrm>
            <a:off x="5079098" y="4787901"/>
            <a:ext cx="646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 Å</a:t>
            </a:r>
          </a:p>
        </p:txBody>
      </p:sp>
      <p:sp>
        <p:nvSpPr>
          <p:cNvPr id="146465" name="Line 33"/>
          <p:cNvSpPr>
            <a:spLocks noChangeShapeType="1"/>
          </p:cNvSpPr>
          <p:nvPr/>
        </p:nvSpPr>
        <p:spPr bwMode="auto">
          <a:xfrm flipV="1">
            <a:off x="5440363" y="5257800"/>
            <a:ext cx="0" cy="23495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AU"/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6664325" y="3528848"/>
            <a:ext cx="199766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000" dirty="0"/>
              <a:t>INS</a:t>
            </a:r>
          </a:p>
          <a:p>
            <a:pPr algn="l"/>
            <a:r>
              <a:rPr lang="en-US" altLang="en-US" sz="2000" dirty="0"/>
              <a:t>Raman/</a:t>
            </a:r>
            <a:r>
              <a:rPr lang="en-US" altLang="en-US" sz="2000" dirty="0" err="1"/>
              <a:t>Brillouin</a:t>
            </a:r>
            <a:endParaRPr lang="en-US" altLang="en-US" sz="2000" dirty="0"/>
          </a:p>
          <a:p>
            <a:pPr algn="l"/>
            <a:r>
              <a:rPr lang="en-US" altLang="en-US" sz="2000" dirty="0"/>
              <a:t>IR/FIR</a:t>
            </a:r>
          </a:p>
          <a:p>
            <a:pPr algn="l"/>
            <a:r>
              <a:rPr lang="en-US" altLang="en-US" sz="2000" dirty="0"/>
              <a:t>EELS</a:t>
            </a:r>
          </a:p>
          <a:p>
            <a:pPr algn="l"/>
            <a:r>
              <a:rPr lang="en-US" altLang="en-US" sz="2000" dirty="0"/>
              <a:t>IMBS</a:t>
            </a:r>
          </a:p>
          <a:p>
            <a:pPr algn="l"/>
            <a:r>
              <a:rPr lang="en-US" altLang="en-US" sz="2000" dirty="0"/>
              <a:t>Ultrasound</a:t>
            </a:r>
          </a:p>
          <a:p>
            <a:pPr algn="l"/>
            <a:r>
              <a:rPr lang="en-US" altLang="en-US" sz="2000" dirty="0"/>
              <a:t>X-ray</a:t>
            </a:r>
          </a:p>
          <a:p>
            <a:pPr algn="l"/>
            <a:r>
              <a:rPr lang="en-US" altLang="en-US" sz="2000" dirty="0"/>
              <a:t>Point/Tunnel</a:t>
            </a:r>
          </a:p>
        </p:txBody>
      </p:sp>
      <p:sp>
        <p:nvSpPr>
          <p:cNvPr id="146468" name="Text Box 36"/>
          <p:cNvSpPr txBox="1">
            <a:spLocks noChangeArrowheads="1"/>
          </p:cNvSpPr>
          <p:nvPr/>
        </p:nvSpPr>
        <p:spPr bwMode="auto">
          <a:xfrm>
            <a:off x="1647269" y="2230438"/>
            <a:ext cx="902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</a:rPr>
              <a:t>Optical</a:t>
            </a:r>
          </a:p>
        </p:txBody>
      </p:sp>
    </p:spTree>
    <p:extLst>
      <p:ext uri="{BB962C8B-B14F-4D97-AF65-F5344CB8AC3E}">
        <p14:creationId xmlns:p14="http://schemas.microsoft.com/office/powerpoint/2010/main" val="25328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Phonon momentum</a:t>
            </a:r>
          </a:p>
        </p:txBody>
      </p:sp>
      <p:sp>
        <p:nvSpPr>
          <p:cNvPr id="129027" name="Text Box 2051"/>
          <p:cNvSpPr txBox="1">
            <a:spLocks noChangeArrowheads="1"/>
          </p:cNvSpPr>
          <p:nvPr/>
        </p:nvSpPr>
        <p:spPr bwMode="auto">
          <a:xfrm>
            <a:off x="604839" y="1385889"/>
            <a:ext cx="718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Total momentum of a crystal with phonon k is zero !</a:t>
            </a:r>
          </a:p>
        </p:txBody>
      </p:sp>
      <p:graphicFrame>
        <p:nvGraphicFramePr>
          <p:cNvPr id="129028" name="Object 2052"/>
          <p:cNvGraphicFramePr>
            <a:graphicFrameLocks noChangeAspect="1"/>
          </p:cNvGraphicFramePr>
          <p:nvPr/>
        </p:nvGraphicFramePr>
        <p:xfrm>
          <a:off x="1397001" y="2073275"/>
          <a:ext cx="6350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4" name="Equation" r:id="rId3" imgW="6349680" imgH="825480" progId="Equation.3">
                  <p:embed/>
                </p:oleObj>
              </mc:Choice>
              <mc:Fallback>
                <p:oleObj name="Equation" r:id="rId3" imgW="634968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1" y="2073275"/>
                        <a:ext cx="63500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9" name="Line 2053"/>
          <p:cNvSpPr>
            <a:spLocks noChangeShapeType="1"/>
          </p:cNvSpPr>
          <p:nvPr/>
        </p:nvSpPr>
        <p:spPr bwMode="auto">
          <a:xfrm>
            <a:off x="504825" y="3848102"/>
            <a:ext cx="1298575" cy="708025"/>
          </a:xfrm>
          <a:prstGeom prst="line">
            <a:avLst/>
          </a:prstGeom>
          <a:noFill/>
          <a:ln w="28575">
            <a:solidFill>
              <a:srgbClr val="FF0F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29030" name="Line 2054"/>
          <p:cNvSpPr>
            <a:spLocks noChangeShapeType="1"/>
          </p:cNvSpPr>
          <p:nvPr/>
        </p:nvSpPr>
        <p:spPr bwMode="auto">
          <a:xfrm flipV="1">
            <a:off x="1795463" y="4202113"/>
            <a:ext cx="501650" cy="35401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29031" name="Line 2055"/>
          <p:cNvSpPr>
            <a:spLocks noChangeShapeType="1"/>
          </p:cNvSpPr>
          <p:nvPr/>
        </p:nvSpPr>
        <p:spPr bwMode="auto">
          <a:xfrm>
            <a:off x="1795463" y="4556125"/>
            <a:ext cx="855662" cy="1062038"/>
          </a:xfrm>
          <a:prstGeom prst="line">
            <a:avLst/>
          </a:prstGeom>
          <a:noFill/>
          <a:ln w="28575">
            <a:solidFill>
              <a:srgbClr val="FF0F0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graphicFrame>
        <p:nvGraphicFramePr>
          <p:cNvPr id="129032" name="Object 2056"/>
          <p:cNvGraphicFramePr>
            <a:graphicFrameLocks noChangeAspect="1"/>
          </p:cNvGraphicFramePr>
          <p:nvPr/>
        </p:nvGraphicFramePr>
        <p:xfrm>
          <a:off x="682625" y="43418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5" name="Equation" r:id="rId5" imgW="380880" imgH="279360" progId="Equation.3">
                  <p:embed/>
                </p:oleObj>
              </mc:Choice>
              <mc:Fallback>
                <p:oleObj name="Equation" r:id="rId5" imgW="380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341813"/>
                        <a:ext cx="381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3" name="Object 2057"/>
          <p:cNvGraphicFramePr>
            <a:graphicFrameLocks noChangeAspect="1"/>
          </p:cNvGraphicFramePr>
          <p:nvPr/>
        </p:nvGraphicFramePr>
        <p:xfrm>
          <a:off x="2655888" y="4418013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6" name="Equation" r:id="rId7" imgW="533160" imgH="406080" progId="Equation.3">
                  <p:embed/>
                </p:oleObj>
              </mc:Choice>
              <mc:Fallback>
                <p:oleObj name="Equation" r:id="rId7" imgW="533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4418013"/>
                        <a:ext cx="533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4" name="Object 2058"/>
          <p:cNvGraphicFramePr>
            <a:graphicFrameLocks noChangeAspect="1"/>
          </p:cNvGraphicFramePr>
          <p:nvPr/>
        </p:nvGraphicFramePr>
        <p:xfrm>
          <a:off x="1984375" y="5454650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7" name="Equation" r:id="rId9" imgW="444240" imgH="291960" progId="Equation.3">
                  <p:embed/>
                </p:oleObj>
              </mc:Choice>
              <mc:Fallback>
                <p:oleObj name="Equation" r:id="rId9" imgW="444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5454650"/>
                        <a:ext cx="44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5" name="Object 2059"/>
          <p:cNvGraphicFramePr>
            <a:graphicFrameLocks noChangeAspect="1"/>
          </p:cNvGraphicFramePr>
          <p:nvPr/>
        </p:nvGraphicFramePr>
        <p:xfrm>
          <a:off x="269876" y="4278313"/>
          <a:ext cx="35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8" name="Equation" r:id="rId11" imgW="355320" imgH="342720" progId="Equation.3">
                  <p:embed/>
                </p:oleObj>
              </mc:Choice>
              <mc:Fallback>
                <p:oleObj name="Equation" r:id="rId11" imgW="355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6" y="4278313"/>
                        <a:ext cx="35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6" name="Object 2060"/>
          <p:cNvGraphicFramePr>
            <a:graphicFrameLocks noChangeAspect="1"/>
          </p:cNvGraphicFramePr>
          <p:nvPr/>
        </p:nvGraphicFramePr>
        <p:xfrm>
          <a:off x="2212976" y="4449763"/>
          <a:ext cx="342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9" name="Equation" r:id="rId13" imgW="342720" imgH="342720" progId="Equation.3">
                  <p:embed/>
                </p:oleObj>
              </mc:Choice>
              <mc:Fallback>
                <p:oleObj name="Equation" r:id="rId13" imgW="3427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76" y="4449763"/>
                        <a:ext cx="342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037" name="Object 2061"/>
          <p:cNvGraphicFramePr>
            <a:graphicFrameLocks noChangeAspect="1"/>
          </p:cNvGraphicFramePr>
          <p:nvPr/>
        </p:nvGraphicFramePr>
        <p:xfrm>
          <a:off x="1468439" y="5403850"/>
          <a:ext cx="40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0" name="Equation" r:id="rId15" imgW="406080" imgH="342720" progId="Equation.3">
                  <p:embed/>
                </p:oleObj>
              </mc:Choice>
              <mc:Fallback>
                <p:oleObj name="Equation" r:id="rId15" imgW="406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439" y="5403850"/>
                        <a:ext cx="40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8" name="Text Box 2062"/>
          <p:cNvSpPr txBox="1">
            <a:spLocks noChangeArrowheads="1"/>
          </p:cNvSpPr>
          <p:nvPr/>
        </p:nvSpPr>
        <p:spPr bwMode="auto">
          <a:xfrm>
            <a:off x="-6884" y="3390901"/>
            <a:ext cx="15552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neutron in</a:t>
            </a:r>
          </a:p>
        </p:txBody>
      </p:sp>
      <p:sp>
        <p:nvSpPr>
          <p:cNvPr id="129039" name="Text Box 2063"/>
          <p:cNvSpPr txBox="1">
            <a:spLocks noChangeArrowheads="1"/>
          </p:cNvSpPr>
          <p:nvPr/>
        </p:nvSpPr>
        <p:spPr bwMode="auto">
          <a:xfrm>
            <a:off x="2329008" y="5715001"/>
            <a:ext cx="17427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neutron out</a:t>
            </a:r>
          </a:p>
        </p:txBody>
      </p:sp>
      <p:sp>
        <p:nvSpPr>
          <p:cNvPr id="129040" name="Text Box 2064"/>
          <p:cNvSpPr txBox="1">
            <a:spLocks noChangeArrowheads="1"/>
          </p:cNvSpPr>
          <p:nvPr/>
        </p:nvSpPr>
        <p:spPr bwMode="auto">
          <a:xfrm>
            <a:off x="2254473" y="3802064"/>
            <a:ext cx="17267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phonon out</a:t>
            </a:r>
          </a:p>
        </p:txBody>
      </p:sp>
      <p:sp>
        <p:nvSpPr>
          <p:cNvPr id="129041" name="Line 2065"/>
          <p:cNvSpPr>
            <a:spLocks noChangeShapeType="1"/>
          </p:cNvSpPr>
          <p:nvPr/>
        </p:nvSpPr>
        <p:spPr bwMode="auto">
          <a:xfrm>
            <a:off x="1330326" y="3111500"/>
            <a:ext cx="648335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29042" name="Text Box 2066"/>
          <p:cNvSpPr txBox="1">
            <a:spLocks noChangeArrowheads="1"/>
          </p:cNvSpPr>
          <p:nvPr/>
        </p:nvSpPr>
        <p:spPr bwMode="auto">
          <a:xfrm>
            <a:off x="4334325" y="3375025"/>
            <a:ext cx="2993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Energy conservation</a:t>
            </a:r>
          </a:p>
        </p:txBody>
      </p:sp>
      <p:graphicFrame>
        <p:nvGraphicFramePr>
          <p:cNvPr id="129043" name="Object 2067"/>
          <p:cNvGraphicFramePr>
            <a:graphicFrameLocks noChangeAspect="1"/>
          </p:cNvGraphicFramePr>
          <p:nvPr/>
        </p:nvGraphicFramePr>
        <p:xfrm>
          <a:off x="5465763" y="3986213"/>
          <a:ext cx="228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1" name="Equation" r:id="rId17" imgW="2286000" imgH="838080" progId="Equation.3">
                  <p:embed/>
                </p:oleObj>
              </mc:Choice>
              <mc:Fallback>
                <p:oleObj name="Equation" r:id="rId17" imgW="22860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3986213"/>
                        <a:ext cx="228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44" name="Text Box 2068"/>
          <p:cNvSpPr txBox="1">
            <a:spLocks noChangeArrowheads="1"/>
          </p:cNvSpPr>
          <p:nvPr/>
        </p:nvSpPr>
        <p:spPr bwMode="auto">
          <a:xfrm>
            <a:off x="4330604" y="4992689"/>
            <a:ext cx="3762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“Momentum” conservation</a:t>
            </a:r>
          </a:p>
        </p:txBody>
      </p:sp>
      <p:graphicFrame>
        <p:nvGraphicFramePr>
          <p:cNvPr id="129045" name="Object 2069"/>
          <p:cNvGraphicFramePr>
            <a:graphicFrameLocks noChangeAspect="1"/>
          </p:cNvGraphicFramePr>
          <p:nvPr/>
        </p:nvGraphicFramePr>
        <p:xfrm>
          <a:off x="5465763" y="5886450"/>
          <a:ext cx="157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2" name="Equation" r:id="rId19" imgW="1574640" imgH="342720" progId="Equation.3">
                  <p:embed/>
                </p:oleObj>
              </mc:Choice>
              <mc:Fallback>
                <p:oleObj name="Equation" r:id="rId19" imgW="1574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5886450"/>
                        <a:ext cx="1574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9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Phonon dispersion in Si</a:t>
            </a:r>
          </a:p>
        </p:txBody>
      </p:sp>
      <p:pic>
        <p:nvPicPr>
          <p:cNvPr id="141315" name="Picture 1027" descr="J:\home\paulvl\sidis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4815"/>
            <a:ext cx="7651750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6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Inelastic phonon scattering</a:t>
            </a:r>
            <a:endParaRPr lang="nl-NL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Polarization response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Phonons modulate susceptibility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Dipole radiation 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Rayleigh scattering and Raman sidebands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Ratio anti-Stokes and Stokes intensity</a:t>
            </a:r>
            <a:endParaRPr lang="nl-NL" altLang="en-US" sz="2800" smtClean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94457"/>
              </p:ext>
            </p:extLst>
          </p:nvPr>
        </p:nvGraphicFramePr>
        <p:xfrm>
          <a:off x="4105467" y="932952"/>
          <a:ext cx="12631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6" name="Equation" r:id="rId3" imgW="552388" imgH="162089" progId="Equation.3">
                  <p:embed/>
                </p:oleObj>
              </mc:Choice>
              <mc:Fallback>
                <p:oleObj name="Equation" r:id="rId3" imgW="552388" imgH="16208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4105467" y="932952"/>
                        <a:ext cx="12631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740021" y="1895475"/>
          <a:ext cx="8078665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7" name="Equation" r:id="rId5" imgW="3743417" imgH="1228725" progId="Equation.3">
                  <p:embed/>
                </p:oleObj>
              </mc:Choice>
              <mc:Fallback>
                <p:oleObj name="Equation" r:id="rId5" imgW="3743417" imgH="1228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740021" y="1895475"/>
                        <a:ext cx="8078665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14284"/>
              </p:ext>
            </p:extLst>
          </p:nvPr>
        </p:nvGraphicFramePr>
        <p:xfrm>
          <a:off x="3571835" y="4706941"/>
          <a:ext cx="17526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8" name="Equation" r:id="rId7" imgW="799977" imgH="133514" progId="Equation.3">
                  <p:embed/>
                </p:oleObj>
              </mc:Choice>
              <mc:Fallback>
                <p:oleObj name="Equation" r:id="rId7" imgW="799977" imgH="1335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3571835" y="4706941"/>
                        <a:ext cx="17526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06625"/>
              </p:ext>
            </p:extLst>
          </p:nvPr>
        </p:nvGraphicFramePr>
        <p:xfrm>
          <a:off x="6688556" y="5478716"/>
          <a:ext cx="21013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Equation" r:id="rId9" imgW="923771" imgH="390689" progId="Equation.3">
                  <p:embed/>
                </p:oleObj>
              </mc:Choice>
              <mc:Fallback>
                <p:oleObj name="Equation" r:id="rId9" imgW="923771" imgH="39068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Gray">
                      <a:xfrm>
                        <a:off x="6688556" y="5478716"/>
                        <a:ext cx="21013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39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Raman scattering</a:t>
            </a:r>
            <a:endParaRPr lang="nl-NL" altLang="en-US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0" y="215900"/>
            <a:ext cx="3141785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3255" y="6069015"/>
            <a:ext cx="4414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/>
              <a:t>First order phase transition in RFe</a:t>
            </a:r>
            <a:r>
              <a:rPr lang="en-US" altLang="en-US" sz="1800" baseline="-25000" smtClean="0"/>
              <a:t>3</a:t>
            </a:r>
            <a:r>
              <a:rPr lang="en-US" altLang="en-US" sz="1800" smtClean="0"/>
              <a:t>(BO</a:t>
            </a:r>
            <a:r>
              <a:rPr lang="en-US" altLang="en-US" sz="1800" baseline="-25000" smtClean="0"/>
              <a:t>3</a:t>
            </a:r>
            <a:r>
              <a:rPr lang="en-US" altLang="en-US" sz="1800" smtClean="0"/>
              <a:t>)</a:t>
            </a:r>
            <a:r>
              <a:rPr lang="en-US" altLang="en-US" sz="1800" baseline="-25000" smtClean="0"/>
              <a:t>4</a:t>
            </a:r>
            <a:endParaRPr lang="en-US" altLang="en-US" sz="1800" smtClean="0"/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/>
              <a:t>D. Fausti et al., PRB </a:t>
            </a:r>
            <a:r>
              <a:rPr lang="en-US" altLang="en-US" sz="1800" b="1" smtClean="0"/>
              <a:t>74</a:t>
            </a:r>
            <a:r>
              <a:rPr lang="en-US" altLang="en-US" sz="1800" smtClean="0"/>
              <a:t>, 024403 1996</a:t>
            </a:r>
            <a:endParaRPr lang="nl-NL" altLang="en-US" sz="1800" smtClean="0"/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238859" y="3146425"/>
            <a:ext cx="3947746" cy="2713038"/>
            <a:chOff x="3367" y="799"/>
            <a:chExt cx="2694" cy="1709"/>
          </a:xfrm>
        </p:grpSpPr>
        <p:sp>
          <p:nvSpPr>
            <p:cNvPr id="6152" name="Rectangle 6"/>
            <p:cNvSpPr>
              <a:spLocks noChangeArrowheads="1"/>
            </p:cNvSpPr>
            <p:nvPr/>
          </p:nvSpPr>
          <p:spPr bwMode="auto">
            <a:xfrm>
              <a:off x="3367" y="1545"/>
              <a:ext cx="126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FFFF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FFFF00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FFFF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FFFF0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FFFF00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00"/>
                  </a:solidFill>
                  <a:latin typeface="Arial" charset="0"/>
                  <a:cs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  <p:pic>
          <p:nvPicPr>
            <p:cNvPr id="615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" y="799"/>
              <a:ext cx="2622" cy="1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54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3"/>
            <a:stretch>
              <a:fillRect/>
            </a:stretch>
          </p:blipFill>
          <p:spPr bwMode="auto">
            <a:xfrm>
              <a:off x="3665" y="2052"/>
              <a:ext cx="239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700955" y="1643063"/>
            <a:ext cx="414318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FFFF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FF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FFFF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00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/>
              <a:t>Vibrational spectroscopy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sz="1800" smtClean="0"/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smtClean="0"/>
              <a:t> Symmetry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smtClean="0"/>
              <a:t> Phase transitions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smtClean="0"/>
              <a:t> Coupling to other excitations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smtClean="0"/>
              <a:t> Bond specific (chemical composition)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smtClean="0"/>
              <a:t> Temperature (ratio stokes/ant-stokes)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smtClean="0"/>
              <a:t> 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smtClean="0"/>
              <a:t> 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endParaRPr lang="nl-NL" altLang="en-US" sz="1800" smtClean="0"/>
          </a:p>
        </p:txBody>
      </p:sp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54" y="3700466"/>
            <a:ext cx="1691054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7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Hybrids: Orientational melting</a:t>
            </a:r>
            <a:endParaRPr lang="nl-NL" altLang="en-US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874" y="1716091"/>
            <a:ext cx="4388826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low temp  h-bo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90" y="4162425"/>
            <a:ext cx="2431073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r="58104"/>
          <a:stretch>
            <a:fillRect/>
          </a:stretch>
        </p:blipFill>
        <p:spPr bwMode="auto">
          <a:xfrm>
            <a:off x="929055" y="1027116"/>
            <a:ext cx="2045677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8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Harmonic crystal:</a:t>
            </a:r>
            <a:br>
              <a:rPr lang="en-US" altLang="en-US"/>
            </a:br>
            <a:r>
              <a:rPr lang="en-US" altLang="en-US"/>
              <a:t>No thermal expansion</a:t>
            </a:r>
          </a:p>
        </p:txBody>
      </p:sp>
      <p:grpSp>
        <p:nvGrpSpPr>
          <p:cNvPr id="123991" name="Group 87"/>
          <p:cNvGrpSpPr>
            <a:grpSpLocks/>
          </p:cNvGrpSpPr>
          <p:nvPr/>
        </p:nvGrpSpPr>
        <p:grpSpPr bwMode="auto">
          <a:xfrm>
            <a:off x="1333500" y="1976438"/>
            <a:ext cx="6477000" cy="958850"/>
            <a:chOff x="348" y="1200"/>
            <a:chExt cx="4080" cy="604"/>
          </a:xfrm>
        </p:grpSpPr>
        <p:graphicFrame>
          <p:nvGraphicFramePr>
            <p:cNvPr id="123964" name="Object 60"/>
            <p:cNvGraphicFramePr>
              <a:graphicFrameLocks noChangeAspect="1"/>
            </p:cNvGraphicFramePr>
            <p:nvPr/>
          </p:nvGraphicFramePr>
          <p:xfrm>
            <a:off x="672" y="1464"/>
            <a:ext cx="1058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58" name="Equation" r:id="rId3" imgW="1295280" imgH="419040" progId="Equation.3">
                    <p:embed/>
                  </p:oleObj>
                </mc:Choice>
                <mc:Fallback>
                  <p:oleObj name="Equation" r:id="rId3" imgW="12952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464"/>
                          <a:ext cx="1058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348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66" name="Oval 62"/>
            <p:cNvSpPr>
              <a:spLocks noChangeArrowheads="1"/>
            </p:cNvSpPr>
            <p:nvPr/>
          </p:nvSpPr>
          <p:spPr bwMode="auto">
            <a:xfrm>
              <a:off x="684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1020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1452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1884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316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2748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084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3420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74" name="Oval 70"/>
            <p:cNvSpPr>
              <a:spLocks noChangeArrowheads="1"/>
            </p:cNvSpPr>
            <p:nvPr/>
          </p:nvSpPr>
          <p:spPr bwMode="auto">
            <a:xfrm>
              <a:off x="3756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348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092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732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1116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1500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1884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2268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82" name="Oval 78"/>
            <p:cNvSpPr>
              <a:spLocks noChangeArrowheads="1"/>
            </p:cNvSpPr>
            <p:nvPr/>
          </p:nvSpPr>
          <p:spPr bwMode="auto">
            <a:xfrm>
              <a:off x="2652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83" name="Oval 79"/>
            <p:cNvSpPr>
              <a:spLocks noChangeArrowheads="1"/>
            </p:cNvSpPr>
            <p:nvPr/>
          </p:nvSpPr>
          <p:spPr bwMode="auto">
            <a:xfrm>
              <a:off x="3036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84" name="Oval 80"/>
            <p:cNvSpPr>
              <a:spLocks noChangeArrowheads="1"/>
            </p:cNvSpPr>
            <p:nvPr/>
          </p:nvSpPr>
          <p:spPr bwMode="auto">
            <a:xfrm>
              <a:off x="3420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85" name="Oval 81"/>
            <p:cNvSpPr>
              <a:spLocks noChangeArrowheads="1"/>
            </p:cNvSpPr>
            <p:nvPr/>
          </p:nvSpPr>
          <p:spPr bwMode="auto">
            <a:xfrm>
              <a:off x="3804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86" name="Oval 82"/>
            <p:cNvSpPr>
              <a:spLocks noChangeArrowheads="1"/>
            </p:cNvSpPr>
            <p:nvPr/>
          </p:nvSpPr>
          <p:spPr bwMode="auto">
            <a:xfrm>
              <a:off x="4188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87" name="Line 83"/>
            <p:cNvSpPr>
              <a:spLocks noChangeShapeType="1"/>
            </p:cNvSpPr>
            <p:nvPr/>
          </p:nvSpPr>
          <p:spPr bwMode="auto">
            <a:xfrm>
              <a:off x="2700" y="1536"/>
              <a:ext cx="192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88" name="Rectangle 84"/>
            <p:cNvSpPr>
              <a:spLocks noChangeArrowheads="1"/>
            </p:cNvSpPr>
            <p:nvPr/>
          </p:nvSpPr>
          <p:spPr bwMode="auto">
            <a:xfrm>
              <a:off x="2700" y="1487"/>
              <a:ext cx="2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/>
                <a:t>u</a:t>
              </a:r>
              <a:r>
                <a:rPr lang="en-US" altLang="en-US" baseline="-25000"/>
                <a:t>j</a:t>
              </a:r>
            </a:p>
          </p:txBody>
        </p:sp>
        <p:sp>
          <p:nvSpPr>
            <p:cNvPr id="123989" name="Line 85"/>
            <p:cNvSpPr>
              <a:spLocks noChangeShapeType="1"/>
            </p:cNvSpPr>
            <p:nvPr/>
          </p:nvSpPr>
          <p:spPr bwMode="auto">
            <a:xfrm>
              <a:off x="2028" y="1536"/>
              <a:ext cx="38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3990" name="Rectangle 86"/>
            <p:cNvSpPr>
              <a:spLocks noChangeArrowheads="1"/>
            </p:cNvSpPr>
            <p:nvPr/>
          </p:nvSpPr>
          <p:spPr bwMode="auto">
            <a:xfrm>
              <a:off x="2124" y="1487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/>
                <a:t>a</a:t>
              </a:r>
            </a:p>
          </p:txBody>
        </p:sp>
      </p:grpSp>
      <p:grpSp>
        <p:nvGrpSpPr>
          <p:cNvPr id="124002" name="Group 98"/>
          <p:cNvGrpSpPr>
            <a:grpSpLocks/>
          </p:cNvGrpSpPr>
          <p:nvPr/>
        </p:nvGrpSpPr>
        <p:grpSpPr bwMode="auto">
          <a:xfrm>
            <a:off x="733426" y="3244850"/>
            <a:ext cx="3525838" cy="2776538"/>
            <a:chOff x="87" y="1846"/>
            <a:chExt cx="2221" cy="1749"/>
          </a:xfrm>
        </p:grpSpPr>
        <p:sp>
          <p:nvSpPr>
            <p:cNvPr id="123992" name="Text Box 88"/>
            <p:cNvSpPr txBox="1">
              <a:spLocks noChangeArrowheads="1"/>
            </p:cNvSpPr>
            <p:nvPr/>
          </p:nvSpPr>
          <p:spPr bwMode="auto">
            <a:xfrm>
              <a:off x="87" y="1846"/>
              <a:ext cx="9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Harmonic</a:t>
              </a:r>
            </a:p>
          </p:txBody>
        </p:sp>
        <p:graphicFrame>
          <p:nvGraphicFramePr>
            <p:cNvPr id="123993" name="Object 89"/>
            <p:cNvGraphicFramePr>
              <a:graphicFrameLocks noChangeAspect="1"/>
            </p:cNvGraphicFramePr>
            <p:nvPr/>
          </p:nvGraphicFramePr>
          <p:xfrm>
            <a:off x="92" y="2197"/>
            <a:ext cx="1088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59" name="Equation" r:id="rId5" imgW="1726920" imgH="482400" progId="Equation.3">
                    <p:embed/>
                  </p:oleObj>
                </mc:Choice>
                <mc:Fallback>
                  <p:oleObj name="Equation" r:id="rId5" imgW="17269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" y="2197"/>
                          <a:ext cx="1088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94" name="Object 90"/>
            <p:cNvGraphicFramePr>
              <a:graphicFrameLocks noChangeAspect="1"/>
            </p:cNvGraphicFramePr>
            <p:nvPr/>
          </p:nvGraphicFramePr>
          <p:xfrm>
            <a:off x="92" y="2564"/>
            <a:ext cx="1552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60" name="Equation" r:id="rId7" imgW="2463480" imgH="495000" progId="Equation.3">
                    <p:embed/>
                  </p:oleObj>
                </mc:Choice>
                <mc:Fallback>
                  <p:oleObj name="Equation" r:id="rId7" imgW="246348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" y="2564"/>
                          <a:ext cx="1552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995" name="Object 91"/>
            <p:cNvGraphicFramePr>
              <a:graphicFrameLocks noChangeAspect="1"/>
            </p:cNvGraphicFramePr>
            <p:nvPr/>
          </p:nvGraphicFramePr>
          <p:xfrm>
            <a:off x="92" y="2939"/>
            <a:ext cx="2216" cy="6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61" name="Equation" r:id="rId9" imgW="3517560" imgH="1041120" progId="Equation.3">
                    <p:embed/>
                  </p:oleObj>
                </mc:Choice>
                <mc:Fallback>
                  <p:oleObj name="Equation" r:id="rId9" imgW="3517560" imgH="1041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" y="2939"/>
                          <a:ext cx="2216" cy="6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4015" name="Group 111"/>
          <p:cNvGrpSpPr>
            <a:grpSpLocks/>
          </p:cNvGrpSpPr>
          <p:nvPr/>
        </p:nvGrpSpPr>
        <p:grpSpPr bwMode="auto">
          <a:xfrm>
            <a:off x="5529264" y="3459165"/>
            <a:ext cx="2449512" cy="2462213"/>
            <a:chOff x="3483" y="2179"/>
            <a:chExt cx="1543" cy="1551"/>
          </a:xfrm>
        </p:grpSpPr>
        <p:sp>
          <p:nvSpPr>
            <p:cNvPr id="124004" name="Freeform 100"/>
            <p:cNvSpPr>
              <a:spLocks noChangeAspect="1"/>
            </p:cNvSpPr>
            <p:nvPr/>
          </p:nvSpPr>
          <p:spPr bwMode="auto">
            <a:xfrm>
              <a:off x="3665" y="2626"/>
              <a:ext cx="1092" cy="848"/>
            </a:xfrm>
            <a:custGeom>
              <a:avLst/>
              <a:gdLst>
                <a:gd name="T0" fmla="*/ 241 w 23864"/>
                <a:gd name="T1" fmla="*/ 637 h 16025"/>
                <a:gd name="T2" fmla="*/ 723 w 23864"/>
                <a:gd name="T3" fmla="*/ 1874 h 16025"/>
                <a:gd name="T4" fmla="*/ 1205 w 23864"/>
                <a:gd name="T5" fmla="*/ 3059 h 16025"/>
                <a:gd name="T6" fmla="*/ 1688 w 23864"/>
                <a:gd name="T7" fmla="*/ 4192 h 16025"/>
                <a:gd name="T8" fmla="*/ 2170 w 23864"/>
                <a:gd name="T9" fmla="*/ 5273 h 16025"/>
                <a:gd name="T10" fmla="*/ 2652 w 23864"/>
                <a:gd name="T11" fmla="*/ 6304 h 16025"/>
                <a:gd name="T12" fmla="*/ 3134 w 23864"/>
                <a:gd name="T13" fmla="*/ 7281 h 16025"/>
                <a:gd name="T14" fmla="*/ 3616 w 23864"/>
                <a:gd name="T15" fmla="*/ 8207 h 16025"/>
                <a:gd name="T16" fmla="*/ 4099 w 23864"/>
                <a:gd name="T17" fmla="*/ 9080 h 16025"/>
                <a:gd name="T18" fmla="*/ 4581 w 23864"/>
                <a:gd name="T19" fmla="*/ 9902 h 16025"/>
                <a:gd name="T20" fmla="*/ 5063 w 23864"/>
                <a:gd name="T21" fmla="*/ 10673 h 16025"/>
                <a:gd name="T22" fmla="*/ 5545 w 23864"/>
                <a:gd name="T23" fmla="*/ 11391 h 16025"/>
                <a:gd name="T24" fmla="*/ 6026 w 23864"/>
                <a:gd name="T25" fmla="*/ 12058 h 16025"/>
                <a:gd name="T26" fmla="*/ 6509 w 23864"/>
                <a:gd name="T27" fmla="*/ 12673 h 16025"/>
                <a:gd name="T28" fmla="*/ 6991 w 23864"/>
                <a:gd name="T29" fmla="*/ 13238 h 16025"/>
                <a:gd name="T30" fmla="*/ 7473 w 23864"/>
                <a:gd name="T31" fmla="*/ 13749 h 16025"/>
                <a:gd name="T32" fmla="*/ 7955 w 23864"/>
                <a:gd name="T33" fmla="*/ 14209 h 16025"/>
                <a:gd name="T34" fmla="*/ 8438 w 23864"/>
                <a:gd name="T35" fmla="*/ 14617 h 16025"/>
                <a:gd name="T36" fmla="*/ 8920 w 23864"/>
                <a:gd name="T37" fmla="*/ 14973 h 16025"/>
                <a:gd name="T38" fmla="*/ 9402 w 23864"/>
                <a:gd name="T39" fmla="*/ 15277 h 16025"/>
                <a:gd name="T40" fmla="*/ 9884 w 23864"/>
                <a:gd name="T41" fmla="*/ 15529 h 16025"/>
                <a:gd name="T42" fmla="*/ 10366 w 23864"/>
                <a:gd name="T43" fmla="*/ 15730 h 16025"/>
                <a:gd name="T44" fmla="*/ 10849 w 23864"/>
                <a:gd name="T45" fmla="*/ 15879 h 16025"/>
                <a:gd name="T46" fmla="*/ 11330 w 23864"/>
                <a:gd name="T47" fmla="*/ 15976 h 16025"/>
                <a:gd name="T48" fmla="*/ 11811 w 23864"/>
                <a:gd name="T49" fmla="*/ 16021 h 16025"/>
                <a:gd name="T50" fmla="*/ 12293 w 23864"/>
                <a:gd name="T51" fmla="*/ 16015 h 16025"/>
                <a:gd name="T52" fmla="*/ 12775 w 23864"/>
                <a:gd name="T53" fmla="*/ 15957 h 16025"/>
                <a:gd name="T54" fmla="*/ 13257 w 23864"/>
                <a:gd name="T55" fmla="*/ 15847 h 16025"/>
                <a:gd name="T56" fmla="*/ 13740 w 23864"/>
                <a:gd name="T57" fmla="*/ 15685 h 16025"/>
                <a:gd name="T58" fmla="*/ 14222 w 23864"/>
                <a:gd name="T59" fmla="*/ 15471 h 16025"/>
                <a:gd name="T60" fmla="*/ 14704 w 23864"/>
                <a:gd name="T61" fmla="*/ 15206 h 16025"/>
                <a:gd name="T62" fmla="*/ 15186 w 23864"/>
                <a:gd name="T63" fmla="*/ 14888 h 16025"/>
                <a:gd name="T64" fmla="*/ 15669 w 23864"/>
                <a:gd name="T65" fmla="*/ 14520 h 16025"/>
                <a:gd name="T66" fmla="*/ 16151 w 23864"/>
                <a:gd name="T67" fmla="*/ 14098 h 16025"/>
                <a:gd name="T68" fmla="*/ 16633 w 23864"/>
                <a:gd name="T69" fmla="*/ 13626 h 16025"/>
                <a:gd name="T70" fmla="*/ 17114 w 23864"/>
                <a:gd name="T71" fmla="*/ 13101 h 16025"/>
                <a:gd name="T72" fmla="*/ 17596 w 23864"/>
                <a:gd name="T73" fmla="*/ 12525 h 16025"/>
                <a:gd name="T74" fmla="*/ 18079 w 23864"/>
                <a:gd name="T75" fmla="*/ 11897 h 16025"/>
                <a:gd name="T76" fmla="*/ 18561 w 23864"/>
                <a:gd name="T77" fmla="*/ 11217 h 16025"/>
                <a:gd name="T78" fmla="*/ 19043 w 23864"/>
                <a:gd name="T79" fmla="*/ 10486 h 16025"/>
                <a:gd name="T80" fmla="*/ 19525 w 23864"/>
                <a:gd name="T81" fmla="*/ 9701 h 16025"/>
                <a:gd name="T82" fmla="*/ 20007 w 23864"/>
                <a:gd name="T83" fmla="*/ 8867 h 16025"/>
                <a:gd name="T84" fmla="*/ 20490 w 23864"/>
                <a:gd name="T85" fmla="*/ 7980 h 16025"/>
                <a:gd name="T86" fmla="*/ 20972 w 23864"/>
                <a:gd name="T87" fmla="*/ 7041 h 16025"/>
                <a:gd name="T88" fmla="*/ 21454 w 23864"/>
                <a:gd name="T89" fmla="*/ 6051 h 16025"/>
                <a:gd name="T90" fmla="*/ 21936 w 23864"/>
                <a:gd name="T91" fmla="*/ 5008 h 16025"/>
                <a:gd name="T92" fmla="*/ 22419 w 23864"/>
                <a:gd name="T93" fmla="*/ 3914 h 16025"/>
                <a:gd name="T94" fmla="*/ 22900 w 23864"/>
                <a:gd name="T95" fmla="*/ 2767 h 16025"/>
                <a:gd name="T96" fmla="*/ 23382 w 23864"/>
                <a:gd name="T97" fmla="*/ 1570 h 16025"/>
                <a:gd name="T98" fmla="*/ 23864 w 23864"/>
                <a:gd name="T99" fmla="*/ 320 h 16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864" h="16025">
                  <a:moveTo>
                    <a:pt x="0" y="0"/>
                  </a:moveTo>
                  <a:lnTo>
                    <a:pt x="0" y="0"/>
                  </a:lnTo>
                  <a:lnTo>
                    <a:pt x="121" y="320"/>
                  </a:lnTo>
                  <a:lnTo>
                    <a:pt x="241" y="637"/>
                  </a:lnTo>
                  <a:lnTo>
                    <a:pt x="362" y="952"/>
                  </a:lnTo>
                  <a:lnTo>
                    <a:pt x="483" y="1263"/>
                  </a:lnTo>
                  <a:lnTo>
                    <a:pt x="603" y="1570"/>
                  </a:lnTo>
                  <a:lnTo>
                    <a:pt x="723" y="1874"/>
                  </a:lnTo>
                  <a:lnTo>
                    <a:pt x="844" y="2176"/>
                  </a:lnTo>
                  <a:lnTo>
                    <a:pt x="965" y="2473"/>
                  </a:lnTo>
                  <a:lnTo>
                    <a:pt x="1086" y="2767"/>
                  </a:lnTo>
                  <a:lnTo>
                    <a:pt x="1205" y="3059"/>
                  </a:lnTo>
                  <a:lnTo>
                    <a:pt x="1326" y="3348"/>
                  </a:lnTo>
                  <a:lnTo>
                    <a:pt x="1447" y="3632"/>
                  </a:lnTo>
                  <a:lnTo>
                    <a:pt x="1567" y="3914"/>
                  </a:lnTo>
                  <a:lnTo>
                    <a:pt x="1688" y="4192"/>
                  </a:lnTo>
                  <a:lnTo>
                    <a:pt x="1808" y="4468"/>
                  </a:lnTo>
                  <a:lnTo>
                    <a:pt x="1929" y="4740"/>
                  </a:lnTo>
                  <a:lnTo>
                    <a:pt x="2049" y="5008"/>
                  </a:lnTo>
                  <a:lnTo>
                    <a:pt x="2170" y="5273"/>
                  </a:lnTo>
                  <a:lnTo>
                    <a:pt x="2291" y="5536"/>
                  </a:lnTo>
                  <a:lnTo>
                    <a:pt x="2412" y="5795"/>
                  </a:lnTo>
                  <a:lnTo>
                    <a:pt x="2531" y="6051"/>
                  </a:lnTo>
                  <a:lnTo>
                    <a:pt x="2652" y="6304"/>
                  </a:lnTo>
                  <a:lnTo>
                    <a:pt x="2773" y="6552"/>
                  </a:lnTo>
                  <a:lnTo>
                    <a:pt x="2893" y="6798"/>
                  </a:lnTo>
                  <a:lnTo>
                    <a:pt x="3013" y="7041"/>
                  </a:lnTo>
                  <a:lnTo>
                    <a:pt x="3134" y="7281"/>
                  </a:lnTo>
                  <a:lnTo>
                    <a:pt x="3255" y="7517"/>
                  </a:lnTo>
                  <a:lnTo>
                    <a:pt x="3375" y="7750"/>
                  </a:lnTo>
                  <a:lnTo>
                    <a:pt x="3496" y="7980"/>
                  </a:lnTo>
                  <a:lnTo>
                    <a:pt x="3616" y="8207"/>
                  </a:lnTo>
                  <a:lnTo>
                    <a:pt x="3737" y="8429"/>
                  </a:lnTo>
                  <a:lnTo>
                    <a:pt x="3857" y="8650"/>
                  </a:lnTo>
                  <a:lnTo>
                    <a:pt x="3978" y="8867"/>
                  </a:lnTo>
                  <a:lnTo>
                    <a:pt x="4099" y="9080"/>
                  </a:lnTo>
                  <a:lnTo>
                    <a:pt x="4220" y="9290"/>
                  </a:lnTo>
                  <a:lnTo>
                    <a:pt x="4339" y="9498"/>
                  </a:lnTo>
                  <a:lnTo>
                    <a:pt x="4460" y="9701"/>
                  </a:lnTo>
                  <a:lnTo>
                    <a:pt x="4581" y="9902"/>
                  </a:lnTo>
                  <a:lnTo>
                    <a:pt x="4701" y="10100"/>
                  </a:lnTo>
                  <a:lnTo>
                    <a:pt x="4821" y="10294"/>
                  </a:lnTo>
                  <a:lnTo>
                    <a:pt x="4942" y="10486"/>
                  </a:lnTo>
                  <a:lnTo>
                    <a:pt x="5063" y="10673"/>
                  </a:lnTo>
                  <a:lnTo>
                    <a:pt x="5183" y="10858"/>
                  </a:lnTo>
                  <a:lnTo>
                    <a:pt x="5304" y="11038"/>
                  </a:lnTo>
                  <a:lnTo>
                    <a:pt x="5425" y="11217"/>
                  </a:lnTo>
                  <a:lnTo>
                    <a:pt x="5545" y="11391"/>
                  </a:lnTo>
                  <a:lnTo>
                    <a:pt x="5665" y="11564"/>
                  </a:lnTo>
                  <a:lnTo>
                    <a:pt x="5786" y="11732"/>
                  </a:lnTo>
                  <a:lnTo>
                    <a:pt x="5907" y="11897"/>
                  </a:lnTo>
                  <a:lnTo>
                    <a:pt x="6026" y="12058"/>
                  </a:lnTo>
                  <a:lnTo>
                    <a:pt x="6147" y="12218"/>
                  </a:lnTo>
                  <a:lnTo>
                    <a:pt x="6268" y="12373"/>
                  </a:lnTo>
                  <a:lnTo>
                    <a:pt x="6389" y="12525"/>
                  </a:lnTo>
                  <a:lnTo>
                    <a:pt x="6509" y="12673"/>
                  </a:lnTo>
                  <a:lnTo>
                    <a:pt x="6630" y="12819"/>
                  </a:lnTo>
                  <a:lnTo>
                    <a:pt x="6750" y="12962"/>
                  </a:lnTo>
                  <a:lnTo>
                    <a:pt x="6871" y="13101"/>
                  </a:lnTo>
                  <a:lnTo>
                    <a:pt x="6991" y="13238"/>
                  </a:lnTo>
                  <a:lnTo>
                    <a:pt x="7112" y="13370"/>
                  </a:lnTo>
                  <a:lnTo>
                    <a:pt x="7233" y="13500"/>
                  </a:lnTo>
                  <a:lnTo>
                    <a:pt x="7352" y="13626"/>
                  </a:lnTo>
                  <a:lnTo>
                    <a:pt x="7473" y="13749"/>
                  </a:lnTo>
                  <a:lnTo>
                    <a:pt x="7594" y="13869"/>
                  </a:lnTo>
                  <a:lnTo>
                    <a:pt x="7715" y="13985"/>
                  </a:lnTo>
                  <a:lnTo>
                    <a:pt x="7834" y="14098"/>
                  </a:lnTo>
                  <a:lnTo>
                    <a:pt x="7955" y="14209"/>
                  </a:lnTo>
                  <a:lnTo>
                    <a:pt x="8076" y="14316"/>
                  </a:lnTo>
                  <a:lnTo>
                    <a:pt x="8197" y="14419"/>
                  </a:lnTo>
                  <a:lnTo>
                    <a:pt x="8317" y="14520"/>
                  </a:lnTo>
                  <a:lnTo>
                    <a:pt x="8438" y="14617"/>
                  </a:lnTo>
                  <a:lnTo>
                    <a:pt x="8558" y="14710"/>
                  </a:lnTo>
                  <a:lnTo>
                    <a:pt x="8678" y="14801"/>
                  </a:lnTo>
                  <a:lnTo>
                    <a:pt x="8799" y="14888"/>
                  </a:lnTo>
                  <a:lnTo>
                    <a:pt x="8920" y="14973"/>
                  </a:lnTo>
                  <a:lnTo>
                    <a:pt x="9041" y="15053"/>
                  </a:lnTo>
                  <a:lnTo>
                    <a:pt x="9160" y="15132"/>
                  </a:lnTo>
                  <a:lnTo>
                    <a:pt x="9281" y="15206"/>
                  </a:lnTo>
                  <a:lnTo>
                    <a:pt x="9402" y="15277"/>
                  </a:lnTo>
                  <a:lnTo>
                    <a:pt x="9523" y="15345"/>
                  </a:lnTo>
                  <a:lnTo>
                    <a:pt x="9643" y="15410"/>
                  </a:lnTo>
                  <a:lnTo>
                    <a:pt x="9763" y="15471"/>
                  </a:lnTo>
                  <a:lnTo>
                    <a:pt x="9884" y="15529"/>
                  </a:lnTo>
                  <a:lnTo>
                    <a:pt x="10004" y="15585"/>
                  </a:lnTo>
                  <a:lnTo>
                    <a:pt x="10125" y="15637"/>
                  </a:lnTo>
                  <a:lnTo>
                    <a:pt x="10246" y="15685"/>
                  </a:lnTo>
                  <a:lnTo>
                    <a:pt x="10366" y="15730"/>
                  </a:lnTo>
                  <a:lnTo>
                    <a:pt x="10486" y="15772"/>
                  </a:lnTo>
                  <a:lnTo>
                    <a:pt x="10607" y="15811"/>
                  </a:lnTo>
                  <a:lnTo>
                    <a:pt x="10728" y="15847"/>
                  </a:lnTo>
                  <a:lnTo>
                    <a:pt x="10849" y="15879"/>
                  </a:lnTo>
                  <a:lnTo>
                    <a:pt x="10968" y="15908"/>
                  </a:lnTo>
                  <a:lnTo>
                    <a:pt x="11089" y="15934"/>
                  </a:lnTo>
                  <a:lnTo>
                    <a:pt x="11210" y="15957"/>
                  </a:lnTo>
                  <a:lnTo>
                    <a:pt x="11330" y="15976"/>
                  </a:lnTo>
                  <a:lnTo>
                    <a:pt x="11449" y="15993"/>
                  </a:lnTo>
                  <a:lnTo>
                    <a:pt x="11570" y="16006"/>
                  </a:lnTo>
                  <a:lnTo>
                    <a:pt x="11691" y="16015"/>
                  </a:lnTo>
                  <a:lnTo>
                    <a:pt x="11811" y="16021"/>
                  </a:lnTo>
                  <a:lnTo>
                    <a:pt x="11932" y="16025"/>
                  </a:lnTo>
                  <a:lnTo>
                    <a:pt x="12052" y="16025"/>
                  </a:lnTo>
                  <a:lnTo>
                    <a:pt x="12173" y="16021"/>
                  </a:lnTo>
                  <a:lnTo>
                    <a:pt x="12293" y="16015"/>
                  </a:lnTo>
                  <a:lnTo>
                    <a:pt x="12414" y="16006"/>
                  </a:lnTo>
                  <a:lnTo>
                    <a:pt x="12535" y="15993"/>
                  </a:lnTo>
                  <a:lnTo>
                    <a:pt x="12656" y="15976"/>
                  </a:lnTo>
                  <a:lnTo>
                    <a:pt x="12775" y="15957"/>
                  </a:lnTo>
                  <a:lnTo>
                    <a:pt x="12896" y="15934"/>
                  </a:lnTo>
                  <a:lnTo>
                    <a:pt x="13017" y="15908"/>
                  </a:lnTo>
                  <a:lnTo>
                    <a:pt x="13137" y="15879"/>
                  </a:lnTo>
                  <a:lnTo>
                    <a:pt x="13257" y="15847"/>
                  </a:lnTo>
                  <a:lnTo>
                    <a:pt x="13378" y="15811"/>
                  </a:lnTo>
                  <a:lnTo>
                    <a:pt x="13499" y="15772"/>
                  </a:lnTo>
                  <a:lnTo>
                    <a:pt x="13619" y="15730"/>
                  </a:lnTo>
                  <a:lnTo>
                    <a:pt x="13740" y="15685"/>
                  </a:lnTo>
                  <a:lnTo>
                    <a:pt x="13861" y="15637"/>
                  </a:lnTo>
                  <a:lnTo>
                    <a:pt x="13981" y="15585"/>
                  </a:lnTo>
                  <a:lnTo>
                    <a:pt x="14101" y="15529"/>
                  </a:lnTo>
                  <a:lnTo>
                    <a:pt x="14222" y="15471"/>
                  </a:lnTo>
                  <a:lnTo>
                    <a:pt x="14343" y="15410"/>
                  </a:lnTo>
                  <a:lnTo>
                    <a:pt x="14462" y="15345"/>
                  </a:lnTo>
                  <a:lnTo>
                    <a:pt x="14583" y="15277"/>
                  </a:lnTo>
                  <a:lnTo>
                    <a:pt x="14704" y="15206"/>
                  </a:lnTo>
                  <a:lnTo>
                    <a:pt x="14825" y="15132"/>
                  </a:lnTo>
                  <a:lnTo>
                    <a:pt x="14945" y="15053"/>
                  </a:lnTo>
                  <a:lnTo>
                    <a:pt x="15066" y="14973"/>
                  </a:lnTo>
                  <a:lnTo>
                    <a:pt x="15186" y="14888"/>
                  </a:lnTo>
                  <a:lnTo>
                    <a:pt x="15307" y="14801"/>
                  </a:lnTo>
                  <a:lnTo>
                    <a:pt x="15427" y="14710"/>
                  </a:lnTo>
                  <a:lnTo>
                    <a:pt x="15548" y="14617"/>
                  </a:lnTo>
                  <a:lnTo>
                    <a:pt x="15669" y="14520"/>
                  </a:lnTo>
                  <a:lnTo>
                    <a:pt x="15788" y="14419"/>
                  </a:lnTo>
                  <a:lnTo>
                    <a:pt x="15909" y="14316"/>
                  </a:lnTo>
                  <a:lnTo>
                    <a:pt x="16030" y="14209"/>
                  </a:lnTo>
                  <a:lnTo>
                    <a:pt x="16151" y="14098"/>
                  </a:lnTo>
                  <a:lnTo>
                    <a:pt x="16270" y="13985"/>
                  </a:lnTo>
                  <a:lnTo>
                    <a:pt x="16391" y="13869"/>
                  </a:lnTo>
                  <a:lnTo>
                    <a:pt x="16512" y="13749"/>
                  </a:lnTo>
                  <a:lnTo>
                    <a:pt x="16633" y="13626"/>
                  </a:lnTo>
                  <a:lnTo>
                    <a:pt x="16753" y="13500"/>
                  </a:lnTo>
                  <a:lnTo>
                    <a:pt x="16874" y="13370"/>
                  </a:lnTo>
                  <a:lnTo>
                    <a:pt x="16994" y="13238"/>
                  </a:lnTo>
                  <a:lnTo>
                    <a:pt x="17114" y="13101"/>
                  </a:lnTo>
                  <a:lnTo>
                    <a:pt x="17235" y="12962"/>
                  </a:lnTo>
                  <a:lnTo>
                    <a:pt x="17356" y="12819"/>
                  </a:lnTo>
                  <a:lnTo>
                    <a:pt x="17477" y="12673"/>
                  </a:lnTo>
                  <a:lnTo>
                    <a:pt x="17596" y="12525"/>
                  </a:lnTo>
                  <a:lnTo>
                    <a:pt x="17717" y="12373"/>
                  </a:lnTo>
                  <a:lnTo>
                    <a:pt x="17838" y="12218"/>
                  </a:lnTo>
                  <a:lnTo>
                    <a:pt x="17959" y="12058"/>
                  </a:lnTo>
                  <a:lnTo>
                    <a:pt x="18079" y="11897"/>
                  </a:lnTo>
                  <a:lnTo>
                    <a:pt x="18199" y="11732"/>
                  </a:lnTo>
                  <a:lnTo>
                    <a:pt x="18320" y="11564"/>
                  </a:lnTo>
                  <a:lnTo>
                    <a:pt x="18440" y="11391"/>
                  </a:lnTo>
                  <a:lnTo>
                    <a:pt x="18561" y="11217"/>
                  </a:lnTo>
                  <a:lnTo>
                    <a:pt x="18682" y="11038"/>
                  </a:lnTo>
                  <a:lnTo>
                    <a:pt x="18802" y="10858"/>
                  </a:lnTo>
                  <a:lnTo>
                    <a:pt x="18922" y="10673"/>
                  </a:lnTo>
                  <a:lnTo>
                    <a:pt x="19043" y="10486"/>
                  </a:lnTo>
                  <a:lnTo>
                    <a:pt x="19164" y="10294"/>
                  </a:lnTo>
                  <a:lnTo>
                    <a:pt x="19285" y="10100"/>
                  </a:lnTo>
                  <a:lnTo>
                    <a:pt x="19404" y="9902"/>
                  </a:lnTo>
                  <a:lnTo>
                    <a:pt x="19525" y="9701"/>
                  </a:lnTo>
                  <a:lnTo>
                    <a:pt x="19646" y="9498"/>
                  </a:lnTo>
                  <a:lnTo>
                    <a:pt x="19766" y="9290"/>
                  </a:lnTo>
                  <a:lnTo>
                    <a:pt x="19887" y="9080"/>
                  </a:lnTo>
                  <a:lnTo>
                    <a:pt x="20007" y="8867"/>
                  </a:lnTo>
                  <a:lnTo>
                    <a:pt x="20128" y="8650"/>
                  </a:lnTo>
                  <a:lnTo>
                    <a:pt x="20248" y="8429"/>
                  </a:lnTo>
                  <a:lnTo>
                    <a:pt x="20369" y="8207"/>
                  </a:lnTo>
                  <a:lnTo>
                    <a:pt x="20490" y="7980"/>
                  </a:lnTo>
                  <a:lnTo>
                    <a:pt x="20610" y="7750"/>
                  </a:lnTo>
                  <a:lnTo>
                    <a:pt x="20730" y="7517"/>
                  </a:lnTo>
                  <a:lnTo>
                    <a:pt x="20851" y="7281"/>
                  </a:lnTo>
                  <a:lnTo>
                    <a:pt x="20972" y="7041"/>
                  </a:lnTo>
                  <a:lnTo>
                    <a:pt x="21093" y="6798"/>
                  </a:lnTo>
                  <a:lnTo>
                    <a:pt x="21212" y="6552"/>
                  </a:lnTo>
                  <a:lnTo>
                    <a:pt x="21333" y="6304"/>
                  </a:lnTo>
                  <a:lnTo>
                    <a:pt x="21454" y="6051"/>
                  </a:lnTo>
                  <a:lnTo>
                    <a:pt x="21574" y="5795"/>
                  </a:lnTo>
                  <a:lnTo>
                    <a:pt x="21695" y="5536"/>
                  </a:lnTo>
                  <a:lnTo>
                    <a:pt x="21815" y="5273"/>
                  </a:lnTo>
                  <a:lnTo>
                    <a:pt x="21936" y="5008"/>
                  </a:lnTo>
                  <a:lnTo>
                    <a:pt x="22056" y="4740"/>
                  </a:lnTo>
                  <a:lnTo>
                    <a:pt x="22177" y="4468"/>
                  </a:lnTo>
                  <a:lnTo>
                    <a:pt x="22298" y="4192"/>
                  </a:lnTo>
                  <a:lnTo>
                    <a:pt x="22419" y="3914"/>
                  </a:lnTo>
                  <a:lnTo>
                    <a:pt x="22538" y="3632"/>
                  </a:lnTo>
                  <a:lnTo>
                    <a:pt x="22659" y="3348"/>
                  </a:lnTo>
                  <a:lnTo>
                    <a:pt x="22780" y="3059"/>
                  </a:lnTo>
                  <a:lnTo>
                    <a:pt x="22900" y="2767"/>
                  </a:lnTo>
                  <a:lnTo>
                    <a:pt x="23020" y="2473"/>
                  </a:lnTo>
                  <a:lnTo>
                    <a:pt x="23141" y="2176"/>
                  </a:lnTo>
                  <a:lnTo>
                    <a:pt x="23262" y="1874"/>
                  </a:lnTo>
                  <a:lnTo>
                    <a:pt x="23382" y="1570"/>
                  </a:lnTo>
                  <a:lnTo>
                    <a:pt x="23503" y="1263"/>
                  </a:lnTo>
                  <a:lnTo>
                    <a:pt x="23623" y="952"/>
                  </a:lnTo>
                  <a:lnTo>
                    <a:pt x="23744" y="637"/>
                  </a:lnTo>
                  <a:lnTo>
                    <a:pt x="23864" y="32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124012" name="Group 108"/>
            <p:cNvGrpSpPr>
              <a:grpSpLocks/>
            </p:cNvGrpSpPr>
            <p:nvPr/>
          </p:nvGrpSpPr>
          <p:grpSpPr bwMode="auto">
            <a:xfrm>
              <a:off x="3483" y="2179"/>
              <a:ext cx="1543" cy="1551"/>
              <a:chOff x="3321" y="1891"/>
              <a:chExt cx="1543" cy="1551"/>
            </a:xfrm>
          </p:grpSpPr>
          <p:sp>
            <p:nvSpPr>
              <p:cNvPr id="124006" name="Line 102"/>
              <p:cNvSpPr>
                <a:spLocks noChangeShapeType="1"/>
              </p:cNvSpPr>
              <p:nvPr/>
            </p:nvSpPr>
            <p:spPr bwMode="auto">
              <a:xfrm>
                <a:off x="3321" y="3204"/>
                <a:ext cx="1494" cy="0"/>
              </a:xfrm>
              <a:prstGeom prst="line">
                <a:avLst/>
              </a:prstGeom>
              <a:noFill/>
              <a:ln w="1270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24007" name="Line 103"/>
              <p:cNvSpPr>
                <a:spLocks noChangeShapeType="1"/>
              </p:cNvSpPr>
              <p:nvPr/>
            </p:nvSpPr>
            <p:spPr bwMode="auto">
              <a:xfrm flipV="1">
                <a:off x="4046" y="2214"/>
                <a:ext cx="0" cy="990"/>
              </a:xfrm>
              <a:prstGeom prst="line">
                <a:avLst/>
              </a:prstGeom>
              <a:noFill/>
              <a:ln w="1270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24010" name="Text Box 106"/>
              <p:cNvSpPr txBox="1">
                <a:spLocks noChangeArrowheads="1"/>
              </p:cNvSpPr>
              <p:nvPr/>
            </p:nvSpPr>
            <p:spPr bwMode="auto">
              <a:xfrm>
                <a:off x="4640" y="3151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u</a:t>
                </a:r>
              </a:p>
            </p:txBody>
          </p:sp>
          <p:sp>
            <p:nvSpPr>
              <p:cNvPr id="124011" name="Text Box 107"/>
              <p:cNvSpPr txBox="1">
                <a:spLocks noChangeArrowheads="1"/>
              </p:cNvSpPr>
              <p:nvPr/>
            </p:nvSpPr>
            <p:spPr bwMode="auto">
              <a:xfrm>
                <a:off x="3810" y="1891"/>
                <a:ext cx="48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V(u)</a:t>
                </a:r>
              </a:p>
            </p:txBody>
          </p:sp>
        </p:grpSp>
      </p:grpSp>
      <p:sp>
        <p:nvSpPr>
          <p:cNvPr id="124013" name="Text Box 109"/>
          <p:cNvSpPr txBox="1">
            <a:spLocks noChangeArrowheads="1"/>
          </p:cNvSpPr>
          <p:nvPr/>
        </p:nvSpPr>
        <p:spPr bwMode="auto">
          <a:xfrm>
            <a:off x="2923556" y="6159501"/>
            <a:ext cx="32143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No lattice expansion !!</a:t>
            </a:r>
          </a:p>
        </p:txBody>
      </p:sp>
    </p:spTree>
    <p:extLst>
      <p:ext uri="{BB962C8B-B14F-4D97-AF65-F5344CB8AC3E}">
        <p14:creationId xmlns:p14="http://schemas.microsoft.com/office/powerpoint/2010/main" val="20543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Anharmonicity:</a:t>
            </a:r>
            <a:br>
              <a:rPr lang="en-US" altLang="en-US"/>
            </a:br>
            <a:r>
              <a:rPr lang="en-US" altLang="en-US"/>
              <a:t>Thermal expansion (classical)</a:t>
            </a: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1066800" y="1762125"/>
            <a:ext cx="6477000" cy="958850"/>
            <a:chOff x="348" y="1200"/>
            <a:chExt cx="4080" cy="604"/>
          </a:xfrm>
        </p:grpSpPr>
        <p:graphicFrame>
          <p:nvGraphicFramePr>
            <p:cNvPr id="125956" name="Object 4"/>
            <p:cNvGraphicFramePr>
              <a:graphicFrameLocks noChangeAspect="1"/>
            </p:cNvGraphicFramePr>
            <p:nvPr/>
          </p:nvGraphicFramePr>
          <p:xfrm>
            <a:off x="672" y="1464"/>
            <a:ext cx="1058" cy="3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8882" name="Equation" r:id="rId3" imgW="1295280" imgH="419040" progId="Equation.3">
                    <p:embed/>
                  </p:oleObj>
                </mc:Choice>
                <mc:Fallback>
                  <p:oleObj name="Equation" r:id="rId3" imgW="12952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1464"/>
                          <a:ext cx="1058" cy="3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957" name="Oval 5"/>
            <p:cNvSpPr>
              <a:spLocks noChangeArrowheads="1"/>
            </p:cNvSpPr>
            <p:nvPr/>
          </p:nvSpPr>
          <p:spPr bwMode="auto">
            <a:xfrm>
              <a:off x="348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58" name="Oval 6"/>
            <p:cNvSpPr>
              <a:spLocks noChangeArrowheads="1"/>
            </p:cNvSpPr>
            <p:nvPr/>
          </p:nvSpPr>
          <p:spPr bwMode="auto">
            <a:xfrm>
              <a:off x="684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59" name="Oval 7"/>
            <p:cNvSpPr>
              <a:spLocks noChangeArrowheads="1"/>
            </p:cNvSpPr>
            <p:nvPr/>
          </p:nvSpPr>
          <p:spPr bwMode="auto">
            <a:xfrm>
              <a:off x="1020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60" name="Oval 8"/>
            <p:cNvSpPr>
              <a:spLocks noChangeArrowheads="1"/>
            </p:cNvSpPr>
            <p:nvPr/>
          </p:nvSpPr>
          <p:spPr bwMode="auto">
            <a:xfrm>
              <a:off x="1452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61" name="Oval 9"/>
            <p:cNvSpPr>
              <a:spLocks noChangeArrowheads="1"/>
            </p:cNvSpPr>
            <p:nvPr/>
          </p:nvSpPr>
          <p:spPr bwMode="auto">
            <a:xfrm>
              <a:off x="1884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62" name="Oval 10"/>
            <p:cNvSpPr>
              <a:spLocks noChangeArrowheads="1"/>
            </p:cNvSpPr>
            <p:nvPr/>
          </p:nvSpPr>
          <p:spPr bwMode="auto">
            <a:xfrm>
              <a:off x="2316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63" name="Oval 11"/>
            <p:cNvSpPr>
              <a:spLocks noChangeArrowheads="1"/>
            </p:cNvSpPr>
            <p:nvPr/>
          </p:nvSpPr>
          <p:spPr bwMode="auto">
            <a:xfrm>
              <a:off x="2748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64" name="Oval 12"/>
            <p:cNvSpPr>
              <a:spLocks noChangeArrowheads="1"/>
            </p:cNvSpPr>
            <p:nvPr/>
          </p:nvSpPr>
          <p:spPr bwMode="auto">
            <a:xfrm>
              <a:off x="3084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65" name="Oval 13"/>
            <p:cNvSpPr>
              <a:spLocks noChangeArrowheads="1"/>
            </p:cNvSpPr>
            <p:nvPr/>
          </p:nvSpPr>
          <p:spPr bwMode="auto">
            <a:xfrm>
              <a:off x="3420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66" name="Oval 14"/>
            <p:cNvSpPr>
              <a:spLocks noChangeArrowheads="1"/>
            </p:cNvSpPr>
            <p:nvPr/>
          </p:nvSpPr>
          <p:spPr bwMode="auto">
            <a:xfrm>
              <a:off x="3756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67" name="Oval 15"/>
            <p:cNvSpPr>
              <a:spLocks noChangeArrowheads="1"/>
            </p:cNvSpPr>
            <p:nvPr/>
          </p:nvSpPr>
          <p:spPr bwMode="auto">
            <a:xfrm>
              <a:off x="348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68" name="Oval 16"/>
            <p:cNvSpPr>
              <a:spLocks noChangeArrowheads="1"/>
            </p:cNvSpPr>
            <p:nvPr/>
          </p:nvSpPr>
          <p:spPr bwMode="auto">
            <a:xfrm>
              <a:off x="4092" y="1200"/>
              <a:ext cx="240" cy="2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69" name="Oval 17"/>
            <p:cNvSpPr>
              <a:spLocks noChangeArrowheads="1"/>
            </p:cNvSpPr>
            <p:nvPr/>
          </p:nvSpPr>
          <p:spPr bwMode="auto">
            <a:xfrm>
              <a:off x="732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70" name="Oval 18"/>
            <p:cNvSpPr>
              <a:spLocks noChangeArrowheads="1"/>
            </p:cNvSpPr>
            <p:nvPr/>
          </p:nvSpPr>
          <p:spPr bwMode="auto">
            <a:xfrm>
              <a:off x="1116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71" name="Oval 19"/>
            <p:cNvSpPr>
              <a:spLocks noChangeArrowheads="1"/>
            </p:cNvSpPr>
            <p:nvPr/>
          </p:nvSpPr>
          <p:spPr bwMode="auto">
            <a:xfrm>
              <a:off x="1500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72" name="Oval 20"/>
            <p:cNvSpPr>
              <a:spLocks noChangeArrowheads="1"/>
            </p:cNvSpPr>
            <p:nvPr/>
          </p:nvSpPr>
          <p:spPr bwMode="auto">
            <a:xfrm>
              <a:off x="1884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73" name="Oval 21"/>
            <p:cNvSpPr>
              <a:spLocks noChangeArrowheads="1"/>
            </p:cNvSpPr>
            <p:nvPr/>
          </p:nvSpPr>
          <p:spPr bwMode="auto">
            <a:xfrm>
              <a:off x="2268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74" name="Oval 22"/>
            <p:cNvSpPr>
              <a:spLocks noChangeArrowheads="1"/>
            </p:cNvSpPr>
            <p:nvPr/>
          </p:nvSpPr>
          <p:spPr bwMode="auto">
            <a:xfrm>
              <a:off x="2652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75" name="Oval 23"/>
            <p:cNvSpPr>
              <a:spLocks noChangeArrowheads="1"/>
            </p:cNvSpPr>
            <p:nvPr/>
          </p:nvSpPr>
          <p:spPr bwMode="auto">
            <a:xfrm>
              <a:off x="3036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76" name="Oval 24"/>
            <p:cNvSpPr>
              <a:spLocks noChangeArrowheads="1"/>
            </p:cNvSpPr>
            <p:nvPr/>
          </p:nvSpPr>
          <p:spPr bwMode="auto">
            <a:xfrm>
              <a:off x="3420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77" name="Oval 25"/>
            <p:cNvSpPr>
              <a:spLocks noChangeArrowheads="1"/>
            </p:cNvSpPr>
            <p:nvPr/>
          </p:nvSpPr>
          <p:spPr bwMode="auto">
            <a:xfrm>
              <a:off x="3804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78" name="Oval 26"/>
            <p:cNvSpPr>
              <a:spLocks noChangeArrowheads="1"/>
            </p:cNvSpPr>
            <p:nvPr/>
          </p:nvSpPr>
          <p:spPr bwMode="auto">
            <a:xfrm>
              <a:off x="4188" y="1200"/>
              <a:ext cx="240" cy="24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79" name="Line 27"/>
            <p:cNvSpPr>
              <a:spLocks noChangeShapeType="1"/>
            </p:cNvSpPr>
            <p:nvPr/>
          </p:nvSpPr>
          <p:spPr bwMode="auto">
            <a:xfrm>
              <a:off x="2700" y="1536"/>
              <a:ext cx="192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80" name="Rectangle 28"/>
            <p:cNvSpPr>
              <a:spLocks noChangeArrowheads="1"/>
            </p:cNvSpPr>
            <p:nvPr/>
          </p:nvSpPr>
          <p:spPr bwMode="auto">
            <a:xfrm>
              <a:off x="2700" y="1487"/>
              <a:ext cx="2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/>
                <a:t>u</a:t>
              </a:r>
              <a:r>
                <a:rPr lang="en-US" altLang="en-US" baseline="-25000"/>
                <a:t>j</a:t>
              </a:r>
            </a:p>
          </p:txBody>
        </p:sp>
        <p:sp>
          <p:nvSpPr>
            <p:cNvPr id="125981" name="Line 29"/>
            <p:cNvSpPr>
              <a:spLocks noChangeShapeType="1"/>
            </p:cNvSpPr>
            <p:nvPr/>
          </p:nvSpPr>
          <p:spPr bwMode="auto">
            <a:xfrm>
              <a:off x="2028" y="1536"/>
              <a:ext cx="38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5982" name="Rectangle 30"/>
            <p:cNvSpPr>
              <a:spLocks noChangeArrowheads="1"/>
            </p:cNvSpPr>
            <p:nvPr/>
          </p:nvSpPr>
          <p:spPr bwMode="auto">
            <a:xfrm>
              <a:off x="2124" y="1487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altLang="en-US"/>
                <a:t>a</a:t>
              </a:r>
            </a:p>
          </p:txBody>
        </p:sp>
      </p:grpSp>
      <p:graphicFrame>
        <p:nvGraphicFramePr>
          <p:cNvPr id="125988" name="Object 36"/>
          <p:cNvGraphicFramePr>
            <a:graphicFrameLocks noChangeAspect="1"/>
          </p:cNvGraphicFramePr>
          <p:nvPr/>
        </p:nvGraphicFramePr>
        <p:xfrm>
          <a:off x="200025" y="3436938"/>
          <a:ext cx="2679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3" name="Equation" r:id="rId5" imgW="2679480" imgH="482400" progId="Equation.3">
                  <p:embed/>
                </p:oleObj>
              </mc:Choice>
              <mc:Fallback>
                <p:oleObj name="Equation" r:id="rId5" imgW="2679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3436938"/>
                        <a:ext cx="2679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9" name="Object 37"/>
          <p:cNvGraphicFramePr>
            <a:graphicFrameLocks noChangeAspect="1"/>
          </p:cNvGraphicFramePr>
          <p:nvPr/>
        </p:nvGraphicFramePr>
        <p:xfrm>
          <a:off x="200026" y="5224463"/>
          <a:ext cx="408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4" name="Equation" r:id="rId7" imgW="4089240" imgH="723600" progId="Equation.3">
                  <p:embed/>
                </p:oleObj>
              </mc:Choice>
              <mc:Fallback>
                <p:oleObj name="Equation" r:id="rId7" imgW="40892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6" y="5224463"/>
                        <a:ext cx="408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90" name="Object 38"/>
          <p:cNvGraphicFramePr>
            <a:graphicFrameLocks noChangeAspect="1"/>
          </p:cNvGraphicFramePr>
          <p:nvPr/>
        </p:nvGraphicFramePr>
        <p:xfrm>
          <a:off x="200026" y="4140202"/>
          <a:ext cx="56848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Equation" r:id="rId9" imgW="6235560" imgH="1041120" progId="Equation.3">
                  <p:embed/>
                </p:oleObj>
              </mc:Choice>
              <mc:Fallback>
                <p:oleObj name="Equation" r:id="rId9" imgW="62355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6" y="4140202"/>
                        <a:ext cx="56848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91" name="Text Box 39"/>
          <p:cNvSpPr txBox="1">
            <a:spLocks noChangeArrowheads="1"/>
          </p:cNvSpPr>
          <p:nvPr/>
        </p:nvSpPr>
        <p:spPr bwMode="auto">
          <a:xfrm>
            <a:off x="188651" y="2759076"/>
            <a:ext cx="3054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Weak anharmonicity </a:t>
            </a:r>
          </a:p>
        </p:txBody>
      </p:sp>
      <p:sp>
        <p:nvSpPr>
          <p:cNvPr id="125992" name="Text Box 40"/>
          <p:cNvSpPr txBox="1">
            <a:spLocks noChangeArrowheads="1"/>
          </p:cNvSpPr>
          <p:nvPr/>
        </p:nvSpPr>
        <p:spPr bwMode="auto">
          <a:xfrm>
            <a:off x="1325564" y="6073776"/>
            <a:ext cx="6553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Lattice expansion is caused by anharmonicity !</a:t>
            </a:r>
          </a:p>
        </p:txBody>
      </p:sp>
      <p:grpSp>
        <p:nvGrpSpPr>
          <p:cNvPr id="126007" name="Group 55"/>
          <p:cNvGrpSpPr>
            <a:grpSpLocks/>
          </p:cNvGrpSpPr>
          <p:nvPr/>
        </p:nvGrpSpPr>
        <p:grpSpPr bwMode="auto">
          <a:xfrm>
            <a:off x="6286501" y="3030540"/>
            <a:ext cx="2506664" cy="2462213"/>
            <a:chOff x="3960" y="1909"/>
            <a:chExt cx="1579" cy="1551"/>
          </a:xfrm>
        </p:grpSpPr>
        <p:grpSp>
          <p:nvGrpSpPr>
            <p:cNvPr id="125995" name="Group 43"/>
            <p:cNvGrpSpPr>
              <a:grpSpLocks/>
            </p:cNvGrpSpPr>
            <p:nvPr/>
          </p:nvGrpSpPr>
          <p:grpSpPr bwMode="auto">
            <a:xfrm>
              <a:off x="3996" y="1909"/>
              <a:ext cx="1543" cy="1551"/>
              <a:chOff x="3321" y="1891"/>
              <a:chExt cx="1543" cy="1551"/>
            </a:xfrm>
          </p:grpSpPr>
          <p:sp>
            <p:nvSpPr>
              <p:cNvPr id="125996" name="Line 44"/>
              <p:cNvSpPr>
                <a:spLocks noChangeShapeType="1"/>
              </p:cNvSpPr>
              <p:nvPr/>
            </p:nvSpPr>
            <p:spPr bwMode="auto">
              <a:xfrm>
                <a:off x="3321" y="3204"/>
                <a:ext cx="1494" cy="0"/>
              </a:xfrm>
              <a:prstGeom prst="line">
                <a:avLst/>
              </a:prstGeom>
              <a:noFill/>
              <a:ln w="1270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25997" name="Line 45"/>
              <p:cNvSpPr>
                <a:spLocks noChangeShapeType="1"/>
              </p:cNvSpPr>
              <p:nvPr/>
            </p:nvSpPr>
            <p:spPr bwMode="auto">
              <a:xfrm flipV="1">
                <a:off x="4046" y="2214"/>
                <a:ext cx="0" cy="990"/>
              </a:xfrm>
              <a:prstGeom prst="line">
                <a:avLst/>
              </a:prstGeom>
              <a:noFill/>
              <a:ln w="1270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25998" name="Text Box 46"/>
              <p:cNvSpPr txBox="1">
                <a:spLocks noChangeArrowheads="1"/>
              </p:cNvSpPr>
              <p:nvPr/>
            </p:nvSpPr>
            <p:spPr bwMode="auto">
              <a:xfrm>
                <a:off x="4640" y="3151"/>
                <a:ext cx="22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u</a:t>
                </a:r>
              </a:p>
            </p:txBody>
          </p:sp>
          <p:sp>
            <p:nvSpPr>
              <p:cNvPr id="125999" name="Text Box 47"/>
              <p:cNvSpPr txBox="1">
                <a:spLocks noChangeArrowheads="1"/>
              </p:cNvSpPr>
              <p:nvPr/>
            </p:nvSpPr>
            <p:spPr bwMode="auto">
              <a:xfrm>
                <a:off x="3810" y="1891"/>
                <a:ext cx="48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F0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V(u)</a:t>
                </a:r>
              </a:p>
            </p:txBody>
          </p:sp>
        </p:grpSp>
        <p:grpSp>
          <p:nvGrpSpPr>
            <p:cNvPr id="126004" name="Group 52"/>
            <p:cNvGrpSpPr>
              <a:grpSpLocks noChangeAspect="1"/>
            </p:cNvGrpSpPr>
            <p:nvPr/>
          </p:nvGrpSpPr>
          <p:grpSpPr bwMode="auto">
            <a:xfrm>
              <a:off x="3960" y="2228"/>
              <a:ext cx="1515" cy="985"/>
              <a:chOff x="893" y="806"/>
              <a:chExt cx="4058" cy="2639"/>
            </a:xfrm>
          </p:grpSpPr>
          <p:sp>
            <p:nvSpPr>
              <p:cNvPr id="126005" name="Freeform 53"/>
              <p:cNvSpPr>
                <a:spLocks noChangeAspect="1"/>
              </p:cNvSpPr>
              <p:nvPr/>
            </p:nvSpPr>
            <p:spPr bwMode="auto">
              <a:xfrm>
                <a:off x="893" y="1415"/>
                <a:ext cx="4058" cy="2030"/>
              </a:xfrm>
              <a:custGeom>
                <a:avLst/>
                <a:gdLst>
                  <a:gd name="T0" fmla="*/ 0 w 24349"/>
                  <a:gd name="T1" fmla="*/ 0 h 12177"/>
                  <a:gd name="T2" fmla="*/ 492 w 24349"/>
                  <a:gd name="T3" fmla="*/ 964 h 12177"/>
                  <a:gd name="T4" fmla="*/ 983 w 24349"/>
                  <a:gd name="T5" fmla="*/ 1889 h 12177"/>
                  <a:gd name="T6" fmla="*/ 1476 w 24349"/>
                  <a:gd name="T7" fmla="*/ 2774 h 12177"/>
                  <a:gd name="T8" fmla="*/ 1967 w 24349"/>
                  <a:gd name="T9" fmla="*/ 3619 h 12177"/>
                  <a:gd name="T10" fmla="*/ 2460 w 24349"/>
                  <a:gd name="T11" fmla="*/ 4424 h 12177"/>
                  <a:gd name="T12" fmla="*/ 2951 w 24349"/>
                  <a:gd name="T13" fmla="*/ 5188 h 12177"/>
                  <a:gd name="T14" fmla="*/ 3444 w 24349"/>
                  <a:gd name="T15" fmla="*/ 5914 h 12177"/>
                  <a:gd name="T16" fmla="*/ 3935 w 24349"/>
                  <a:gd name="T17" fmla="*/ 6600 h 12177"/>
                  <a:gd name="T18" fmla="*/ 4427 w 24349"/>
                  <a:gd name="T19" fmla="*/ 7246 h 12177"/>
                  <a:gd name="T20" fmla="*/ 4919 w 24349"/>
                  <a:gd name="T21" fmla="*/ 7852 h 12177"/>
                  <a:gd name="T22" fmla="*/ 5411 w 24349"/>
                  <a:gd name="T23" fmla="*/ 8419 h 12177"/>
                  <a:gd name="T24" fmla="*/ 5903 w 24349"/>
                  <a:gd name="T25" fmla="*/ 8946 h 12177"/>
                  <a:gd name="T26" fmla="*/ 6395 w 24349"/>
                  <a:gd name="T27" fmla="*/ 9433 h 12177"/>
                  <a:gd name="T28" fmla="*/ 6886 w 24349"/>
                  <a:gd name="T29" fmla="*/ 9880 h 12177"/>
                  <a:gd name="T30" fmla="*/ 7379 w 24349"/>
                  <a:gd name="T31" fmla="*/ 10288 h 12177"/>
                  <a:gd name="T32" fmla="*/ 7870 w 24349"/>
                  <a:gd name="T33" fmla="*/ 10656 h 12177"/>
                  <a:gd name="T34" fmla="*/ 8363 w 24349"/>
                  <a:gd name="T35" fmla="*/ 10984 h 12177"/>
                  <a:gd name="T36" fmla="*/ 8854 w 24349"/>
                  <a:gd name="T37" fmla="*/ 11272 h 12177"/>
                  <a:gd name="T38" fmla="*/ 9346 w 24349"/>
                  <a:gd name="T39" fmla="*/ 11521 h 12177"/>
                  <a:gd name="T40" fmla="*/ 9838 w 24349"/>
                  <a:gd name="T41" fmla="*/ 11729 h 12177"/>
                  <a:gd name="T42" fmla="*/ 10330 w 24349"/>
                  <a:gd name="T43" fmla="*/ 11899 h 12177"/>
                  <a:gd name="T44" fmla="*/ 10822 w 24349"/>
                  <a:gd name="T45" fmla="*/ 12028 h 12177"/>
                  <a:gd name="T46" fmla="*/ 11314 w 24349"/>
                  <a:gd name="T47" fmla="*/ 12117 h 12177"/>
                  <a:gd name="T48" fmla="*/ 11805 w 24349"/>
                  <a:gd name="T49" fmla="*/ 12167 h 12177"/>
                  <a:gd name="T50" fmla="*/ 12297 w 24349"/>
                  <a:gd name="T51" fmla="*/ 12177 h 12177"/>
                  <a:gd name="T52" fmla="*/ 12788 w 24349"/>
                  <a:gd name="T53" fmla="*/ 12148 h 12177"/>
                  <a:gd name="T54" fmla="*/ 13281 w 24349"/>
                  <a:gd name="T55" fmla="*/ 12077 h 12177"/>
                  <a:gd name="T56" fmla="*/ 13772 w 24349"/>
                  <a:gd name="T57" fmla="*/ 11968 h 12177"/>
                  <a:gd name="T58" fmla="*/ 14264 w 24349"/>
                  <a:gd name="T59" fmla="*/ 11819 h 12177"/>
                  <a:gd name="T60" fmla="*/ 14756 w 24349"/>
                  <a:gd name="T61" fmla="*/ 11630 h 12177"/>
                  <a:gd name="T62" fmla="*/ 15248 w 24349"/>
                  <a:gd name="T63" fmla="*/ 11402 h 12177"/>
                  <a:gd name="T64" fmla="*/ 15740 w 24349"/>
                  <a:gd name="T65" fmla="*/ 11133 h 12177"/>
                  <a:gd name="T66" fmla="*/ 16232 w 24349"/>
                  <a:gd name="T67" fmla="*/ 10825 h 12177"/>
                  <a:gd name="T68" fmla="*/ 16725 w 24349"/>
                  <a:gd name="T69" fmla="*/ 10477 h 12177"/>
                  <a:gd name="T70" fmla="*/ 17216 w 24349"/>
                  <a:gd name="T71" fmla="*/ 10089 h 12177"/>
                  <a:gd name="T72" fmla="*/ 17708 w 24349"/>
                  <a:gd name="T73" fmla="*/ 9662 h 12177"/>
                  <a:gd name="T74" fmla="*/ 18200 w 24349"/>
                  <a:gd name="T75" fmla="*/ 9195 h 12177"/>
                  <a:gd name="T76" fmla="*/ 18692 w 24349"/>
                  <a:gd name="T77" fmla="*/ 8688 h 12177"/>
                  <a:gd name="T78" fmla="*/ 19184 w 24349"/>
                  <a:gd name="T79" fmla="*/ 8141 h 12177"/>
                  <a:gd name="T80" fmla="*/ 19676 w 24349"/>
                  <a:gd name="T81" fmla="*/ 7555 h 12177"/>
                  <a:gd name="T82" fmla="*/ 20167 w 24349"/>
                  <a:gd name="T83" fmla="*/ 6928 h 12177"/>
                  <a:gd name="T84" fmla="*/ 20660 w 24349"/>
                  <a:gd name="T85" fmla="*/ 6262 h 12177"/>
                  <a:gd name="T86" fmla="*/ 21151 w 24349"/>
                  <a:gd name="T87" fmla="*/ 5556 h 12177"/>
                  <a:gd name="T88" fmla="*/ 21644 w 24349"/>
                  <a:gd name="T89" fmla="*/ 4811 h 12177"/>
                  <a:gd name="T90" fmla="*/ 22135 w 24349"/>
                  <a:gd name="T91" fmla="*/ 4026 h 12177"/>
                  <a:gd name="T92" fmla="*/ 22627 w 24349"/>
                  <a:gd name="T93" fmla="*/ 3201 h 12177"/>
                  <a:gd name="T94" fmla="*/ 23119 w 24349"/>
                  <a:gd name="T95" fmla="*/ 2336 h 12177"/>
                  <a:gd name="T96" fmla="*/ 23611 w 24349"/>
                  <a:gd name="T97" fmla="*/ 1431 h 12177"/>
                  <a:gd name="T98" fmla="*/ 24103 w 24349"/>
                  <a:gd name="T99" fmla="*/ 488 h 12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49" h="12177">
                    <a:moveTo>
                      <a:pt x="0" y="0"/>
                    </a:moveTo>
                    <a:lnTo>
                      <a:pt x="0" y="0"/>
                    </a:lnTo>
                    <a:lnTo>
                      <a:pt x="246" y="488"/>
                    </a:lnTo>
                    <a:lnTo>
                      <a:pt x="492" y="964"/>
                    </a:lnTo>
                    <a:lnTo>
                      <a:pt x="737" y="1431"/>
                    </a:lnTo>
                    <a:lnTo>
                      <a:pt x="983" y="1889"/>
                    </a:lnTo>
                    <a:lnTo>
                      <a:pt x="1230" y="2336"/>
                    </a:lnTo>
                    <a:lnTo>
                      <a:pt x="1476" y="2774"/>
                    </a:lnTo>
                    <a:lnTo>
                      <a:pt x="1721" y="3201"/>
                    </a:lnTo>
                    <a:lnTo>
                      <a:pt x="1967" y="3619"/>
                    </a:lnTo>
                    <a:lnTo>
                      <a:pt x="2213" y="4026"/>
                    </a:lnTo>
                    <a:lnTo>
                      <a:pt x="2460" y="4424"/>
                    </a:lnTo>
                    <a:lnTo>
                      <a:pt x="2705" y="4811"/>
                    </a:lnTo>
                    <a:lnTo>
                      <a:pt x="2951" y="5188"/>
                    </a:lnTo>
                    <a:lnTo>
                      <a:pt x="3197" y="5556"/>
                    </a:lnTo>
                    <a:lnTo>
                      <a:pt x="3444" y="5914"/>
                    </a:lnTo>
                    <a:lnTo>
                      <a:pt x="3689" y="6262"/>
                    </a:lnTo>
                    <a:lnTo>
                      <a:pt x="3935" y="6600"/>
                    </a:lnTo>
                    <a:lnTo>
                      <a:pt x="4181" y="6928"/>
                    </a:lnTo>
                    <a:lnTo>
                      <a:pt x="4427" y="7246"/>
                    </a:lnTo>
                    <a:lnTo>
                      <a:pt x="4672" y="7555"/>
                    </a:lnTo>
                    <a:lnTo>
                      <a:pt x="4919" y="7852"/>
                    </a:lnTo>
                    <a:lnTo>
                      <a:pt x="5165" y="8141"/>
                    </a:lnTo>
                    <a:lnTo>
                      <a:pt x="5411" y="8419"/>
                    </a:lnTo>
                    <a:lnTo>
                      <a:pt x="5656" y="8688"/>
                    </a:lnTo>
                    <a:lnTo>
                      <a:pt x="5903" y="8946"/>
                    </a:lnTo>
                    <a:lnTo>
                      <a:pt x="6149" y="9195"/>
                    </a:lnTo>
                    <a:lnTo>
                      <a:pt x="6395" y="9433"/>
                    </a:lnTo>
                    <a:lnTo>
                      <a:pt x="6640" y="9662"/>
                    </a:lnTo>
                    <a:lnTo>
                      <a:pt x="6886" y="9880"/>
                    </a:lnTo>
                    <a:lnTo>
                      <a:pt x="7133" y="10089"/>
                    </a:lnTo>
                    <a:lnTo>
                      <a:pt x="7379" y="10288"/>
                    </a:lnTo>
                    <a:lnTo>
                      <a:pt x="7624" y="10477"/>
                    </a:lnTo>
                    <a:lnTo>
                      <a:pt x="7870" y="10656"/>
                    </a:lnTo>
                    <a:lnTo>
                      <a:pt x="8116" y="10825"/>
                    </a:lnTo>
                    <a:lnTo>
                      <a:pt x="8363" y="10984"/>
                    </a:lnTo>
                    <a:lnTo>
                      <a:pt x="8609" y="11133"/>
                    </a:lnTo>
                    <a:lnTo>
                      <a:pt x="8854" y="11272"/>
                    </a:lnTo>
                    <a:lnTo>
                      <a:pt x="9100" y="11402"/>
                    </a:lnTo>
                    <a:lnTo>
                      <a:pt x="9346" y="11521"/>
                    </a:lnTo>
                    <a:lnTo>
                      <a:pt x="9593" y="11630"/>
                    </a:lnTo>
                    <a:lnTo>
                      <a:pt x="9838" y="11729"/>
                    </a:lnTo>
                    <a:lnTo>
                      <a:pt x="10084" y="11819"/>
                    </a:lnTo>
                    <a:lnTo>
                      <a:pt x="10330" y="11899"/>
                    </a:lnTo>
                    <a:lnTo>
                      <a:pt x="10577" y="11968"/>
                    </a:lnTo>
                    <a:lnTo>
                      <a:pt x="10822" y="12028"/>
                    </a:lnTo>
                    <a:lnTo>
                      <a:pt x="11068" y="12077"/>
                    </a:lnTo>
                    <a:lnTo>
                      <a:pt x="11314" y="12117"/>
                    </a:lnTo>
                    <a:lnTo>
                      <a:pt x="11560" y="12148"/>
                    </a:lnTo>
                    <a:lnTo>
                      <a:pt x="11805" y="12167"/>
                    </a:lnTo>
                    <a:lnTo>
                      <a:pt x="12051" y="12177"/>
                    </a:lnTo>
                    <a:lnTo>
                      <a:pt x="12297" y="12177"/>
                    </a:lnTo>
                    <a:lnTo>
                      <a:pt x="12543" y="12167"/>
                    </a:lnTo>
                    <a:lnTo>
                      <a:pt x="12788" y="12148"/>
                    </a:lnTo>
                    <a:lnTo>
                      <a:pt x="13034" y="12117"/>
                    </a:lnTo>
                    <a:lnTo>
                      <a:pt x="13281" y="12077"/>
                    </a:lnTo>
                    <a:lnTo>
                      <a:pt x="13527" y="12028"/>
                    </a:lnTo>
                    <a:lnTo>
                      <a:pt x="13772" y="11968"/>
                    </a:lnTo>
                    <a:lnTo>
                      <a:pt x="14018" y="11899"/>
                    </a:lnTo>
                    <a:lnTo>
                      <a:pt x="14264" y="11819"/>
                    </a:lnTo>
                    <a:lnTo>
                      <a:pt x="14511" y="11729"/>
                    </a:lnTo>
                    <a:lnTo>
                      <a:pt x="14756" y="11630"/>
                    </a:lnTo>
                    <a:lnTo>
                      <a:pt x="15002" y="11521"/>
                    </a:lnTo>
                    <a:lnTo>
                      <a:pt x="15248" y="11402"/>
                    </a:lnTo>
                    <a:lnTo>
                      <a:pt x="15494" y="11272"/>
                    </a:lnTo>
                    <a:lnTo>
                      <a:pt x="15740" y="11133"/>
                    </a:lnTo>
                    <a:lnTo>
                      <a:pt x="15986" y="10984"/>
                    </a:lnTo>
                    <a:lnTo>
                      <a:pt x="16232" y="10825"/>
                    </a:lnTo>
                    <a:lnTo>
                      <a:pt x="16478" y="10656"/>
                    </a:lnTo>
                    <a:lnTo>
                      <a:pt x="16725" y="10477"/>
                    </a:lnTo>
                    <a:lnTo>
                      <a:pt x="16970" y="10288"/>
                    </a:lnTo>
                    <a:lnTo>
                      <a:pt x="17216" y="10089"/>
                    </a:lnTo>
                    <a:lnTo>
                      <a:pt x="17462" y="9880"/>
                    </a:lnTo>
                    <a:lnTo>
                      <a:pt x="17708" y="9662"/>
                    </a:lnTo>
                    <a:lnTo>
                      <a:pt x="17953" y="9433"/>
                    </a:lnTo>
                    <a:lnTo>
                      <a:pt x="18200" y="9195"/>
                    </a:lnTo>
                    <a:lnTo>
                      <a:pt x="18446" y="8946"/>
                    </a:lnTo>
                    <a:lnTo>
                      <a:pt x="18692" y="8688"/>
                    </a:lnTo>
                    <a:lnTo>
                      <a:pt x="18937" y="8419"/>
                    </a:lnTo>
                    <a:lnTo>
                      <a:pt x="19184" y="8141"/>
                    </a:lnTo>
                    <a:lnTo>
                      <a:pt x="19430" y="7852"/>
                    </a:lnTo>
                    <a:lnTo>
                      <a:pt x="19676" y="7555"/>
                    </a:lnTo>
                    <a:lnTo>
                      <a:pt x="19921" y="7246"/>
                    </a:lnTo>
                    <a:lnTo>
                      <a:pt x="20167" y="6928"/>
                    </a:lnTo>
                    <a:lnTo>
                      <a:pt x="20414" y="6600"/>
                    </a:lnTo>
                    <a:lnTo>
                      <a:pt x="20660" y="6262"/>
                    </a:lnTo>
                    <a:lnTo>
                      <a:pt x="20905" y="5914"/>
                    </a:lnTo>
                    <a:lnTo>
                      <a:pt x="21151" y="5556"/>
                    </a:lnTo>
                    <a:lnTo>
                      <a:pt x="21397" y="5188"/>
                    </a:lnTo>
                    <a:lnTo>
                      <a:pt x="21644" y="4811"/>
                    </a:lnTo>
                    <a:lnTo>
                      <a:pt x="21889" y="4424"/>
                    </a:lnTo>
                    <a:lnTo>
                      <a:pt x="22135" y="4026"/>
                    </a:lnTo>
                    <a:lnTo>
                      <a:pt x="22381" y="3619"/>
                    </a:lnTo>
                    <a:lnTo>
                      <a:pt x="22627" y="3201"/>
                    </a:lnTo>
                    <a:lnTo>
                      <a:pt x="22873" y="2774"/>
                    </a:lnTo>
                    <a:lnTo>
                      <a:pt x="23119" y="2336"/>
                    </a:lnTo>
                    <a:lnTo>
                      <a:pt x="23365" y="1889"/>
                    </a:lnTo>
                    <a:lnTo>
                      <a:pt x="23611" y="1431"/>
                    </a:lnTo>
                    <a:lnTo>
                      <a:pt x="23856" y="964"/>
                    </a:lnTo>
                    <a:lnTo>
                      <a:pt x="24103" y="488"/>
                    </a:lnTo>
                    <a:lnTo>
                      <a:pt x="24349" y="0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26006" name="Freeform 54"/>
              <p:cNvSpPr>
                <a:spLocks noChangeAspect="1"/>
              </p:cNvSpPr>
              <p:nvPr/>
            </p:nvSpPr>
            <p:spPr bwMode="auto">
              <a:xfrm>
                <a:off x="893" y="806"/>
                <a:ext cx="4058" cy="2639"/>
              </a:xfrm>
              <a:custGeom>
                <a:avLst/>
                <a:gdLst>
                  <a:gd name="T0" fmla="*/ 0 w 24349"/>
                  <a:gd name="T1" fmla="*/ 0 h 15830"/>
                  <a:gd name="T2" fmla="*/ 492 w 24349"/>
                  <a:gd name="T3" fmla="*/ 1389 h 15830"/>
                  <a:gd name="T4" fmla="*/ 983 w 24349"/>
                  <a:gd name="T5" fmla="*/ 2705 h 15830"/>
                  <a:gd name="T6" fmla="*/ 1476 w 24349"/>
                  <a:gd name="T7" fmla="*/ 3947 h 15830"/>
                  <a:gd name="T8" fmla="*/ 1967 w 24349"/>
                  <a:gd name="T9" fmla="*/ 5119 h 15830"/>
                  <a:gd name="T10" fmla="*/ 2460 w 24349"/>
                  <a:gd name="T11" fmla="*/ 6221 h 15830"/>
                  <a:gd name="T12" fmla="*/ 2951 w 24349"/>
                  <a:gd name="T13" fmla="*/ 7254 h 15830"/>
                  <a:gd name="T14" fmla="*/ 3444 w 24349"/>
                  <a:gd name="T15" fmla="*/ 8220 h 15830"/>
                  <a:gd name="T16" fmla="*/ 3935 w 24349"/>
                  <a:gd name="T17" fmla="*/ 9121 h 15830"/>
                  <a:gd name="T18" fmla="*/ 4427 w 24349"/>
                  <a:gd name="T19" fmla="*/ 9958 h 15830"/>
                  <a:gd name="T20" fmla="*/ 4919 w 24349"/>
                  <a:gd name="T21" fmla="*/ 10732 h 15830"/>
                  <a:gd name="T22" fmla="*/ 5411 w 24349"/>
                  <a:gd name="T23" fmla="*/ 11446 h 15830"/>
                  <a:gd name="T24" fmla="*/ 5903 w 24349"/>
                  <a:gd name="T25" fmla="*/ 12100 h 15830"/>
                  <a:gd name="T26" fmla="*/ 6395 w 24349"/>
                  <a:gd name="T27" fmla="*/ 12696 h 15830"/>
                  <a:gd name="T28" fmla="*/ 6886 w 24349"/>
                  <a:gd name="T29" fmla="*/ 13234 h 15830"/>
                  <a:gd name="T30" fmla="*/ 7379 w 24349"/>
                  <a:gd name="T31" fmla="*/ 13718 h 15830"/>
                  <a:gd name="T32" fmla="*/ 7870 w 24349"/>
                  <a:gd name="T33" fmla="*/ 14147 h 15830"/>
                  <a:gd name="T34" fmla="*/ 8363 w 24349"/>
                  <a:gd name="T35" fmla="*/ 14525 h 15830"/>
                  <a:gd name="T36" fmla="*/ 8854 w 24349"/>
                  <a:gd name="T37" fmla="*/ 14851 h 15830"/>
                  <a:gd name="T38" fmla="*/ 9346 w 24349"/>
                  <a:gd name="T39" fmla="*/ 15128 h 15830"/>
                  <a:gd name="T40" fmla="*/ 9838 w 24349"/>
                  <a:gd name="T41" fmla="*/ 15357 h 15830"/>
                  <a:gd name="T42" fmla="*/ 10330 w 24349"/>
                  <a:gd name="T43" fmla="*/ 15538 h 15830"/>
                  <a:gd name="T44" fmla="*/ 10822 w 24349"/>
                  <a:gd name="T45" fmla="*/ 15676 h 15830"/>
                  <a:gd name="T46" fmla="*/ 11314 w 24349"/>
                  <a:gd name="T47" fmla="*/ 15769 h 15830"/>
                  <a:gd name="T48" fmla="*/ 11805 w 24349"/>
                  <a:gd name="T49" fmla="*/ 15820 h 15830"/>
                  <a:gd name="T50" fmla="*/ 12297 w 24349"/>
                  <a:gd name="T51" fmla="*/ 15830 h 15830"/>
                  <a:gd name="T52" fmla="*/ 12788 w 24349"/>
                  <a:gd name="T53" fmla="*/ 15801 h 15830"/>
                  <a:gd name="T54" fmla="*/ 13281 w 24349"/>
                  <a:gd name="T55" fmla="*/ 15733 h 15830"/>
                  <a:gd name="T56" fmla="*/ 13772 w 24349"/>
                  <a:gd name="T57" fmla="*/ 15629 h 15830"/>
                  <a:gd name="T58" fmla="*/ 14264 w 24349"/>
                  <a:gd name="T59" fmla="*/ 15491 h 15830"/>
                  <a:gd name="T60" fmla="*/ 14756 w 24349"/>
                  <a:gd name="T61" fmla="*/ 15318 h 15830"/>
                  <a:gd name="T62" fmla="*/ 15248 w 24349"/>
                  <a:gd name="T63" fmla="*/ 15113 h 15830"/>
                  <a:gd name="T64" fmla="*/ 15740 w 24349"/>
                  <a:gd name="T65" fmla="*/ 14877 h 15830"/>
                  <a:gd name="T66" fmla="*/ 16232 w 24349"/>
                  <a:gd name="T67" fmla="*/ 14613 h 15830"/>
                  <a:gd name="T68" fmla="*/ 16725 w 24349"/>
                  <a:gd name="T69" fmla="*/ 14321 h 15830"/>
                  <a:gd name="T70" fmla="*/ 17216 w 24349"/>
                  <a:gd name="T71" fmla="*/ 14002 h 15830"/>
                  <a:gd name="T72" fmla="*/ 17708 w 24349"/>
                  <a:gd name="T73" fmla="*/ 13658 h 15830"/>
                  <a:gd name="T74" fmla="*/ 18200 w 24349"/>
                  <a:gd name="T75" fmla="*/ 13290 h 15830"/>
                  <a:gd name="T76" fmla="*/ 18692 w 24349"/>
                  <a:gd name="T77" fmla="*/ 12902 h 15830"/>
                  <a:gd name="T78" fmla="*/ 19184 w 24349"/>
                  <a:gd name="T79" fmla="*/ 12492 h 15830"/>
                  <a:gd name="T80" fmla="*/ 19676 w 24349"/>
                  <a:gd name="T81" fmla="*/ 12062 h 15830"/>
                  <a:gd name="T82" fmla="*/ 20167 w 24349"/>
                  <a:gd name="T83" fmla="*/ 11616 h 15830"/>
                  <a:gd name="T84" fmla="*/ 20660 w 24349"/>
                  <a:gd name="T85" fmla="*/ 11152 h 15830"/>
                  <a:gd name="T86" fmla="*/ 21151 w 24349"/>
                  <a:gd name="T87" fmla="*/ 10674 h 15830"/>
                  <a:gd name="T88" fmla="*/ 21644 w 24349"/>
                  <a:gd name="T89" fmla="*/ 10182 h 15830"/>
                  <a:gd name="T90" fmla="*/ 22135 w 24349"/>
                  <a:gd name="T91" fmla="*/ 9680 h 15830"/>
                  <a:gd name="T92" fmla="*/ 22627 w 24349"/>
                  <a:gd name="T93" fmla="*/ 9165 h 15830"/>
                  <a:gd name="T94" fmla="*/ 23119 w 24349"/>
                  <a:gd name="T95" fmla="*/ 8643 h 15830"/>
                  <a:gd name="T96" fmla="*/ 23611 w 24349"/>
                  <a:gd name="T97" fmla="*/ 8114 h 15830"/>
                  <a:gd name="T98" fmla="*/ 24103 w 24349"/>
                  <a:gd name="T99" fmla="*/ 7577 h 15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349" h="15830">
                    <a:moveTo>
                      <a:pt x="0" y="0"/>
                    </a:moveTo>
                    <a:lnTo>
                      <a:pt x="0" y="0"/>
                    </a:lnTo>
                    <a:lnTo>
                      <a:pt x="246" y="704"/>
                    </a:lnTo>
                    <a:lnTo>
                      <a:pt x="492" y="1389"/>
                    </a:lnTo>
                    <a:lnTo>
                      <a:pt x="737" y="2056"/>
                    </a:lnTo>
                    <a:lnTo>
                      <a:pt x="983" y="2705"/>
                    </a:lnTo>
                    <a:lnTo>
                      <a:pt x="1230" y="3335"/>
                    </a:lnTo>
                    <a:lnTo>
                      <a:pt x="1476" y="3947"/>
                    </a:lnTo>
                    <a:lnTo>
                      <a:pt x="1721" y="4542"/>
                    </a:lnTo>
                    <a:lnTo>
                      <a:pt x="1967" y="5119"/>
                    </a:lnTo>
                    <a:lnTo>
                      <a:pt x="2213" y="5678"/>
                    </a:lnTo>
                    <a:lnTo>
                      <a:pt x="2460" y="6221"/>
                    </a:lnTo>
                    <a:lnTo>
                      <a:pt x="2705" y="6746"/>
                    </a:lnTo>
                    <a:lnTo>
                      <a:pt x="2951" y="7254"/>
                    </a:lnTo>
                    <a:lnTo>
                      <a:pt x="3197" y="7746"/>
                    </a:lnTo>
                    <a:lnTo>
                      <a:pt x="3444" y="8220"/>
                    </a:lnTo>
                    <a:lnTo>
                      <a:pt x="3689" y="8678"/>
                    </a:lnTo>
                    <a:lnTo>
                      <a:pt x="3935" y="9121"/>
                    </a:lnTo>
                    <a:lnTo>
                      <a:pt x="4181" y="9547"/>
                    </a:lnTo>
                    <a:lnTo>
                      <a:pt x="4427" y="9958"/>
                    </a:lnTo>
                    <a:lnTo>
                      <a:pt x="4672" y="10353"/>
                    </a:lnTo>
                    <a:lnTo>
                      <a:pt x="4919" y="10732"/>
                    </a:lnTo>
                    <a:lnTo>
                      <a:pt x="5165" y="11096"/>
                    </a:lnTo>
                    <a:lnTo>
                      <a:pt x="5411" y="11446"/>
                    </a:lnTo>
                    <a:lnTo>
                      <a:pt x="5656" y="11780"/>
                    </a:lnTo>
                    <a:lnTo>
                      <a:pt x="5903" y="12100"/>
                    </a:lnTo>
                    <a:lnTo>
                      <a:pt x="6149" y="12405"/>
                    </a:lnTo>
                    <a:lnTo>
                      <a:pt x="6395" y="12696"/>
                    </a:lnTo>
                    <a:lnTo>
                      <a:pt x="6640" y="12972"/>
                    </a:lnTo>
                    <a:lnTo>
                      <a:pt x="6886" y="13234"/>
                    </a:lnTo>
                    <a:lnTo>
                      <a:pt x="7133" y="13483"/>
                    </a:lnTo>
                    <a:lnTo>
                      <a:pt x="7379" y="13718"/>
                    </a:lnTo>
                    <a:lnTo>
                      <a:pt x="7624" y="13939"/>
                    </a:lnTo>
                    <a:lnTo>
                      <a:pt x="7870" y="14147"/>
                    </a:lnTo>
                    <a:lnTo>
                      <a:pt x="8116" y="14343"/>
                    </a:lnTo>
                    <a:lnTo>
                      <a:pt x="8363" y="14525"/>
                    </a:lnTo>
                    <a:lnTo>
                      <a:pt x="8609" y="14694"/>
                    </a:lnTo>
                    <a:lnTo>
                      <a:pt x="8854" y="14851"/>
                    </a:lnTo>
                    <a:lnTo>
                      <a:pt x="9100" y="14996"/>
                    </a:lnTo>
                    <a:lnTo>
                      <a:pt x="9346" y="15128"/>
                    </a:lnTo>
                    <a:lnTo>
                      <a:pt x="9593" y="15249"/>
                    </a:lnTo>
                    <a:lnTo>
                      <a:pt x="9838" y="15357"/>
                    </a:lnTo>
                    <a:lnTo>
                      <a:pt x="10084" y="15454"/>
                    </a:lnTo>
                    <a:lnTo>
                      <a:pt x="10330" y="15538"/>
                    </a:lnTo>
                    <a:lnTo>
                      <a:pt x="10577" y="15613"/>
                    </a:lnTo>
                    <a:lnTo>
                      <a:pt x="10822" y="15676"/>
                    </a:lnTo>
                    <a:lnTo>
                      <a:pt x="11068" y="15728"/>
                    </a:lnTo>
                    <a:lnTo>
                      <a:pt x="11314" y="15769"/>
                    </a:lnTo>
                    <a:lnTo>
                      <a:pt x="11560" y="15800"/>
                    </a:lnTo>
                    <a:lnTo>
                      <a:pt x="11805" y="15820"/>
                    </a:lnTo>
                    <a:lnTo>
                      <a:pt x="12051" y="15830"/>
                    </a:lnTo>
                    <a:lnTo>
                      <a:pt x="12297" y="15830"/>
                    </a:lnTo>
                    <a:lnTo>
                      <a:pt x="12543" y="15820"/>
                    </a:lnTo>
                    <a:lnTo>
                      <a:pt x="12788" y="15801"/>
                    </a:lnTo>
                    <a:lnTo>
                      <a:pt x="13034" y="15772"/>
                    </a:lnTo>
                    <a:lnTo>
                      <a:pt x="13281" y="15733"/>
                    </a:lnTo>
                    <a:lnTo>
                      <a:pt x="13527" y="15686"/>
                    </a:lnTo>
                    <a:lnTo>
                      <a:pt x="13772" y="15629"/>
                    </a:lnTo>
                    <a:lnTo>
                      <a:pt x="14018" y="15564"/>
                    </a:lnTo>
                    <a:lnTo>
                      <a:pt x="14264" y="15491"/>
                    </a:lnTo>
                    <a:lnTo>
                      <a:pt x="14511" y="15409"/>
                    </a:lnTo>
                    <a:lnTo>
                      <a:pt x="14756" y="15318"/>
                    </a:lnTo>
                    <a:lnTo>
                      <a:pt x="15002" y="15219"/>
                    </a:lnTo>
                    <a:lnTo>
                      <a:pt x="15248" y="15113"/>
                    </a:lnTo>
                    <a:lnTo>
                      <a:pt x="15494" y="15000"/>
                    </a:lnTo>
                    <a:lnTo>
                      <a:pt x="15740" y="14877"/>
                    </a:lnTo>
                    <a:lnTo>
                      <a:pt x="15986" y="14749"/>
                    </a:lnTo>
                    <a:lnTo>
                      <a:pt x="16232" y="14613"/>
                    </a:lnTo>
                    <a:lnTo>
                      <a:pt x="16478" y="14471"/>
                    </a:lnTo>
                    <a:lnTo>
                      <a:pt x="16725" y="14321"/>
                    </a:lnTo>
                    <a:lnTo>
                      <a:pt x="16970" y="14165"/>
                    </a:lnTo>
                    <a:lnTo>
                      <a:pt x="17216" y="14002"/>
                    </a:lnTo>
                    <a:lnTo>
                      <a:pt x="17462" y="13833"/>
                    </a:lnTo>
                    <a:lnTo>
                      <a:pt x="17708" y="13658"/>
                    </a:lnTo>
                    <a:lnTo>
                      <a:pt x="17953" y="13477"/>
                    </a:lnTo>
                    <a:lnTo>
                      <a:pt x="18200" y="13290"/>
                    </a:lnTo>
                    <a:lnTo>
                      <a:pt x="18446" y="13099"/>
                    </a:lnTo>
                    <a:lnTo>
                      <a:pt x="18692" y="12902"/>
                    </a:lnTo>
                    <a:lnTo>
                      <a:pt x="18937" y="12699"/>
                    </a:lnTo>
                    <a:lnTo>
                      <a:pt x="19184" y="12492"/>
                    </a:lnTo>
                    <a:lnTo>
                      <a:pt x="19430" y="12279"/>
                    </a:lnTo>
                    <a:lnTo>
                      <a:pt x="19676" y="12062"/>
                    </a:lnTo>
                    <a:lnTo>
                      <a:pt x="19921" y="11841"/>
                    </a:lnTo>
                    <a:lnTo>
                      <a:pt x="20167" y="11616"/>
                    </a:lnTo>
                    <a:lnTo>
                      <a:pt x="20414" y="11386"/>
                    </a:lnTo>
                    <a:lnTo>
                      <a:pt x="20660" y="11152"/>
                    </a:lnTo>
                    <a:lnTo>
                      <a:pt x="20905" y="10915"/>
                    </a:lnTo>
                    <a:lnTo>
                      <a:pt x="21151" y="10674"/>
                    </a:lnTo>
                    <a:lnTo>
                      <a:pt x="21397" y="10430"/>
                    </a:lnTo>
                    <a:lnTo>
                      <a:pt x="21644" y="10182"/>
                    </a:lnTo>
                    <a:lnTo>
                      <a:pt x="21889" y="9933"/>
                    </a:lnTo>
                    <a:lnTo>
                      <a:pt x="22135" y="9680"/>
                    </a:lnTo>
                    <a:lnTo>
                      <a:pt x="22381" y="9424"/>
                    </a:lnTo>
                    <a:lnTo>
                      <a:pt x="22627" y="9165"/>
                    </a:lnTo>
                    <a:lnTo>
                      <a:pt x="22873" y="8905"/>
                    </a:lnTo>
                    <a:lnTo>
                      <a:pt x="23119" y="8643"/>
                    </a:lnTo>
                    <a:lnTo>
                      <a:pt x="23365" y="8379"/>
                    </a:lnTo>
                    <a:lnTo>
                      <a:pt x="23611" y="8114"/>
                    </a:lnTo>
                    <a:lnTo>
                      <a:pt x="23856" y="7846"/>
                    </a:lnTo>
                    <a:lnTo>
                      <a:pt x="24103" y="7577"/>
                    </a:lnTo>
                    <a:lnTo>
                      <a:pt x="24349" y="7307"/>
                    </a:lnTo>
                  </a:path>
                </a:pathLst>
              </a:custGeom>
              <a:noFill/>
              <a:ln w="28575" cmpd="sng">
                <a:solidFill>
                  <a:srgbClr val="FF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86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71475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Today</a:t>
            </a:r>
            <a:endParaRPr lang="en-US" altLang="en-US" dirty="0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953798" y="214947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431635" y="1808163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76300" y="1992315"/>
            <a:ext cx="3850734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dirty="0" smtClean="0"/>
              <a:t>Phonons (Ch.4 &amp; 5 </a:t>
            </a:r>
            <a:r>
              <a:rPr lang="en-US" altLang="en-US" dirty="0" err="1" smtClean="0"/>
              <a:t>Kittel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59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426" y="2854325"/>
            <a:ext cx="8693150" cy="1143000"/>
          </a:xfrm>
        </p:spPr>
        <p:txBody>
          <a:bodyPr/>
          <a:lstStyle/>
          <a:p>
            <a:r>
              <a:rPr lang="en-US" altLang="en-US" sz="9600"/>
              <a:t>PHONONS</a:t>
            </a:r>
          </a:p>
        </p:txBody>
      </p:sp>
    </p:spTree>
    <p:extLst>
      <p:ext uri="{BB962C8B-B14F-4D97-AF65-F5344CB8AC3E}">
        <p14:creationId xmlns:p14="http://schemas.microsoft.com/office/powerpoint/2010/main" val="199691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4" name="Rectangle 104"/>
          <p:cNvSpPr>
            <a:spLocks noChangeArrowheads="1"/>
          </p:cNvSpPr>
          <p:nvPr/>
        </p:nvSpPr>
        <p:spPr bwMode="auto">
          <a:xfrm>
            <a:off x="802105" y="3372795"/>
            <a:ext cx="6769769" cy="461665"/>
          </a:xfrm>
          <a:prstGeom prst="rect">
            <a:avLst/>
          </a:prstGeom>
          <a:solidFill>
            <a:srgbClr val="00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AU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4513"/>
            <a:ext cx="7772400" cy="1143000"/>
          </a:xfrm>
        </p:spPr>
        <p:txBody>
          <a:bodyPr/>
          <a:lstStyle/>
          <a:p>
            <a:r>
              <a:rPr lang="en-US" altLang="en-US"/>
              <a:t>Elementary excitations</a:t>
            </a:r>
            <a:br>
              <a:rPr lang="en-US" altLang="en-US"/>
            </a:br>
            <a:r>
              <a:rPr lang="en-US" altLang="en-US"/>
              <a:t>in solids</a:t>
            </a:r>
          </a:p>
        </p:txBody>
      </p:sp>
      <p:graphicFrame>
        <p:nvGraphicFramePr>
          <p:cNvPr id="143463" name="Group 103"/>
          <p:cNvGraphicFramePr>
            <a:graphicFrameLocks noGrp="1"/>
          </p:cNvGraphicFramePr>
          <p:nvPr/>
        </p:nvGraphicFramePr>
        <p:xfrm>
          <a:off x="1022350" y="2309813"/>
          <a:ext cx="7772400" cy="3627120"/>
        </p:xfrm>
        <a:graphic>
          <a:graphicData uri="http://schemas.openxmlformats.org/drawingml/2006/table">
            <a:tbl>
              <a:tblPr/>
              <a:tblGrid>
                <a:gridCol w="2263775"/>
                <a:gridCol w="5508625"/>
              </a:tblGrid>
              <a:tr h="2873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Charge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Electronic excitations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EM field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Photon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Elastic 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Phonon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Magnetic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Magnon (spin-wave)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Multi-particle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Exciton, polariton, polaron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Collective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Plasmon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     …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      …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81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Phonons</a:t>
            </a:r>
          </a:p>
        </p:txBody>
      </p:sp>
      <p:sp>
        <p:nvSpPr>
          <p:cNvPr id="132099" name="Text Box 1027"/>
          <p:cNvSpPr txBox="1">
            <a:spLocks noChangeArrowheads="1"/>
          </p:cNvSpPr>
          <p:nvPr/>
        </p:nvSpPr>
        <p:spPr bwMode="auto">
          <a:xfrm>
            <a:off x="1947863" y="1682751"/>
            <a:ext cx="542808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altLang="en-US" sz="3200"/>
              <a:t> Propagation of sound</a:t>
            </a:r>
            <a:br>
              <a:rPr lang="en-US" altLang="en-US" sz="3200"/>
            </a:br>
            <a:endParaRPr lang="en-US" altLang="en-US" sz="3200"/>
          </a:p>
          <a:p>
            <a:pPr algn="l">
              <a:buFontTx/>
              <a:buChar char="•"/>
            </a:pPr>
            <a:r>
              <a:rPr lang="en-US" altLang="en-US" sz="3200"/>
              <a:t> Optical properties (infrared)</a:t>
            </a:r>
            <a:br>
              <a:rPr lang="en-US" altLang="en-US" sz="3200"/>
            </a:br>
            <a:endParaRPr lang="en-US" altLang="en-US" sz="3200"/>
          </a:p>
          <a:p>
            <a:pPr algn="l">
              <a:buFontTx/>
              <a:buChar char="•"/>
            </a:pPr>
            <a:r>
              <a:rPr lang="en-US" altLang="en-US" sz="3200"/>
              <a:t> Lattice expansion</a:t>
            </a:r>
            <a:br>
              <a:rPr lang="en-US" altLang="en-US" sz="3200"/>
            </a:br>
            <a:endParaRPr lang="en-US" altLang="en-US" sz="3200"/>
          </a:p>
          <a:p>
            <a:pPr algn="l">
              <a:buFontTx/>
              <a:buChar char="•"/>
            </a:pPr>
            <a:r>
              <a:rPr lang="en-US" altLang="en-US" sz="3200"/>
              <a:t> Heat capacity</a:t>
            </a:r>
            <a:br>
              <a:rPr lang="en-US" altLang="en-US" sz="3200"/>
            </a:br>
            <a:endParaRPr lang="en-US" altLang="en-US" sz="3200"/>
          </a:p>
          <a:p>
            <a:pPr algn="l">
              <a:buFontTx/>
              <a:buChar char="•"/>
            </a:pPr>
            <a:r>
              <a:rPr lang="en-US" altLang="en-US" sz="3200"/>
              <a:t> Thermal conductivity</a:t>
            </a:r>
          </a:p>
        </p:txBody>
      </p:sp>
    </p:spTree>
    <p:extLst>
      <p:ext uri="{BB962C8B-B14F-4D97-AF65-F5344CB8AC3E}">
        <p14:creationId xmlns:p14="http://schemas.microsoft.com/office/powerpoint/2010/main" val="32758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1775"/>
            <a:ext cx="7772400" cy="941388"/>
          </a:xfrm>
        </p:spPr>
        <p:txBody>
          <a:bodyPr/>
          <a:lstStyle/>
          <a:p>
            <a:r>
              <a:rPr lang="en-US" altLang="en-US"/>
              <a:t>General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12738" y="1795464"/>
            <a:ext cx="71865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/>
              <a:t>Total lattice energy</a:t>
            </a:r>
          </a:p>
          <a:p>
            <a:pPr algn="l"/>
            <a:endParaRPr lang="en-US" altLang="en-US"/>
          </a:p>
          <a:p>
            <a:pPr algn="l"/>
            <a:endParaRPr lang="en-US" altLang="en-US"/>
          </a:p>
          <a:p>
            <a:pPr algn="l"/>
            <a:r>
              <a:rPr lang="en-US" altLang="en-US"/>
              <a:t>Stability:                               Equilibrium coordinates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1670050" y="2868615"/>
          <a:ext cx="26098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4" name="Equation" r:id="rId3" imgW="1104840" imgH="253800" progId="Equation.3">
                  <p:embed/>
                </p:oleObj>
              </mc:Choice>
              <mc:Fallback>
                <p:oleObj name="Equation" r:id="rId3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868615"/>
                        <a:ext cx="26098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3203575" y="4616450"/>
          <a:ext cx="207327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5" name="Equation" r:id="rId5" imgW="838080" imgH="444240" progId="Equation.3">
                  <p:embed/>
                </p:oleObj>
              </mc:Choice>
              <mc:Fallback>
                <p:oleObj name="Equation" r:id="rId5" imgW="838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616450"/>
                        <a:ext cx="2073275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85" name="Object 29"/>
          <p:cNvGraphicFramePr>
            <a:graphicFrameLocks noChangeAspect="1"/>
          </p:cNvGraphicFramePr>
          <p:nvPr/>
        </p:nvGraphicFramePr>
        <p:xfrm>
          <a:off x="3228976" y="1808163"/>
          <a:ext cx="27797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6" name="Equation" r:id="rId7" imgW="1320480" imgH="368280" progId="Equation.3">
                  <p:embed/>
                </p:oleObj>
              </mc:Choice>
              <mc:Fallback>
                <p:oleObj name="Equation" r:id="rId7" imgW="13204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6" y="1808163"/>
                        <a:ext cx="27797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86" name="Text Box 30"/>
          <p:cNvSpPr txBox="1">
            <a:spLocks noChangeArrowheads="1"/>
          </p:cNvSpPr>
          <p:nvPr/>
        </p:nvSpPr>
        <p:spPr bwMode="auto">
          <a:xfrm>
            <a:off x="1130301" y="3786188"/>
            <a:ext cx="418576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800" u="sng"/>
              <a:t>Harmonic approximation:</a:t>
            </a:r>
          </a:p>
        </p:txBody>
      </p:sp>
    </p:spTree>
    <p:extLst>
      <p:ext uri="{BB962C8B-B14F-4D97-AF65-F5344CB8AC3E}">
        <p14:creationId xmlns:p14="http://schemas.microsoft.com/office/powerpoint/2010/main" val="9111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1D, 1 at./cell</a:t>
            </a:r>
          </a:p>
        </p:txBody>
      </p:sp>
      <p:grpSp>
        <p:nvGrpSpPr>
          <p:cNvPr id="144424" name="Group 40"/>
          <p:cNvGrpSpPr>
            <a:grpSpLocks/>
          </p:cNvGrpSpPr>
          <p:nvPr/>
        </p:nvGrpSpPr>
        <p:grpSpPr bwMode="auto">
          <a:xfrm>
            <a:off x="685801" y="1406527"/>
            <a:ext cx="7599363" cy="1355073"/>
            <a:chOff x="240" y="749"/>
            <a:chExt cx="5278" cy="989"/>
          </a:xfrm>
        </p:grpSpPr>
        <p:sp>
          <p:nvSpPr>
            <p:cNvPr id="144387" name="Line 3"/>
            <p:cNvSpPr>
              <a:spLocks noChangeAspect="1" noChangeShapeType="1"/>
            </p:cNvSpPr>
            <p:nvPr/>
          </p:nvSpPr>
          <p:spPr bwMode="auto">
            <a:xfrm>
              <a:off x="240" y="1199"/>
              <a:ext cx="5278" cy="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AU"/>
            </a:p>
          </p:txBody>
        </p:sp>
        <p:grpSp>
          <p:nvGrpSpPr>
            <p:cNvPr id="144388" name="Group 4"/>
            <p:cNvGrpSpPr>
              <a:grpSpLocks/>
            </p:cNvGrpSpPr>
            <p:nvPr/>
          </p:nvGrpSpPr>
          <p:grpSpPr bwMode="auto">
            <a:xfrm>
              <a:off x="1313" y="1129"/>
              <a:ext cx="1076" cy="144"/>
              <a:chOff x="838" y="2388"/>
              <a:chExt cx="655" cy="144"/>
            </a:xfrm>
          </p:grpSpPr>
          <p:sp>
            <p:nvSpPr>
              <p:cNvPr id="144389" name="Line 5"/>
              <p:cNvSpPr>
                <a:spLocks noChangeShapeType="1"/>
              </p:cNvSpPr>
              <p:nvPr/>
            </p:nvSpPr>
            <p:spPr bwMode="auto">
              <a:xfrm>
                <a:off x="838" y="2388"/>
                <a:ext cx="82" cy="144"/>
              </a:xfrm>
              <a:prstGeom prst="line">
                <a:avLst/>
              </a:prstGeom>
              <a:noFill/>
              <a:ln w="1905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44390" name="Line 6"/>
              <p:cNvSpPr>
                <a:spLocks noChangeShapeType="1"/>
              </p:cNvSpPr>
              <p:nvPr/>
            </p:nvSpPr>
            <p:spPr bwMode="auto">
              <a:xfrm flipH="1">
                <a:off x="920" y="2388"/>
                <a:ext cx="82" cy="144"/>
              </a:xfrm>
              <a:prstGeom prst="line">
                <a:avLst/>
              </a:prstGeom>
              <a:noFill/>
              <a:ln w="1905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44391" name="Line 7"/>
              <p:cNvSpPr>
                <a:spLocks noChangeShapeType="1"/>
              </p:cNvSpPr>
              <p:nvPr/>
            </p:nvSpPr>
            <p:spPr bwMode="auto">
              <a:xfrm>
                <a:off x="1002" y="2388"/>
                <a:ext cx="82" cy="144"/>
              </a:xfrm>
              <a:prstGeom prst="line">
                <a:avLst/>
              </a:prstGeom>
              <a:noFill/>
              <a:ln w="1905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44392" name="Line 8"/>
              <p:cNvSpPr>
                <a:spLocks noChangeShapeType="1"/>
              </p:cNvSpPr>
              <p:nvPr/>
            </p:nvSpPr>
            <p:spPr bwMode="auto">
              <a:xfrm flipH="1">
                <a:off x="1085" y="2388"/>
                <a:ext cx="82" cy="144"/>
              </a:xfrm>
              <a:prstGeom prst="line">
                <a:avLst/>
              </a:prstGeom>
              <a:noFill/>
              <a:ln w="1905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44393" name="Line 9"/>
              <p:cNvSpPr>
                <a:spLocks noChangeShapeType="1"/>
              </p:cNvSpPr>
              <p:nvPr/>
            </p:nvSpPr>
            <p:spPr bwMode="auto">
              <a:xfrm>
                <a:off x="1167" y="2388"/>
                <a:ext cx="82" cy="144"/>
              </a:xfrm>
              <a:prstGeom prst="line">
                <a:avLst/>
              </a:prstGeom>
              <a:noFill/>
              <a:ln w="1905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44394" name="Line 10"/>
              <p:cNvSpPr>
                <a:spLocks noChangeShapeType="1"/>
              </p:cNvSpPr>
              <p:nvPr/>
            </p:nvSpPr>
            <p:spPr bwMode="auto">
              <a:xfrm flipH="1">
                <a:off x="1250" y="2388"/>
                <a:ext cx="82" cy="144"/>
              </a:xfrm>
              <a:prstGeom prst="line">
                <a:avLst/>
              </a:prstGeom>
              <a:noFill/>
              <a:ln w="1905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44395" name="Line 11"/>
              <p:cNvSpPr>
                <a:spLocks noChangeShapeType="1"/>
              </p:cNvSpPr>
              <p:nvPr/>
            </p:nvSpPr>
            <p:spPr bwMode="auto">
              <a:xfrm>
                <a:off x="1328" y="2388"/>
                <a:ext cx="82" cy="144"/>
              </a:xfrm>
              <a:prstGeom prst="line">
                <a:avLst/>
              </a:prstGeom>
              <a:noFill/>
              <a:ln w="1905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44396" name="Line 12"/>
              <p:cNvSpPr>
                <a:spLocks noChangeShapeType="1"/>
              </p:cNvSpPr>
              <p:nvPr/>
            </p:nvSpPr>
            <p:spPr bwMode="auto">
              <a:xfrm flipH="1">
                <a:off x="1411" y="2388"/>
                <a:ext cx="82" cy="144"/>
              </a:xfrm>
              <a:prstGeom prst="line">
                <a:avLst/>
              </a:prstGeom>
              <a:noFill/>
              <a:ln w="19050">
                <a:solidFill>
                  <a:srgbClr val="FF0F0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AU"/>
              </a:p>
            </p:txBody>
          </p:sp>
        </p:grpSp>
        <p:sp>
          <p:nvSpPr>
            <p:cNvPr id="144399" name="Oval 15"/>
            <p:cNvSpPr>
              <a:spLocks noChangeArrowheads="1"/>
            </p:cNvSpPr>
            <p:nvPr/>
          </p:nvSpPr>
          <p:spPr bwMode="auto">
            <a:xfrm>
              <a:off x="1026" y="999"/>
              <a:ext cx="321" cy="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44401" name="Oval 17"/>
            <p:cNvSpPr>
              <a:spLocks noChangeArrowheads="1"/>
            </p:cNvSpPr>
            <p:nvPr/>
          </p:nvSpPr>
          <p:spPr bwMode="auto">
            <a:xfrm>
              <a:off x="2359" y="999"/>
              <a:ext cx="321" cy="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44403" name="Oval 19"/>
            <p:cNvSpPr>
              <a:spLocks noChangeArrowheads="1"/>
            </p:cNvSpPr>
            <p:nvPr/>
          </p:nvSpPr>
          <p:spPr bwMode="auto">
            <a:xfrm>
              <a:off x="3692" y="999"/>
              <a:ext cx="320" cy="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44405" name="Oval 21"/>
            <p:cNvSpPr>
              <a:spLocks noChangeArrowheads="1"/>
            </p:cNvSpPr>
            <p:nvPr/>
          </p:nvSpPr>
          <p:spPr bwMode="auto">
            <a:xfrm>
              <a:off x="5026" y="999"/>
              <a:ext cx="321" cy="4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144420" name="Text Box 36"/>
            <p:cNvSpPr txBox="1">
              <a:spLocks noChangeArrowheads="1"/>
            </p:cNvSpPr>
            <p:nvPr/>
          </p:nvSpPr>
          <p:spPr bwMode="auto">
            <a:xfrm>
              <a:off x="1042" y="1401"/>
              <a:ext cx="306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M</a:t>
              </a:r>
            </a:p>
          </p:txBody>
        </p:sp>
        <p:sp>
          <p:nvSpPr>
            <p:cNvPr id="144422" name="Text Box 38"/>
            <p:cNvSpPr txBox="1">
              <a:spLocks noChangeArrowheads="1"/>
            </p:cNvSpPr>
            <p:nvPr/>
          </p:nvSpPr>
          <p:spPr bwMode="auto">
            <a:xfrm>
              <a:off x="1700" y="749"/>
              <a:ext cx="283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F0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</a:t>
              </a:r>
            </a:p>
          </p:txBody>
        </p:sp>
      </p:grpSp>
      <p:graphicFrame>
        <p:nvGraphicFramePr>
          <p:cNvPr id="144423" name="Object 39"/>
          <p:cNvGraphicFramePr>
            <a:graphicFrameLocks noChangeAspect="1"/>
          </p:cNvGraphicFramePr>
          <p:nvPr/>
        </p:nvGraphicFramePr>
        <p:xfrm>
          <a:off x="2230438" y="2947988"/>
          <a:ext cx="431482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0"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2947988"/>
                        <a:ext cx="431482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426" name="Text Box 42"/>
          <p:cNvSpPr txBox="1">
            <a:spLocks noChangeArrowheads="1"/>
          </p:cNvSpPr>
          <p:nvPr/>
        </p:nvSpPr>
        <p:spPr bwMode="auto">
          <a:xfrm>
            <a:off x="2665719" y="4060826"/>
            <a:ext cx="396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itchFamily="18" charset="2"/>
              </a:rPr>
              <a:t>w</a:t>
            </a:r>
          </a:p>
        </p:txBody>
      </p:sp>
      <p:sp>
        <p:nvSpPr>
          <p:cNvPr id="144428" name="Line 44"/>
          <p:cNvSpPr>
            <a:spLocks noChangeShapeType="1"/>
          </p:cNvSpPr>
          <p:nvPr/>
        </p:nvSpPr>
        <p:spPr bwMode="auto">
          <a:xfrm flipV="1">
            <a:off x="2870200" y="4483100"/>
            <a:ext cx="0" cy="1189038"/>
          </a:xfrm>
          <a:prstGeom prst="line">
            <a:avLst/>
          </a:prstGeom>
          <a:noFill/>
          <a:ln w="28575">
            <a:solidFill>
              <a:srgbClr val="FF0F0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4429" name="Line 45"/>
          <p:cNvSpPr>
            <a:spLocks noChangeShapeType="1"/>
          </p:cNvSpPr>
          <p:nvPr/>
        </p:nvSpPr>
        <p:spPr bwMode="auto">
          <a:xfrm>
            <a:off x="1443038" y="5672138"/>
            <a:ext cx="2832100" cy="0"/>
          </a:xfrm>
          <a:prstGeom prst="line">
            <a:avLst/>
          </a:prstGeom>
          <a:noFill/>
          <a:ln w="28575">
            <a:solidFill>
              <a:srgbClr val="FF0F0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4430" name="Text Box 46"/>
          <p:cNvSpPr txBox="1">
            <a:spLocks noChangeArrowheads="1"/>
          </p:cNvSpPr>
          <p:nvPr/>
        </p:nvSpPr>
        <p:spPr bwMode="auto">
          <a:xfrm>
            <a:off x="1186625" y="5649913"/>
            <a:ext cx="630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-p</a:t>
            </a:r>
            <a:r>
              <a:rPr lang="en-US" altLang="en-US" sz="1800"/>
              <a:t>/a</a:t>
            </a:r>
            <a:endParaRPr lang="en-US" altLang="en-US" sz="1800">
              <a:latin typeface="Symbol" pitchFamily="18" charset="2"/>
            </a:endParaRPr>
          </a:p>
        </p:txBody>
      </p:sp>
      <p:sp>
        <p:nvSpPr>
          <p:cNvPr id="144431" name="Text Box 47"/>
          <p:cNvSpPr txBox="1">
            <a:spLocks noChangeArrowheads="1"/>
          </p:cNvSpPr>
          <p:nvPr/>
        </p:nvSpPr>
        <p:spPr bwMode="auto">
          <a:xfrm>
            <a:off x="3887575" y="5654676"/>
            <a:ext cx="503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p</a:t>
            </a:r>
            <a:r>
              <a:rPr lang="en-US" altLang="en-US" sz="1800"/>
              <a:t>/a</a:t>
            </a:r>
            <a:endParaRPr lang="en-US" altLang="en-US" sz="1800">
              <a:latin typeface="Symbol" pitchFamily="18" charset="2"/>
            </a:endParaRPr>
          </a:p>
        </p:txBody>
      </p:sp>
      <p:sp>
        <p:nvSpPr>
          <p:cNvPr id="144432" name="Text Box 48"/>
          <p:cNvSpPr txBox="1">
            <a:spLocks noChangeArrowheads="1"/>
          </p:cNvSpPr>
          <p:nvPr/>
        </p:nvSpPr>
        <p:spPr bwMode="auto">
          <a:xfrm>
            <a:off x="2683584" y="5662613"/>
            <a:ext cx="312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144433" name="Text Box 49"/>
          <p:cNvSpPr txBox="1">
            <a:spLocks noChangeArrowheads="1"/>
          </p:cNvSpPr>
          <p:nvPr/>
        </p:nvSpPr>
        <p:spPr bwMode="auto">
          <a:xfrm>
            <a:off x="2710634" y="5927726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k</a:t>
            </a:r>
          </a:p>
        </p:txBody>
      </p:sp>
      <p:sp>
        <p:nvSpPr>
          <p:cNvPr id="144434" name="Freeform 50"/>
          <p:cNvSpPr>
            <a:spLocks/>
          </p:cNvSpPr>
          <p:nvPr/>
        </p:nvSpPr>
        <p:spPr bwMode="auto">
          <a:xfrm>
            <a:off x="1511300" y="4495802"/>
            <a:ext cx="2686050" cy="1147763"/>
          </a:xfrm>
          <a:custGeom>
            <a:avLst/>
            <a:gdLst>
              <a:gd name="T0" fmla="*/ 241 w 23864"/>
              <a:gd name="T1" fmla="*/ 8 h 16109"/>
              <a:gd name="T2" fmla="*/ 723 w 23864"/>
              <a:gd name="T3" fmla="*/ 72 h 16109"/>
              <a:gd name="T4" fmla="*/ 1205 w 23864"/>
              <a:gd name="T5" fmla="*/ 202 h 16109"/>
              <a:gd name="T6" fmla="*/ 1688 w 23864"/>
              <a:gd name="T7" fmla="*/ 395 h 16109"/>
              <a:gd name="T8" fmla="*/ 2170 w 23864"/>
              <a:gd name="T9" fmla="*/ 651 h 16109"/>
              <a:gd name="T10" fmla="*/ 2652 w 23864"/>
              <a:gd name="T11" fmla="*/ 970 h 16109"/>
              <a:gd name="T12" fmla="*/ 3134 w 23864"/>
              <a:gd name="T13" fmla="*/ 1348 h 16109"/>
              <a:gd name="T14" fmla="*/ 3616 w 23864"/>
              <a:gd name="T15" fmla="*/ 1787 h 16109"/>
              <a:gd name="T16" fmla="*/ 4099 w 23864"/>
              <a:gd name="T17" fmla="*/ 2284 h 16109"/>
              <a:gd name="T18" fmla="*/ 4581 w 23864"/>
              <a:gd name="T19" fmla="*/ 2835 h 16109"/>
              <a:gd name="T20" fmla="*/ 5063 w 23864"/>
              <a:gd name="T21" fmla="*/ 3440 h 16109"/>
              <a:gd name="T22" fmla="*/ 5545 w 23864"/>
              <a:gd name="T23" fmla="*/ 4097 h 16109"/>
              <a:gd name="T24" fmla="*/ 6026 w 23864"/>
              <a:gd name="T25" fmla="*/ 4801 h 16109"/>
              <a:gd name="T26" fmla="*/ 6509 w 23864"/>
              <a:gd name="T27" fmla="*/ 5552 h 16109"/>
              <a:gd name="T28" fmla="*/ 6991 w 23864"/>
              <a:gd name="T29" fmla="*/ 6344 h 16109"/>
              <a:gd name="T30" fmla="*/ 7473 w 23864"/>
              <a:gd name="T31" fmla="*/ 7177 h 16109"/>
              <a:gd name="T32" fmla="*/ 7955 w 23864"/>
              <a:gd name="T33" fmla="*/ 8046 h 16109"/>
              <a:gd name="T34" fmla="*/ 8438 w 23864"/>
              <a:gd name="T35" fmla="*/ 8945 h 16109"/>
              <a:gd name="T36" fmla="*/ 8920 w 23864"/>
              <a:gd name="T37" fmla="*/ 9875 h 16109"/>
              <a:gd name="T38" fmla="*/ 9402 w 23864"/>
              <a:gd name="T39" fmla="*/ 10831 h 16109"/>
              <a:gd name="T40" fmla="*/ 9884 w 23864"/>
              <a:gd name="T41" fmla="*/ 11808 h 16109"/>
              <a:gd name="T42" fmla="*/ 10366 w 23864"/>
              <a:gd name="T43" fmla="*/ 12803 h 16109"/>
              <a:gd name="T44" fmla="*/ 10849 w 23864"/>
              <a:gd name="T45" fmla="*/ 13811 h 16109"/>
              <a:gd name="T46" fmla="*/ 11330 w 23864"/>
              <a:gd name="T47" fmla="*/ 14829 h 16109"/>
              <a:gd name="T48" fmla="*/ 11811 w 23864"/>
              <a:gd name="T49" fmla="*/ 15853 h 16109"/>
              <a:gd name="T50" fmla="*/ 12293 w 23864"/>
              <a:gd name="T51" fmla="*/ 15597 h 16109"/>
              <a:gd name="T52" fmla="*/ 12775 w 23864"/>
              <a:gd name="T53" fmla="*/ 14574 h 16109"/>
              <a:gd name="T54" fmla="*/ 13257 w 23864"/>
              <a:gd name="T55" fmla="*/ 13558 h 16109"/>
              <a:gd name="T56" fmla="*/ 13740 w 23864"/>
              <a:gd name="T57" fmla="*/ 12552 h 16109"/>
              <a:gd name="T58" fmla="*/ 14222 w 23864"/>
              <a:gd name="T59" fmla="*/ 11562 h 16109"/>
              <a:gd name="T60" fmla="*/ 14704 w 23864"/>
              <a:gd name="T61" fmla="*/ 10589 h 16109"/>
              <a:gd name="T62" fmla="*/ 15186 w 23864"/>
              <a:gd name="T63" fmla="*/ 9640 h 16109"/>
              <a:gd name="T64" fmla="*/ 15669 w 23864"/>
              <a:gd name="T65" fmla="*/ 8717 h 16109"/>
              <a:gd name="T66" fmla="*/ 16151 w 23864"/>
              <a:gd name="T67" fmla="*/ 7825 h 16109"/>
              <a:gd name="T68" fmla="*/ 16633 w 23864"/>
              <a:gd name="T69" fmla="*/ 6965 h 16109"/>
              <a:gd name="T70" fmla="*/ 17114 w 23864"/>
              <a:gd name="T71" fmla="*/ 6142 h 16109"/>
              <a:gd name="T72" fmla="*/ 17596 w 23864"/>
              <a:gd name="T73" fmla="*/ 5360 h 16109"/>
              <a:gd name="T74" fmla="*/ 18079 w 23864"/>
              <a:gd name="T75" fmla="*/ 4620 h 16109"/>
              <a:gd name="T76" fmla="*/ 18561 w 23864"/>
              <a:gd name="T77" fmla="*/ 3928 h 16109"/>
              <a:gd name="T78" fmla="*/ 19043 w 23864"/>
              <a:gd name="T79" fmla="*/ 3284 h 16109"/>
              <a:gd name="T80" fmla="*/ 19525 w 23864"/>
              <a:gd name="T81" fmla="*/ 2693 h 16109"/>
              <a:gd name="T82" fmla="*/ 20007 w 23864"/>
              <a:gd name="T83" fmla="*/ 2154 h 16109"/>
              <a:gd name="T84" fmla="*/ 20490 w 23864"/>
              <a:gd name="T85" fmla="*/ 1672 h 16109"/>
              <a:gd name="T86" fmla="*/ 20972 w 23864"/>
              <a:gd name="T87" fmla="*/ 1248 h 16109"/>
              <a:gd name="T88" fmla="*/ 21454 w 23864"/>
              <a:gd name="T89" fmla="*/ 884 h 16109"/>
              <a:gd name="T90" fmla="*/ 21936 w 23864"/>
              <a:gd name="T91" fmla="*/ 581 h 16109"/>
              <a:gd name="T92" fmla="*/ 22419 w 23864"/>
              <a:gd name="T93" fmla="*/ 340 h 16109"/>
              <a:gd name="T94" fmla="*/ 22900 w 23864"/>
              <a:gd name="T95" fmla="*/ 163 h 16109"/>
              <a:gd name="T96" fmla="*/ 23382 w 23864"/>
              <a:gd name="T97" fmla="*/ 51 h 16109"/>
              <a:gd name="T98" fmla="*/ 23864 w 23864"/>
              <a:gd name="T99" fmla="*/ 2 h 16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864" h="16109">
                <a:moveTo>
                  <a:pt x="0" y="0"/>
                </a:moveTo>
                <a:lnTo>
                  <a:pt x="0" y="0"/>
                </a:lnTo>
                <a:lnTo>
                  <a:pt x="121" y="2"/>
                </a:lnTo>
                <a:lnTo>
                  <a:pt x="241" y="8"/>
                </a:lnTo>
                <a:lnTo>
                  <a:pt x="362" y="18"/>
                </a:lnTo>
                <a:lnTo>
                  <a:pt x="483" y="32"/>
                </a:lnTo>
                <a:lnTo>
                  <a:pt x="603" y="51"/>
                </a:lnTo>
                <a:lnTo>
                  <a:pt x="723" y="72"/>
                </a:lnTo>
                <a:lnTo>
                  <a:pt x="844" y="99"/>
                </a:lnTo>
                <a:lnTo>
                  <a:pt x="965" y="129"/>
                </a:lnTo>
                <a:lnTo>
                  <a:pt x="1086" y="163"/>
                </a:lnTo>
                <a:lnTo>
                  <a:pt x="1205" y="202"/>
                </a:lnTo>
                <a:lnTo>
                  <a:pt x="1326" y="244"/>
                </a:lnTo>
                <a:lnTo>
                  <a:pt x="1447" y="291"/>
                </a:lnTo>
                <a:lnTo>
                  <a:pt x="1567" y="340"/>
                </a:lnTo>
                <a:lnTo>
                  <a:pt x="1688" y="395"/>
                </a:lnTo>
                <a:lnTo>
                  <a:pt x="1808" y="453"/>
                </a:lnTo>
                <a:lnTo>
                  <a:pt x="1929" y="515"/>
                </a:lnTo>
                <a:lnTo>
                  <a:pt x="2049" y="581"/>
                </a:lnTo>
                <a:lnTo>
                  <a:pt x="2170" y="651"/>
                </a:lnTo>
                <a:lnTo>
                  <a:pt x="2291" y="725"/>
                </a:lnTo>
                <a:lnTo>
                  <a:pt x="2412" y="803"/>
                </a:lnTo>
                <a:lnTo>
                  <a:pt x="2531" y="884"/>
                </a:lnTo>
                <a:lnTo>
                  <a:pt x="2652" y="970"/>
                </a:lnTo>
                <a:lnTo>
                  <a:pt x="2773" y="1059"/>
                </a:lnTo>
                <a:lnTo>
                  <a:pt x="2893" y="1151"/>
                </a:lnTo>
                <a:lnTo>
                  <a:pt x="3013" y="1248"/>
                </a:lnTo>
                <a:lnTo>
                  <a:pt x="3134" y="1348"/>
                </a:lnTo>
                <a:lnTo>
                  <a:pt x="3255" y="1452"/>
                </a:lnTo>
                <a:lnTo>
                  <a:pt x="3375" y="1560"/>
                </a:lnTo>
                <a:lnTo>
                  <a:pt x="3496" y="1672"/>
                </a:lnTo>
                <a:lnTo>
                  <a:pt x="3616" y="1787"/>
                </a:lnTo>
                <a:lnTo>
                  <a:pt x="3737" y="1906"/>
                </a:lnTo>
                <a:lnTo>
                  <a:pt x="3857" y="2029"/>
                </a:lnTo>
                <a:lnTo>
                  <a:pt x="3978" y="2154"/>
                </a:lnTo>
                <a:lnTo>
                  <a:pt x="4099" y="2284"/>
                </a:lnTo>
                <a:lnTo>
                  <a:pt x="4220" y="2416"/>
                </a:lnTo>
                <a:lnTo>
                  <a:pt x="4339" y="2553"/>
                </a:lnTo>
                <a:lnTo>
                  <a:pt x="4460" y="2693"/>
                </a:lnTo>
                <a:lnTo>
                  <a:pt x="4581" y="2835"/>
                </a:lnTo>
                <a:lnTo>
                  <a:pt x="4701" y="2981"/>
                </a:lnTo>
                <a:lnTo>
                  <a:pt x="4821" y="3131"/>
                </a:lnTo>
                <a:lnTo>
                  <a:pt x="4942" y="3284"/>
                </a:lnTo>
                <a:lnTo>
                  <a:pt x="5063" y="3440"/>
                </a:lnTo>
                <a:lnTo>
                  <a:pt x="5183" y="3599"/>
                </a:lnTo>
                <a:lnTo>
                  <a:pt x="5304" y="3763"/>
                </a:lnTo>
                <a:lnTo>
                  <a:pt x="5425" y="3928"/>
                </a:lnTo>
                <a:lnTo>
                  <a:pt x="5545" y="4097"/>
                </a:lnTo>
                <a:lnTo>
                  <a:pt x="5665" y="4269"/>
                </a:lnTo>
                <a:lnTo>
                  <a:pt x="5786" y="4443"/>
                </a:lnTo>
                <a:lnTo>
                  <a:pt x="5907" y="4620"/>
                </a:lnTo>
                <a:lnTo>
                  <a:pt x="6026" y="4801"/>
                </a:lnTo>
                <a:lnTo>
                  <a:pt x="6147" y="4985"/>
                </a:lnTo>
                <a:lnTo>
                  <a:pt x="6268" y="5171"/>
                </a:lnTo>
                <a:lnTo>
                  <a:pt x="6389" y="5360"/>
                </a:lnTo>
                <a:lnTo>
                  <a:pt x="6509" y="5552"/>
                </a:lnTo>
                <a:lnTo>
                  <a:pt x="6630" y="5745"/>
                </a:lnTo>
                <a:lnTo>
                  <a:pt x="6750" y="5943"/>
                </a:lnTo>
                <a:lnTo>
                  <a:pt x="6871" y="6142"/>
                </a:lnTo>
                <a:lnTo>
                  <a:pt x="6991" y="6344"/>
                </a:lnTo>
                <a:lnTo>
                  <a:pt x="7112" y="6549"/>
                </a:lnTo>
                <a:lnTo>
                  <a:pt x="7233" y="6756"/>
                </a:lnTo>
                <a:lnTo>
                  <a:pt x="7352" y="6965"/>
                </a:lnTo>
                <a:lnTo>
                  <a:pt x="7473" y="7177"/>
                </a:lnTo>
                <a:lnTo>
                  <a:pt x="7594" y="7391"/>
                </a:lnTo>
                <a:lnTo>
                  <a:pt x="7715" y="7607"/>
                </a:lnTo>
                <a:lnTo>
                  <a:pt x="7834" y="7825"/>
                </a:lnTo>
                <a:lnTo>
                  <a:pt x="7955" y="8046"/>
                </a:lnTo>
                <a:lnTo>
                  <a:pt x="8076" y="8268"/>
                </a:lnTo>
                <a:lnTo>
                  <a:pt x="8197" y="8491"/>
                </a:lnTo>
                <a:lnTo>
                  <a:pt x="8317" y="8717"/>
                </a:lnTo>
                <a:lnTo>
                  <a:pt x="8438" y="8945"/>
                </a:lnTo>
                <a:lnTo>
                  <a:pt x="8558" y="9175"/>
                </a:lnTo>
                <a:lnTo>
                  <a:pt x="8678" y="9407"/>
                </a:lnTo>
                <a:lnTo>
                  <a:pt x="8799" y="9640"/>
                </a:lnTo>
                <a:lnTo>
                  <a:pt x="8920" y="9875"/>
                </a:lnTo>
                <a:lnTo>
                  <a:pt x="9041" y="10112"/>
                </a:lnTo>
                <a:lnTo>
                  <a:pt x="9160" y="10350"/>
                </a:lnTo>
                <a:lnTo>
                  <a:pt x="9281" y="10589"/>
                </a:lnTo>
                <a:lnTo>
                  <a:pt x="9402" y="10831"/>
                </a:lnTo>
                <a:lnTo>
                  <a:pt x="9523" y="11073"/>
                </a:lnTo>
                <a:lnTo>
                  <a:pt x="9643" y="11317"/>
                </a:lnTo>
                <a:lnTo>
                  <a:pt x="9763" y="11562"/>
                </a:lnTo>
                <a:lnTo>
                  <a:pt x="9884" y="11808"/>
                </a:lnTo>
                <a:lnTo>
                  <a:pt x="10004" y="12055"/>
                </a:lnTo>
                <a:lnTo>
                  <a:pt x="10125" y="12303"/>
                </a:lnTo>
                <a:lnTo>
                  <a:pt x="10246" y="12552"/>
                </a:lnTo>
                <a:lnTo>
                  <a:pt x="10366" y="12803"/>
                </a:lnTo>
                <a:lnTo>
                  <a:pt x="10486" y="13054"/>
                </a:lnTo>
                <a:lnTo>
                  <a:pt x="10607" y="13306"/>
                </a:lnTo>
                <a:lnTo>
                  <a:pt x="10728" y="13558"/>
                </a:lnTo>
                <a:lnTo>
                  <a:pt x="10849" y="13811"/>
                </a:lnTo>
                <a:lnTo>
                  <a:pt x="10968" y="14065"/>
                </a:lnTo>
                <a:lnTo>
                  <a:pt x="11089" y="14319"/>
                </a:lnTo>
                <a:lnTo>
                  <a:pt x="11210" y="14574"/>
                </a:lnTo>
                <a:lnTo>
                  <a:pt x="11330" y="14829"/>
                </a:lnTo>
                <a:lnTo>
                  <a:pt x="11449" y="15085"/>
                </a:lnTo>
                <a:lnTo>
                  <a:pt x="11570" y="15341"/>
                </a:lnTo>
                <a:lnTo>
                  <a:pt x="11691" y="15597"/>
                </a:lnTo>
                <a:lnTo>
                  <a:pt x="11811" y="15853"/>
                </a:lnTo>
                <a:lnTo>
                  <a:pt x="11932" y="16109"/>
                </a:lnTo>
                <a:lnTo>
                  <a:pt x="12052" y="16109"/>
                </a:lnTo>
                <a:lnTo>
                  <a:pt x="12173" y="15853"/>
                </a:lnTo>
                <a:lnTo>
                  <a:pt x="12293" y="15597"/>
                </a:lnTo>
                <a:lnTo>
                  <a:pt x="12414" y="15341"/>
                </a:lnTo>
                <a:lnTo>
                  <a:pt x="12535" y="15085"/>
                </a:lnTo>
                <a:lnTo>
                  <a:pt x="12656" y="14829"/>
                </a:lnTo>
                <a:lnTo>
                  <a:pt x="12775" y="14574"/>
                </a:lnTo>
                <a:lnTo>
                  <a:pt x="12896" y="14319"/>
                </a:lnTo>
                <a:lnTo>
                  <a:pt x="13017" y="14065"/>
                </a:lnTo>
                <a:lnTo>
                  <a:pt x="13137" y="13811"/>
                </a:lnTo>
                <a:lnTo>
                  <a:pt x="13257" y="13558"/>
                </a:lnTo>
                <a:lnTo>
                  <a:pt x="13378" y="13306"/>
                </a:lnTo>
                <a:lnTo>
                  <a:pt x="13499" y="13054"/>
                </a:lnTo>
                <a:lnTo>
                  <a:pt x="13619" y="12803"/>
                </a:lnTo>
                <a:lnTo>
                  <a:pt x="13740" y="12552"/>
                </a:lnTo>
                <a:lnTo>
                  <a:pt x="13861" y="12303"/>
                </a:lnTo>
                <a:lnTo>
                  <a:pt x="13981" y="12055"/>
                </a:lnTo>
                <a:lnTo>
                  <a:pt x="14101" y="11808"/>
                </a:lnTo>
                <a:lnTo>
                  <a:pt x="14222" y="11562"/>
                </a:lnTo>
                <a:lnTo>
                  <a:pt x="14343" y="11317"/>
                </a:lnTo>
                <a:lnTo>
                  <a:pt x="14462" y="11073"/>
                </a:lnTo>
                <a:lnTo>
                  <a:pt x="14583" y="10831"/>
                </a:lnTo>
                <a:lnTo>
                  <a:pt x="14704" y="10589"/>
                </a:lnTo>
                <a:lnTo>
                  <a:pt x="14825" y="10350"/>
                </a:lnTo>
                <a:lnTo>
                  <a:pt x="14945" y="10112"/>
                </a:lnTo>
                <a:lnTo>
                  <a:pt x="15066" y="9875"/>
                </a:lnTo>
                <a:lnTo>
                  <a:pt x="15186" y="9640"/>
                </a:lnTo>
                <a:lnTo>
                  <a:pt x="15307" y="9407"/>
                </a:lnTo>
                <a:lnTo>
                  <a:pt x="15427" y="9175"/>
                </a:lnTo>
                <a:lnTo>
                  <a:pt x="15548" y="8945"/>
                </a:lnTo>
                <a:lnTo>
                  <a:pt x="15669" y="8717"/>
                </a:lnTo>
                <a:lnTo>
                  <a:pt x="15788" y="8491"/>
                </a:lnTo>
                <a:lnTo>
                  <a:pt x="15909" y="8268"/>
                </a:lnTo>
                <a:lnTo>
                  <a:pt x="16030" y="8046"/>
                </a:lnTo>
                <a:lnTo>
                  <a:pt x="16151" y="7825"/>
                </a:lnTo>
                <a:lnTo>
                  <a:pt x="16270" y="7607"/>
                </a:lnTo>
                <a:lnTo>
                  <a:pt x="16391" y="7391"/>
                </a:lnTo>
                <a:lnTo>
                  <a:pt x="16512" y="7177"/>
                </a:lnTo>
                <a:lnTo>
                  <a:pt x="16633" y="6965"/>
                </a:lnTo>
                <a:lnTo>
                  <a:pt x="16753" y="6756"/>
                </a:lnTo>
                <a:lnTo>
                  <a:pt x="16874" y="6549"/>
                </a:lnTo>
                <a:lnTo>
                  <a:pt x="16994" y="6344"/>
                </a:lnTo>
                <a:lnTo>
                  <a:pt x="17114" y="6142"/>
                </a:lnTo>
                <a:lnTo>
                  <a:pt x="17235" y="5943"/>
                </a:lnTo>
                <a:lnTo>
                  <a:pt x="17356" y="5745"/>
                </a:lnTo>
                <a:lnTo>
                  <a:pt x="17477" y="5552"/>
                </a:lnTo>
                <a:lnTo>
                  <a:pt x="17596" y="5360"/>
                </a:lnTo>
                <a:lnTo>
                  <a:pt x="17717" y="5171"/>
                </a:lnTo>
                <a:lnTo>
                  <a:pt x="17838" y="4985"/>
                </a:lnTo>
                <a:lnTo>
                  <a:pt x="17959" y="4801"/>
                </a:lnTo>
                <a:lnTo>
                  <a:pt x="18079" y="4620"/>
                </a:lnTo>
                <a:lnTo>
                  <a:pt x="18199" y="4443"/>
                </a:lnTo>
                <a:lnTo>
                  <a:pt x="18320" y="4269"/>
                </a:lnTo>
                <a:lnTo>
                  <a:pt x="18440" y="4097"/>
                </a:lnTo>
                <a:lnTo>
                  <a:pt x="18561" y="3928"/>
                </a:lnTo>
                <a:lnTo>
                  <a:pt x="18682" y="3763"/>
                </a:lnTo>
                <a:lnTo>
                  <a:pt x="18802" y="3599"/>
                </a:lnTo>
                <a:lnTo>
                  <a:pt x="18922" y="3440"/>
                </a:lnTo>
                <a:lnTo>
                  <a:pt x="19043" y="3284"/>
                </a:lnTo>
                <a:lnTo>
                  <a:pt x="19164" y="3131"/>
                </a:lnTo>
                <a:lnTo>
                  <a:pt x="19285" y="2981"/>
                </a:lnTo>
                <a:lnTo>
                  <a:pt x="19404" y="2835"/>
                </a:lnTo>
                <a:lnTo>
                  <a:pt x="19525" y="2693"/>
                </a:lnTo>
                <a:lnTo>
                  <a:pt x="19646" y="2553"/>
                </a:lnTo>
                <a:lnTo>
                  <a:pt x="19766" y="2416"/>
                </a:lnTo>
                <a:lnTo>
                  <a:pt x="19887" y="2284"/>
                </a:lnTo>
                <a:lnTo>
                  <a:pt x="20007" y="2154"/>
                </a:lnTo>
                <a:lnTo>
                  <a:pt x="20128" y="2029"/>
                </a:lnTo>
                <a:lnTo>
                  <a:pt x="20248" y="1906"/>
                </a:lnTo>
                <a:lnTo>
                  <a:pt x="20369" y="1787"/>
                </a:lnTo>
                <a:lnTo>
                  <a:pt x="20490" y="1672"/>
                </a:lnTo>
                <a:lnTo>
                  <a:pt x="20610" y="1560"/>
                </a:lnTo>
                <a:lnTo>
                  <a:pt x="20730" y="1452"/>
                </a:lnTo>
                <a:lnTo>
                  <a:pt x="20851" y="1348"/>
                </a:lnTo>
                <a:lnTo>
                  <a:pt x="20972" y="1248"/>
                </a:lnTo>
                <a:lnTo>
                  <a:pt x="21093" y="1151"/>
                </a:lnTo>
                <a:lnTo>
                  <a:pt x="21212" y="1059"/>
                </a:lnTo>
                <a:lnTo>
                  <a:pt x="21333" y="970"/>
                </a:lnTo>
                <a:lnTo>
                  <a:pt x="21454" y="884"/>
                </a:lnTo>
                <a:lnTo>
                  <a:pt x="21574" y="803"/>
                </a:lnTo>
                <a:lnTo>
                  <a:pt x="21695" y="725"/>
                </a:lnTo>
                <a:lnTo>
                  <a:pt x="21815" y="651"/>
                </a:lnTo>
                <a:lnTo>
                  <a:pt x="21936" y="581"/>
                </a:lnTo>
                <a:lnTo>
                  <a:pt x="22056" y="515"/>
                </a:lnTo>
                <a:lnTo>
                  <a:pt x="22177" y="453"/>
                </a:lnTo>
                <a:lnTo>
                  <a:pt x="22298" y="395"/>
                </a:lnTo>
                <a:lnTo>
                  <a:pt x="22419" y="340"/>
                </a:lnTo>
                <a:lnTo>
                  <a:pt x="22538" y="291"/>
                </a:lnTo>
                <a:lnTo>
                  <a:pt x="22659" y="244"/>
                </a:lnTo>
                <a:lnTo>
                  <a:pt x="22780" y="202"/>
                </a:lnTo>
                <a:lnTo>
                  <a:pt x="22900" y="163"/>
                </a:lnTo>
                <a:lnTo>
                  <a:pt x="23020" y="129"/>
                </a:lnTo>
                <a:lnTo>
                  <a:pt x="23141" y="99"/>
                </a:lnTo>
                <a:lnTo>
                  <a:pt x="23262" y="72"/>
                </a:lnTo>
                <a:lnTo>
                  <a:pt x="23382" y="51"/>
                </a:lnTo>
                <a:lnTo>
                  <a:pt x="23503" y="32"/>
                </a:lnTo>
                <a:lnTo>
                  <a:pt x="23623" y="18"/>
                </a:lnTo>
                <a:lnTo>
                  <a:pt x="23744" y="8"/>
                </a:lnTo>
                <a:lnTo>
                  <a:pt x="23864" y="2"/>
                </a:lnTo>
              </a:path>
            </a:pathLst>
          </a:custGeom>
          <a:noFill/>
          <a:ln w="28575">
            <a:solidFill>
              <a:srgbClr val="FF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144435" name="Object 51"/>
          <p:cNvGraphicFramePr>
            <a:graphicFrameLocks noChangeAspect="1"/>
          </p:cNvGraphicFramePr>
          <p:nvPr/>
        </p:nvGraphicFramePr>
        <p:xfrm>
          <a:off x="5230813" y="4854575"/>
          <a:ext cx="2628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Equation" r:id="rId5" imgW="2628720" imgH="799920" progId="Equation.3">
                  <p:embed/>
                </p:oleObj>
              </mc:Choice>
              <mc:Fallback>
                <p:oleObj name="Equation" r:id="rId5" imgW="262872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854575"/>
                        <a:ext cx="26289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511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15" name="Object 7"/>
          <p:cNvGraphicFramePr>
            <a:graphicFrameLocks noChangeAspect="1"/>
          </p:cNvGraphicFramePr>
          <p:nvPr/>
        </p:nvGraphicFramePr>
        <p:xfrm>
          <a:off x="3875088" y="4002088"/>
          <a:ext cx="36639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7" name="Graph" r:id="rId3" imgW="3663360" imgH="3090240" progId="Origin50.Graph">
                  <p:embed/>
                </p:oleObj>
              </mc:Choice>
              <mc:Fallback>
                <p:oleObj name="Graph" r:id="rId3" imgW="3663360" imgH="30902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088" y="4002088"/>
                        <a:ext cx="366395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26" name="Object 18"/>
          <p:cNvGraphicFramePr>
            <a:graphicFrameLocks noChangeAspect="1"/>
          </p:cNvGraphicFramePr>
          <p:nvPr/>
        </p:nvGraphicFramePr>
        <p:xfrm>
          <a:off x="971551" y="4002088"/>
          <a:ext cx="366395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8" name="Graph" r:id="rId5" imgW="3663360" imgH="3090240" progId="Origin50.Graph">
                  <p:embed/>
                </p:oleObj>
              </mc:Choice>
              <mc:Fallback>
                <p:oleObj name="Graph" r:id="rId5" imgW="3663360" imgH="30902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1" y="4002088"/>
                        <a:ext cx="3663950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Relevant values of k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2757001" y="4179889"/>
            <a:ext cx="396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ymbol" pitchFamily="18" charset="2"/>
              </a:rPr>
              <a:t>w</a:t>
            </a:r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V="1">
            <a:off x="2955925" y="4767265"/>
            <a:ext cx="0" cy="1189037"/>
          </a:xfrm>
          <a:prstGeom prst="line">
            <a:avLst/>
          </a:prstGeom>
          <a:noFill/>
          <a:ln w="28575">
            <a:solidFill>
              <a:srgbClr val="FF0F0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5418" name="Line 10"/>
          <p:cNvSpPr>
            <a:spLocks noChangeShapeType="1"/>
          </p:cNvSpPr>
          <p:nvPr/>
        </p:nvSpPr>
        <p:spPr bwMode="auto">
          <a:xfrm>
            <a:off x="1300163" y="6019800"/>
            <a:ext cx="6178550" cy="0"/>
          </a:xfrm>
          <a:prstGeom prst="line">
            <a:avLst/>
          </a:prstGeom>
          <a:noFill/>
          <a:ln w="28575">
            <a:solidFill>
              <a:srgbClr val="FF0F0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1909731" y="5997576"/>
            <a:ext cx="630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-p</a:t>
            </a:r>
            <a:r>
              <a:rPr lang="en-US" altLang="en-US" sz="1800"/>
              <a:t>/a</a:t>
            </a:r>
            <a:endParaRPr lang="en-US" altLang="en-US" sz="1800">
              <a:latin typeface="Symbol" pitchFamily="18" charset="2"/>
            </a:endParaRPr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462126" y="6002338"/>
            <a:ext cx="503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p</a:t>
            </a:r>
            <a:r>
              <a:rPr lang="en-US" altLang="en-US" sz="1800"/>
              <a:t>/a</a:t>
            </a:r>
            <a:endParaRPr lang="en-US" altLang="en-US" sz="1800">
              <a:latin typeface="Symbol" pitchFamily="18" charset="2"/>
            </a:endParaRP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2798679" y="6010276"/>
            <a:ext cx="312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0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2793184" y="6326188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/>
              <a:t>k</a:t>
            </a:r>
          </a:p>
        </p:txBody>
      </p:sp>
      <p:sp>
        <p:nvSpPr>
          <p:cNvPr id="145428" name="Text Box 20"/>
          <p:cNvSpPr txBox="1">
            <a:spLocks noChangeArrowheads="1"/>
          </p:cNvSpPr>
          <p:nvPr/>
        </p:nvSpPr>
        <p:spPr bwMode="auto">
          <a:xfrm>
            <a:off x="4082278" y="5997576"/>
            <a:ext cx="619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2p</a:t>
            </a:r>
            <a:r>
              <a:rPr lang="en-US" altLang="en-US" sz="1800"/>
              <a:t>/a</a:t>
            </a:r>
            <a:endParaRPr lang="en-US" altLang="en-US" sz="1800">
              <a:latin typeface="Symbol" pitchFamily="18" charset="2"/>
            </a:endParaRP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5549129" y="5997576"/>
            <a:ext cx="6190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F0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Symbol" pitchFamily="18" charset="2"/>
              </a:rPr>
              <a:t>3p</a:t>
            </a:r>
            <a:r>
              <a:rPr lang="en-US" altLang="en-US" sz="1800"/>
              <a:t>/a</a:t>
            </a:r>
            <a:endParaRPr lang="en-US" altLang="en-US" sz="1800">
              <a:latin typeface="Symbol" pitchFamily="18" charset="2"/>
            </a:endParaRPr>
          </a:p>
        </p:txBody>
      </p:sp>
      <p:graphicFrame>
        <p:nvGraphicFramePr>
          <p:cNvPr id="145436" name="Object 28"/>
          <p:cNvGraphicFramePr>
            <a:graphicFrameLocks noChangeAspect="1"/>
          </p:cNvGraphicFramePr>
          <p:nvPr/>
        </p:nvGraphicFramePr>
        <p:xfrm>
          <a:off x="436564" y="1385890"/>
          <a:ext cx="5114925" cy="284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9" name="Graph" r:id="rId7" imgW="3340800" imgH="2593440" progId="Origin50.Graph">
                  <p:embed/>
                </p:oleObj>
              </mc:Choice>
              <mc:Fallback>
                <p:oleObj name="Graph" r:id="rId7" imgW="3340800" imgH="25934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4" y="1385890"/>
                        <a:ext cx="5114925" cy="284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5450" name="Group 42"/>
          <p:cNvGrpSpPr>
            <a:grpSpLocks/>
          </p:cNvGrpSpPr>
          <p:nvPr/>
        </p:nvGrpSpPr>
        <p:grpSpPr bwMode="auto">
          <a:xfrm>
            <a:off x="424456" y="1387410"/>
            <a:ext cx="7486651" cy="3676660"/>
            <a:chOff x="289" y="859"/>
            <a:chExt cx="4716" cy="2316"/>
          </a:xfrm>
        </p:grpSpPr>
        <p:sp>
          <p:nvSpPr>
            <p:cNvPr id="145431" name="Oval 23"/>
            <p:cNvSpPr>
              <a:spLocks noChangeArrowheads="1"/>
            </p:cNvSpPr>
            <p:nvPr/>
          </p:nvSpPr>
          <p:spPr bwMode="auto">
            <a:xfrm>
              <a:off x="2944" y="3002"/>
              <a:ext cx="164" cy="1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145445" name="Group 37"/>
            <p:cNvGrpSpPr>
              <a:grpSpLocks/>
            </p:cNvGrpSpPr>
            <p:nvPr/>
          </p:nvGrpSpPr>
          <p:grpSpPr bwMode="auto">
            <a:xfrm>
              <a:off x="289" y="859"/>
              <a:ext cx="4716" cy="1789"/>
              <a:chOff x="289" y="859"/>
              <a:chExt cx="4716" cy="1789"/>
            </a:xfrm>
          </p:grpSpPr>
          <p:graphicFrame>
            <p:nvGraphicFramePr>
              <p:cNvPr id="145435" name="Object 27"/>
              <p:cNvGraphicFramePr>
                <a:graphicFrameLocks noChangeAspect="1"/>
              </p:cNvGraphicFramePr>
              <p:nvPr/>
            </p:nvGraphicFramePr>
            <p:xfrm>
              <a:off x="4065" y="1981"/>
              <a:ext cx="940" cy="5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20" name="Equation" r:id="rId9" imgW="596880" imgH="342720" progId="Equation.3">
                      <p:embed/>
                    </p:oleObj>
                  </mc:Choice>
                  <mc:Fallback>
                    <p:oleObj name="Equation" r:id="rId9" imgW="596880" imgH="342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5" y="1981"/>
                            <a:ext cx="940" cy="5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5438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7641207"/>
                  </p:ext>
                </p:extLst>
              </p:nvPr>
            </p:nvGraphicFramePr>
            <p:xfrm>
              <a:off x="289" y="859"/>
              <a:ext cx="3222" cy="1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21" name="Graph" r:id="rId11" imgW="3340800" imgH="2593440" progId="Origin50.Graph">
                      <p:embed/>
                    </p:oleObj>
                  </mc:Choice>
                  <mc:Fallback>
                    <p:oleObj name="Graph" r:id="rId11" imgW="3340800" imgH="259344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" y="859"/>
                            <a:ext cx="3222" cy="17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45444" name="Group 36"/>
          <p:cNvGrpSpPr>
            <a:grpSpLocks/>
          </p:cNvGrpSpPr>
          <p:nvPr/>
        </p:nvGrpSpPr>
        <p:grpSpPr bwMode="auto">
          <a:xfrm>
            <a:off x="423925" y="1386400"/>
            <a:ext cx="7477125" cy="3617925"/>
            <a:chOff x="275" y="873"/>
            <a:chExt cx="4710" cy="2279"/>
          </a:xfrm>
        </p:grpSpPr>
        <p:sp>
          <p:nvSpPr>
            <p:cNvPr id="145425" name="Oval 17"/>
            <p:cNvSpPr>
              <a:spLocks noChangeArrowheads="1"/>
            </p:cNvSpPr>
            <p:nvPr/>
          </p:nvSpPr>
          <p:spPr bwMode="auto">
            <a:xfrm>
              <a:off x="2043" y="2979"/>
              <a:ext cx="164" cy="1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AU"/>
            </a:p>
          </p:txBody>
        </p:sp>
        <p:grpSp>
          <p:nvGrpSpPr>
            <p:cNvPr id="145443" name="Group 35"/>
            <p:cNvGrpSpPr>
              <a:grpSpLocks/>
            </p:cNvGrpSpPr>
            <p:nvPr/>
          </p:nvGrpSpPr>
          <p:grpSpPr bwMode="auto">
            <a:xfrm>
              <a:off x="275" y="873"/>
              <a:ext cx="4710" cy="1789"/>
              <a:chOff x="275" y="873"/>
              <a:chExt cx="4710" cy="1789"/>
            </a:xfrm>
          </p:grpSpPr>
          <p:graphicFrame>
            <p:nvGraphicFramePr>
              <p:cNvPr id="145434" name="Object 26"/>
              <p:cNvGraphicFramePr>
                <a:graphicFrameLocks noChangeAspect="1"/>
              </p:cNvGraphicFramePr>
              <p:nvPr/>
            </p:nvGraphicFramePr>
            <p:xfrm>
              <a:off x="4065" y="1387"/>
              <a:ext cx="920" cy="5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22" name="Equation" r:id="rId13" imgW="583920" imgH="342720" progId="Equation.3">
                      <p:embed/>
                    </p:oleObj>
                  </mc:Choice>
                  <mc:Fallback>
                    <p:oleObj name="Equation" r:id="rId13" imgW="583920" imgH="342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5" y="1387"/>
                            <a:ext cx="920" cy="54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5437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4347736"/>
                  </p:ext>
                </p:extLst>
              </p:nvPr>
            </p:nvGraphicFramePr>
            <p:xfrm>
              <a:off x="275" y="873"/>
              <a:ext cx="3222" cy="1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5623" name="Graph" r:id="rId15" imgW="3340800" imgH="2593440" progId="Origin50.Graph">
                      <p:embed/>
                    </p:oleObj>
                  </mc:Choice>
                  <mc:Fallback>
                    <p:oleObj name="Graph" r:id="rId15" imgW="3340800" imgH="259344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5" y="873"/>
                            <a:ext cx="3222" cy="17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1821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499</Words>
  <Application>Microsoft Office PowerPoint</Application>
  <PresentationFormat>On-screen Show (4:3)</PresentationFormat>
  <Paragraphs>222</Paragraphs>
  <Slides>28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Default Design</vt:lpstr>
      <vt:lpstr>1_Default Design</vt:lpstr>
      <vt:lpstr>Equation</vt:lpstr>
      <vt:lpstr>Graph</vt:lpstr>
      <vt:lpstr>Microsoft Equation 3.0</vt:lpstr>
      <vt:lpstr>Origin Graph</vt:lpstr>
      <vt:lpstr>Condensed Matter Physics I</vt:lpstr>
      <vt:lpstr>Previously</vt:lpstr>
      <vt:lpstr>Today</vt:lpstr>
      <vt:lpstr>PHONONS</vt:lpstr>
      <vt:lpstr>Elementary excitations in solids</vt:lpstr>
      <vt:lpstr>Phonons</vt:lpstr>
      <vt:lpstr>General</vt:lpstr>
      <vt:lpstr>1D, 1 at./cell</vt:lpstr>
      <vt:lpstr>Relevant values of k</vt:lpstr>
      <vt:lpstr>Relevant values of k</vt:lpstr>
      <vt:lpstr>1 dimensional -- 2 at./cell</vt:lpstr>
      <vt:lpstr>Dispersion</vt:lpstr>
      <vt:lpstr>Relevant values for k</vt:lpstr>
      <vt:lpstr>Group velocity</vt:lpstr>
      <vt:lpstr>Three dimensions</vt:lpstr>
      <vt:lpstr>Sound waves</vt:lpstr>
      <vt:lpstr>Optical waves</vt:lpstr>
      <vt:lpstr>Dispersion in two dimensions</vt:lpstr>
      <vt:lpstr>phonons</vt:lpstr>
      <vt:lpstr>Properties of phonons</vt:lpstr>
      <vt:lpstr>Measuring phonons</vt:lpstr>
      <vt:lpstr>Phonon momentum</vt:lpstr>
      <vt:lpstr>Phonon dispersion in Si</vt:lpstr>
      <vt:lpstr>Inelastic phonon scattering</vt:lpstr>
      <vt:lpstr>Raman scattering</vt:lpstr>
      <vt:lpstr>Hybrids: Orientational melting</vt:lpstr>
      <vt:lpstr>Harmonic crystal: No thermal expansion</vt:lpstr>
      <vt:lpstr>Anharmonicity: Thermal expansion (classical)</vt:lpstr>
    </vt:vector>
  </TitlesOfParts>
  <Company>Rijksuniversiteit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Vaste Stof Fysica I Solid State Physics I</dc:title>
  <dc:creator>IT-beheer FWN</dc:creator>
  <cp:lastModifiedBy>pvl</cp:lastModifiedBy>
  <cp:revision>83</cp:revision>
  <dcterms:created xsi:type="dcterms:W3CDTF">2001-11-29T08:55:22Z</dcterms:created>
  <dcterms:modified xsi:type="dcterms:W3CDTF">2014-10-14T11:57:21Z</dcterms:modified>
</cp:coreProperties>
</file>