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7" r:id="rId3"/>
    <p:sldId id="369" r:id="rId4"/>
    <p:sldId id="309" r:id="rId5"/>
    <p:sldId id="331" r:id="rId6"/>
    <p:sldId id="368" r:id="rId7"/>
    <p:sldId id="366" r:id="rId8"/>
    <p:sldId id="367" r:id="rId9"/>
    <p:sldId id="338" r:id="rId10"/>
    <p:sldId id="339" r:id="rId11"/>
    <p:sldId id="340" r:id="rId12"/>
    <p:sldId id="341" r:id="rId13"/>
    <p:sldId id="342" r:id="rId14"/>
    <p:sldId id="343" r:id="rId15"/>
    <p:sldId id="344" r:id="rId16"/>
    <p:sldId id="345" r:id="rId17"/>
    <p:sldId id="346" r:id="rId18"/>
    <p:sldId id="347" r:id="rId19"/>
    <p:sldId id="348" r:id="rId20"/>
    <p:sldId id="349" r:id="rId21"/>
    <p:sldId id="350" r:id="rId22"/>
    <p:sldId id="351" r:id="rId23"/>
    <p:sldId id="352" r:id="rId24"/>
    <p:sldId id="353" r:id="rId25"/>
    <p:sldId id="354" r:id="rId26"/>
    <p:sldId id="355" r:id="rId27"/>
    <p:sldId id="356" r:id="rId28"/>
    <p:sldId id="357" r:id="rId29"/>
  </p:sldIdLst>
  <p:sldSz cx="9144000" cy="6858000" type="screen4x3"/>
  <p:notesSz cx="9893300" cy="67437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rgbClr val="FFFF00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FFFF00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2AB2"/>
    <a:srgbClr val="FF0000"/>
    <a:srgbClr val="000000"/>
    <a:srgbClr val="01FF2B"/>
    <a:srgbClr val="0000FF"/>
    <a:srgbClr val="FFFF00"/>
    <a:srgbClr val="66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2291" autoAdjust="0"/>
    <p:restoredTop sz="89638" autoAdjust="0"/>
  </p:normalViewPr>
  <p:slideViewPr>
    <p:cSldViewPr snapToGrid="0">
      <p:cViewPr varScale="1">
        <p:scale>
          <a:sx n="130" d="100"/>
          <a:sy n="130" d="100"/>
        </p:scale>
        <p:origin x="-1074" y="-96"/>
      </p:cViewPr>
      <p:guideLst>
        <p:guide orient="horz" pos="4285"/>
        <p:guide pos="5759"/>
      </p:guideLst>
    </p:cSldViewPr>
  </p:slideViewPr>
  <p:outlineViewPr>
    <p:cViewPr>
      <p:scale>
        <a:sx n="27" d="100"/>
        <a:sy n="27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8" d="100"/>
          <a:sy n="58" d="100"/>
        </p:scale>
        <p:origin x="-78" y="-396"/>
      </p:cViewPr>
      <p:guideLst>
        <p:guide orient="horz" pos="2124"/>
        <p:guide pos="311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image" Target="../media/image32.e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image" Target="../media/image35.emf"/><Relationship Id="rId1" Type="http://schemas.openxmlformats.org/officeDocument/2006/relationships/image" Target="../media/image34.emf"/><Relationship Id="rId6" Type="http://schemas.openxmlformats.org/officeDocument/2006/relationships/image" Target="../media/image39.emf"/><Relationship Id="rId5" Type="http://schemas.openxmlformats.org/officeDocument/2006/relationships/image" Target="../media/image38.emf"/><Relationship Id="rId4" Type="http://schemas.openxmlformats.org/officeDocument/2006/relationships/image" Target="../media/image37.e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emf"/><Relationship Id="rId1" Type="http://schemas.openxmlformats.org/officeDocument/2006/relationships/image" Target="../media/image40.e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emf"/><Relationship Id="rId2" Type="http://schemas.openxmlformats.org/officeDocument/2006/relationships/image" Target="../media/image43.emf"/><Relationship Id="rId1" Type="http://schemas.openxmlformats.org/officeDocument/2006/relationships/image" Target="../media/image42.emf"/><Relationship Id="rId6" Type="http://schemas.openxmlformats.org/officeDocument/2006/relationships/image" Target="../media/image47.emf"/><Relationship Id="rId5" Type="http://schemas.openxmlformats.org/officeDocument/2006/relationships/image" Target="../media/image46.emf"/><Relationship Id="rId4" Type="http://schemas.openxmlformats.org/officeDocument/2006/relationships/image" Target="../media/image4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8.e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emf"/><Relationship Id="rId2" Type="http://schemas.openxmlformats.org/officeDocument/2006/relationships/image" Target="../media/image50.emf"/><Relationship Id="rId1" Type="http://schemas.openxmlformats.org/officeDocument/2006/relationships/image" Target="../media/image49.emf"/><Relationship Id="rId5" Type="http://schemas.openxmlformats.org/officeDocument/2006/relationships/image" Target="../media/image53.emf"/><Relationship Id="rId4" Type="http://schemas.openxmlformats.org/officeDocument/2006/relationships/image" Target="../media/image52.e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Relationship Id="rId4" Type="http://schemas.openxmlformats.org/officeDocument/2006/relationships/image" Target="../media/image57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60.wmf"/><Relationship Id="rId2" Type="http://schemas.openxmlformats.org/officeDocument/2006/relationships/image" Target="../media/image59.emf"/><Relationship Id="rId1" Type="http://schemas.openxmlformats.org/officeDocument/2006/relationships/image" Target="../media/image58.emf"/><Relationship Id="rId4" Type="http://schemas.openxmlformats.org/officeDocument/2006/relationships/image" Target="../media/image61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emf"/><Relationship Id="rId1" Type="http://schemas.openxmlformats.org/officeDocument/2006/relationships/image" Target="../media/image62.emf"/><Relationship Id="rId6" Type="http://schemas.openxmlformats.org/officeDocument/2006/relationships/image" Target="../media/image67.wmf"/><Relationship Id="rId5" Type="http://schemas.openxmlformats.org/officeDocument/2006/relationships/image" Target="../media/image66.wmf"/><Relationship Id="rId4" Type="http://schemas.openxmlformats.org/officeDocument/2006/relationships/image" Target="../media/image65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71.emf"/><Relationship Id="rId1" Type="http://schemas.openxmlformats.org/officeDocument/2006/relationships/image" Target="../media/image7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5.wmf"/><Relationship Id="rId2" Type="http://schemas.openxmlformats.org/officeDocument/2006/relationships/image" Target="../media/image74.emf"/><Relationship Id="rId1" Type="http://schemas.openxmlformats.org/officeDocument/2006/relationships/image" Target="../media/image73.emf"/><Relationship Id="rId5" Type="http://schemas.openxmlformats.org/officeDocument/2006/relationships/image" Target="../media/image77.wmf"/><Relationship Id="rId4" Type="http://schemas.openxmlformats.org/officeDocument/2006/relationships/image" Target="../media/image76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0.emf"/><Relationship Id="rId2" Type="http://schemas.openxmlformats.org/officeDocument/2006/relationships/image" Target="../media/image79.emf"/><Relationship Id="rId1" Type="http://schemas.openxmlformats.org/officeDocument/2006/relationships/image" Target="../media/image78.emf"/><Relationship Id="rId5" Type="http://schemas.openxmlformats.org/officeDocument/2006/relationships/image" Target="../media/image82.wmf"/><Relationship Id="rId4" Type="http://schemas.openxmlformats.org/officeDocument/2006/relationships/image" Target="../media/image81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Relationship Id="rId4" Type="http://schemas.openxmlformats.org/officeDocument/2006/relationships/image" Target="../media/image11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Relationship Id="rId6" Type="http://schemas.openxmlformats.org/officeDocument/2006/relationships/image" Target="../media/image17.emf"/><Relationship Id="rId5" Type="http://schemas.openxmlformats.org/officeDocument/2006/relationships/image" Target="../media/image16.emf"/><Relationship Id="rId4" Type="http://schemas.openxmlformats.org/officeDocument/2006/relationships/image" Target="../media/image1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9.emf"/><Relationship Id="rId1" Type="http://schemas.openxmlformats.org/officeDocument/2006/relationships/image" Target="../media/image18.e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22.emf"/><Relationship Id="rId1" Type="http://schemas.openxmlformats.org/officeDocument/2006/relationships/image" Target="../media/image21.emf"/><Relationship Id="rId6" Type="http://schemas.openxmlformats.org/officeDocument/2006/relationships/image" Target="../media/image26.emf"/><Relationship Id="rId5" Type="http://schemas.openxmlformats.org/officeDocument/2006/relationships/image" Target="../media/image25.emf"/><Relationship Id="rId4" Type="http://schemas.openxmlformats.org/officeDocument/2006/relationships/image" Target="../media/image24.e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image" Target="../media/image27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image" Target="../media/image30.emf"/><Relationship Id="rId1" Type="http://schemas.openxmlformats.org/officeDocument/2006/relationships/image" Target="../media/image2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05463" y="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07150"/>
            <a:ext cx="4287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05463" y="6407150"/>
            <a:ext cx="428783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BE6E66A5-B107-44BD-9E6B-45D574EE0B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98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262438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863" y="0"/>
            <a:ext cx="4262437" cy="30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81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6600" y="531813"/>
            <a:ext cx="3340100" cy="25050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50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93813" y="3187700"/>
            <a:ext cx="7305675" cy="303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450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376988"/>
            <a:ext cx="4262438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l" defTabSz="912813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50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863" y="6376988"/>
            <a:ext cx="4262437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20" tIns="45610" rIns="91220" bIns="45610" numCol="1" anchor="b" anchorCtr="0" compatLnSpc="1">
            <a:prstTxWarp prst="textNoShape">
              <a:avLst/>
            </a:prstTxWarp>
          </a:bodyPr>
          <a:lstStyle>
            <a:lvl1pPr algn="r" defTabSz="912813">
              <a:defRPr sz="1200" smtClean="0"/>
            </a:lvl1pPr>
          </a:lstStyle>
          <a:p>
            <a:pPr>
              <a:defRPr/>
            </a:pPr>
            <a:fld id="{91B5B0FA-5975-4BCB-AE27-79C3E2FFD7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77470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defTabSz="912813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defTabSz="9128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/>
            <a:fld id="{09A11005-EE8F-428D-AF51-B6DF3E791104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76600" y="531813"/>
            <a:ext cx="3340100" cy="2505075"/>
          </a:xfrm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42DD7-614A-48F2-82F0-C1749C491B83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16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B121D-408B-40FE-B66F-4F0D0506CCE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16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09428B-6839-4DA3-B041-1F5B96E75E76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16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F99E764-B887-458B-BC20-8274BB276AFE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16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AC556A-F2A7-4370-8D4E-F871D8BCCE03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BED90A-6C88-4190-9D03-EC1445DB3265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15E707-F94D-4BEB-B557-E08FBDAFF492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168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A20C90-755D-45DE-81E2-2130816B0EF8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56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5B5FB3-4041-4CC6-BB13-47A0E0AF3F2C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57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C7388F7-D5F0-49EC-B773-D904E3DD3E95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158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EC4371D-3EA9-4C04-B7C9-D898FD3778D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59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374937-01BF-4E81-A8A5-22A94FC63715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160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9FBE48-6CAC-4CB8-9405-0D4596838920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FDD424-6172-402F-A16A-EEB5DFE59F24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96D5DBA-747A-4FAB-B5E2-2209B5772461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162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F9F34A-B634-45B8-857F-BA5FFEDDC5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4559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59C110-A085-4021-97DA-2276FE0A3F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05492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4945C2E-CE64-4253-B10B-E0D12CE8F0D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269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3499396-AA9A-44C7-8415-D4FF0A73A5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36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4121FC-C8F6-495A-A4FC-A463AEC092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924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988E337-6DB8-44CD-A317-35E696C38A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188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5D589C3-4B95-4B4C-8D51-E30185BD6E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12067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2149E65-3BE6-4BAE-B987-481F885496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22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D56A752-CDBB-4B65-ADC3-13643111FC3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4780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4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307D8-F54D-4C5D-8FDB-3CB561286C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04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AU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6255D9C-4CF4-461A-80FD-2252FE5D74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12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A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5088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33488"/>
            <a:ext cx="7772400" cy="542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8638372" y="6035450"/>
            <a:ext cx="492443" cy="711092"/>
          </a:xfrm>
          <a:prstGeom prst="rect">
            <a:avLst/>
          </a:prstGeom>
          <a:noFill/>
        </p:spPr>
        <p:txBody>
          <a:bodyPr vert="vert" wrap="none">
            <a:spAutoFit/>
          </a:bodyPr>
          <a:lstStyle/>
          <a:p>
            <a:pPr>
              <a:defRPr/>
            </a:pPr>
            <a:r>
              <a:rPr lang="en-US" sz="1000" dirty="0" err="1"/>
              <a:t>PvL</a:t>
            </a:r>
            <a:r>
              <a:rPr lang="en-US" sz="1000" dirty="0"/>
              <a:t> CMP-I</a:t>
            </a:r>
          </a:p>
          <a:p>
            <a:pPr>
              <a:defRPr/>
            </a:pPr>
            <a:r>
              <a:rPr lang="en-US" sz="1000" dirty="0"/>
              <a:t>WS 14/15</a:t>
            </a:r>
            <a:endParaRPr lang="en-AU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9.bin"/><Relationship Id="rId3" Type="http://schemas.openxmlformats.org/officeDocument/2006/relationships/notesSlide" Target="../notesSlides/notesSlide4.xml"/><Relationship Id="rId7" Type="http://schemas.openxmlformats.org/officeDocument/2006/relationships/image" Target="../media/image19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7.bin"/><Relationship Id="rId9" Type="http://schemas.openxmlformats.org/officeDocument/2006/relationships/image" Target="../media/image20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2.bin"/><Relationship Id="rId13" Type="http://schemas.openxmlformats.org/officeDocument/2006/relationships/image" Target="../media/image25.emf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22.emf"/><Relationship Id="rId12" Type="http://schemas.openxmlformats.org/officeDocument/2006/relationships/oleObject" Target="../embeddings/oleObject24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11" Type="http://schemas.openxmlformats.org/officeDocument/2006/relationships/image" Target="../media/image24.emf"/><Relationship Id="rId5" Type="http://schemas.openxmlformats.org/officeDocument/2006/relationships/image" Target="../media/image21.emf"/><Relationship Id="rId15" Type="http://schemas.openxmlformats.org/officeDocument/2006/relationships/image" Target="../media/image26.emf"/><Relationship Id="rId10" Type="http://schemas.openxmlformats.org/officeDocument/2006/relationships/oleObject" Target="../embeddings/oleObject23.bin"/><Relationship Id="rId4" Type="http://schemas.openxmlformats.org/officeDocument/2006/relationships/oleObject" Target="../embeddings/oleObject20.bin"/><Relationship Id="rId9" Type="http://schemas.openxmlformats.org/officeDocument/2006/relationships/image" Target="../media/image23.emf"/><Relationship Id="rId14" Type="http://schemas.openxmlformats.org/officeDocument/2006/relationships/oleObject" Target="../embeddings/oleObject25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8.e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e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0.e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3.e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2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5.bin"/><Relationship Id="rId13" Type="http://schemas.openxmlformats.org/officeDocument/2006/relationships/image" Target="../media/image38.emf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35.emf"/><Relationship Id="rId12" Type="http://schemas.openxmlformats.org/officeDocument/2006/relationships/oleObject" Target="../embeddings/oleObject3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34.bin"/><Relationship Id="rId11" Type="http://schemas.openxmlformats.org/officeDocument/2006/relationships/image" Target="../media/image37.emf"/><Relationship Id="rId5" Type="http://schemas.openxmlformats.org/officeDocument/2006/relationships/image" Target="../media/image34.emf"/><Relationship Id="rId15" Type="http://schemas.openxmlformats.org/officeDocument/2006/relationships/image" Target="../media/image39.emf"/><Relationship Id="rId10" Type="http://schemas.openxmlformats.org/officeDocument/2006/relationships/oleObject" Target="../embeddings/oleObject36.bin"/><Relationship Id="rId4" Type="http://schemas.openxmlformats.org/officeDocument/2006/relationships/oleObject" Target="../embeddings/oleObject33.bin"/><Relationship Id="rId9" Type="http://schemas.openxmlformats.org/officeDocument/2006/relationships/image" Target="../media/image36.emf"/><Relationship Id="rId14" Type="http://schemas.openxmlformats.org/officeDocument/2006/relationships/oleObject" Target="../embeddings/oleObject38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7" Type="http://schemas.openxmlformats.org/officeDocument/2006/relationships/image" Target="../media/image41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40.emf"/><Relationship Id="rId4" Type="http://schemas.openxmlformats.org/officeDocument/2006/relationships/oleObject" Target="../embeddings/oleObject39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emf"/><Relationship Id="rId13" Type="http://schemas.openxmlformats.org/officeDocument/2006/relationships/oleObject" Target="../embeddings/oleObject46.bin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46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43.e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45.emf"/><Relationship Id="rId4" Type="http://schemas.openxmlformats.org/officeDocument/2006/relationships/image" Target="../media/image42.emf"/><Relationship Id="rId9" Type="http://schemas.openxmlformats.org/officeDocument/2006/relationships/oleObject" Target="../embeddings/oleObject44.bin"/><Relationship Id="rId14" Type="http://schemas.openxmlformats.org/officeDocument/2006/relationships/image" Target="../media/image47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48.e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0.bin"/><Relationship Id="rId13" Type="http://schemas.openxmlformats.org/officeDocument/2006/relationships/image" Target="../media/image53.emf"/><Relationship Id="rId3" Type="http://schemas.openxmlformats.org/officeDocument/2006/relationships/notesSlide" Target="../notesSlides/notesSlide8.xml"/><Relationship Id="rId7" Type="http://schemas.openxmlformats.org/officeDocument/2006/relationships/image" Target="../media/image50.emf"/><Relationship Id="rId12" Type="http://schemas.openxmlformats.org/officeDocument/2006/relationships/oleObject" Target="../embeddings/oleObject5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49.bin"/><Relationship Id="rId11" Type="http://schemas.openxmlformats.org/officeDocument/2006/relationships/image" Target="../media/image52.emf"/><Relationship Id="rId5" Type="http://schemas.openxmlformats.org/officeDocument/2006/relationships/image" Target="../media/image49.emf"/><Relationship Id="rId10" Type="http://schemas.openxmlformats.org/officeDocument/2006/relationships/oleObject" Target="../embeddings/oleObject51.bin"/><Relationship Id="rId4" Type="http://schemas.openxmlformats.org/officeDocument/2006/relationships/oleObject" Target="../embeddings/oleObject48.bin"/><Relationship Id="rId9" Type="http://schemas.openxmlformats.org/officeDocument/2006/relationships/image" Target="../media/image5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55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54.bin"/><Relationship Id="rId11" Type="http://schemas.openxmlformats.org/officeDocument/2006/relationships/image" Target="../media/image57.wmf"/><Relationship Id="rId5" Type="http://schemas.openxmlformats.org/officeDocument/2006/relationships/image" Target="../media/image54.wmf"/><Relationship Id="rId10" Type="http://schemas.openxmlformats.org/officeDocument/2006/relationships/oleObject" Target="../embeddings/oleObject56.bin"/><Relationship Id="rId4" Type="http://schemas.openxmlformats.org/officeDocument/2006/relationships/oleObject" Target="../embeddings/oleObject53.bin"/><Relationship Id="rId9" Type="http://schemas.openxmlformats.org/officeDocument/2006/relationships/image" Target="../media/image56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9.bin"/><Relationship Id="rId3" Type="http://schemas.openxmlformats.org/officeDocument/2006/relationships/notesSlide" Target="../notesSlides/notesSlide10.xml"/><Relationship Id="rId7" Type="http://schemas.openxmlformats.org/officeDocument/2006/relationships/image" Target="../media/image59.e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58.bin"/><Relationship Id="rId11" Type="http://schemas.openxmlformats.org/officeDocument/2006/relationships/image" Target="../media/image61.wmf"/><Relationship Id="rId5" Type="http://schemas.openxmlformats.org/officeDocument/2006/relationships/image" Target="../media/image58.emf"/><Relationship Id="rId10" Type="http://schemas.openxmlformats.org/officeDocument/2006/relationships/oleObject" Target="../embeddings/oleObject60.bin"/><Relationship Id="rId4" Type="http://schemas.openxmlformats.org/officeDocument/2006/relationships/oleObject" Target="../embeddings/oleObject57.bin"/><Relationship Id="rId9" Type="http://schemas.openxmlformats.org/officeDocument/2006/relationships/image" Target="../media/image60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3.bin"/><Relationship Id="rId13" Type="http://schemas.openxmlformats.org/officeDocument/2006/relationships/image" Target="../media/image66.wmf"/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63.emf"/><Relationship Id="rId12" Type="http://schemas.openxmlformats.org/officeDocument/2006/relationships/oleObject" Target="../embeddings/oleObject6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62.bin"/><Relationship Id="rId11" Type="http://schemas.openxmlformats.org/officeDocument/2006/relationships/image" Target="../media/image65.wmf"/><Relationship Id="rId5" Type="http://schemas.openxmlformats.org/officeDocument/2006/relationships/image" Target="../media/image62.emf"/><Relationship Id="rId15" Type="http://schemas.openxmlformats.org/officeDocument/2006/relationships/image" Target="../media/image67.wmf"/><Relationship Id="rId10" Type="http://schemas.openxmlformats.org/officeDocument/2006/relationships/oleObject" Target="../embeddings/oleObject64.bin"/><Relationship Id="rId4" Type="http://schemas.openxmlformats.org/officeDocument/2006/relationships/oleObject" Target="../embeddings/oleObject61.bin"/><Relationship Id="rId9" Type="http://schemas.openxmlformats.org/officeDocument/2006/relationships/image" Target="../media/image64.wmf"/><Relationship Id="rId14" Type="http://schemas.openxmlformats.org/officeDocument/2006/relationships/oleObject" Target="../embeddings/oleObject66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7" Type="http://schemas.openxmlformats.org/officeDocument/2006/relationships/image" Target="../media/image7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68.bin"/><Relationship Id="rId5" Type="http://schemas.openxmlformats.org/officeDocument/2006/relationships/image" Target="../media/image70.emf"/><Relationship Id="rId4" Type="http://schemas.openxmlformats.org/officeDocument/2006/relationships/oleObject" Target="../embeddings/oleObject6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1.bin"/><Relationship Id="rId13" Type="http://schemas.openxmlformats.org/officeDocument/2006/relationships/image" Target="../media/image77.wmf"/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74.emf"/><Relationship Id="rId12" Type="http://schemas.openxmlformats.org/officeDocument/2006/relationships/oleObject" Target="../embeddings/oleObject7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70.bin"/><Relationship Id="rId11" Type="http://schemas.openxmlformats.org/officeDocument/2006/relationships/image" Target="../media/image76.wmf"/><Relationship Id="rId5" Type="http://schemas.openxmlformats.org/officeDocument/2006/relationships/image" Target="../media/image73.emf"/><Relationship Id="rId10" Type="http://schemas.openxmlformats.org/officeDocument/2006/relationships/oleObject" Target="../embeddings/oleObject72.bin"/><Relationship Id="rId4" Type="http://schemas.openxmlformats.org/officeDocument/2006/relationships/oleObject" Target="../embeddings/oleObject69.bin"/><Relationship Id="rId9" Type="http://schemas.openxmlformats.org/officeDocument/2006/relationships/image" Target="../media/image75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0.emf"/><Relationship Id="rId3" Type="http://schemas.openxmlformats.org/officeDocument/2006/relationships/oleObject" Target="../embeddings/oleObject74.bin"/><Relationship Id="rId7" Type="http://schemas.openxmlformats.org/officeDocument/2006/relationships/oleObject" Target="../embeddings/oleObject76.bin"/><Relationship Id="rId12" Type="http://schemas.openxmlformats.org/officeDocument/2006/relationships/image" Target="../media/image82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79.emf"/><Relationship Id="rId11" Type="http://schemas.openxmlformats.org/officeDocument/2006/relationships/oleObject" Target="../embeddings/oleObject78.bin"/><Relationship Id="rId5" Type="http://schemas.openxmlformats.org/officeDocument/2006/relationships/oleObject" Target="../embeddings/oleObject75.bin"/><Relationship Id="rId10" Type="http://schemas.openxmlformats.org/officeDocument/2006/relationships/image" Target="../media/image81.wmf"/><Relationship Id="rId4" Type="http://schemas.openxmlformats.org/officeDocument/2006/relationships/image" Target="../media/image78.emf"/><Relationship Id="rId9" Type="http://schemas.openxmlformats.org/officeDocument/2006/relationships/oleObject" Target="../embeddings/oleObject7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7.emf"/><Relationship Id="rId4" Type="http://schemas.openxmlformats.org/officeDocument/2006/relationships/image" Target="../media/image4.emf"/><Relationship Id="rId9" Type="http://schemas.openxmlformats.org/officeDocument/2006/relationships/oleObject" Target="../embeddings/oleObject6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emf"/><Relationship Id="rId5" Type="http://schemas.openxmlformats.org/officeDocument/2006/relationships/oleObject" Target="../embeddings/oleObject8.bin"/><Relationship Id="rId10" Type="http://schemas.openxmlformats.org/officeDocument/2006/relationships/image" Target="../media/image11.emf"/><Relationship Id="rId4" Type="http://schemas.openxmlformats.org/officeDocument/2006/relationships/image" Target="../media/image8.emf"/><Relationship Id="rId9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16.e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13.emf"/><Relationship Id="rId12" Type="http://schemas.openxmlformats.org/officeDocument/2006/relationships/oleObject" Target="../embeddings/oleObject1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11" Type="http://schemas.openxmlformats.org/officeDocument/2006/relationships/image" Target="../media/image15.emf"/><Relationship Id="rId5" Type="http://schemas.openxmlformats.org/officeDocument/2006/relationships/image" Target="../media/image12.emf"/><Relationship Id="rId15" Type="http://schemas.openxmlformats.org/officeDocument/2006/relationships/image" Target="../media/image17.emf"/><Relationship Id="rId10" Type="http://schemas.openxmlformats.org/officeDocument/2006/relationships/oleObject" Target="../embeddings/oleObject14.bin"/><Relationship Id="rId4" Type="http://schemas.openxmlformats.org/officeDocument/2006/relationships/oleObject" Target="../embeddings/oleObject11.bin"/><Relationship Id="rId9" Type="http://schemas.openxmlformats.org/officeDocument/2006/relationships/image" Target="../media/image14.emf"/><Relationship Id="rId1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Condensed Matter Physics I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723900" y="1968500"/>
            <a:ext cx="769620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Prof. Dr. Ir. Paul H.M. van Loosdrecht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II Physikalisches Institut, Room 312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/>
              <a:t>E-mail: pvl@ph2.uni-koeln.de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748813" y="4344991"/>
            <a:ext cx="614726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FFFF00"/>
                </a:solidFill>
                <a:latin typeface="Arial" charset="0"/>
              </a:defRPr>
            </a:lvl1pPr>
            <a:lvl2pPr marL="742950" indent="-285750" eaLnBrk="0" hangingPunct="0">
              <a:defRPr sz="2400">
                <a:solidFill>
                  <a:srgbClr val="FFFF00"/>
                </a:solidFill>
                <a:latin typeface="Arial" charset="0"/>
              </a:defRPr>
            </a:lvl2pPr>
            <a:lvl3pPr marL="11430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3pPr>
            <a:lvl4pPr marL="16002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4pPr>
            <a:lvl5pPr marL="2057400" indent="-228600" eaLnBrk="0" hangingPunct="0">
              <a:defRPr sz="2400">
                <a:solidFill>
                  <a:srgbClr val="FFFF00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FFFF00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Website:	http:/www.loosdrecht.net/ </a:t>
            </a:r>
          </a:p>
          <a:p>
            <a:pPr algn="l" eaLnBrk="1" hangingPunct="1">
              <a:spcBef>
                <a:spcPct val="50000"/>
              </a:spcBef>
            </a:pPr>
            <a:r>
              <a:rPr lang="en-US" altLang="en-US" sz="2800"/>
              <a:t>		</a:t>
            </a:r>
          </a:p>
        </p:txBody>
      </p:sp>
      <p:graphicFrame>
        <p:nvGraphicFramePr>
          <p:cNvPr id="13317" name="Object 5"/>
          <p:cNvGraphicFramePr>
            <a:graphicFrameLocks noChangeAspect="1"/>
          </p:cNvGraphicFramePr>
          <p:nvPr/>
        </p:nvGraphicFramePr>
        <p:xfrm>
          <a:off x="4514852" y="2936875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1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2" y="2936875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Lattice heat capacity</a:t>
            </a:r>
          </a:p>
        </p:txBody>
      </p:sp>
      <p:graphicFrame>
        <p:nvGraphicFramePr>
          <p:cNvPr id="134147" name="Object 3"/>
          <p:cNvGraphicFramePr>
            <a:graphicFrameLocks noChangeAspect="1"/>
          </p:cNvGraphicFramePr>
          <p:nvPr/>
        </p:nvGraphicFramePr>
        <p:xfrm>
          <a:off x="2452688" y="3643313"/>
          <a:ext cx="4838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0" name="Equation" r:id="rId4" imgW="4838400" imgH="888840" progId="Equation.3">
                  <p:embed/>
                </p:oleObj>
              </mc:Choice>
              <mc:Fallback>
                <p:oleObj name="Equation" r:id="rId4" imgW="48384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52688" y="3643313"/>
                        <a:ext cx="4838700" cy="889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8" name="Object 4"/>
          <p:cNvGraphicFramePr>
            <a:graphicFrameLocks noChangeAspect="1"/>
          </p:cNvGraphicFramePr>
          <p:nvPr/>
        </p:nvGraphicFramePr>
        <p:xfrm>
          <a:off x="1416050" y="2503488"/>
          <a:ext cx="6475413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1" name="Equation" r:id="rId6" imgW="3733560" imgH="431640" progId="Equation.3">
                  <p:embed/>
                </p:oleObj>
              </mc:Choice>
              <mc:Fallback>
                <p:oleObj name="Equation" r:id="rId6" imgW="37335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16050" y="2503488"/>
                        <a:ext cx="6475413" cy="74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49" name="AutoShape 5"/>
          <p:cNvSpPr>
            <a:spLocks noChangeArrowheads="1"/>
          </p:cNvSpPr>
          <p:nvPr/>
        </p:nvSpPr>
        <p:spPr bwMode="auto">
          <a:xfrm>
            <a:off x="1416050" y="3954463"/>
            <a:ext cx="973138" cy="295275"/>
          </a:xfrm>
          <a:prstGeom prst="rightArrow">
            <a:avLst>
              <a:gd name="adj1" fmla="val 50000"/>
              <a:gd name="adj2" fmla="val 82393"/>
            </a:avLst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34150" name="Text Box 6"/>
          <p:cNvSpPr txBox="1">
            <a:spLocks noChangeArrowheads="1"/>
          </p:cNvSpPr>
          <p:nvPr/>
        </p:nvSpPr>
        <p:spPr bwMode="auto">
          <a:xfrm>
            <a:off x="1416050" y="4845050"/>
            <a:ext cx="72993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All lattice properties in D(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):</a:t>
            </a:r>
          </a:p>
          <a:p>
            <a:pPr algn="l"/>
            <a:r>
              <a:rPr lang="en-US" altLang="en-US"/>
              <a:t> </a:t>
            </a:r>
          </a:p>
          <a:p>
            <a:pPr algn="l"/>
            <a:r>
              <a:rPr lang="en-US" altLang="en-US"/>
              <a:t>	</a:t>
            </a:r>
            <a:r>
              <a:rPr lang="en-US" altLang="en-US" u="sng"/>
              <a:t>Density of states:</a:t>
            </a:r>
            <a:r>
              <a:rPr lang="en-US" altLang="en-US"/>
              <a:t>  # modes per unit frequency</a:t>
            </a:r>
          </a:p>
        </p:txBody>
      </p:sp>
      <p:graphicFrame>
        <p:nvGraphicFramePr>
          <p:cNvPr id="134151" name="Object 7"/>
          <p:cNvGraphicFramePr>
            <a:graphicFrameLocks noChangeAspect="1"/>
          </p:cNvGraphicFramePr>
          <p:nvPr/>
        </p:nvGraphicFramePr>
        <p:xfrm>
          <a:off x="3643313" y="1622425"/>
          <a:ext cx="2728912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32" name="Equation" r:id="rId8" imgW="2730240" imgH="647640" progId="Equation.3">
                  <p:embed/>
                </p:oleObj>
              </mc:Choice>
              <mc:Fallback>
                <p:oleObj name="Equation" r:id="rId8" imgW="273024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313" y="1622425"/>
                        <a:ext cx="2728912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52" name="Line 8"/>
          <p:cNvSpPr>
            <a:spLocks noChangeShapeType="1"/>
          </p:cNvSpPr>
          <p:nvPr/>
        </p:nvSpPr>
        <p:spPr bwMode="auto">
          <a:xfrm>
            <a:off x="5089525" y="2270125"/>
            <a:ext cx="0" cy="41275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34153" name="Rectangle 9"/>
          <p:cNvSpPr>
            <a:spLocks noChangeArrowheads="1"/>
          </p:cNvSpPr>
          <p:nvPr/>
        </p:nvSpPr>
        <p:spPr bwMode="auto">
          <a:xfrm>
            <a:off x="3416300" y="1566863"/>
            <a:ext cx="3225800" cy="7334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9308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Density of states in 1D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244475" y="1571625"/>
            <a:ext cx="4665663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1D crystal, N atoms, length L=Na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Vibrational mode: 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Periodicity over L=Na: </a:t>
            </a:r>
          </a:p>
        </p:txBody>
      </p:sp>
      <p:graphicFrame>
        <p:nvGraphicFramePr>
          <p:cNvPr id="131076" name="Object 4"/>
          <p:cNvGraphicFramePr>
            <a:graphicFrameLocks noChangeAspect="1"/>
          </p:cNvGraphicFramePr>
          <p:nvPr/>
        </p:nvGraphicFramePr>
        <p:xfrm>
          <a:off x="3609975" y="3051175"/>
          <a:ext cx="278288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6" name="Equation" r:id="rId4" imgW="2641320" imgH="406080" progId="Equation.3">
                  <p:embed/>
                </p:oleObj>
              </mc:Choice>
              <mc:Fallback>
                <p:oleObj name="Equation" r:id="rId4" imgW="26413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09975" y="3051175"/>
                        <a:ext cx="2782888" cy="428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77" name="AutoShape 5"/>
          <p:cNvSpPr>
            <a:spLocks noChangeArrowheads="1"/>
          </p:cNvSpPr>
          <p:nvPr/>
        </p:nvSpPr>
        <p:spPr bwMode="auto">
          <a:xfrm>
            <a:off x="1377950" y="3965575"/>
            <a:ext cx="641350" cy="211138"/>
          </a:xfrm>
          <a:prstGeom prst="rightArrow">
            <a:avLst>
              <a:gd name="adj1" fmla="val 50000"/>
              <a:gd name="adj2" fmla="val 75940"/>
            </a:avLst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graphicFrame>
        <p:nvGraphicFramePr>
          <p:cNvPr id="131079" name="Object 7"/>
          <p:cNvGraphicFramePr>
            <a:graphicFrameLocks noChangeAspect="1"/>
          </p:cNvGraphicFramePr>
          <p:nvPr/>
        </p:nvGraphicFramePr>
        <p:xfrm>
          <a:off x="2289175" y="3889375"/>
          <a:ext cx="11096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7" name="Equation" r:id="rId6" imgW="1054080" imgH="342720" progId="Equation.3">
                  <p:embed/>
                </p:oleObj>
              </mc:Choice>
              <mc:Fallback>
                <p:oleObj name="Equation" r:id="rId6" imgW="10540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9175" y="3889375"/>
                        <a:ext cx="1109663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0" name="Object 8"/>
          <p:cNvGraphicFramePr>
            <a:graphicFrameLocks noChangeAspect="1"/>
          </p:cNvGraphicFramePr>
          <p:nvPr/>
        </p:nvGraphicFramePr>
        <p:xfrm>
          <a:off x="3932238" y="3916363"/>
          <a:ext cx="144462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8" name="Equation" r:id="rId8" imgW="1371600" imgH="291960" progId="Equation.3">
                  <p:embed/>
                </p:oleObj>
              </mc:Choice>
              <mc:Fallback>
                <p:oleObj name="Equation" r:id="rId8" imgW="137160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2238" y="3916363"/>
                        <a:ext cx="1444625" cy="30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1" name="Object 9"/>
          <p:cNvGraphicFramePr>
            <a:graphicFrameLocks noChangeAspect="1"/>
          </p:cNvGraphicFramePr>
          <p:nvPr/>
        </p:nvGraphicFramePr>
        <p:xfrm>
          <a:off x="5776913" y="3689350"/>
          <a:ext cx="19939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69" name="Equation" r:id="rId10" imgW="1892160" imgH="723600" progId="Equation.3">
                  <p:embed/>
                </p:oleObj>
              </mc:Choice>
              <mc:Fallback>
                <p:oleObj name="Equation" r:id="rId10" imgW="18921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3689350"/>
                        <a:ext cx="19939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2" name="Object 10"/>
          <p:cNvGraphicFramePr>
            <a:graphicFrameLocks noChangeAspect="1"/>
          </p:cNvGraphicFramePr>
          <p:nvPr/>
        </p:nvGraphicFramePr>
        <p:xfrm>
          <a:off x="725488" y="4837113"/>
          <a:ext cx="53927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0" name="Equation" r:id="rId12" imgW="5117760" imgH="723600" progId="Equation.3">
                  <p:embed/>
                </p:oleObj>
              </mc:Choice>
              <mc:Fallback>
                <p:oleObj name="Equation" r:id="rId12" imgW="511776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5488" y="4837113"/>
                        <a:ext cx="53927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085" name="Object 13"/>
          <p:cNvGraphicFramePr>
            <a:graphicFrameLocks noChangeAspect="1"/>
          </p:cNvGraphicFramePr>
          <p:nvPr/>
        </p:nvGraphicFramePr>
        <p:xfrm>
          <a:off x="2944813" y="2339975"/>
          <a:ext cx="2387600" cy="40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1" name="Equation" r:id="rId14" imgW="2387520" imgH="406080" progId="Equation.3">
                  <p:embed/>
                </p:oleObj>
              </mc:Choice>
              <mc:Fallback>
                <p:oleObj name="Equation" r:id="rId14" imgW="2387520" imgH="406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4813" y="2339975"/>
                        <a:ext cx="2387600" cy="40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1088" name="Text Box 16"/>
          <p:cNvSpPr txBox="1">
            <a:spLocks noChangeArrowheads="1"/>
          </p:cNvSpPr>
          <p:nvPr/>
        </p:nvSpPr>
        <p:spPr bwMode="auto">
          <a:xfrm>
            <a:off x="2578100" y="6048375"/>
            <a:ext cx="37734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i.e. </a:t>
            </a:r>
            <a:r>
              <a:rPr lang="en-US" altLang="en-US" u="sng"/>
              <a:t>N modes in the first BZ</a:t>
            </a:r>
          </a:p>
        </p:txBody>
      </p:sp>
    </p:spTree>
    <p:extLst>
      <p:ext uri="{BB962C8B-B14F-4D97-AF65-F5344CB8AC3E}">
        <p14:creationId xmlns:p14="http://schemas.microsoft.com/office/powerpoint/2010/main" val="26068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Density of states in 1D</a:t>
            </a:r>
          </a:p>
        </p:txBody>
      </p:sp>
      <p:sp>
        <p:nvSpPr>
          <p:cNvPr id="184323" name="Line 3"/>
          <p:cNvSpPr>
            <a:spLocks noChangeShapeType="1"/>
          </p:cNvSpPr>
          <p:nvPr/>
        </p:nvSpPr>
        <p:spPr bwMode="auto">
          <a:xfrm>
            <a:off x="1431925" y="2201863"/>
            <a:ext cx="6051550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4324" name="Text Box 4"/>
          <p:cNvSpPr txBox="1">
            <a:spLocks noChangeArrowheads="1"/>
          </p:cNvSpPr>
          <p:nvPr/>
        </p:nvSpPr>
        <p:spPr bwMode="auto">
          <a:xfrm>
            <a:off x="962025" y="2325688"/>
            <a:ext cx="7064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-</a:t>
            </a:r>
            <a:r>
              <a:rPr lang="en-US" altLang="en-US">
                <a:latin typeface="Symbol" pitchFamily="18" charset="2"/>
              </a:rPr>
              <a:t>p</a:t>
            </a:r>
            <a:r>
              <a:rPr lang="en-US" altLang="en-US"/>
              <a:t>/a</a:t>
            </a:r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7161213" y="2325688"/>
            <a:ext cx="6048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itchFamily="18" charset="2"/>
              </a:rPr>
              <a:t>p</a:t>
            </a:r>
            <a:r>
              <a:rPr lang="en-US" altLang="en-US"/>
              <a:t>/a</a:t>
            </a: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>
            <a:off x="1419225" y="2201863"/>
            <a:ext cx="0" cy="7143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4327" name="Line 7"/>
          <p:cNvSpPr>
            <a:spLocks noChangeShapeType="1"/>
          </p:cNvSpPr>
          <p:nvPr/>
        </p:nvSpPr>
        <p:spPr bwMode="auto">
          <a:xfrm>
            <a:off x="7478713" y="2211388"/>
            <a:ext cx="0" cy="71437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4328" name="Oval 8"/>
          <p:cNvSpPr>
            <a:spLocks noChangeArrowheads="1"/>
          </p:cNvSpPr>
          <p:nvPr/>
        </p:nvSpPr>
        <p:spPr bwMode="auto">
          <a:xfrm>
            <a:off x="3021013" y="2166938"/>
            <a:ext cx="96837" cy="73025"/>
          </a:xfrm>
          <a:prstGeom prst="ellipse">
            <a:avLst/>
          </a:prstGeom>
          <a:solidFill>
            <a:srgbClr val="F2EC00"/>
          </a:solidFill>
          <a:ln w="9525">
            <a:solidFill>
              <a:srgbClr val="F2E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184329" name="Oval 9"/>
          <p:cNvSpPr>
            <a:spLocks noChangeArrowheads="1"/>
          </p:cNvSpPr>
          <p:nvPr/>
        </p:nvSpPr>
        <p:spPr bwMode="auto">
          <a:xfrm>
            <a:off x="3571875" y="2166938"/>
            <a:ext cx="96838" cy="73025"/>
          </a:xfrm>
          <a:prstGeom prst="ellipse">
            <a:avLst/>
          </a:prstGeom>
          <a:solidFill>
            <a:srgbClr val="F2EC00"/>
          </a:solidFill>
          <a:ln w="9525">
            <a:solidFill>
              <a:srgbClr val="F2E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184330" name="Oval 10"/>
          <p:cNvSpPr>
            <a:spLocks noChangeArrowheads="1"/>
          </p:cNvSpPr>
          <p:nvPr/>
        </p:nvSpPr>
        <p:spPr bwMode="auto">
          <a:xfrm>
            <a:off x="4121150" y="2166938"/>
            <a:ext cx="96838" cy="73025"/>
          </a:xfrm>
          <a:prstGeom prst="ellipse">
            <a:avLst/>
          </a:prstGeom>
          <a:solidFill>
            <a:srgbClr val="F2EC00"/>
          </a:solidFill>
          <a:ln w="9525">
            <a:solidFill>
              <a:srgbClr val="F2E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184331" name="Oval 11"/>
          <p:cNvSpPr>
            <a:spLocks noChangeArrowheads="1"/>
          </p:cNvSpPr>
          <p:nvPr/>
        </p:nvSpPr>
        <p:spPr bwMode="auto">
          <a:xfrm>
            <a:off x="4672013" y="2166938"/>
            <a:ext cx="96837" cy="73025"/>
          </a:xfrm>
          <a:prstGeom prst="ellipse">
            <a:avLst/>
          </a:prstGeom>
          <a:solidFill>
            <a:srgbClr val="F2EC00"/>
          </a:solidFill>
          <a:ln w="9525">
            <a:solidFill>
              <a:srgbClr val="F2E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184332" name="Oval 12"/>
          <p:cNvSpPr>
            <a:spLocks noChangeArrowheads="1"/>
          </p:cNvSpPr>
          <p:nvPr/>
        </p:nvSpPr>
        <p:spPr bwMode="auto">
          <a:xfrm>
            <a:off x="5221288" y="2166938"/>
            <a:ext cx="96837" cy="73025"/>
          </a:xfrm>
          <a:prstGeom prst="ellipse">
            <a:avLst/>
          </a:prstGeom>
          <a:solidFill>
            <a:srgbClr val="F2EC00"/>
          </a:solidFill>
          <a:ln w="9525">
            <a:solidFill>
              <a:srgbClr val="F2E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184333" name="Oval 13"/>
          <p:cNvSpPr>
            <a:spLocks noChangeArrowheads="1"/>
          </p:cNvSpPr>
          <p:nvPr/>
        </p:nvSpPr>
        <p:spPr bwMode="auto">
          <a:xfrm>
            <a:off x="5772150" y="2166938"/>
            <a:ext cx="96838" cy="73025"/>
          </a:xfrm>
          <a:prstGeom prst="ellipse">
            <a:avLst/>
          </a:prstGeom>
          <a:solidFill>
            <a:srgbClr val="F2EC00"/>
          </a:solidFill>
          <a:ln w="9525">
            <a:solidFill>
              <a:srgbClr val="F2E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184334" name="Oval 14"/>
          <p:cNvSpPr>
            <a:spLocks noChangeArrowheads="1"/>
          </p:cNvSpPr>
          <p:nvPr/>
        </p:nvSpPr>
        <p:spPr bwMode="auto">
          <a:xfrm>
            <a:off x="6321425" y="2166938"/>
            <a:ext cx="96838" cy="73025"/>
          </a:xfrm>
          <a:prstGeom prst="ellipse">
            <a:avLst/>
          </a:prstGeom>
          <a:solidFill>
            <a:srgbClr val="F2EC00"/>
          </a:solidFill>
          <a:ln w="9525">
            <a:solidFill>
              <a:srgbClr val="F2E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184335" name="Oval 15"/>
          <p:cNvSpPr>
            <a:spLocks noChangeArrowheads="1"/>
          </p:cNvSpPr>
          <p:nvPr/>
        </p:nvSpPr>
        <p:spPr bwMode="auto">
          <a:xfrm>
            <a:off x="6872288" y="2166938"/>
            <a:ext cx="96837" cy="73025"/>
          </a:xfrm>
          <a:prstGeom prst="ellipse">
            <a:avLst/>
          </a:prstGeom>
          <a:solidFill>
            <a:srgbClr val="F2EC00"/>
          </a:solidFill>
          <a:ln w="9525">
            <a:solidFill>
              <a:srgbClr val="F2E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184336" name="Oval 16"/>
          <p:cNvSpPr>
            <a:spLocks noChangeArrowheads="1"/>
          </p:cNvSpPr>
          <p:nvPr/>
        </p:nvSpPr>
        <p:spPr bwMode="auto">
          <a:xfrm>
            <a:off x="7423150" y="2166938"/>
            <a:ext cx="96838" cy="73025"/>
          </a:xfrm>
          <a:prstGeom prst="ellipse">
            <a:avLst/>
          </a:prstGeom>
          <a:solidFill>
            <a:srgbClr val="F2EC00"/>
          </a:solidFill>
          <a:ln w="9525">
            <a:solidFill>
              <a:srgbClr val="F2E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184337" name="Oval 17"/>
          <p:cNvSpPr>
            <a:spLocks noChangeArrowheads="1"/>
          </p:cNvSpPr>
          <p:nvPr/>
        </p:nvSpPr>
        <p:spPr bwMode="auto">
          <a:xfrm>
            <a:off x="2471738" y="2166938"/>
            <a:ext cx="96837" cy="73025"/>
          </a:xfrm>
          <a:prstGeom prst="ellipse">
            <a:avLst/>
          </a:prstGeom>
          <a:solidFill>
            <a:srgbClr val="F2EC00"/>
          </a:solidFill>
          <a:ln w="9525">
            <a:solidFill>
              <a:srgbClr val="F2E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184338" name="Oval 18"/>
          <p:cNvSpPr>
            <a:spLocks noChangeArrowheads="1"/>
          </p:cNvSpPr>
          <p:nvPr/>
        </p:nvSpPr>
        <p:spPr bwMode="auto">
          <a:xfrm>
            <a:off x="1371600" y="2166938"/>
            <a:ext cx="96838" cy="73025"/>
          </a:xfrm>
          <a:prstGeom prst="ellipse">
            <a:avLst/>
          </a:prstGeom>
          <a:solidFill>
            <a:srgbClr val="F2EC00"/>
          </a:solidFill>
          <a:ln w="9525">
            <a:solidFill>
              <a:srgbClr val="F2E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184339" name="Oval 19"/>
          <p:cNvSpPr>
            <a:spLocks noChangeArrowheads="1"/>
          </p:cNvSpPr>
          <p:nvPr/>
        </p:nvSpPr>
        <p:spPr bwMode="auto">
          <a:xfrm>
            <a:off x="1920875" y="2166938"/>
            <a:ext cx="96838" cy="73025"/>
          </a:xfrm>
          <a:prstGeom prst="ellipse">
            <a:avLst/>
          </a:prstGeom>
          <a:solidFill>
            <a:srgbClr val="F2EC00"/>
          </a:solidFill>
          <a:ln w="9525">
            <a:solidFill>
              <a:srgbClr val="F2EC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endParaRPr lang="en-AU"/>
          </a:p>
        </p:txBody>
      </p:sp>
      <p:sp>
        <p:nvSpPr>
          <p:cNvPr id="184340" name="Line 20"/>
          <p:cNvSpPr>
            <a:spLocks noChangeShapeType="1"/>
          </p:cNvSpPr>
          <p:nvPr/>
        </p:nvSpPr>
        <p:spPr bwMode="auto">
          <a:xfrm flipV="1">
            <a:off x="2501900" y="1949450"/>
            <a:ext cx="541338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84341" name="Text Box 21"/>
          <p:cNvSpPr txBox="1">
            <a:spLocks noChangeArrowheads="1"/>
          </p:cNvSpPr>
          <p:nvPr/>
        </p:nvSpPr>
        <p:spPr bwMode="auto">
          <a:xfrm>
            <a:off x="3922713" y="2859088"/>
            <a:ext cx="774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2</a:t>
            </a:r>
            <a:r>
              <a:rPr lang="en-US" altLang="en-US">
                <a:latin typeface="Symbol" pitchFamily="18" charset="2"/>
              </a:rPr>
              <a:t>p</a:t>
            </a:r>
            <a:r>
              <a:rPr lang="en-US" altLang="en-US"/>
              <a:t>/a</a:t>
            </a:r>
          </a:p>
        </p:txBody>
      </p:sp>
      <p:sp>
        <p:nvSpPr>
          <p:cNvPr id="184342" name="Line 22"/>
          <p:cNvSpPr>
            <a:spLocks noChangeShapeType="1"/>
          </p:cNvSpPr>
          <p:nvPr/>
        </p:nvSpPr>
        <p:spPr bwMode="auto">
          <a:xfrm flipV="1">
            <a:off x="1489075" y="2820988"/>
            <a:ext cx="5954713" cy="0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84343" name="Text Box 23"/>
          <p:cNvSpPr txBox="1">
            <a:spLocks noChangeArrowheads="1"/>
          </p:cNvSpPr>
          <p:nvPr/>
        </p:nvSpPr>
        <p:spPr bwMode="auto">
          <a:xfrm>
            <a:off x="2371725" y="1420813"/>
            <a:ext cx="774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 smtClean="0"/>
              <a:t>2</a:t>
            </a:r>
            <a:r>
              <a:rPr lang="en-US" altLang="en-US" dirty="0" smtClean="0">
                <a:latin typeface="Symbol" pitchFamily="18" charset="2"/>
              </a:rPr>
              <a:t>p</a:t>
            </a:r>
            <a:r>
              <a:rPr lang="en-US" altLang="en-US" dirty="0" smtClean="0"/>
              <a:t>/L</a:t>
            </a:r>
            <a:endParaRPr lang="en-US" altLang="en-US" dirty="0"/>
          </a:p>
        </p:txBody>
      </p:sp>
      <p:sp>
        <p:nvSpPr>
          <p:cNvPr id="184344" name="Text Box 24"/>
          <p:cNvSpPr txBox="1">
            <a:spLocks noChangeArrowheads="1"/>
          </p:cNvSpPr>
          <p:nvPr/>
        </p:nvSpPr>
        <p:spPr bwMode="auto">
          <a:xfrm>
            <a:off x="904875" y="3575050"/>
            <a:ext cx="54800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 dirty="0"/>
              <a:t># modes/unit length = </a:t>
            </a:r>
            <a:r>
              <a:rPr lang="en-US" altLang="en-US" dirty="0" smtClean="0"/>
              <a:t>N / (2</a:t>
            </a:r>
            <a:r>
              <a:rPr lang="en-US" altLang="en-US" dirty="0" smtClean="0">
                <a:latin typeface="Symbol" pitchFamily="18" charset="2"/>
              </a:rPr>
              <a:t>p</a:t>
            </a:r>
            <a:r>
              <a:rPr lang="en-US" altLang="en-US" dirty="0" smtClean="0"/>
              <a:t>/a) </a:t>
            </a:r>
            <a:r>
              <a:rPr lang="en-US" altLang="en-US" dirty="0"/>
              <a:t>= L/ 2</a:t>
            </a:r>
            <a:r>
              <a:rPr lang="en-US" altLang="en-US" dirty="0">
                <a:latin typeface="Symbol" pitchFamily="18" charset="2"/>
              </a:rPr>
              <a:t>p</a:t>
            </a:r>
          </a:p>
        </p:txBody>
      </p:sp>
      <p:graphicFrame>
        <p:nvGraphicFramePr>
          <p:cNvPr id="184345" name="Object 25"/>
          <p:cNvGraphicFramePr>
            <a:graphicFrameLocks noChangeAspect="1"/>
          </p:cNvGraphicFramePr>
          <p:nvPr/>
        </p:nvGraphicFramePr>
        <p:xfrm>
          <a:off x="4630738" y="4327525"/>
          <a:ext cx="33909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4" name="Equation" r:id="rId3" imgW="3390840" imgH="723600" progId="Equation.3">
                  <p:embed/>
                </p:oleObj>
              </mc:Choice>
              <mc:Fallback>
                <p:oleObj name="Equation" r:id="rId3" imgW="33908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30738" y="4327525"/>
                        <a:ext cx="33909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46" name="Object 26"/>
          <p:cNvGraphicFramePr>
            <a:graphicFrameLocks noChangeAspect="1"/>
          </p:cNvGraphicFramePr>
          <p:nvPr/>
        </p:nvGraphicFramePr>
        <p:xfrm>
          <a:off x="3768725" y="5541963"/>
          <a:ext cx="25273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75" name="Equation" r:id="rId5" imgW="2527200" imgH="723600" progId="Equation.3">
                  <p:embed/>
                </p:oleObj>
              </mc:Choice>
              <mc:Fallback>
                <p:oleObj name="Equation" r:id="rId5" imgW="25272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8725" y="5541963"/>
                        <a:ext cx="2527300" cy="723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4347" name="Text Box 27"/>
          <p:cNvSpPr txBox="1">
            <a:spLocks noChangeArrowheads="1"/>
          </p:cNvSpPr>
          <p:nvPr/>
        </p:nvSpPr>
        <p:spPr bwMode="auto">
          <a:xfrm>
            <a:off x="2282825" y="4435475"/>
            <a:ext cx="1997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In interval dk:</a:t>
            </a:r>
          </a:p>
        </p:txBody>
      </p:sp>
    </p:spTree>
    <p:extLst>
      <p:ext uri="{BB962C8B-B14F-4D97-AF65-F5344CB8AC3E}">
        <p14:creationId xmlns:p14="http://schemas.microsoft.com/office/powerpoint/2010/main" val="24042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Density of states (1D)</a:t>
            </a:r>
          </a:p>
        </p:txBody>
      </p:sp>
      <p:graphicFrame>
        <p:nvGraphicFramePr>
          <p:cNvPr id="185347" name="Object 3"/>
          <p:cNvGraphicFramePr>
            <a:graphicFrameLocks noChangeAspect="1"/>
          </p:cNvGraphicFramePr>
          <p:nvPr/>
        </p:nvGraphicFramePr>
        <p:xfrm>
          <a:off x="2354263" y="2451100"/>
          <a:ext cx="622458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2" name="Equation" r:id="rId3" imgW="3288960" imgH="457200" progId="Equation.3">
                  <p:embed/>
                </p:oleObj>
              </mc:Choice>
              <mc:Fallback>
                <p:oleObj name="Equation" r:id="rId3" imgW="3288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4263" y="2451100"/>
                        <a:ext cx="6224587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5348" name="Text Box 4"/>
          <p:cNvSpPr txBox="1">
            <a:spLocks noChangeArrowheads="1"/>
          </p:cNvSpPr>
          <p:nvPr/>
        </p:nvSpPr>
        <p:spPr bwMode="auto">
          <a:xfrm>
            <a:off x="342900" y="2652713"/>
            <a:ext cx="1962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1D, 1 at./cell:</a:t>
            </a:r>
          </a:p>
        </p:txBody>
      </p:sp>
      <p:grpSp>
        <p:nvGrpSpPr>
          <p:cNvPr id="185370" name="Group 26"/>
          <p:cNvGrpSpPr>
            <a:grpSpLocks/>
          </p:cNvGrpSpPr>
          <p:nvPr/>
        </p:nvGrpSpPr>
        <p:grpSpPr bwMode="auto">
          <a:xfrm>
            <a:off x="614363" y="1343025"/>
            <a:ext cx="4254500" cy="955675"/>
            <a:chOff x="1251" y="816"/>
            <a:chExt cx="2680" cy="602"/>
          </a:xfrm>
        </p:grpSpPr>
        <p:sp>
          <p:nvSpPr>
            <p:cNvPr id="185350" name="Line 6"/>
            <p:cNvSpPr>
              <a:spLocks noChangeAspect="1" noChangeShapeType="1"/>
            </p:cNvSpPr>
            <p:nvPr/>
          </p:nvSpPr>
          <p:spPr bwMode="auto">
            <a:xfrm>
              <a:off x="1251" y="1047"/>
              <a:ext cx="2680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grpSp>
          <p:nvGrpSpPr>
            <p:cNvPr id="185351" name="Group 7"/>
            <p:cNvGrpSpPr>
              <a:grpSpLocks/>
            </p:cNvGrpSpPr>
            <p:nvPr/>
          </p:nvGrpSpPr>
          <p:grpSpPr bwMode="auto">
            <a:xfrm>
              <a:off x="1796" y="1019"/>
              <a:ext cx="546" cy="59"/>
              <a:chOff x="838" y="2388"/>
              <a:chExt cx="655" cy="144"/>
            </a:xfrm>
          </p:grpSpPr>
          <p:sp>
            <p:nvSpPr>
              <p:cNvPr id="185352" name="Line 8"/>
              <p:cNvSpPr>
                <a:spLocks noChangeShapeType="1"/>
              </p:cNvSpPr>
              <p:nvPr/>
            </p:nvSpPr>
            <p:spPr bwMode="auto">
              <a:xfrm>
                <a:off x="838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5353" name="Line 9"/>
              <p:cNvSpPr>
                <a:spLocks noChangeShapeType="1"/>
              </p:cNvSpPr>
              <p:nvPr/>
            </p:nvSpPr>
            <p:spPr bwMode="auto">
              <a:xfrm flipH="1">
                <a:off x="920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5354" name="Line 10"/>
              <p:cNvSpPr>
                <a:spLocks noChangeShapeType="1"/>
              </p:cNvSpPr>
              <p:nvPr/>
            </p:nvSpPr>
            <p:spPr bwMode="auto">
              <a:xfrm>
                <a:off x="1002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5355" name="Line 11"/>
              <p:cNvSpPr>
                <a:spLocks noChangeShapeType="1"/>
              </p:cNvSpPr>
              <p:nvPr/>
            </p:nvSpPr>
            <p:spPr bwMode="auto">
              <a:xfrm flipH="1">
                <a:off x="1085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5356" name="Line 12"/>
              <p:cNvSpPr>
                <a:spLocks noChangeShapeType="1"/>
              </p:cNvSpPr>
              <p:nvPr/>
            </p:nvSpPr>
            <p:spPr bwMode="auto">
              <a:xfrm>
                <a:off x="1167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5357" name="Line 13"/>
              <p:cNvSpPr>
                <a:spLocks noChangeShapeType="1"/>
              </p:cNvSpPr>
              <p:nvPr/>
            </p:nvSpPr>
            <p:spPr bwMode="auto">
              <a:xfrm flipH="1">
                <a:off x="1250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5358" name="Line 14"/>
              <p:cNvSpPr>
                <a:spLocks noChangeShapeType="1"/>
              </p:cNvSpPr>
              <p:nvPr/>
            </p:nvSpPr>
            <p:spPr bwMode="auto">
              <a:xfrm>
                <a:off x="1328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5359" name="Line 15"/>
              <p:cNvSpPr>
                <a:spLocks noChangeShapeType="1"/>
              </p:cNvSpPr>
              <p:nvPr/>
            </p:nvSpPr>
            <p:spPr bwMode="auto">
              <a:xfrm flipH="1">
                <a:off x="1411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</p:grpSp>
        <p:sp>
          <p:nvSpPr>
            <p:cNvPr id="185360" name="Oval 16"/>
            <p:cNvSpPr>
              <a:spLocks noChangeAspect="1" noChangeArrowheads="1"/>
            </p:cNvSpPr>
            <p:nvPr/>
          </p:nvSpPr>
          <p:spPr bwMode="auto">
            <a:xfrm>
              <a:off x="1665" y="981"/>
              <a:ext cx="166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185361" name="Oval 17"/>
            <p:cNvSpPr>
              <a:spLocks noChangeAspect="1" noChangeArrowheads="1"/>
            </p:cNvSpPr>
            <p:nvPr/>
          </p:nvSpPr>
          <p:spPr bwMode="auto">
            <a:xfrm>
              <a:off x="2342" y="981"/>
              <a:ext cx="166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185362" name="Oval 18"/>
            <p:cNvSpPr>
              <a:spLocks noChangeAspect="1" noChangeArrowheads="1"/>
            </p:cNvSpPr>
            <p:nvPr/>
          </p:nvSpPr>
          <p:spPr bwMode="auto">
            <a:xfrm>
              <a:off x="3019" y="981"/>
              <a:ext cx="165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185363" name="Oval 19"/>
            <p:cNvSpPr>
              <a:spLocks noChangeAspect="1" noChangeArrowheads="1"/>
            </p:cNvSpPr>
            <p:nvPr/>
          </p:nvSpPr>
          <p:spPr bwMode="auto">
            <a:xfrm>
              <a:off x="3696" y="981"/>
              <a:ext cx="166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185364" name="Text Box 20"/>
            <p:cNvSpPr txBox="1">
              <a:spLocks noChangeArrowheads="1"/>
            </p:cNvSpPr>
            <p:nvPr/>
          </p:nvSpPr>
          <p:spPr bwMode="auto">
            <a:xfrm>
              <a:off x="1598" y="1130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F0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</a:t>
              </a:r>
            </a:p>
          </p:txBody>
        </p:sp>
        <p:sp>
          <p:nvSpPr>
            <p:cNvPr id="185365" name="Text Box 21"/>
            <p:cNvSpPr txBox="1">
              <a:spLocks noChangeArrowheads="1"/>
            </p:cNvSpPr>
            <p:nvPr/>
          </p:nvSpPr>
          <p:spPr bwMode="auto">
            <a:xfrm>
              <a:off x="1967" y="105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F0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C</a:t>
              </a:r>
            </a:p>
          </p:txBody>
        </p:sp>
        <p:sp>
          <p:nvSpPr>
            <p:cNvPr id="185366" name="Text Box 22"/>
            <p:cNvSpPr txBox="1">
              <a:spLocks noChangeArrowheads="1"/>
            </p:cNvSpPr>
            <p:nvPr/>
          </p:nvSpPr>
          <p:spPr bwMode="auto">
            <a:xfrm>
              <a:off x="2678" y="81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</a:p>
          </p:txBody>
        </p:sp>
      </p:grpSp>
      <p:graphicFrame>
        <p:nvGraphicFramePr>
          <p:cNvPr id="185368" name="Object 24"/>
          <p:cNvGraphicFramePr>
            <a:graphicFrameLocks noChangeAspect="1"/>
          </p:cNvGraphicFramePr>
          <p:nvPr/>
        </p:nvGraphicFramePr>
        <p:xfrm>
          <a:off x="1774825" y="3714750"/>
          <a:ext cx="5454650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3" name="Equation" r:id="rId5" imgW="2882880" imgH="1206360" progId="Equation.3">
                  <p:embed/>
                </p:oleObj>
              </mc:Choice>
              <mc:Fallback>
                <p:oleObj name="Equation" r:id="rId5" imgW="2882880" imgH="1206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3714750"/>
                        <a:ext cx="5454650" cy="2286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5369" name="Object 25"/>
          <p:cNvGraphicFramePr>
            <a:graphicFrameLocks noChangeAspect="1"/>
          </p:cNvGraphicFramePr>
          <p:nvPr/>
        </p:nvGraphicFramePr>
        <p:xfrm>
          <a:off x="5726113" y="1414463"/>
          <a:ext cx="25273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04" name="Equation" r:id="rId7" imgW="2527200" imgH="723600" progId="Equation.3">
                  <p:embed/>
                </p:oleObj>
              </mc:Choice>
              <mc:Fallback>
                <p:oleObj name="Equation" r:id="rId7" imgW="252720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6113" y="1414463"/>
                        <a:ext cx="2527300" cy="7239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Density of states (1D)</a:t>
            </a:r>
          </a:p>
        </p:txBody>
      </p:sp>
      <p:grpSp>
        <p:nvGrpSpPr>
          <p:cNvPr id="186373" name="Group 5"/>
          <p:cNvGrpSpPr>
            <a:grpSpLocks/>
          </p:cNvGrpSpPr>
          <p:nvPr/>
        </p:nvGrpSpPr>
        <p:grpSpPr bwMode="auto">
          <a:xfrm>
            <a:off x="614363" y="1343025"/>
            <a:ext cx="4254500" cy="955675"/>
            <a:chOff x="1251" y="816"/>
            <a:chExt cx="2680" cy="602"/>
          </a:xfrm>
        </p:grpSpPr>
        <p:sp>
          <p:nvSpPr>
            <p:cNvPr id="186374" name="Line 6"/>
            <p:cNvSpPr>
              <a:spLocks noChangeAspect="1" noChangeShapeType="1"/>
            </p:cNvSpPr>
            <p:nvPr/>
          </p:nvSpPr>
          <p:spPr bwMode="auto">
            <a:xfrm>
              <a:off x="1251" y="1047"/>
              <a:ext cx="2680" cy="1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grpSp>
          <p:nvGrpSpPr>
            <p:cNvPr id="186375" name="Group 7"/>
            <p:cNvGrpSpPr>
              <a:grpSpLocks/>
            </p:cNvGrpSpPr>
            <p:nvPr/>
          </p:nvGrpSpPr>
          <p:grpSpPr bwMode="auto">
            <a:xfrm>
              <a:off x="1796" y="1019"/>
              <a:ext cx="546" cy="59"/>
              <a:chOff x="838" y="2388"/>
              <a:chExt cx="655" cy="144"/>
            </a:xfrm>
          </p:grpSpPr>
          <p:sp>
            <p:nvSpPr>
              <p:cNvPr id="186376" name="Line 8"/>
              <p:cNvSpPr>
                <a:spLocks noChangeShapeType="1"/>
              </p:cNvSpPr>
              <p:nvPr/>
            </p:nvSpPr>
            <p:spPr bwMode="auto">
              <a:xfrm>
                <a:off x="838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6377" name="Line 9"/>
              <p:cNvSpPr>
                <a:spLocks noChangeShapeType="1"/>
              </p:cNvSpPr>
              <p:nvPr/>
            </p:nvSpPr>
            <p:spPr bwMode="auto">
              <a:xfrm flipH="1">
                <a:off x="920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6378" name="Line 10"/>
              <p:cNvSpPr>
                <a:spLocks noChangeShapeType="1"/>
              </p:cNvSpPr>
              <p:nvPr/>
            </p:nvSpPr>
            <p:spPr bwMode="auto">
              <a:xfrm>
                <a:off x="1002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6379" name="Line 11"/>
              <p:cNvSpPr>
                <a:spLocks noChangeShapeType="1"/>
              </p:cNvSpPr>
              <p:nvPr/>
            </p:nvSpPr>
            <p:spPr bwMode="auto">
              <a:xfrm flipH="1">
                <a:off x="1085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6380" name="Line 12"/>
              <p:cNvSpPr>
                <a:spLocks noChangeShapeType="1"/>
              </p:cNvSpPr>
              <p:nvPr/>
            </p:nvSpPr>
            <p:spPr bwMode="auto">
              <a:xfrm>
                <a:off x="1167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6381" name="Line 13"/>
              <p:cNvSpPr>
                <a:spLocks noChangeShapeType="1"/>
              </p:cNvSpPr>
              <p:nvPr/>
            </p:nvSpPr>
            <p:spPr bwMode="auto">
              <a:xfrm flipH="1">
                <a:off x="1250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6382" name="Line 14"/>
              <p:cNvSpPr>
                <a:spLocks noChangeShapeType="1"/>
              </p:cNvSpPr>
              <p:nvPr/>
            </p:nvSpPr>
            <p:spPr bwMode="auto">
              <a:xfrm>
                <a:off x="1328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86383" name="Line 15"/>
              <p:cNvSpPr>
                <a:spLocks noChangeShapeType="1"/>
              </p:cNvSpPr>
              <p:nvPr/>
            </p:nvSpPr>
            <p:spPr bwMode="auto">
              <a:xfrm flipH="1">
                <a:off x="1411" y="2388"/>
                <a:ext cx="82" cy="144"/>
              </a:xfrm>
              <a:prstGeom prst="line">
                <a:avLst/>
              </a:prstGeom>
              <a:noFill/>
              <a:ln w="1905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</p:grpSp>
        <p:sp>
          <p:nvSpPr>
            <p:cNvPr id="186384" name="Oval 16"/>
            <p:cNvSpPr>
              <a:spLocks noChangeAspect="1" noChangeArrowheads="1"/>
            </p:cNvSpPr>
            <p:nvPr/>
          </p:nvSpPr>
          <p:spPr bwMode="auto">
            <a:xfrm>
              <a:off x="1665" y="981"/>
              <a:ext cx="166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186385" name="Oval 17"/>
            <p:cNvSpPr>
              <a:spLocks noChangeAspect="1" noChangeArrowheads="1"/>
            </p:cNvSpPr>
            <p:nvPr/>
          </p:nvSpPr>
          <p:spPr bwMode="auto">
            <a:xfrm>
              <a:off x="2342" y="981"/>
              <a:ext cx="166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186386" name="Oval 18"/>
            <p:cNvSpPr>
              <a:spLocks noChangeAspect="1" noChangeArrowheads="1"/>
            </p:cNvSpPr>
            <p:nvPr/>
          </p:nvSpPr>
          <p:spPr bwMode="auto">
            <a:xfrm>
              <a:off x="3019" y="981"/>
              <a:ext cx="165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186387" name="Oval 19"/>
            <p:cNvSpPr>
              <a:spLocks noChangeAspect="1" noChangeArrowheads="1"/>
            </p:cNvSpPr>
            <p:nvPr/>
          </p:nvSpPr>
          <p:spPr bwMode="auto">
            <a:xfrm>
              <a:off x="3696" y="981"/>
              <a:ext cx="166" cy="133"/>
            </a:xfrm>
            <a:prstGeom prst="ellipse">
              <a:avLst/>
            </a:prstGeom>
            <a:solidFill>
              <a:srgbClr val="FFFF00"/>
            </a:solidFill>
            <a:ln w="9525">
              <a:solidFill>
                <a:srgbClr val="FFFF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186388" name="Text Box 20"/>
            <p:cNvSpPr txBox="1">
              <a:spLocks noChangeArrowheads="1"/>
            </p:cNvSpPr>
            <p:nvPr/>
          </p:nvSpPr>
          <p:spPr bwMode="auto">
            <a:xfrm>
              <a:off x="1598" y="1130"/>
              <a:ext cx="27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F0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M</a:t>
              </a:r>
            </a:p>
          </p:txBody>
        </p:sp>
        <p:sp>
          <p:nvSpPr>
            <p:cNvPr id="186389" name="Text Box 21"/>
            <p:cNvSpPr txBox="1">
              <a:spLocks noChangeArrowheads="1"/>
            </p:cNvSpPr>
            <p:nvPr/>
          </p:nvSpPr>
          <p:spPr bwMode="auto">
            <a:xfrm>
              <a:off x="1967" y="1058"/>
              <a:ext cx="25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F0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C</a:t>
              </a:r>
            </a:p>
          </p:txBody>
        </p:sp>
        <p:sp>
          <p:nvSpPr>
            <p:cNvPr id="186390" name="Text Box 22"/>
            <p:cNvSpPr txBox="1">
              <a:spLocks noChangeArrowheads="1"/>
            </p:cNvSpPr>
            <p:nvPr/>
          </p:nvSpPr>
          <p:spPr bwMode="auto">
            <a:xfrm>
              <a:off x="2678" y="81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a</a:t>
              </a:r>
            </a:p>
          </p:txBody>
        </p:sp>
      </p:grpSp>
      <p:graphicFrame>
        <p:nvGraphicFramePr>
          <p:cNvPr id="186391" name="Object 23"/>
          <p:cNvGraphicFramePr>
            <a:graphicFrameLocks noChangeAspect="1"/>
          </p:cNvGraphicFramePr>
          <p:nvPr/>
        </p:nvGraphicFramePr>
        <p:xfrm>
          <a:off x="5260975" y="2259013"/>
          <a:ext cx="2740025" cy="89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2" name="Equation" r:id="rId3" imgW="1447560" imgH="469800" progId="Equation.3">
                  <p:embed/>
                </p:oleObj>
              </mc:Choice>
              <mc:Fallback>
                <p:oleObj name="Equation" r:id="rId3" imgW="144756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0975" y="2259013"/>
                        <a:ext cx="2740025" cy="890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393" name="Text Box 25"/>
          <p:cNvSpPr txBox="1">
            <a:spLocks noChangeArrowheads="1"/>
          </p:cNvSpPr>
          <p:nvPr/>
        </p:nvSpPr>
        <p:spPr bwMode="auto">
          <a:xfrm>
            <a:off x="2270125" y="3603625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itchFamily="18" charset="2"/>
              </a:rPr>
              <a:t>w</a:t>
            </a:r>
          </a:p>
        </p:txBody>
      </p:sp>
      <p:sp>
        <p:nvSpPr>
          <p:cNvPr id="186394" name="Line 26"/>
          <p:cNvSpPr>
            <a:spLocks noChangeShapeType="1"/>
          </p:cNvSpPr>
          <p:nvPr/>
        </p:nvSpPr>
        <p:spPr bwMode="auto">
          <a:xfrm flipV="1">
            <a:off x="2473325" y="4025900"/>
            <a:ext cx="0" cy="1189038"/>
          </a:xfrm>
          <a:prstGeom prst="line">
            <a:avLst/>
          </a:prstGeom>
          <a:noFill/>
          <a:ln w="28575">
            <a:solidFill>
              <a:srgbClr val="FF0F0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86395" name="Line 27"/>
          <p:cNvSpPr>
            <a:spLocks noChangeShapeType="1"/>
          </p:cNvSpPr>
          <p:nvPr/>
        </p:nvSpPr>
        <p:spPr bwMode="auto">
          <a:xfrm>
            <a:off x="1046163" y="5214938"/>
            <a:ext cx="2832100" cy="0"/>
          </a:xfrm>
          <a:prstGeom prst="line">
            <a:avLst/>
          </a:prstGeom>
          <a:noFill/>
          <a:ln w="28575">
            <a:solidFill>
              <a:srgbClr val="FF0F0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AU"/>
          </a:p>
        </p:txBody>
      </p:sp>
      <p:sp>
        <p:nvSpPr>
          <p:cNvPr id="186396" name="Text Box 28"/>
          <p:cNvSpPr txBox="1">
            <a:spLocks noChangeArrowheads="1"/>
          </p:cNvSpPr>
          <p:nvPr/>
        </p:nvSpPr>
        <p:spPr bwMode="auto">
          <a:xfrm>
            <a:off x="792163" y="5192713"/>
            <a:ext cx="6254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latin typeface="Symbol" pitchFamily="18" charset="2"/>
              </a:rPr>
              <a:t>-p</a:t>
            </a:r>
            <a:r>
              <a:rPr lang="en-US" altLang="en-US" sz="1800"/>
              <a:t>/a</a:t>
            </a:r>
            <a:endParaRPr lang="en-US" altLang="en-US" sz="1800">
              <a:latin typeface="Symbol" pitchFamily="18" charset="2"/>
            </a:endParaRPr>
          </a:p>
        </p:txBody>
      </p:sp>
      <p:sp>
        <p:nvSpPr>
          <p:cNvPr id="186397" name="Text Box 29"/>
          <p:cNvSpPr txBox="1">
            <a:spLocks noChangeArrowheads="1"/>
          </p:cNvSpPr>
          <p:nvPr/>
        </p:nvSpPr>
        <p:spPr bwMode="auto">
          <a:xfrm>
            <a:off x="3492500" y="5197475"/>
            <a:ext cx="500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>
                <a:latin typeface="Symbol" pitchFamily="18" charset="2"/>
              </a:rPr>
              <a:t>p</a:t>
            </a:r>
            <a:r>
              <a:rPr lang="en-US" altLang="en-US" sz="1800"/>
              <a:t>/a</a:t>
            </a:r>
            <a:endParaRPr lang="en-US" altLang="en-US" sz="1800">
              <a:latin typeface="Symbol" pitchFamily="18" charset="2"/>
            </a:endParaRPr>
          </a:p>
        </p:txBody>
      </p:sp>
      <p:sp>
        <p:nvSpPr>
          <p:cNvPr id="186398" name="Text Box 30"/>
          <p:cNvSpPr txBox="1">
            <a:spLocks noChangeArrowheads="1"/>
          </p:cNvSpPr>
          <p:nvPr/>
        </p:nvSpPr>
        <p:spPr bwMode="auto">
          <a:xfrm>
            <a:off x="2287588" y="5205413"/>
            <a:ext cx="311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0</a:t>
            </a:r>
          </a:p>
        </p:txBody>
      </p:sp>
      <p:sp>
        <p:nvSpPr>
          <p:cNvPr id="186399" name="Text Box 31"/>
          <p:cNvSpPr txBox="1">
            <a:spLocks noChangeArrowheads="1"/>
          </p:cNvSpPr>
          <p:nvPr/>
        </p:nvSpPr>
        <p:spPr bwMode="auto">
          <a:xfrm>
            <a:off x="2314575" y="5470525"/>
            <a:ext cx="298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800"/>
              <a:t>k</a:t>
            </a:r>
          </a:p>
        </p:txBody>
      </p:sp>
      <p:sp>
        <p:nvSpPr>
          <p:cNvPr id="186400" name="Freeform 32"/>
          <p:cNvSpPr>
            <a:spLocks/>
          </p:cNvSpPr>
          <p:nvPr/>
        </p:nvSpPr>
        <p:spPr bwMode="auto">
          <a:xfrm>
            <a:off x="1114425" y="4038600"/>
            <a:ext cx="2686050" cy="1147763"/>
          </a:xfrm>
          <a:custGeom>
            <a:avLst/>
            <a:gdLst>
              <a:gd name="T0" fmla="*/ 241 w 23864"/>
              <a:gd name="T1" fmla="*/ 8 h 16109"/>
              <a:gd name="T2" fmla="*/ 723 w 23864"/>
              <a:gd name="T3" fmla="*/ 72 h 16109"/>
              <a:gd name="T4" fmla="*/ 1205 w 23864"/>
              <a:gd name="T5" fmla="*/ 202 h 16109"/>
              <a:gd name="T6" fmla="*/ 1688 w 23864"/>
              <a:gd name="T7" fmla="*/ 395 h 16109"/>
              <a:gd name="T8" fmla="*/ 2170 w 23864"/>
              <a:gd name="T9" fmla="*/ 651 h 16109"/>
              <a:gd name="T10" fmla="*/ 2652 w 23864"/>
              <a:gd name="T11" fmla="*/ 970 h 16109"/>
              <a:gd name="T12" fmla="*/ 3134 w 23864"/>
              <a:gd name="T13" fmla="*/ 1348 h 16109"/>
              <a:gd name="T14" fmla="*/ 3616 w 23864"/>
              <a:gd name="T15" fmla="*/ 1787 h 16109"/>
              <a:gd name="T16" fmla="*/ 4099 w 23864"/>
              <a:gd name="T17" fmla="*/ 2284 h 16109"/>
              <a:gd name="T18" fmla="*/ 4581 w 23864"/>
              <a:gd name="T19" fmla="*/ 2835 h 16109"/>
              <a:gd name="T20" fmla="*/ 5063 w 23864"/>
              <a:gd name="T21" fmla="*/ 3440 h 16109"/>
              <a:gd name="T22" fmla="*/ 5545 w 23864"/>
              <a:gd name="T23" fmla="*/ 4097 h 16109"/>
              <a:gd name="T24" fmla="*/ 6026 w 23864"/>
              <a:gd name="T25" fmla="*/ 4801 h 16109"/>
              <a:gd name="T26" fmla="*/ 6509 w 23864"/>
              <a:gd name="T27" fmla="*/ 5552 h 16109"/>
              <a:gd name="T28" fmla="*/ 6991 w 23864"/>
              <a:gd name="T29" fmla="*/ 6344 h 16109"/>
              <a:gd name="T30" fmla="*/ 7473 w 23864"/>
              <a:gd name="T31" fmla="*/ 7177 h 16109"/>
              <a:gd name="T32" fmla="*/ 7955 w 23864"/>
              <a:gd name="T33" fmla="*/ 8046 h 16109"/>
              <a:gd name="T34" fmla="*/ 8438 w 23864"/>
              <a:gd name="T35" fmla="*/ 8945 h 16109"/>
              <a:gd name="T36" fmla="*/ 8920 w 23864"/>
              <a:gd name="T37" fmla="*/ 9875 h 16109"/>
              <a:gd name="T38" fmla="*/ 9402 w 23864"/>
              <a:gd name="T39" fmla="*/ 10831 h 16109"/>
              <a:gd name="T40" fmla="*/ 9884 w 23864"/>
              <a:gd name="T41" fmla="*/ 11808 h 16109"/>
              <a:gd name="T42" fmla="*/ 10366 w 23864"/>
              <a:gd name="T43" fmla="*/ 12803 h 16109"/>
              <a:gd name="T44" fmla="*/ 10849 w 23864"/>
              <a:gd name="T45" fmla="*/ 13811 h 16109"/>
              <a:gd name="T46" fmla="*/ 11330 w 23864"/>
              <a:gd name="T47" fmla="*/ 14829 h 16109"/>
              <a:gd name="T48" fmla="*/ 11811 w 23864"/>
              <a:gd name="T49" fmla="*/ 15853 h 16109"/>
              <a:gd name="T50" fmla="*/ 12293 w 23864"/>
              <a:gd name="T51" fmla="*/ 15597 h 16109"/>
              <a:gd name="T52" fmla="*/ 12775 w 23864"/>
              <a:gd name="T53" fmla="*/ 14574 h 16109"/>
              <a:gd name="T54" fmla="*/ 13257 w 23864"/>
              <a:gd name="T55" fmla="*/ 13558 h 16109"/>
              <a:gd name="T56" fmla="*/ 13740 w 23864"/>
              <a:gd name="T57" fmla="*/ 12552 h 16109"/>
              <a:gd name="T58" fmla="*/ 14222 w 23864"/>
              <a:gd name="T59" fmla="*/ 11562 h 16109"/>
              <a:gd name="T60" fmla="*/ 14704 w 23864"/>
              <a:gd name="T61" fmla="*/ 10589 h 16109"/>
              <a:gd name="T62" fmla="*/ 15186 w 23864"/>
              <a:gd name="T63" fmla="*/ 9640 h 16109"/>
              <a:gd name="T64" fmla="*/ 15669 w 23864"/>
              <a:gd name="T65" fmla="*/ 8717 h 16109"/>
              <a:gd name="T66" fmla="*/ 16151 w 23864"/>
              <a:gd name="T67" fmla="*/ 7825 h 16109"/>
              <a:gd name="T68" fmla="*/ 16633 w 23864"/>
              <a:gd name="T69" fmla="*/ 6965 h 16109"/>
              <a:gd name="T70" fmla="*/ 17114 w 23864"/>
              <a:gd name="T71" fmla="*/ 6142 h 16109"/>
              <a:gd name="T72" fmla="*/ 17596 w 23864"/>
              <a:gd name="T73" fmla="*/ 5360 h 16109"/>
              <a:gd name="T74" fmla="*/ 18079 w 23864"/>
              <a:gd name="T75" fmla="*/ 4620 h 16109"/>
              <a:gd name="T76" fmla="*/ 18561 w 23864"/>
              <a:gd name="T77" fmla="*/ 3928 h 16109"/>
              <a:gd name="T78" fmla="*/ 19043 w 23864"/>
              <a:gd name="T79" fmla="*/ 3284 h 16109"/>
              <a:gd name="T80" fmla="*/ 19525 w 23864"/>
              <a:gd name="T81" fmla="*/ 2693 h 16109"/>
              <a:gd name="T82" fmla="*/ 20007 w 23864"/>
              <a:gd name="T83" fmla="*/ 2154 h 16109"/>
              <a:gd name="T84" fmla="*/ 20490 w 23864"/>
              <a:gd name="T85" fmla="*/ 1672 h 16109"/>
              <a:gd name="T86" fmla="*/ 20972 w 23864"/>
              <a:gd name="T87" fmla="*/ 1248 h 16109"/>
              <a:gd name="T88" fmla="*/ 21454 w 23864"/>
              <a:gd name="T89" fmla="*/ 884 h 16109"/>
              <a:gd name="T90" fmla="*/ 21936 w 23864"/>
              <a:gd name="T91" fmla="*/ 581 h 16109"/>
              <a:gd name="T92" fmla="*/ 22419 w 23864"/>
              <a:gd name="T93" fmla="*/ 340 h 16109"/>
              <a:gd name="T94" fmla="*/ 22900 w 23864"/>
              <a:gd name="T95" fmla="*/ 163 h 16109"/>
              <a:gd name="T96" fmla="*/ 23382 w 23864"/>
              <a:gd name="T97" fmla="*/ 51 h 16109"/>
              <a:gd name="T98" fmla="*/ 23864 w 23864"/>
              <a:gd name="T99" fmla="*/ 2 h 16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23864" h="16109">
                <a:moveTo>
                  <a:pt x="0" y="0"/>
                </a:moveTo>
                <a:lnTo>
                  <a:pt x="0" y="0"/>
                </a:lnTo>
                <a:lnTo>
                  <a:pt x="121" y="2"/>
                </a:lnTo>
                <a:lnTo>
                  <a:pt x="241" y="8"/>
                </a:lnTo>
                <a:lnTo>
                  <a:pt x="362" y="18"/>
                </a:lnTo>
                <a:lnTo>
                  <a:pt x="483" y="32"/>
                </a:lnTo>
                <a:lnTo>
                  <a:pt x="603" y="51"/>
                </a:lnTo>
                <a:lnTo>
                  <a:pt x="723" y="72"/>
                </a:lnTo>
                <a:lnTo>
                  <a:pt x="844" y="99"/>
                </a:lnTo>
                <a:lnTo>
                  <a:pt x="965" y="129"/>
                </a:lnTo>
                <a:lnTo>
                  <a:pt x="1086" y="163"/>
                </a:lnTo>
                <a:lnTo>
                  <a:pt x="1205" y="202"/>
                </a:lnTo>
                <a:lnTo>
                  <a:pt x="1326" y="244"/>
                </a:lnTo>
                <a:lnTo>
                  <a:pt x="1447" y="291"/>
                </a:lnTo>
                <a:lnTo>
                  <a:pt x="1567" y="340"/>
                </a:lnTo>
                <a:lnTo>
                  <a:pt x="1688" y="395"/>
                </a:lnTo>
                <a:lnTo>
                  <a:pt x="1808" y="453"/>
                </a:lnTo>
                <a:lnTo>
                  <a:pt x="1929" y="515"/>
                </a:lnTo>
                <a:lnTo>
                  <a:pt x="2049" y="581"/>
                </a:lnTo>
                <a:lnTo>
                  <a:pt x="2170" y="651"/>
                </a:lnTo>
                <a:lnTo>
                  <a:pt x="2291" y="725"/>
                </a:lnTo>
                <a:lnTo>
                  <a:pt x="2412" y="803"/>
                </a:lnTo>
                <a:lnTo>
                  <a:pt x="2531" y="884"/>
                </a:lnTo>
                <a:lnTo>
                  <a:pt x="2652" y="970"/>
                </a:lnTo>
                <a:lnTo>
                  <a:pt x="2773" y="1059"/>
                </a:lnTo>
                <a:lnTo>
                  <a:pt x="2893" y="1151"/>
                </a:lnTo>
                <a:lnTo>
                  <a:pt x="3013" y="1248"/>
                </a:lnTo>
                <a:lnTo>
                  <a:pt x="3134" y="1348"/>
                </a:lnTo>
                <a:lnTo>
                  <a:pt x="3255" y="1452"/>
                </a:lnTo>
                <a:lnTo>
                  <a:pt x="3375" y="1560"/>
                </a:lnTo>
                <a:lnTo>
                  <a:pt x="3496" y="1672"/>
                </a:lnTo>
                <a:lnTo>
                  <a:pt x="3616" y="1787"/>
                </a:lnTo>
                <a:lnTo>
                  <a:pt x="3737" y="1906"/>
                </a:lnTo>
                <a:lnTo>
                  <a:pt x="3857" y="2029"/>
                </a:lnTo>
                <a:lnTo>
                  <a:pt x="3978" y="2154"/>
                </a:lnTo>
                <a:lnTo>
                  <a:pt x="4099" y="2284"/>
                </a:lnTo>
                <a:lnTo>
                  <a:pt x="4220" y="2416"/>
                </a:lnTo>
                <a:lnTo>
                  <a:pt x="4339" y="2553"/>
                </a:lnTo>
                <a:lnTo>
                  <a:pt x="4460" y="2693"/>
                </a:lnTo>
                <a:lnTo>
                  <a:pt x="4581" y="2835"/>
                </a:lnTo>
                <a:lnTo>
                  <a:pt x="4701" y="2981"/>
                </a:lnTo>
                <a:lnTo>
                  <a:pt x="4821" y="3131"/>
                </a:lnTo>
                <a:lnTo>
                  <a:pt x="4942" y="3284"/>
                </a:lnTo>
                <a:lnTo>
                  <a:pt x="5063" y="3440"/>
                </a:lnTo>
                <a:lnTo>
                  <a:pt x="5183" y="3599"/>
                </a:lnTo>
                <a:lnTo>
                  <a:pt x="5304" y="3763"/>
                </a:lnTo>
                <a:lnTo>
                  <a:pt x="5425" y="3928"/>
                </a:lnTo>
                <a:lnTo>
                  <a:pt x="5545" y="4097"/>
                </a:lnTo>
                <a:lnTo>
                  <a:pt x="5665" y="4269"/>
                </a:lnTo>
                <a:lnTo>
                  <a:pt x="5786" y="4443"/>
                </a:lnTo>
                <a:lnTo>
                  <a:pt x="5907" y="4620"/>
                </a:lnTo>
                <a:lnTo>
                  <a:pt x="6026" y="4801"/>
                </a:lnTo>
                <a:lnTo>
                  <a:pt x="6147" y="4985"/>
                </a:lnTo>
                <a:lnTo>
                  <a:pt x="6268" y="5171"/>
                </a:lnTo>
                <a:lnTo>
                  <a:pt x="6389" y="5360"/>
                </a:lnTo>
                <a:lnTo>
                  <a:pt x="6509" y="5552"/>
                </a:lnTo>
                <a:lnTo>
                  <a:pt x="6630" y="5745"/>
                </a:lnTo>
                <a:lnTo>
                  <a:pt x="6750" y="5943"/>
                </a:lnTo>
                <a:lnTo>
                  <a:pt x="6871" y="6142"/>
                </a:lnTo>
                <a:lnTo>
                  <a:pt x="6991" y="6344"/>
                </a:lnTo>
                <a:lnTo>
                  <a:pt x="7112" y="6549"/>
                </a:lnTo>
                <a:lnTo>
                  <a:pt x="7233" y="6756"/>
                </a:lnTo>
                <a:lnTo>
                  <a:pt x="7352" y="6965"/>
                </a:lnTo>
                <a:lnTo>
                  <a:pt x="7473" y="7177"/>
                </a:lnTo>
                <a:lnTo>
                  <a:pt x="7594" y="7391"/>
                </a:lnTo>
                <a:lnTo>
                  <a:pt x="7715" y="7607"/>
                </a:lnTo>
                <a:lnTo>
                  <a:pt x="7834" y="7825"/>
                </a:lnTo>
                <a:lnTo>
                  <a:pt x="7955" y="8046"/>
                </a:lnTo>
                <a:lnTo>
                  <a:pt x="8076" y="8268"/>
                </a:lnTo>
                <a:lnTo>
                  <a:pt x="8197" y="8491"/>
                </a:lnTo>
                <a:lnTo>
                  <a:pt x="8317" y="8717"/>
                </a:lnTo>
                <a:lnTo>
                  <a:pt x="8438" y="8945"/>
                </a:lnTo>
                <a:lnTo>
                  <a:pt x="8558" y="9175"/>
                </a:lnTo>
                <a:lnTo>
                  <a:pt x="8678" y="9407"/>
                </a:lnTo>
                <a:lnTo>
                  <a:pt x="8799" y="9640"/>
                </a:lnTo>
                <a:lnTo>
                  <a:pt x="8920" y="9875"/>
                </a:lnTo>
                <a:lnTo>
                  <a:pt x="9041" y="10112"/>
                </a:lnTo>
                <a:lnTo>
                  <a:pt x="9160" y="10350"/>
                </a:lnTo>
                <a:lnTo>
                  <a:pt x="9281" y="10589"/>
                </a:lnTo>
                <a:lnTo>
                  <a:pt x="9402" y="10831"/>
                </a:lnTo>
                <a:lnTo>
                  <a:pt x="9523" y="11073"/>
                </a:lnTo>
                <a:lnTo>
                  <a:pt x="9643" y="11317"/>
                </a:lnTo>
                <a:lnTo>
                  <a:pt x="9763" y="11562"/>
                </a:lnTo>
                <a:lnTo>
                  <a:pt x="9884" y="11808"/>
                </a:lnTo>
                <a:lnTo>
                  <a:pt x="10004" y="12055"/>
                </a:lnTo>
                <a:lnTo>
                  <a:pt x="10125" y="12303"/>
                </a:lnTo>
                <a:lnTo>
                  <a:pt x="10246" y="12552"/>
                </a:lnTo>
                <a:lnTo>
                  <a:pt x="10366" y="12803"/>
                </a:lnTo>
                <a:lnTo>
                  <a:pt x="10486" y="13054"/>
                </a:lnTo>
                <a:lnTo>
                  <a:pt x="10607" y="13306"/>
                </a:lnTo>
                <a:lnTo>
                  <a:pt x="10728" y="13558"/>
                </a:lnTo>
                <a:lnTo>
                  <a:pt x="10849" y="13811"/>
                </a:lnTo>
                <a:lnTo>
                  <a:pt x="10968" y="14065"/>
                </a:lnTo>
                <a:lnTo>
                  <a:pt x="11089" y="14319"/>
                </a:lnTo>
                <a:lnTo>
                  <a:pt x="11210" y="14574"/>
                </a:lnTo>
                <a:lnTo>
                  <a:pt x="11330" y="14829"/>
                </a:lnTo>
                <a:lnTo>
                  <a:pt x="11449" y="15085"/>
                </a:lnTo>
                <a:lnTo>
                  <a:pt x="11570" y="15341"/>
                </a:lnTo>
                <a:lnTo>
                  <a:pt x="11691" y="15597"/>
                </a:lnTo>
                <a:lnTo>
                  <a:pt x="11811" y="15853"/>
                </a:lnTo>
                <a:lnTo>
                  <a:pt x="11932" y="16109"/>
                </a:lnTo>
                <a:lnTo>
                  <a:pt x="12052" y="16109"/>
                </a:lnTo>
                <a:lnTo>
                  <a:pt x="12173" y="15853"/>
                </a:lnTo>
                <a:lnTo>
                  <a:pt x="12293" y="15597"/>
                </a:lnTo>
                <a:lnTo>
                  <a:pt x="12414" y="15341"/>
                </a:lnTo>
                <a:lnTo>
                  <a:pt x="12535" y="15085"/>
                </a:lnTo>
                <a:lnTo>
                  <a:pt x="12656" y="14829"/>
                </a:lnTo>
                <a:lnTo>
                  <a:pt x="12775" y="14574"/>
                </a:lnTo>
                <a:lnTo>
                  <a:pt x="12896" y="14319"/>
                </a:lnTo>
                <a:lnTo>
                  <a:pt x="13017" y="14065"/>
                </a:lnTo>
                <a:lnTo>
                  <a:pt x="13137" y="13811"/>
                </a:lnTo>
                <a:lnTo>
                  <a:pt x="13257" y="13558"/>
                </a:lnTo>
                <a:lnTo>
                  <a:pt x="13378" y="13306"/>
                </a:lnTo>
                <a:lnTo>
                  <a:pt x="13499" y="13054"/>
                </a:lnTo>
                <a:lnTo>
                  <a:pt x="13619" y="12803"/>
                </a:lnTo>
                <a:lnTo>
                  <a:pt x="13740" y="12552"/>
                </a:lnTo>
                <a:lnTo>
                  <a:pt x="13861" y="12303"/>
                </a:lnTo>
                <a:lnTo>
                  <a:pt x="13981" y="12055"/>
                </a:lnTo>
                <a:lnTo>
                  <a:pt x="14101" y="11808"/>
                </a:lnTo>
                <a:lnTo>
                  <a:pt x="14222" y="11562"/>
                </a:lnTo>
                <a:lnTo>
                  <a:pt x="14343" y="11317"/>
                </a:lnTo>
                <a:lnTo>
                  <a:pt x="14462" y="11073"/>
                </a:lnTo>
                <a:lnTo>
                  <a:pt x="14583" y="10831"/>
                </a:lnTo>
                <a:lnTo>
                  <a:pt x="14704" y="10589"/>
                </a:lnTo>
                <a:lnTo>
                  <a:pt x="14825" y="10350"/>
                </a:lnTo>
                <a:lnTo>
                  <a:pt x="14945" y="10112"/>
                </a:lnTo>
                <a:lnTo>
                  <a:pt x="15066" y="9875"/>
                </a:lnTo>
                <a:lnTo>
                  <a:pt x="15186" y="9640"/>
                </a:lnTo>
                <a:lnTo>
                  <a:pt x="15307" y="9407"/>
                </a:lnTo>
                <a:lnTo>
                  <a:pt x="15427" y="9175"/>
                </a:lnTo>
                <a:lnTo>
                  <a:pt x="15548" y="8945"/>
                </a:lnTo>
                <a:lnTo>
                  <a:pt x="15669" y="8717"/>
                </a:lnTo>
                <a:lnTo>
                  <a:pt x="15788" y="8491"/>
                </a:lnTo>
                <a:lnTo>
                  <a:pt x="15909" y="8268"/>
                </a:lnTo>
                <a:lnTo>
                  <a:pt x="16030" y="8046"/>
                </a:lnTo>
                <a:lnTo>
                  <a:pt x="16151" y="7825"/>
                </a:lnTo>
                <a:lnTo>
                  <a:pt x="16270" y="7607"/>
                </a:lnTo>
                <a:lnTo>
                  <a:pt x="16391" y="7391"/>
                </a:lnTo>
                <a:lnTo>
                  <a:pt x="16512" y="7177"/>
                </a:lnTo>
                <a:lnTo>
                  <a:pt x="16633" y="6965"/>
                </a:lnTo>
                <a:lnTo>
                  <a:pt x="16753" y="6756"/>
                </a:lnTo>
                <a:lnTo>
                  <a:pt x="16874" y="6549"/>
                </a:lnTo>
                <a:lnTo>
                  <a:pt x="16994" y="6344"/>
                </a:lnTo>
                <a:lnTo>
                  <a:pt x="17114" y="6142"/>
                </a:lnTo>
                <a:lnTo>
                  <a:pt x="17235" y="5943"/>
                </a:lnTo>
                <a:lnTo>
                  <a:pt x="17356" y="5745"/>
                </a:lnTo>
                <a:lnTo>
                  <a:pt x="17477" y="5552"/>
                </a:lnTo>
                <a:lnTo>
                  <a:pt x="17596" y="5360"/>
                </a:lnTo>
                <a:lnTo>
                  <a:pt x="17717" y="5171"/>
                </a:lnTo>
                <a:lnTo>
                  <a:pt x="17838" y="4985"/>
                </a:lnTo>
                <a:lnTo>
                  <a:pt x="17959" y="4801"/>
                </a:lnTo>
                <a:lnTo>
                  <a:pt x="18079" y="4620"/>
                </a:lnTo>
                <a:lnTo>
                  <a:pt x="18199" y="4443"/>
                </a:lnTo>
                <a:lnTo>
                  <a:pt x="18320" y="4269"/>
                </a:lnTo>
                <a:lnTo>
                  <a:pt x="18440" y="4097"/>
                </a:lnTo>
                <a:lnTo>
                  <a:pt x="18561" y="3928"/>
                </a:lnTo>
                <a:lnTo>
                  <a:pt x="18682" y="3763"/>
                </a:lnTo>
                <a:lnTo>
                  <a:pt x="18802" y="3599"/>
                </a:lnTo>
                <a:lnTo>
                  <a:pt x="18922" y="3440"/>
                </a:lnTo>
                <a:lnTo>
                  <a:pt x="19043" y="3284"/>
                </a:lnTo>
                <a:lnTo>
                  <a:pt x="19164" y="3131"/>
                </a:lnTo>
                <a:lnTo>
                  <a:pt x="19285" y="2981"/>
                </a:lnTo>
                <a:lnTo>
                  <a:pt x="19404" y="2835"/>
                </a:lnTo>
                <a:lnTo>
                  <a:pt x="19525" y="2693"/>
                </a:lnTo>
                <a:lnTo>
                  <a:pt x="19646" y="2553"/>
                </a:lnTo>
                <a:lnTo>
                  <a:pt x="19766" y="2416"/>
                </a:lnTo>
                <a:lnTo>
                  <a:pt x="19887" y="2284"/>
                </a:lnTo>
                <a:lnTo>
                  <a:pt x="20007" y="2154"/>
                </a:lnTo>
                <a:lnTo>
                  <a:pt x="20128" y="2029"/>
                </a:lnTo>
                <a:lnTo>
                  <a:pt x="20248" y="1906"/>
                </a:lnTo>
                <a:lnTo>
                  <a:pt x="20369" y="1787"/>
                </a:lnTo>
                <a:lnTo>
                  <a:pt x="20490" y="1672"/>
                </a:lnTo>
                <a:lnTo>
                  <a:pt x="20610" y="1560"/>
                </a:lnTo>
                <a:lnTo>
                  <a:pt x="20730" y="1452"/>
                </a:lnTo>
                <a:lnTo>
                  <a:pt x="20851" y="1348"/>
                </a:lnTo>
                <a:lnTo>
                  <a:pt x="20972" y="1248"/>
                </a:lnTo>
                <a:lnTo>
                  <a:pt x="21093" y="1151"/>
                </a:lnTo>
                <a:lnTo>
                  <a:pt x="21212" y="1059"/>
                </a:lnTo>
                <a:lnTo>
                  <a:pt x="21333" y="970"/>
                </a:lnTo>
                <a:lnTo>
                  <a:pt x="21454" y="884"/>
                </a:lnTo>
                <a:lnTo>
                  <a:pt x="21574" y="803"/>
                </a:lnTo>
                <a:lnTo>
                  <a:pt x="21695" y="725"/>
                </a:lnTo>
                <a:lnTo>
                  <a:pt x="21815" y="651"/>
                </a:lnTo>
                <a:lnTo>
                  <a:pt x="21936" y="581"/>
                </a:lnTo>
                <a:lnTo>
                  <a:pt x="22056" y="515"/>
                </a:lnTo>
                <a:lnTo>
                  <a:pt x="22177" y="453"/>
                </a:lnTo>
                <a:lnTo>
                  <a:pt x="22298" y="395"/>
                </a:lnTo>
                <a:lnTo>
                  <a:pt x="22419" y="340"/>
                </a:lnTo>
                <a:lnTo>
                  <a:pt x="22538" y="291"/>
                </a:lnTo>
                <a:lnTo>
                  <a:pt x="22659" y="244"/>
                </a:lnTo>
                <a:lnTo>
                  <a:pt x="22780" y="202"/>
                </a:lnTo>
                <a:lnTo>
                  <a:pt x="22900" y="163"/>
                </a:lnTo>
                <a:lnTo>
                  <a:pt x="23020" y="129"/>
                </a:lnTo>
                <a:lnTo>
                  <a:pt x="23141" y="99"/>
                </a:lnTo>
                <a:lnTo>
                  <a:pt x="23262" y="72"/>
                </a:lnTo>
                <a:lnTo>
                  <a:pt x="23382" y="51"/>
                </a:lnTo>
                <a:lnTo>
                  <a:pt x="23503" y="32"/>
                </a:lnTo>
                <a:lnTo>
                  <a:pt x="23623" y="18"/>
                </a:lnTo>
                <a:lnTo>
                  <a:pt x="23744" y="8"/>
                </a:lnTo>
                <a:lnTo>
                  <a:pt x="23864" y="2"/>
                </a:lnTo>
              </a:path>
            </a:pathLst>
          </a:custGeom>
          <a:noFill/>
          <a:ln w="28575">
            <a:solidFill>
              <a:srgbClr val="FFFF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AU"/>
          </a:p>
        </p:txBody>
      </p:sp>
      <p:graphicFrame>
        <p:nvGraphicFramePr>
          <p:cNvPr id="186401" name="Object 33"/>
          <p:cNvGraphicFramePr>
            <a:graphicFrameLocks noChangeAspect="1"/>
          </p:cNvGraphicFramePr>
          <p:nvPr/>
        </p:nvGraphicFramePr>
        <p:xfrm>
          <a:off x="4487863" y="3005138"/>
          <a:ext cx="3938587" cy="330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23" name="Graph" r:id="rId5" imgW="3641760" imgH="3343680" progId="Origin50.Graph">
                  <p:embed/>
                </p:oleObj>
              </mc:Choice>
              <mc:Fallback>
                <p:oleObj name="Graph" r:id="rId5" imgW="3641760" imgH="334368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537" t="11624" r="4346" b="7013"/>
                      <a:stretch>
                        <a:fillRect/>
                      </a:stretch>
                    </p:blipFill>
                    <p:spPr bwMode="auto">
                      <a:xfrm>
                        <a:off x="4487863" y="3005138"/>
                        <a:ext cx="3938587" cy="330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6402" name="Line 34"/>
          <p:cNvSpPr>
            <a:spLocks noChangeShapeType="1"/>
          </p:cNvSpPr>
          <p:nvPr/>
        </p:nvSpPr>
        <p:spPr bwMode="auto">
          <a:xfrm flipV="1">
            <a:off x="8085138" y="3200400"/>
            <a:ext cx="0" cy="2551113"/>
          </a:xfrm>
          <a:prstGeom prst="line">
            <a:avLst/>
          </a:prstGeom>
          <a:noFill/>
          <a:ln w="9525">
            <a:solidFill>
              <a:srgbClr val="FFFF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470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Density of states in 3D</a:t>
            </a:r>
          </a:p>
        </p:txBody>
      </p:sp>
      <p:sp>
        <p:nvSpPr>
          <p:cNvPr id="146435" name="Text Box 3"/>
          <p:cNvSpPr txBox="1">
            <a:spLocks noChangeArrowheads="1"/>
          </p:cNvSpPr>
          <p:nvPr/>
        </p:nvSpPr>
        <p:spPr bwMode="auto">
          <a:xfrm>
            <a:off x="244475" y="1571625"/>
            <a:ext cx="49561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3D crystal, N</a:t>
            </a:r>
            <a:r>
              <a:rPr lang="en-US" altLang="en-US" baseline="30000"/>
              <a:t>3</a:t>
            </a:r>
            <a:r>
              <a:rPr lang="en-US" altLang="en-US"/>
              <a:t> atoms, cube length L</a:t>
            </a:r>
          </a:p>
          <a:p>
            <a:pPr algn="l"/>
            <a:endParaRPr lang="en-US" altLang="en-US"/>
          </a:p>
          <a:p>
            <a:pPr algn="l"/>
            <a:r>
              <a:rPr lang="en-US" altLang="en-US"/>
              <a:t>Periodic boundary conditions: </a:t>
            </a:r>
          </a:p>
        </p:txBody>
      </p:sp>
      <p:graphicFrame>
        <p:nvGraphicFramePr>
          <p:cNvPr id="146436" name="Object 4"/>
          <p:cNvGraphicFramePr>
            <a:graphicFrameLocks noChangeAspect="1"/>
          </p:cNvGraphicFramePr>
          <p:nvPr/>
        </p:nvGraphicFramePr>
        <p:xfrm>
          <a:off x="4494213" y="2286000"/>
          <a:ext cx="456247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2" name="Equation" r:id="rId4" imgW="4330440" imgH="380880" progId="Equation.3">
                  <p:embed/>
                </p:oleObj>
              </mc:Choice>
              <mc:Fallback>
                <p:oleObj name="Equation" r:id="rId4" imgW="433044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4213" y="2286000"/>
                        <a:ext cx="4562475" cy="401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6447" name="Group 15"/>
          <p:cNvGrpSpPr>
            <a:grpSpLocks/>
          </p:cNvGrpSpPr>
          <p:nvPr/>
        </p:nvGrpSpPr>
        <p:grpSpPr bwMode="auto">
          <a:xfrm>
            <a:off x="1377950" y="2759075"/>
            <a:ext cx="6678613" cy="762000"/>
            <a:chOff x="868" y="2151"/>
            <a:chExt cx="4207" cy="480"/>
          </a:xfrm>
        </p:grpSpPr>
        <p:sp>
          <p:nvSpPr>
            <p:cNvPr id="146437" name="AutoShape 5"/>
            <p:cNvSpPr>
              <a:spLocks noChangeArrowheads="1"/>
            </p:cNvSpPr>
            <p:nvPr/>
          </p:nvSpPr>
          <p:spPr bwMode="auto">
            <a:xfrm>
              <a:off x="868" y="2325"/>
              <a:ext cx="404" cy="133"/>
            </a:xfrm>
            <a:prstGeom prst="rightArrow">
              <a:avLst>
                <a:gd name="adj1" fmla="val 50000"/>
                <a:gd name="adj2" fmla="val 75940"/>
              </a:avLst>
            </a:prstGeom>
            <a:noFill/>
            <a:ln w="9525">
              <a:solidFill>
                <a:srgbClr val="FFFF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endParaRPr lang="en-AU"/>
            </a:p>
          </p:txBody>
        </p:sp>
        <p:graphicFrame>
          <p:nvGraphicFramePr>
            <p:cNvPr id="146441" name="Object 9"/>
            <p:cNvGraphicFramePr>
              <a:graphicFrameLocks noChangeAspect="1"/>
            </p:cNvGraphicFramePr>
            <p:nvPr/>
          </p:nvGraphicFramePr>
          <p:xfrm>
            <a:off x="1476" y="2151"/>
            <a:ext cx="3599" cy="4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63" name="Equation" r:id="rId6" imgW="5422680" imgH="723600" progId="Equation.3">
                    <p:embed/>
                  </p:oleObj>
                </mc:Choice>
                <mc:Fallback>
                  <p:oleObj name="Equation" r:id="rId6" imgW="5422680" imgH="7236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476" y="2151"/>
                          <a:ext cx="3599" cy="48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146443" name="Object 11"/>
          <p:cNvGraphicFramePr>
            <a:graphicFrameLocks noChangeAspect="1"/>
          </p:cNvGraphicFramePr>
          <p:nvPr/>
        </p:nvGraphicFramePr>
        <p:xfrm>
          <a:off x="1111250" y="5703888"/>
          <a:ext cx="25400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4" name="Equation" r:id="rId8" imgW="2539800" imgH="761760" progId="Equation.3">
                  <p:embed/>
                </p:oleObj>
              </mc:Choice>
              <mc:Fallback>
                <p:oleObj name="Equation" r:id="rId8" imgW="253980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250" y="5703888"/>
                        <a:ext cx="2540000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6444" name="Object 12"/>
          <p:cNvGraphicFramePr>
            <a:graphicFrameLocks noChangeAspect="1"/>
          </p:cNvGraphicFramePr>
          <p:nvPr/>
        </p:nvGraphicFramePr>
        <p:xfrm>
          <a:off x="5246688" y="5703888"/>
          <a:ext cx="19304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5" name="Equation" r:id="rId10" imgW="1930320" imgH="761760" progId="Equation.3">
                  <p:embed/>
                </p:oleObj>
              </mc:Choice>
              <mc:Fallback>
                <p:oleObj name="Equation" r:id="rId10" imgW="1930320" imgH="7617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6688" y="5703888"/>
                        <a:ext cx="1930400" cy="762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46448" name="Group 16"/>
          <p:cNvGrpSpPr>
            <a:grpSpLocks/>
          </p:cNvGrpSpPr>
          <p:nvPr/>
        </p:nvGrpSpPr>
        <p:grpSpPr bwMode="auto">
          <a:xfrm>
            <a:off x="265113" y="3540125"/>
            <a:ext cx="4664075" cy="850900"/>
            <a:chOff x="194" y="2669"/>
            <a:chExt cx="2938" cy="536"/>
          </a:xfrm>
        </p:grpSpPr>
        <p:sp>
          <p:nvSpPr>
            <p:cNvPr id="146445" name="Text Box 13"/>
            <p:cNvSpPr txBox="1">
              <a:spLocks noChangeArrowheads="1"/>
            </p:cNvSpPr>
            <p:nvPr/>
          </p:nvSpPr>
          <p:spPr bwMode="auto">
            <a:xfrm>
              <a:off x="194" y="2793"/>
              <a:ext cx="2411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/>
              <a:r>
                <a:rPr lang="en-US" altLang="en-US"/>
                <a:t>One value of k per volume </a:t>
              </a:r>
            </a:p>
          </p:txBody>
        </p:sp>
        <p:graphicFrame>
          <p:nvGraphicFramePr>
            <p:cNvPr id="146446" name="Object 14"/>
            <p:cNvGraphicFramePr>
              <a:graphicFrameLocks noChangeAspect="1"/>
            </p:cNvGraphicFramePr>
            <p:nvPr/>
          </p:nvGraphicFramePr>
          <p:xfrm>
            <a:off x="2628" y="2669"/>
            <a:ext cx="504" cy="53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1166" name="Equation" r:id="rId12" imgW="799920" imgH="850680" progId="Equation.3">
                    <p:embed/>
                  </p:oleObj>
                </mc:Choice>
                <mc:Fallback>
                  <p:oleObj name="Equation" r:id="rId12" imgW="799920" imgH="8506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628" y="2669"/>
                          <a:ext cx="504" cy="53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46449" name="Text Box 17"/>
          <p:cNvSpPr txBox="1">
            <a:spLocks noChangeArrowheads="1"/>
          </p:cNvSpPr>
          <p:nvPr/>
        </p:nvSpPr>
        <p:spPr bwMode="auto">
          <a:xfrm>
            <a:off x="247650" y="4516438"/>
            <a:ext cx="55229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Total # k values in sphere with radius k:</a:t>
            </a:r>
          </a:p>
        </p:txBody>
      </p:sp>
      <p:graphicFrame>
        <p:nvGraphicFramePr>
          <p:cNvPr id="146450" name="Object 18"/>
          <p:cNvGraphicFramePr>
            <a:graphicFrameLocks noChangeAspect="1"/>
          </p:cNvGraphicFramePr>
          <p:nvPr/>
        </p:nvGraphicFramePr>
        <p:xfrm>
          <a:off x="5776913" y="4383088"/>
          <a:ext cx="3351212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67" name="Equation" r:id="rId14" imgW="3352680" imgH="850680" progId="Equation.3">
                  <p:embed/>
                </p:oleObj>
              </mc:Choice>
              <mc:Fallback>
                <p:oleObj name="Equation" r:id="rId14" imgW="335268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4383088"/>
                        <a:ext cx="3351212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81703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Density of states in 3D</a:t>
            </a:r>
          </a:p>
        </p:txBody>
      </p:sp>
      <p:grpSp>
        <p:nvGrpSpPr>
          <p:cNvPr id="187423" name="Group 31"/>
          <p:cNvGrpSpPr>
            <a:grpSpLocks/>
          </p:cNvGrpSpPr>
          <p:nvPr/>
        </p:nvGrpSpPr>
        <p:grpSpPr bwMode="auto">
          <a:xfrm>
            <a:off x="222250" y="1600200"/>
            <a:ext cx="3344863" cy="3128963"/>
            <a:chOff x="125" y="1290"/>
            <a:chExt cx="2653" cy="2712"/>
          </a:xfrm>
        </p:grpSpPr>
        <p:graphicFrame>
          <p:nvGraphicFramePr>
            <p:cNvPr id="187409" name="Object 17"/>
            <p:cNvGraphicFramePr>
              <a:graphicFrameLocks noChangeAspect="1"/>
            </p:cNvGraphicFramePr>
            <p:nvPr/>
          </p:nvGraphicFramePr>
          <p:xfrm>
            <a:off x="125" y="1290"/>
            <a:ext cx="2653" cy="2131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170" name="Graph" r:id="rId4" imgW="3991680" imgH="2779200" progId="Origin50.Graph">
                    <p:embed/>
                  </p:oleObj>
                </mc:Choice>
                <mc:Fallback>
                  <p:oleObj name="Graph" r:id="rId4" imgW="3991680" imgH="2779200" progId="Origin50.Grap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4971" t="11232" r="10368" b="7747"/>
                        <a:stretch>
                          <a:fillRect/>
                        </a:stretch>
                      </p:blipFill>
                      <p:spPr bwMode="auto">
                        <a:xfrm>
                          <a:off x="125" y="1290"/>
                          <a:ext cx="2653" cy="2131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7410" name="Text Box 18"/>
            <p:cNvSpPr txBox="1">
              <a:spLocks noChangeArrowheads="1"/>
            </p:cNvSpPr>
            <p:nvPr/>
          </p:nvSpPr>
          <p:spPr bwMode="auto">
            <a:xfrm>
              <a:off x="369" y="3386"/>
              <a:ext cx="292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G</a:t>
              </a:r>
            </a:p>
          </p:txBody>
        </p:sp>
        <p:sp>
          <p:nvSpPr>
            <p:cNvPr id="187411" name="Text Box 19"/>
            <p:cNvSpPr txBox="1">
              <a:spLocks noChangeArrowheads="1"/>
            </p:cNvSpPr>
            <p:nvPr/>
          </p:nvSpPr>
          <p:spPr bwMode="auto">
            <a:xfrm>
              <a:off x="966" y="3386"/>
              <a:ext cx="307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X</a:t>
              </a:r>
            </a:p>
          </p:txBody>
        </p:sp>
        <p:sp>
          <p:nvSpPr>
            <p:cNvPr id="187412" name="Text Box 20"/>
            <p:cNvSpPr txBox="1">
              <a:spLocks noChangeArrowheads="1"/>
            </p:cNvSpPr>
            <p:nvPr/>
          </p:nvSpPr>
          <p:spPr bwMode="auto">
            <a:xfrm>
              <a:off x="1200" y="3386"/>
              <a:ext cx="308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K</a:t>
              </a:r>
            </a:p>
          </p:txBody>
        </p:sp>
        <p:sp>
          <p:nvSpPr>
            <p:cNvPr id="187413" name="Line 21"/>
            <p:cNvSpPr>
              <a:spLocks noChangeShapeType="1"/>
            </p:cNvSpPr>
            <p:nvPr/>
          </p:nvSpPr>
          <p:spPr bwMode="auto">
            <a:xfrm>
              <a:off x="1118" y="1394"/>
              <a:ext cx="0" cy="19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87414" name="Text Box 22"/>
            <p:cNvSpPr txBox="1">
              <a:spLocks noChangeArrowheads="1"/>
            </p:cNvSpPr>
            <p:nvPr/>
          </p:nvSpPr>
          <p:spPr bwMode="auto">
            <a:xfrm>
              <a:off x="1812" y="3386"/>
              <a:ext cx="292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G</a:t>
              </a:r>
            </a:p>
          </p:txBody>
        </p:sp>
        <p:sp>
          <p:nvSpPr>
            <p:cNvPr id="187415" name="Line 23"/>
            <p:cNvSpPr>
              <a:spLocks noChangeShapeType="1"/>
            </p:cNvSpPr>
            <p:nvPr/>
          </p:nvSpPr>
          <p:spPr bwMode="auto">
            <a:xfrm>
              <a:off x="1352" y="1394"/>
              <a:ext cx="0" cy="19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87416" name="Text Box 24"/>
            <p:cNvSpPr txBox="1">
              <a:spLocks noChangeArrowheads="1"/>
            </p:cNvSpPr>
            <p:nvPr/>
          </p:nvSpPr>
          <p:spPr bwMode="auto">
            <a:xfrm>
              <a:off x="2339" y="3386"/>
              <a:ext cx="280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L</a:t>
              </a:r>
            </a:p>
          </p:txBody>
        </p:sp>
        <p:sp>
          <p:nvSpPr>
            <p:cNvPr id="187417" name="Line 25"/>
            <p:cNvSpPr>
              <a:spLocks noChangeShapeType="1"/>
            </p:cNvSpPr>
            <p:nvPr/>
          </p:nvSpPr>
          <p:spPr bwMode="auto">
            <a:xfrm>
              <a:off x="2471" y="1394"/>
              <a:ext cx="0" cy="19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87418" name="Line 26"/>
            <p:cNvSpPr>
              <a:spLocks noChangeShapeType="1"/>
            </p:cNvSpPr>
            <p:nvPr/>
          </p:nvSpPr>
          <p:spPr bwMode="auto">
            <a:xfrm>
              <a:off x="1954" y="1394"/>
              <a:ext cx="0" cy="1944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87419" name="Text Box 27"/>
            <p:cNvSpPr txBox="1">
              <a:spLocks noChangeArrowheads="1"/>
            </p:cNvSpPr>
            <p:nvPr/>
          </p:nvSpPr>
          <p:spPr bwMode="auto">
            <a:xfrm>
              <a:off x="891" y="3606"/>
              <a:ext cx="1489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Wave vector</a:t>
              </a:r>
            </a:p>
          </p:txBody>
        </p:sp>
      </p:grpSp>
      <p:graphicFrame>
        <p:nvGraphicFramePr>
          <p:cNvPr id="187424" name="Object 32"/>
          <p:cNvGraphicFramePr>
            <a:graphicFrameLocks noChangeAspect="1"/>
          </p:cNvGraphicFramePr>
          <p:nvPr/>
        </p:nvGraphicFramePr>
        <p:xfrm>
          <a:off x="3424238" y="2354263"/>
          <a:ext cx="5551487" cy="432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1" name="Graph" r:id="rId6" imgW="3813120" imgH="2967840" progId="Origin50.Graph">
                  <p:embed/>
                </p:oleObj>
              </mc:Choice>
              <mc:Fallback>
                <p:oleObj name="Graph" r:id="rId6" imgW="3813120" imgH="296784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4238" y="2354263"/>
                        <a:ext cx="5551487" cy="4322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7425" name="Text Box 33"/>
          <p:cNvSpPr txBox="1">
            <a:spLocks noChangeArrowheads="1"/>
          </p:cNvSpPr>
          <p:nvPr/>
        </p:nvSpPr>
        <p:spPr bwMode="auto">
          <a:xfrm>
            <a:off x="4984750" y="1663700"/>
            <a:ext cx="21145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3600"/>
              <a:t>COPPER</a:t>
            </a:r>
          </a:p>
        </p:txBody>
      </p:sp>
    </p:spTree>
    <p:extLst>
      <p:ext uri="{BB962C8B-B14F-4D97-AF65-F5344CB8AC3E}">
        <p14:creationId xmlns:p14="http://schemas.microsoft.com/office/powerpoint/2010/main" val="92486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Density of States</a:t>
            </a:r>
          </a:p>
        </p:txBody>
      </p:sp>
      <p:graphicFrame>
        <p:nvGraphicFramePr>
          <p:cNvPr id="196733" name="Group 125"/>
          <p:cNvGraphicFramePr>
            <a:graphicFrameLocks noGrp="1"/>
          </p:cNvGraphicFramePr>
          <p:nvPr/>
        </p:nvGraphicFramePr>
        <p:xfrm>
          <a:off x="1524000" y="1841500"/>
          <a:ext cx="6096000" cy="4064000"/>
        </p:xfrm>
        <a:graphic>
          <a:graphicData uri="http://schemas.openxmlformats.org/drawingml/2006/table">
            <a:tbl>
              <a:tblPr/>
              <a:tblGrid>
                <a:gridCol w="2032000"/>
                <a:gridCol w="2032000"/>
                <a:gridCol w="2032000"/>
              </a:tblGrid>
              <a:tr h="1016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2E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EC00"/>
                          </a:solidFill>
                          <a:effectLst/>
                          <a:latin typeface="Arial" pitchFamily="34" charset="0"/>
                        </a:rPr>
                        <a:t>D(k)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EC00"/>
                          </a:solidFill>
                          <a:effectLst/>
                          <a:latin typeface="Arial" pitchFamily="34" charset="0"/>
                        </a:rPr>
                        <a:t>D(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EC00"/>
                          </a:solidFill>
                          <a:effectLst/>
                          <a:latin typeface="Symbol" pitchFamily="18" charset="2"/>
                        </a:rPr>
                        <a:t>w</a:t>
                      </a: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EC00"/>
                          </a:solidFill>
                          <a:effectLst/>
                          <a:latin typeface="Arial" pitchFamily="34" charset="0"/>
                        </a:rPr>
                        <a:t>)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EC00"/>
                          </a:solidFill>
                          <a:effectLst/>
                          <a:latin typeface="Arial" pitchFamily="34" charset="0"/>
                        </a:rPr>
                        <a:t>1D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2E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2EC00"/>
                        </a:solidFill>
                        <a:effectLst/>
                        <a:latin typeface="Symbol" pitchFamily="18" charset="2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EC00"/>
                          </a:solidFill>
                          <a:effectLst/>
                          <a:latin typeface="Arial" pitchFamily="34" charset="0"/>
                        </a:rPr>
                        <a:t>2D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2E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2E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16000"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2EC00"/>
                          </a:solidFill>
                          <a:effectLst/>
                          <a:latin typeface="Arial" pitchFamily="34" charset="0"/>
                        </a:rPr>
                        <a:t>3D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2E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algn="l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algn="l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algn="l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2EC00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2EC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96634" name="Object 26"/>
          <p:cNvGraphicFramePr>
            <a:graphicFrameLocks noChangeAspect="1"/>
          </p:cNvGraphicFramePr>
          <p:nvPr/>
        </p:nvGraphicFramePr>
        <p:xfrm>
          <a:off x="4270375" y="2922588"/>
          <a:ext cx="5683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0" name="Equation" r:id="rId3" imgW="266400" imgH="393480" progId="Equation.3">
                  <p:embed/>
                </p:oleObj>
              </mc:Choice>
              <mc:Fallback>
                <p:oleObj name="Equation" r:id="rId3" imgW="266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0375" y="2922588"/>
                        <a:ext cx="5683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37" name="Object 29"/>
          <p:cNvGraphicFramePr>
            <a:graphicFrameLocks noChangeAspect="1"/>
          </p:cNvGraphicFramePr>
          <p:nvPr/>
        </p:nvGraphicFramePr>
        <p:xfrm>
          <a:off x="4094163" y="3976688"/>
          <a:ext cx="92075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1" name="Equation" r:id="rId5" imgW="431640" imgH="393480" progId="Equation.3">
                  <p:embed/>
                </p:oleObj>
              </mc:Choice>
              <mc:Fallback>
                <p:oleObj name="Equation" r:id="rId5" imgW="431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94163" y="3976688"/>
                        <a:ext cx="92075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38" name="Object 30"/>
          <p:cNvGraphicFramePr>
            <a:graphicFrameLocks noChangeAspect="1"/>
          </p:cNvGraphicFramePr>
          <p:nvPr/>
        </p:nvGraphicFramePr>
        <p:xfrm>
          <a:off x="4040188" y="4999038"/>
          <a:ext cx="10287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2" name="Equation" r:id="rId7" imgW="482400" imgH="393480" progId="Equation.3">
                  <p:embed/>
                </p:oleObj>
              </mc:Choice>
              <mc:Fallback>
                <p:oleObj name="Equation" r:id="rId7" imgW="482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0188" y="4999038"/>
                        <a:ext cx="1028700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40" name="Object 32"/>
          <p:cNvGraphicFramePr>
            <a:graphicFrameLocks noChangeAspect="1"/>
          </p:cNvGraphicFramePr>
          <p:nvPr/>
        </p:nvGraphicFramePr>
        <p:xfrm>
          <a:off x="5876925" y="3975100"/>
          <a:ext cx="1433513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3" name="Equation" r:id="rId9" imgW="672840" imgH="393480" progId="Equation.3">
                  <p:embed/>
                </p:oleObj>
              </mc:Choice>
              <mc:Fallback>
                <p:oleObj name="Equation" r:id="rId9" imgW="672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76925" y="3975100"/>
                        <a:ext cx="1433513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41" name="Object 33"/>
          <p:cNvGraphicFramePr>
            <a:graphicFrameLocks noChangeAspect="1"/>
          </p:cNvGraphicFramePr>
          <p:nvPr/>
        </p:nvGraphicFramePr>
        <p:xfrm>
          <a:off x="6051550" y="2924175"/>
          <a:ext cx="108267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4" name="Equation" r:id="rId11" imgW="507960" imgH="393480" progId="Equation.3">
                  <p:embed/>
                </p:oleObj>
              </mc:Choice>
              <mc:Fallback>
                <p:oleObj name="Equation" r:id="rId11" imgW="5079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51550" y="2924175"/>
                        <a:ext cx="108267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6642" name="Object 34"/>
          <p:cNvGraphicFramePr>
            <a:graphicFrameLocks noChangeAspect="1"/>
          </p:cNvGraphicFramePr>
          <p:nvPr/>
        </p:nvGraphicFramePr>
        <p:xfrm>
          <a:off x="5794375" y="4999038"/>
          <a:ext cx="1597025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15" name="Equation" r:id="rId13" imgW="749160" imgH="393480" progId="Equation.3">
                  <p:embed/>
                </p:oleObj>
              </mc:Choice>
              <mc:Fallback>
                <p:oleObj name="Equation" r:id="rId13" imgW="7491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75" y="4999038"/>
                        <a:ext cx="1597025" cy="838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5570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Back to lattice heat capacity </a:t>
            </a:r>
          </a:p>
        </p:txBody>
      </p:sp>
      <p:graphicFrame>
        <p:nvGraphicFramePr>
          <p:cNvPr id="189443" name="Object 3"/>
          <p:cNvGraphicFramePr>
            <a:graphicFrameLocks noChangeAspect="1"/>
          </p:cNvGraphicFramePr>
          <p:nvPr/>
        </p:nvGraphicFramePr>
        <p:xfrm>
          <a:off x="2079625" y="2006600"/>
          <a:ext cx="483870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214" name="Equation" r:id="rId3" imgW="4838400" imgH="888840" progId="Equation.3">
                  <p:embed/>
                </p:oleObj>
              </mc:Choice>
              <mc:Fallback>
                <p:oleObj name="Equation" r:id="rId3" imgW="4838400" imgH="888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9625" y="2006600"/>
                        <a:ext cx="4838700" cy="8890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44" name="Text Box 4"/>
          <p:cNvSpPr txBox="1">
            <a:spLocks noChangeArrowheads="1"/>
          </p:cNvSpPr>
          <p:nvPr/>
        </p:nvSpPr>
        <p:spPr bwMode="auto">
          <a:xfrm>
            <a:off x="1685925" y="3627438"/>
            <a:ext cx="7004050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DOS in general complicated function</a:t>
            </a:r>
          </a:p>
          <a:p>
            <a:pPr algn="l"/>
            <a:r>
              <a:rPr lang="en-US" altLang="en-US"/>
              <a:t>Simplifications:</a:t>
            </a:r>
          </a:p>
          <a:p>
            <a:pPr algn="l"/>
            <a:endParaRPr lang="en-US" altLang="en-US"/>
          </a:p>
          <a:p>
            <a:pPr algn="l">
              <a:buFontTx/>
              <a:buChar char="•"/>
            </a:pPr>
            <a:r>
              <a:rPr lang="en-US" altLang="en-US"/>
              <a:t> Debye model (take sound velocity constant)</a:t>
            </a:r>
          </a:p>
          <a:p>
            <a:pPr algn="l">
              <a:buFontTx/>
              <a:buChar char="•"/>
            </a:pPr>
            <a:r>
              <a:rPr lang="en-US" altLang="en-US"/>
              <a:t> Einstein model (take phonon frequency constant)</a:t>
            </a:r>
          </a:p>
        </p:txBody>
      </p:sp>
    </p:spTree>
    <p:extLst>
      <p:ext uri="{BB962C8B-B14F-4D97-AF65-F5344CB8AC3E}">
        <p14:creationId xmlns:p14="http://schemas.microsoft.com/office/powerpoint/2010/main" val="16070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Debije model for DOS</a:t>
            </a:r>
          </a:p>
        </p:txBody>
      </p:sp>
      <p:grpSp>
        <p:nvGrpSpPr>
          <p:cNvPr id="135192" name="Group 24"/>
          <p:cNvGrpSpPr>
            <a:grpSpLocks/>
          </p:cNvGrpSpPr>
          <p:nvPr/>
        </p:nvGrpSpPr>
        <p:grpSpPr bwMode="auto">
          <a:xfrm>
            <a:off x="576263" y="2139950"/>
            <a:ext cx="1193800" cy="1193800"/>
            <a:chOff x="432" y="1199"/>
            <a:chExt cx="752" cy="752"/>
          </a:xfrm>
        </p:grpSpPr>
        <p:sp>
          <p:nvSpPr>
            <p:cNvPr id="135191" name="Oval 23"/>
            <p:cNvSpPr>
              <a:spLocks noChangeAspect="1" noChangeArrowheads="1"/>
            </p:cNvSpPr>
            <p:nvPr/>
          </p:nvSpPr>
          <p:spPr bwMode="auto">
            <a:xfrm>
              <a:off x="432" y="1199"/>
              <a:ext cx="752" cy="752"/>
            </a:xfrm>
            <a:prstGeom prst="ellipse">
              <a:avLst/>
            </a:prstGeom>
            <a:gradFill rotWithShape="0">
              <a:gsLst>
                <a:gs pos="0">
                  <a:srgbClr val="FFFF00"/>
                </a:gs>
                <a:gs pos="100000">
                  <a:srgbClr val="FFFF00">
                    <a:gamma/>
                    <a:shade val="46275"/>
                    <a:invGamma/>
                  </a:srgbClr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en-AU"/>
            </a:p>
          </p:txBody>
        </p:sp>
        <p:sp>
          <p:nvSpPr>
            <p:cNvPr id="135172" name="Line 4"/>
            <p:cNvSpPr>
              <a:spLocks noChangeShapeType="1"/>
            </p:cNvSpPr>
            <p:nvPr/>
          </p:nvSpPr>
          <p:spPr bwMode="auto">
            <a:xfrm>
              <a:off x="827" y="1594"/>
              <a:ext cx="338" cy="0"/>
            </a:xfrm>
            <a:prstGeom prst="line">
              <a:avLst/>
            </a:prstGeom>
            <a:noFill/>
            <a:ln w="28575">
              <a:solidFill>
                <a:srgbClr val="FF010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35173" name="Text Box 5"/>
            <p:cNvSpPr txBox="1">
              <a:spLocks noChangeArrowheads="1"/>
            </p:cNvSpPr>
            <p:nvPr/>
          </p:nvSpPr>
          <p:spPr bwMode="auto">
            <a:xfrm>
              <a:off x="827" y="1303"/>
              <a:ext cx="288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en-US">
                  <a:solidFill>
                    <a:srgbClr val="FF0101"/>
                  </a:solidFill>
                  <a:latin typeface="Times New Roman" pitchFamily="18" charset="0"/>
                </a:rPr>
                <a:t>|k|</a:t>
              </a:r>
            </a:p>
          </p:txBody>
        </p:sp>
      </p:grpSp>
      <p:graphicFrame>
        <p:nvGraphicFramePr>
          <p:cNvPr id="135174" name="Object 6"/>
          <p:cNvGraphicFramePr>
            <a:graphicFrameLocks noChangeAspect="1"/>
          </p:cNvGraphicFramePr>
          <p:nvPr/>
        </p:nvGraphicFramePr>
        <p:xfrm>
          <a:off x="3544888" y="2328863"/>
          <a:ext cx="3308350" cy="963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4" name="Equation" r:id="rId4" imgW="1473120" imgH="431640" progId="Equation.3">
                  <p:embed/>
                </p:oleObj>
              </mc:Choice>
              <mc:Fallback>
                <p:oleObj name="Equation" r:id="rId4" imgW="147312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4888" y="2328863"/>
                        <a:ext cx="3308350" cy="963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75" name="Text Box 7"/>
          <p:cNvSpPr txBox="1">
            <a:spLocks noChangeArrowheads="1"/>
          </p:cNvSpPr>
          <p:nvPr/>
        </p:nvSpPr>
        <p:spPr bwMode="auto">
          <a:xfrm>
            <a:off x="300038" y="1446213"/>
            <a:ext cx="848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/>
              <a:t>Number of modes with |k'| &lt; |k| for each polarization (branch):</a:t>
            </a: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425450" y="3636963"/>
            <a:ext cx="4575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/>
              <a:t>Number of modes: N(k</a:t>
            </a:r>
            <a:r>
              <a:rPr lang="en-US" altLang="en-US" baseline="-25000"/>
              <a:t>D</a:t>
            </a:r>
            <a:r>
              <a:rPr lang="en-US" altLang="en-US"/>
              <a:t>) = N</a:t>
            </a:r>
            <a:r>
              <a:rPr lang="en-US" altLang="en-US" baseline="-25000"/>
              <a:t>atom </a:t>
            </a:r>
            <a:endParaRPr lang="en-US" altLang="en-US"/>
          </a:p>
        </p:txBody>
      </p:sp>
      <p:graphicFrame>
        <p:nvGraphicFramePr>
          <p:cNvPr id="135177" name="Object 9"/>
          <p:cNvGraphicFramePr>
            <a:graphicFrameLocks noChangeAspect="1"/>
          </p:cNvGraphicFramePr>
          <p:nvPr/>
        </p:nvGraphicFramePr>
        <p:xfrm>
          <a:off x="3937000" y="5703888"/>
          <a:ext cx="4224338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5" name="Equation" r:id="rId6" imgW="2044440" imgH="482400" progId="Equation.3">
                  <p:embed/>
                </p:oleObj>
              </mc:Choice>
              <mc:Fallback>
                <p:oleObj name="Equation" r:id="rId6" imgW="2044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37000" y="5703888"/>
                        <a:ext cx="4224338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8" name="Object 10"/>
          <p:cNvGraphicFramePr>
            <a:graphicFrameLocks noChangeAspect="1"/>
          </p:cNvGraphicFramePr>
          <p:nvPr/>
        </p:nvGraphicFramePr>
        <p:xfrm>
          <a:off x="3987800" y="4308475"/>
          <a:ext cx="2997200" cy="1076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6" name="Equation" r:id="rId8" imgW="1409400" imgH="507960" progId="Equation.3">
                  <p:embed/>
                </p:oleObj>
              </mc:Choice>
              <mc:Fallback>
                <p:oleObj name="Equation" r:id="rId8" imgW="1409400" imgH="507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7800" y="4308475"/>
                        <a:ext cx="2997200" cy="1076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5180" name="Text Box 12"/>
          <p:cNvSpPr txBox="1">
            <a:spLocks noChangeArrowheads="1"/>
          </p:cNvSpPr>
          <p:nvPr/>
        </p:nvSpPr>
        <p:spPr bwMode="auto">
          <a:xfrm>
            <a:off x="379413" y="4316413"/>
            <a:ext cx="393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Symbol" pitchFamily="18" charset="2"/>
              </a:rPr>
              <a:t>w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35181" name="Text Box 13"/>
          <p:cNvSpPr txBox="1">
            <a:spLocks noChangeArrowheads="1"/>
          </p:cNvSpPr>
          <p:nvPr/>
        </p:nvSpPr>
        <p:spPr bwMode="auto">
          <a:xfrm>
            <a:off x="2690813" y="4429125"/>
            <a:ext cx="539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 baseline="-25000">
                <a:latin typeface="Times New Roman" pitchFamily="18" charset="0"/>
              </a:rPr>
              <a:t>D</a:t>
            </a:r>
          </a:p>
        </p:txBody>
      </p:sp>
      <p:sp>
        <p:nvSpPr>
          <p:cNvPr id="135183" name="Line 15"/>
          <p:cNvSpPr>
            <a:spLocks noChangeShapeType="1"/>
          </p:cNvSpPr>
          <p:nvPr/>
        </p:nvSpPr>
        <p:spPr bwMode="auto">
          <a:xfrm>
            <a:off x="795338" y="4471988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35184" name="Line 16"/>
          <p:cNvSpPr>
            <a:spLocks noChangeShapeType="1"/>
          </p:cNvSpPr>
          <p:nvPr/>
        </p:nvSpPr>
        <p:spPr bwMode="auto">
          <a:xfrm>
            <a:off x="795338" y="5983288"/>
            <a:ext cx="1882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35185" name="Line 17"/>
          <p:cNvSpPr>
            <a:spLocks noChangeShapeType="1"/>
          </p:cNvSpPr>
          <p:nvPr/>
        </p:nvSpPr>
        <p:spPr bwMode="auto">
          <a:xfrm>
            <a:off x="2678113" y="4471988"/>
            <a:ext cx="0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35186" name="Line 18"/>
          <p:cNvSpPr>
            <a:spLocks noChangeShapeType="1"/>
          </p:cNvSpPr>
          <p:nvPr/>
        </p:nvSpPr>
        <p:spPr bwMode="auto">
          <a:xfrm flipV="1">
            <a:off x="795338" y="4773613"/>
            <a:ext cx="1882775" cy="1209675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35187" name="Text Box 19"/>
          <p:cNvSpPr txBox="1">
            <a:spLocks noChangeArrowheads="1"/>
          </p:cNvSpPr>
          <p:nvPr/>
        </p:nvSpPr>
        <p:spPr bwMode="auto">
          <a:xfrm>
            <a:off x="1570038" y="6016625"/>
            <a:ext cx="336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Times New Roman" pitchFamily="18" charset="0"/>
              </a:rPr>
              <a:t>k</a:t>
            </a:r>
          </a:p>
        </p:txBody>
      </p:sp>
      <p:sp>
        <p:nvSpPr>
          <p:cNvPr id="135188" name="Text Box 20"/>
          <p:cNvSpPr txBox="1">
            <a:spLocks noChangeArrowheads="1"/>
          </p:cNvSpPr>
          <p:nvPr/>
        </p:nvSpPr>
        <p:spPr bwMode="auto">
          <a:xfrm>
            <a:off x="2593975" y="5978525"/>
            <a:ext cx="48101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Times New Roman" pitchFamily="18" charset="0"/>
              </a:rPr>
              <a:t>k</a:t>
            </a:r>
            <a:r>
              <a:rPr lang="en-US" altLang="en-US" baseline="-25000">
                <a:latin typeface="Times New Roman" pitchFamily="18" charset="0"/>
              </a:rPr>
              <a:t>D</a:t>
            </a:r>
            <a:endParaRPr lang="en-US" altLang="en-US">
              <a:latin typeface="Times New Roman" pitchFamily="18" charset="0"/>
            </a:endParaRPr>
          </a:p>
        </p:txBody>
      </p:sp>
      <p:sp>
        <p:nvSpPr>
          <p:cNvPr id="135189" name="Text Box 21"/>
          <p:cNvSpPr txBox="1">
            <a:spLocks noChangeArrowheads="1"/>
          </p:cNvSpPr>
          <p:nvPr/>
        </p:nvSpPr>
        <p:spPr bwMode="auto">
          <a:xfrm>
            <a:off x="627063" y="5978525"/>
            <a:ext cx="336550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>
                <a:latin typeface="Times New Roman" pitchFamily="18" charset="0"/>
              </a:rPr>
              <a:t>0</a:t>
            </a:r>
          </a:p>
        </p:txBody>
      </p:sp>
      <p:graphicFrame>
        <p:nvGraphicFramePr>
          <p:cNvPr id="135193" name="Object 25"/>
          <p:cNvGraphicFramePr>
            <a:graphicFrameLocks noChangeAspect="1"/>
          </p:cNvGraphicFramePr>
          <p:nvPr/>
        </p:nvGraphicFramePr>
        <p:xfrm>
          <a:off x="963613" y="4886325"/>
          <a:ext cx="1041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7" name="Equation" r:id="rId10" imgW="1041120" imgH="291960" progId="Equation.3">
                  <p:embed/>
                </p:oleObj>
              </mc:Choice>
              <mc:Fallback>
                <p:oleObj name="Equation" r:id="rId10" imgW="10411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3613" y="4886325"/>
                        <a:ext cx="10414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94" name="Object 26"/>
          <p:cNvGraphicFramePr>
            <a:graphicFrameLocks noChangeAspect="1"/>
          </p:cNvGraphicFramePr>
          <p:nvPr/>
        </p:nvGraphicFramePr>
        <p:xfrm>
          <a:off x="7508875" y="676275"/>
          <a:ext cx="1041400" cy="292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58" name="Equation" r:id="rId12" imgW="1041120" imgH="291960" progId="Equation.3">
                  <p:embed/>
                </p:oleObj>
              </mc:Choice>
              <mc:Fallback>
                <p:oleObj name="Equation" r:id="rId12" imgW="104112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5" y="676275"/>
                        <a:ext cx="1041400" cy="292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6525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0500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Previously</a:t>
            </a:r>
            <a:endParaRPr lang="en-US" altLang="en-US" dirty="0"/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12404" y="1009491"/>
            <a:ext cx="8541762" cy="5410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</a:pPr>
            <a:r>
              <a:rPr lang="en-US" altLang="en-US" dirty="0" smtClean="0">
                <a:latin typeface="+mj-lt"/>
              </a:rPr>
              <a:t>PHONONS</a:t>
            </a:r>
            <a:br>
              <a:rPr lang="en-US" altLang="en-US" dirty="0" smtClean="0">
                <a:latin typeface="+mj-lt"/>
              </a:rPr>
            </a:br>
            <a:endParaRPr lang="en-US" altLang="en-US" dirty="0" smtClean="0">
              <a:latin typeface="+mj-lt"/>
            </a:endParaRP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>
                <a:latin typeface="+mj-lt"/>
              </a:rPr>
              <a:t>Quantized lattice vibrations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 smtClean="0">
                <a:latin typeface="+mj-lt"/>
              </a:rPr>
              <a:t> #</a:t>
            </a:r>
            <a:r>
              <a:rPr lang="en-US" altLang="en-US" dirty="0">
                <a:latin typeface="+mj-lt"/>
              </a:rPr>
              <a:t>modes: </a:t>
            </a:r>
            <a:r>
              <a:rPr lang="en-US" altLang="en-US" dirty="0" smtClean="0">
                <a:latin typeface="+mj-lt"/>
              </a:rPr>
              <a:t>3s; Optical </a:t>
            </a:r>
            <a:r>
              <a:rPr lang="en-US" altLang="en-US" dirty="0">
                <a:latin typeface="+mj-lt"/>
              </a:rPr>
              <a:t>&amp; </a:t>
            </a:r>
            <a:r>
              <a:rPr lang="en-US" altLang="en-US" dirty="0" smtClean="0">
                <a:latin typeface="+mj-lt"/>
              </a:rPr>
              <a:t>acoustical; </a:t>
            </a:r>
            <a:r>
              <a:rPr lang="en-US" altLang="en-US" dirty="0">
                <a:latin typeface="+mj-lt"/>
              </a:rPr>
              <a:t>Transversal &amp; </a:t>
            </a:r>
            <a:r>
              <a:rPr lang="en-US" altLang="en-US" dirty="0" smtClean="0">
                <a:latin typeface="+mj-lt"/>
              </a:rPr>
              <a:t>longitudinal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>
                <a:latin typeface="+mj-lt"/>
              </a:rPr>
              <a:t> </a:t>
            </a:r>
            <a:r>
              <a:rPr lang="en-US" altLang="en-US" dirty="0" err="1" smtClean="0">
                <a:latin typeface="+mj-lt"/>
              </a:rPr>
              <a:t>Eigenmodes</a:t>
            </a:r>
            <a:endParaRPr lang="en-US" altLang="en-US" dirty="0">
              <a:latin typeface="+mj-lt"/>
            </a:endParaRP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>
                <a:latin typeface="+mj-lt"/>
              </a:rPr>
              <a:t> Relevant </a:t>
            </a:r>
            <a:r>
              <a:rPr lang="en-US" altLang="en-US" b="1" dirty="0">
                <a:latin typeface="+mj-lt"/>
              </a:rPr>
              <a:t>k</a:t>
            </a:r>
            <a:r>
              <a:rPr lang="en-US" altLang="en-US" dirty="0">
                <a:latin typeface="+mj-lt"/>
              </a:rPr>
              <a:t> vectors in first BZ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>
                <a:latin typeface="+mj-lt"/>
              </a:rPr>
              <a:t> Thermal occupation: Planck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>
                <a:latin typeface="+mj-lt"/>
              </a:rPr>
              <a:t> Dispersion ω(</a:t>
            </a:r>
            <a:r>
              <a:rPr lang="en-US" altLang="en-US" b="1" dirty="0">
                <a:latin typeface="+mj-lt"/>
              </a:rPr>
              <a:t>k</a:t>
            </a:r>
            <a:r>
              <a:rPr lang="en-US" altLang="en-US" dirty="0">
                <a:latin typeface="+mj-lt"/>
              </a:rPr>
              <a:t>)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 smtClean="0">
                <a:latin typeface="+mj-lt"/>
              </a:rPr>
              <a:t> </a:t>
            </a:r>
            <a:r>
              <a:rPr lang="en-US" altLang="en-US" dirty="0">
                <a:latin typeface="+mj-lt"/>
              </a:rPr>
              <a:t>‘Momentum’ </a:t>
            </a:r>
            <a:r>
              <a:rPr lang="en-US" altLang="en-US" dirty="0" err="1">
                <a:latin typeface="+mj-lt"/>
              </a:rPr>
              <a:t>ħ</a:t>
            </a:r>
            <a:r>
              <a:rPr lang="en-US" altLang="en-US" b="1" dirty="0" err="1">
                <a:latin typeface="+mj-lt"/>
              </a:rPr>
              <a:t>k</a:t>
            </a:r>
            <a:endParaRPr lang="en-US" altLang="en-US" b="1" dirty="0">
              <a:latin typeface="+mj-lt"/>
            </a:endParaRP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Group velocity; Sound velocity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>
                <a:latin typeface="+mj-lt"/>
              </a:rPr>
              <a:t> </a:t>
            </a:r>
            <a:r>
              <a:rPr lang="en-US" altLang="en-US" dirty="0" smtClean="0">
                <a:latin typeface="+mj-lt"/>
              </a:rPr>
              <a:t>Measuring of phonons; </a:t>
            </a:r>
            <a:br>
              <a:rPr lang="en-US" altLang="en-US" dirty="0" smtClean="0">
                <a:latin typeface="+mj-lt"/>
              </a:rPr>
            </a:br>
            <a:r>
              <a:rPr lang="en-US" altLang="en-US" dirty="0" smtClean="0">
                <a:latin typeface="+mj-lt"/>
              </a:rPr>
              <a:t>        inelastic spectroscopy</a:t>
            </a:r>
            <a:endParaRPr lang="en-US" alt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03638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Debije model</a:t>
            </a:r>
          </a:p>
        </p:txBody>
      </p:sp>
      <p:sp>
        <p:nvSpPr>
          <p:cNvPr id="136198" name="Text Box 6"/>
          <p:cNvSpPr txBox="1">
            <a:spLocks noChangeArrowheads="1"/>
          </p:cNvSpPr>
          <p:nvPr/>
        </p:nvSpPr>
        <p:spPr bwMode="auto">
          <a:xfrm>
            <a:off x="1109663" y="5054600"/>
            <a:ext cx="4473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/>
              <a:t>Total energy stored in phonons:</a:t>
            </a:r>
          </a:p>
        </p:txBody>
      </p:sp>
      <p:sp>
        <p:nvSpPr>
          <p:cNvPr id="136199" name="Text Box 7"/>
          <p:cNvSpPr txBox="1">
            <a:spLocks noChangeArrowheads="1"/>
          </p:cNvSpPr>
          <p:nvPr/>
        </p:nvSpPr>
        <p:spPr bwMode="auto">
          <a:xfrm>
            <a:off x="685800" y="3995743"/>
            <a:ext cx="2520950" cy="4572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/>
              <a:t>Density of states:</a:t>
            </a:r>
          </a:p>
        </p:txBody>
      </p:sp>
      <p:sp>
        <p:nvSpPr>
          <p:cNvPr id="136201" name="Text Box 9"/>
          <p:cNvSpPr txBox="1">
            <a:spLocks noChangeArrowheads="1"/>
          </p:cNvSpPr>
          <p:nvPr/>
        </p:nvSpPr>
        <p:spPr bwMode="auto">
          <a:xfrm>
            <a:off x="685800" y="1895476"/>
            <a:ext cx="26606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/>
              <a:t>Debije Frequency:</a:t>
            </a:r>
          </a:p>
        </p:txBody>
      </p:sp>
      <p:sp>
        <p:nvSpPr>
          <p:cNvPr id="136203" name="Text Box 11"/>
          <p:cNvSpPr txBox="1">
            <a:spLocks noChangeArrowheads="1"/>
          </p:cNvSpPr>
          <p:nvPr/>
        </p:nvSpPr>
        <p:spPr bwMode="auto">
          <a:xfrm>
            <a:off x="685800" y="3021013"/>
            <a:ext cx="29654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/>
              <a:t>Debije Temperature: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939744"/>
              </p:ext>
            </p:extLst>
          </p:nvPr>
        </p:nvGraphicFramePr>
        <p:xfrm>
          <a:off x="3206750" y="3992434"/>
          <a:ext cx="2789830" cy="7192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2" name="Equation" r:id="rId4" imgW="1625400" imgH="419040" progId="Equation.3">
                  <p:embed/>
                </p:oleObj>
              </mc:Choice>
              <mc:Fallback>
                <p:oleObj name="Equation" r:id="rId4" imgW="162540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06750" y="3992434"/>
                        <a:ext cx="2789830" cy="719253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0360694"/>
              </p:ext>
            </p:extLst>
          </p:nvPr>
        </p:nvGraphicFramePr>
        <p:xfrm>
          <a:off x="3651250" y="5511800"/>
          <a:ext cx="3946853" cy="724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3" name="Equation" r:id="rId6" imgW="2628720" imgH="482400" progId="Equation.3">
                  <p:embed/>
                </p:oleObj>
              </mc:Choice>
              <mc:Fallback>
                <p:oleObj name="Equation" r:id="rId6" imgW="262872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651250" y="5511800"/>
                        <a:ext cx="3946853" cy="72454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4783086"/>
              </p:ext>
            </p:extLst>
          </p:nvPr>
        </p:nvGraphicFramePr>
        <p:xfrm>
          <a:off x="3689349" y="2893671"/>
          <a:ext cx="2702695" cy="7777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4" name="Equation" r:id="rId8" imgW="1765080" imgH="507960" progId="Equation.3">
                  <p:embed/>
                </p:oleObj>
              </mc:Choice>
              <mc:Fallback>
                <p:oleObj name="Equation" r:id="rId8" imgW="176508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689349" y="2893671"/>
                        <a:ext cx="2702695" cy="77775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5272664"/>
              </p:ext>
            </p:extLst>
          </p:nvPr>
        </p:nvGraphicFramePr>
        <p:xfrm>
          <a:off x="3346450" y="1756576"/>
          <a:ext cx="2161706" cy="8477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5" name="Equation" r:id="rId10" imgW="1295280" imgH="507960" progId="Equation.3">
                  <p:embed/>
                </p:oleObj>
              </mc:Choice>
              <mc:Fallback>
                <p:oleObj name="Equation" r:id="rId10" imgW="129528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3346450" y="1756576"/>
                        <a:ext cx="2161706" cy="84772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1808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21" name="Text Box 5"/>
          <p:cNvSpPr txBox="1">
            <a:spLocks noChangeArrowheads="1"/>
          </p:cNvSpPr>
          <p:nvPr/>
        </p:nvSpPr>
        <p:spPr bwMode="auto">
          <a:xfrm>
            <a:off x="268288" y="3173413"/>
            <a:ext cx="20145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/>
              <a:t>Specific heat:</a:t>
            </a:r>
          </a:p>
        </p:txBody>
      </p:sp>
      <p:graphicFrame>
        <p:nvGraphicFramePr>
          <p:cNvPr id="137222" name="Object 6"/>
          <p:cNvGraphicFramePr>
            <a:graphicFrameLocks noChangeAspect="1"/>
          </p:cNvGraphicFramePr>
          <p:nvPr/>
        </p:nvGraphicFramePr>
        <p:xfrm>
          <a:off x="1276350" y="1819275"/>
          <a:ext cx="4743450" cy="1046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8" name="Equation" r:id="rId4" imgW="4076640" imgH="901440" progId="Equation.3">
                  <p:embed/>
                </p:oleObj>
              </mc:Choice>
              <mc:Fallback>
                <p:oleObj name="Equation" r:id="rId4" imgW="4076640" imgH="901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6350" y="1819275"/>
                        <a:ext cx="4743450" cy="1046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225" name="Text Box 9"/>
          <p:cNvSpPr txBox="1">
            <a:spLocks noChangeArrowheads="1"/>
          </p:cNvSpPr>
          <p:nvPr/>
        </p:nvSpPr>
        <p:spPr bwMode="auto">
          <a:xfrm>
            <a:off x="268288" y="1362075"/>
            <a:ext cx="20478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/>
              <a:t>Total energy :</a:t>
            </a:r>
          </a:p>
        </p:txBody>
      </p:sp>
      <p:sp>
        <p:nvSpPr>
          <p:cNvPr id="137226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Debije specific heat</a:t>
            </a:r>
          </a:p>
        </p:txBody>
      </p:sp>
      <p:graphicFrame>
        <p:nvGraphicFramePr>
          <p:cNvPr id="137227" name="Object 11"/>
          <p:cNvGraphicFramePr>
            <a:graphicFrameLocks noChangeAspect="1"/>
          </p:cNvGraphicFramePr>
          <p:nvPr/>
        </p:nvGraphicFramePr>
        <p:xfrm>
          <a:off x="7005638" y="5311775"/>
          <a:ext cx="10287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9" name="Equation" r:id="rId6" imgW="1028520" imgH="799920" progId="Equation.3">
                  <p:embed/>
                </p:oleObj>
              </mc:Choice>
              <mc:Fallback>
                <p:oleObj name="Equation" r:id="rId6" imgW="102852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5638" y="5311775"/>
                        <a:ext cx="10287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691096"/>
              </p:ext>
            </p:extLst>
          </p:nvPr>
        </p:nvGraphicFramePr>
        <p:xfrm>
          <a:off x="1421194" y="3754858"/>
          <a:ext cx="7164404" cy="11296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0" name="Equation" r:id="rId8" imgW="3060360" imgH="482400" progId="Equation.3">
                  <p:embed/>
                </p:oleObj>
              </mc:Choice>
              <mc:Fallback>
                <p:oleObj name="Equation" r:id="rId8" imgW="3060360" imgH="4824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21194" y="3754858"/>
                        <a:ext cx="7164404" cy="112965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9056829"/>
              </p:ext>
            </p:extLst>
          </p:nvPr>
        </p:nvGraphicFramePr>
        <p:xfrm>
          <a:off x="965028" y="5188994"/>
          <a:ext cx="5695488" cy="12118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301" name="Equation" r:id="rId10" imgW="2387520" imgH="507960" progId="Equation.3">
                  <p:embed/>
                </p:oleObj>
              </mc:Choice>
              <mc:Fallback>
                <p:oleObj name="Equation" r:id="rId10" imgW="2387520" imgH="5079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965028" y="5188994"/>
                        <a:ext cx="5695488" cy="1211806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0864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Text Box 3"/>
          <p:cNvSpPr txBox="1">
            <a:spLocks noChangeArrowheads="1"/>
          </p:cNvSpPr>
          <p:nvPr/>
        </p:nvSpPr>
        <p:spPr bwMode="auto">
          <a:xfrm>
            <a:off x="900113" y="1993900"/>
            <a:ext cx="32686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/>
              <a:t>Low temperature limit: </a:t>
            </a:r>
          </a:p>
        </p:txBody>
      </p:sp>
      <p:graphicFrame>
        <p:nvGraphicFramePr>
          <p:cNvPr id="138245" name="Object 5"/>
          <p:cNvGraphicFramePr>
            <a:graphicFrameLocks noChangeAspect="1"/>
          </p:cNvGraphicFramePr>
          <p:nvPr/>
        </p:nvGraphicFramePr>
        <p:xfrm>
          <a:off x="5602288" y="1801813"/>
          <a:ext cx="2016125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0" name="Equation" r:id="rId4" imgW="2209680" imgH="927000" progId="Equation.3">
                  <p:embed/>
                </p:oleObj>
              </mc:Choice>
              <mc:Fallback>
                <p:oleObj name="Equation" r:id="rId4" imgW="220968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2288" y="1801813"/>
                        <a:ext cx="2016125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48" name="Text Box 8"/>
          <p:cNvSpPr txBox="1">
            <a:spLocks noChangeArrowheads="1"/>
          </p:cNvSpPr>
          <p:nvPr/>
        </p:nvSpPr>
        <p:spPr bwMode="auto">
          <a:xfrm>
            <a:off x="941388" y="3952875"/>
            <a:ext cx="3336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 eaLnBrk="0" hangingPunct="0"/>
            <a:r>
              <a:rPr lang="en-US" altLang="en-US"/>
              <a:t>High temperature limit: </a:t>
            </a:r>
          </a:p>
        </p:txBody>
      </p:sp>
      <p:graphicFrame>
        <p:nvGraphicFramePr>
          <p:cNvPr id="138250" name="Object 10"/>
          <p:cNvGraphicFramePr>
            <a:graphicFrameLocks noChangeAspect="1"/>
          </p:cNvGraphicFramePr>
          <p:nvPr/>
        </p:nvGraphicFramePr>
        <p:xfrm>
          <a:off x="5602288" y="3757613"/>
          <a:ext cx="2641600" cy="846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1" name="Equation" r:id="rId6" imgW="2895480" imgH="927000" progId="Equation.3">
                  <p:embed/>
                </p:oleObj>
              </mc:Choice>
              <mc:Fallback>
                <p:oleObj name="Equation" r:id="rId6" imgW="2895480" imgH="927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02288" y="3757613"/>
                        <a:ext cx="2641600" cy="846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8253" name="Rectangle 13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Debije T</a:t>
            </a:r>
            <a:r>
              <a:rPr lang="en-US" altLang="en-US" baseline="30000"/>
              <a:t>3 </a:t>
            </a:r>
            <a:r>
              <a:rPr lang="en-US" altLang="en-US"/>
              <a:t> law</a:t>
            </a:r>
          </a:p>
        </p:txBody>
      </p:sp>
      <p:sp>
        <p:nvSpPr>
          <p:cNvPr id="138254" name="Text Box 14"/>
          <p:cNvSpPr txBox="1">
            <a:spLocks noChangeArrowheads="1"/>
          </p:cNvSpPr>
          <p:nvPr/>
        </p:nvSpPr>
        <p:spPr bwMode="auto">
          <a:xfrm>
            <a:off x="4522788" y="4953000"/>
            <a:ext cx="358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(Dulong-Petit, U=3N</a:t>
            </a:r>
            <a:r>
              <a:rPr lang="en-US" altLang="en-US">
                <a:cs typeface="Arial" pitchFamily="34" charset="0"/>
              </a:rPr>
              <a:t>·k</a:t>
            </a:r>
            <a:r>
              <a:rPr lang="en-US" altLang="en-US" baseline="-25000">
                <a:cs typeface="Arial" pitchFamily="34" charset="0"/>
              </a:rPr>
              <a:t>B</a:t>
            </a:r>
            <a:r>
              <a:rPr lang="en-US" altLang="en-US">
                <a:cs typeface="Arial" pitchFamily="34" charset="0"/>
              </a:rPr>
              <a:t>T</a:t>
            </a:r>
            <a:r>
              <a:rPr lang="en-US" altLang="en-US"/>
              <a:t>)</a:t>
            </a: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08771"/>
              </p:ext>
            </p:extLst>
          </p:nvPr>
        </p:nvGraphicFramePr>
        <p:xfrm>
          <a:off x="1988579" y="2639028"/>
          <a:ext cx="3351771" cy="102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2" name="Equation" r:id="rId8" imgW="1536480" imgH="469800" progId="Equation.3">
                  <p:embed/>
                </p:oleObj>
              </mc:Choice>
              <mc:Fallback>
                <p:oleObj name="Equation" r:id="rId8" imgW="1536480" imgH="469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988579" y="2639028"/>
                        <a:ext cx="3351771" cy="102492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6124077"/>
              </p:ext>
            </p:extLst>
          </p:nvPr>
        </p:nvGraphicFramePr>
        <p:xfrm>
          <a:off x="4168775" y="1993900"/>
          <a:ext cx="9144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3" name="Equation" r:id="rId10" imgW="457200" imgH="126720" progId="Equation.3">
                  <p:embed/>
                </p:oleObj>
              </mc:Choice>
              <mc:Fallback>
                <p:oleObj name="Equation" r:id="rId10" imgW="457200" imgH="126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68775" y="1993900"/>
                        <a:ext cx="914400" cy="355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4281203"/>
              </p:ext>
            </p:extLst>
          </p:nvPr>
        </p:nvGraphicFramePr>
        <p:xfrm>
          <a:off x="4303713" y="4003675"/>
          <a:ext cx="863600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4" name="Equation" r:id="rId12" imgW="431640" imgH="126720" progId="Equation.3">
                  <p:embed/>
                </p:oleObj>
              </mc:Choice>
              <mc:Fallback>
                <p:oleObj name="Equation" r:id="rId12" imgW="431640" imgH="12672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03713" y="4003675"/>
                        <a:ext cx="863600" cy="355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1124883"/>
              </p:ext>
            </p:extLst>
          </p:nvPr>
        </p:nvGraphicFramePr>
        <p:xfrm>
          <a:off x="1817773" y="4953000"/>
          <a:ext cx="2351002" cy="579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45" name="Equation" r:id="rId14" imgW="927000" imgH="228600" progId="Equation.3">
                  <p:embed/>
                </p:oleObj>
              </mc:Choice>
              <mc:Fallback>
                <p:oleObj name="Equation" r:id="rId14" imgW="92700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817773" y="4953000"/>
                        <a:ext cx="2351002" cy="579699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52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9" name="Text Box 3"/>
          <p:cNvSpPr txBox="1">
            <a:spLocks noChangeArrowheads="1"/>
          </p:cNvSpPr>
          <p:nvPr/>
        </p:nvSpPr>
        <p:spPr bwMode="auto">
          <a:xfrm>
            <a:off x="1665288" y="1447800"/>
            <a:ext cx="1098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</a:t>
            </a:r>
            <a:r>
              <a:rPr lang="en-US" altLang="en-US" baseline="-25000"/>
              <a:t>v</a:t>
            </a:r>
            <a:r>
              <a:rPr lang="en-US" altLang="en-US"/>
              <a:t>/Nk</a:t>
            </a:r>
            <a:r>
              <a:rPr lang="en-US" altLang="en-US" baseline="-25000"/>
              <a:t>B</a:t>
            </a:r>
            <a:endParaRPr lang="en-US" altLang="en-US"/>
          </a:p>
        </p:txBody>
      </p:sp>
      <p:sp>
        <p:nvSpPr>
          <p:cNvPr id="142340" name="Text Box 4"/>
          <p:cNvSpPr txBox="1">
            <a:spLocks noChangeArrowheads="1"/>
          </p:cNvSpPr>
          <p:nvPr/>
        </p:nvSpPr>
        <p:spPr bwMode="auto">
          <a:xfrm>
            <a:off x="4675188" y="5494338"/>
            <a:ext cx="6127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T/</a:t>
            </a:r>
            <a:r>
              <a:rPr lang="en-US" altLang="en-US">
                <a:latin typeface="Symbol" pitchFamily="18" charset="2"/>
              </a:rPr>
              <a:t>q</a:t>
            </a:r>
            <a:endParaRPr lang="en-US" altLang="en-US"/>
          </a:p>
        </p:txBody>
      </p:sp>
      <p:pic>
        <p:nvPicPr>
          <p:cNvPr id="142341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3838" y="1077913"/>
            <a:ext cx="44577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grpSp>
        <p:nvGrpSpPr>
          <p:cNvPr id="142344" name="Group 8"/>
          <p:cNvGrpSpPr>
            <a:grpSpLocks/>
          </p:cNvGrpSpPr>
          <p:nvPr/>
        </p:nvGrpSpPr>
        <p:grpSpPr bwMode="auto">
          <a:xfrm>
            <a:off x="3178175" y="1447800"/>
            <a:ext cx="3814763" cy="3659188"/>
            <a:chOff x="1458" y="1233"/>
            <a:chExt cx="2403" cy="2305"/>
          </a:xfrm>
        </p:grpSpPr>
        <p:sp>
          <p:nvSpPr>
            <p:cNvPr id="142342" name="Line 6"/>
            <p:cNvSpPr>
              <a:spLocks noChangeShapeType="1"/>
            </p:cNvSpPr>
            <p:nvPr/>
          </p:nvSpPr>
          <p:spPr bwMode="auto">
            <a:xfrm>
              <a:off x="1458" y="1233"/>
              <a:ext cx="0" cy="2305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endParaRPr lang="en-AU"/>
            </a:p>
          </p:txBody>
        </p:sp>
        <p:sp>
          <p:nvSpPr>
            <p:cNvPr id="142343" name="Line 7"/>
            <p:cNvSpPr>
              <a:spLocks noChangeShapeType="1"/>
            </p:cNvSpPr>
            <p:nvPr/>
          </p:nvSpPr>
          <p:spPr bwMode="auto">
            <a:xfrm>
              <a:off x="1458" y="3538"/>
              <a:ext cx="2403" cy="0"/>
            </a:xfrm>
            <a:prstGeom prst="line">
              <a:avLst/>
            </a:prstGeom>
            <a:noFill/>
            <a:ln w="28575">
              <a:solidFill>
                <a:srgbClr val="FF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</p:grpSp>
      <p:grpSp>
        <p:nvGrpSpPr>
          <p:cNvPr id="142349" name="Group 13"/>
          <p:cNvGrpSpPr>
            <a:grpSpLocks/>
          </p:cNvGrpSpPr>
          <p:nvPr/>
        </p:nvGrpSpPr>
        <p:grpSpPr bwMode="auto">
          <a:xfrm>
            <a:off x="2816225" y="1792288"/>
            <a:ext cx="354013" cy="3543300"/>
            <a:chOff x="1086" y="1450"/>
            <a:chExt cx="223" cy="2232"/>
          </a:xfrm>
        </p:grpSpPr>
        <p:sp>
          <p:nvSpPr>
            <p:cNvPr id="142345" name="Text Box 9"/>
            <p:cNvSpPr txBox="1">
              <a:spLocks noChangeArrowheads="1"/>
            </p:cNvSpPr>
            <p:nvPr/>
          </p:nvSpPr>
          <p:spPr bwMode="auto">
            <a:xfrm>
              <a:off x="1086" y="1450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3</a:t>
              </a:r>
            </a:p>
          </p:txBody>
        </p:sp>
        <p:sp>
          <p:nvSpPr>
            <p:cNvPr id="142346" name="Text Box 10"/>
            <p:cNvSpPr txBox="1">
              <a:spLocks noChangeArrowheads="1"/>
            </p:cNvSpPr>
            <p:nvPr/>
          </p:nvSpPr>
          <p:spPr bwMode="auto">
            <a:xfrm>
              <a:off x="1086" y="2098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2</a:t>
              </a:r>
            </a:p>
          </p:txBody>
        </p:sp>
        <p:sp>
          <p:nvSpPr>
            <p:cNvPr id="142347" name="Text Box 11"/>
            <p:cNvSpPr txBox="1">
              <a:spLocks noChangeArrowheads="1"/>
            </p:cNvSpPr>
            <p:nvPr/>
          </p:nvSpPr>
          <p:spPr bwMode="auto">
            <a:xfrm>
              <a:off x="1086" y="274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1</a:t>
              </a:r>
            </a:p>
          </p:txBody>
        </p:sp>
        <p:sp>
          <p:nvSpPr>
            <p:cNvPr id="142348" name="Text Box 12"/>
            <p:cNvSpPr txBox="1">
              <a:spLocks noChangeArrowheads="1"/>
            </p:cNvSpPr>
            <p:nvPr/>
          </p:nvSpPr>
          <p:spPr bwMode="auto">
            <a:xfrm>
              <a:off x="1086" y="3394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0</a:t>
              </a:r>
            </a:p>
          </p:txBody>
        </p:sp>
      </p:grpSp>
      <p:sp>
        <p:nvSpPr>
          <p:cNvPr id="142350" name="Text Box 14"/>
          <p:cNvSpPr txBox="1">
            <a:spLocks noChangeArrowheads="1"/>
          </p:cNvSpPr>
          <p:nvPr/>
        </p:nvSpPr>
        <p:spPr bwMode="auto">
          <a:xfrm>
            <a:off x="2994025" y="5106988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0</a:t>
            </a:r>
          </a:p>
        </p:txBody>
      </p:sp>
      <p:sp>
        <p:nvSpPr>
          <p:cNvPr id="142351" name="Text Box 15"/>
          <p:cNvSpPr txBox="1">
            <a:spLocks noChangeArrowheads="1"/>
          </p:cNvSpPr>
          <p:nvPr/>
        </p:nvSpPr>
        <p:spPr bwMode="auto">
          <a:xfrm>
            <a:off x="6616700" y="5194300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1</a:t>
            </a:r>
          </a:p>
        </p:txBody>
      </p:sp>
      <p:sp>
        <p:nvSpPr>
          <p:cNvPr id="142352" name="Text Box 16"/>
          <p:cNvSpPr txBox="1">
            <a:spLocks noChangeArrowheads="1"/>
          </p:cNvSpPr>
          <p:nvPr/>
        </p:nvSpPr>
        <p:spPr bwMode="auto">
          <a:xfrm>
            <a:off x="3524250" y="2592388"/>
            <a:ext cx="48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T</a:t>
            </a:r>
            <a:r>
              <a:rPr lang="en-US" altLang="en-US" baseline="30000"/>
              <a:t>3</a:t>
            </a:r>
            <a:endParaRPr lang="en-US" altLang="en-US"/>
          </a:p>
        </p:txBody>
      </p:sp>
      <p:sp>
        <p:nvSpPr>
          <p:cNvPr id="142353" name="Text Box 17"/>
          <p:cNvSpPr txBox="1">
            <a:spLocks noChangeArrowheads="1"/>
          </p:cNvSpPr>
          <p:nvPr/>
        </p:nvSpPr>
        <p:spPr bwMode="auto">
          <a:xfrm>
            <a:off x="4675188" y="1563688"/>
            <a:ext cx="1863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FF0000"/>
                </a:solidFill>
              </a:rPr>
              <a:t>Dulong-Petit</a:t>
            </a:r>
          </a:p>
        </p:txBody>
      </p:sp>
      <p:sp>
        <p:nvSpPr>
          <p:cNvPr id="142354" name="Text Box 18"/>
          <p:cNvSpPr txBox="1">
            <a:spLocks noChangeArrowheads="1"/>
          </p:cNvSpPr>
          <p:nvPr/>
        </p:nvSpPr>
        <p:spPr bwMode="auto">
          <a:xfrm>
            <a:off x="4154488" y="3278188"/>
            <a:ext cx="10509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solidFill>
                  <a:srgbClr val="01FF2B"/>
                </a:solidFill>
              </a:rPr>
              <a:t>Debije</a:t>
            </a:r>
          </a:p>
        </p:txBody>
      </p:sp>
      <p:sp>
        <p:nvSpPr>
          <p:cNvPr id="142358" name="Rectangle 2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Specific heat</a:t>
            </a:r>
          </a:p>
        </p:txBody>
      </p:sp>
    </p:spTree>
    <p:extLst>
      <p:ext uri="{BB962C8B-B14F-4D97-AF65-F5344CB8AC3E}">
        <p14:creationId xmlns:p14="http://schemas.microsoft.com/office/powerpoint/2010/main" val="2447289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71" name="Rectangle 19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Specific heat AlN</a:t>
            </a:r>
          </a:p>
        </p:txBody>
      </p:sp>
      <p:pic>
        <p:nvPicPr>
          <p:cNvPr id="151572" name="Picture 20" descr="C:\WINDOWS\Desktop\AlN_CvDebye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0563" y="1385888"/>
            <a:ext cx="5222875" cy="419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1573" name="Text Box 21"/>
          <p:cNvSpPr txBox="1">
            <a:spLocks noChangeArrowheads="1"/>
          </p:cNvSpPr>
          <p:nvPr/>
        </p:nvSpPr>
        <p:spPr bwMode="auto">
          <a:xfrm>
            <a:off x="476250" y="6016625"/>
            <a:ext cx="7981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Specific heat Aluminum Nitride (Koshchenko et al., 1985) </a:t>
            </a:r>
          </a:p>
        </p:txBody>
      </p:sp>
    </p:spTree>
    <p:extLst>
      <p:ext uri="{BB962C8B-B14F-4D97-AF65-F5344CB8AC3E}">
        <p14:creationId xmlns:p14="http://schemas.microsoft.com/office/powerpoint/2010/main" val="42434827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Specific heat Cu</a:t>
            </a:r>
          </a:p>
        </p:txBody>
      </p:sp>
      <p:graphicFrame>
        <p:nvGraphicFramePr>
          <p:cNvPr id="190469" name="Object 5"/>
          <p:cNvGraphicFramePr>
            <a:graphicFrameLocks noChangeAspect="1"/>
          </p:cNvGraphicFramePr>
          <p:nvPr/>
        </p:nvGraphicFramePr>
        <p:xfrm>
          <a:off x="0" y="2276475"/>
          <a:ext cx="4865688" cy="359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8" name="Graph" r:id="rId4" imgW="3905280" imgH="2979360" progId="Origin50.Graph">
                  <p:embed/>
                </p:oleObj>
              </mc:Choice>
              <mc:Fallback>
                <p:oleObj name="Graph" r:id="rId4" imgW="3905280" imgH="297936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848" t="4749" r="4448" b="7402"/>
                      <a:stretch>
                        <a:fillRect/>
                      </a:stretch>
                    </p:blipFill>
                    <p:spPr bwMode="auto">
                      <a:xfrm>
                        <a:off x="0" y="2276475"/>
                        <a:ext cx="4865688" cy="359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0470" name="Object 6"/>
          <p:cNvGraphicFramePr>
            <a:graphicFrameLocks noChangeAspect="1"/>
          </p:cNvGraphicFramePr>
          <p:nvPr/>
        </p:nvGraphicFramePr>
        <p:xfrm>
          <a:off x="4665663" y="2125663"/>
          <a:ext cx="4478337" cy="342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9" name="Graph" r:id="rId6" imgW="3813120" imgH="2967840" progId="Origin50.Graph">
                  <p:embed/>
                </p:oleObj>
              </mc:Choice>
              <mc:Fallback>
                <p:oleObj name="Graph" r:id="rId6" imgW="3813120" imgH="296784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4001" t="2864" r="3476" b="6360"/>
                      <a:stretch>
                        <a:fillRect/>
                      </a:stretch>
                    </p:blipFill>
                    <p:spPr bwMode="auto">
                      <a:xfrm>
                        <a:off x="4665663" y="2125663"/>
                        <a:ext cx="4478337" cy="3421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471" name="Text Box 7"/>
          <p:cNvSpPr txBox="1">
            <a:spLocks noChangeArrowheads="1"/>
          </p:cNvSpPr>
          <p:nvPr/>
        </p:nvSpPr>
        <p:spPr bwMode="auto">
          <a:xfrm>
            <a:off x="1693863" y="1427163"/>
            <a:ext cx="2017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Copper again</a:t>
            </a:r>
          </a:p>
        </p:txBody>
      </p:sp>
    </p:spTree>
    <p:extLst>
      <p:ext uri="{BB962C8B-B14F-4D97-AF65-F5344CB8AC3E}">
        <p14:creationId xmlns:p14="http://schemas.microsoft.com/office/powerpoint/2010/main" val="16751999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/>
              <a:t>Specific heat Th</a:t>
            </a:r>
            <a:r>
              <a:rPr lang="en-US" altLang="en-US" baseline="-25000"/>
              <a:t>x</a:t>
            </a:r>
            <a:r>
              <a:rPr lang="en-US" altLang="en-US"/>
              <a:t>U</a:t>
            </a:r>
            <a:r>
              <a:rPr lang="en-US" altLang="en-US" baseline="-25000"/>
              <a:t>1-x</a:t>
            </a:r>
            <a:r>
              <a:rPr lang="en-US" altLang="en-US"/>
              <a:t>Be</a:t>
            </a:r>
            <a:r>
              <a:rPr lang="en-US" altLang="en-US" baseline="-25000"/>
              <a:t>13</a:t>
            </a:r>
            <a:endParaRPr lang="en-US" altLang="en-US"/>
          </a:p>
        </p:txBody>
      </p:sp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204788" y="6016625"/>
            <a:ext cx="8566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Heavy fermion system, 2 S.C. transitions (Z. Fisk et al., 2000) </a:t>
            </a:r>
          </a:p>
        </p:txBody>
      </p:sp>
      <p:pic>
        <p:nvPicPr>
          <p:cNvPr id="152581" name="Picture 5" descr="C:\WINDOWS\Desktop\Heavy_0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385888"/>
            <a:ext cx="4629150" cy="4335462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73217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Einstein model</a:t>
            </a:r>
          </a:p>
        </p:txBody>
      </p:sp>
      <p:sp>
        <p:nvSpPr>
          <p:cNvPr id="144387" name="Text Box 3"/>
          <p:cNvSpPr txBox="1">
            <a:spLocks noChangeArrowheads="1"/>
          </p:cNvSpPr>
          <p:nvPr/>
        </p:nvSpPr>
        <p:spPr bwMode="auto">
          <a:xfrm>
            <a:off x="1125538" y="1511300"/>
            <a:ext cx="688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Simpler model, approximation for optical phonons</a:t>
            </a:r>
          </a:p>
        </p:txBody>
      </p:sp>
      <p:graphicFrame>
        <p:nvGraphicFramePr>
          <p:cNvPr id="144393" name="Object 9"/>
          <p:cNvGraphicFramePr>
            <a:graphicFrameLocks noChangeAspect="1"/>
          </p:cNvGraphicFramePr>
          <p:nvPr/>
        </p:nvGraphicFramePr>
        <p:xfrm>
          <a:off x="2392363" y="5673725"/>
          <a:ext cx="3848100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8" name="Equation" r:id="rId4" imgW="1562040" imgH="228600" progId="Equation.3">
                  <p:embed/>
                </p:oleObj>
              </mc:Choice>
              <mc:Fallback>
                <p:oleObj name="Equation" r:id="rId4" imgW="1562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92363" y="5673725"/>
                        <a:ext cx="3848100" cy="563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4394" name="Object 10"/>
          <p:cNvGraphicFramePr>
            <a:graphicFrameLocks noChangeAspect="1"/>
          </p:cNvGraphicFramePr>
          <p:nvPr/>
        </p:nvGraphicFramePr>
        <p:xfrm>
          <a:off x="2441575" y="6299200"/>
          <a:ext cx="3627438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89" name="Equation" r:id="rId6" imgW="3111480" imgH="380880" progId="Equation.3">
                  <p:embed/>
                </p:oleObj>
              </mc:Choice>
              <mc:Fallback>
                <p:oleObj name="Equation" r:id="rId6" imgW="3111480" imgH="380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41575" y="6299200"/>
                        <a:ext cx="3627438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4395" name="Text Box 11"/>
          <p:cNvSpPr txBox="1">
            <a:spLocks noChangeArrowheads="1"/>
          </p:cNvSpPr>
          <p:nvPr/>
        </p:nvSpPr>
        <p:spPr bwMode="auto">
          <a:xfrm>
            <a:off x="733425" y="5703888"/>
            <a:ext cx="981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u="sng"/>
              <a:t>Limits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1356128"/>
              </p:ext>
            </p:extLst>
          </p:nvPr>
        </p:nvGraphicFramePr>
        <p:xfrm>
          <a:off x="2519337" y="2319276"/>
          <a:ext cx="2605140" cy="4077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0" name="Equation" r:id="rId8" imgW="1460160" imgH="228600" progId="Equation.3">
                  <p:embed/>
                </p:oleObj>
              </mc:Choice>
              <mc:Fallback>
                <p:oleObj name="Equation" r:id="rId8" imgW="1460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2519337" y="2319276"/>
                        <a:ext cx="2605140" cy="407761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3772503"/>
              </p:ext>
            </p:extLst>
          </p:nvPr>
        </p:nvGraphicFramePr>
        <p:xfrm>
          <a:off x="1902321" y="3093254"/>
          <a:ext cx="4032297" cy="702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1" name="Equation" r:id="rId10" imgW="2260440" imgH="393480" progId="Equation.3">
                  <p:embed/>
                </p:oleObj>
              </mc:Choice>
              <mc:Fallback>
                <p:oleObj name="Equation" r:id="rId10" imgW="22604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902321" y="3093254"/>
                        <a:ext cx="4032297" cy="70225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2085092"/>
              </p:ext>
            </p:extLst>
          </p:nvPr>
        </p:nvGraphicFramePr>
        <p:xfrm>
          <a:off x="1475237" y="4256679"/>
          <a:ext cx="5029047" cy="9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92" name="Equation" r:id="rId12" imgW="2819160" imgH="520560" progId="Equation.3">
                  <p:embed/>
                </p:oleObj>
              </mc:Choice>
              <mc:Fallback>
                <p:oleObj name="Equation" r:id="rId12" imgW="281916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475237" y="4256679"/>
                        <a:ext cx="5029047" cy="928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28131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Einstein model, C</a:t>
            </a:r>
            <a:r>
              <a:rPr lang="en-US" altLang="en-US" baseline="-25000"/>
              <a:t>v</a:t>
            </a:r>
            <a:endParaRPr lang="en-US" altLang="en-US"/>
          </a:p>
        </p:txBody>
      </p:sp>
      <p:graphicFrame>
        <p:nvGraphicFramePr>
          <p:cNvPr id="192515" name="Object 3"/>
          <p:cNvGraphicFramePr>
            <a:graphicFrameLocks noChangeAspect="1"/>
          </p:cNvGraphicFramePr>
          <p:nvPr/>
        </p:nvGraphicFramePr>
        <p:xfrm>
          <a:off x="4624388" y="2278063"/>
          <a:ext cx="3694112" cy="331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3" name="Graph" r:id="rId3" imgW="3693600" imgH="3314880" progId="Origin50.Graph">
                  <p:embed/>
                </p:oleObj>
              </mc:Choice>
              <mc:Fallback>
                <p:oleObj name="Graph" r:id="rId3" imgW="3693600" imgH="331488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24388" y="2278063"/>
                        <a:ext cx="3694112" cy="331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6" name="Object 4"/>
          <p:cNvGraphicFramePr>
            <a:graphicFrameLocks noChangeAspect="1"/>
          </p:cNvGraphicFramePr>
          <p:nvPr/>
        </p:nvGraphicFramePr>
        <p:xfrm>
          <a:off x="542925" y="1309688"/>
          <a:ext cx="3554413" cy="294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4" name="Graph" r:id="rId5" imgW="4091040" imgH="3385440" progId="Origin50.Graph">
                  <p:embed/>
                </p:oleObj>
              </mc:Choice>
              <mc:Fallback>
                <p:oleObj name="Graph" r:id="rId5" imgW="4091040" imgH="338544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1309688"/>
                        <a:ext cx="3554413" cy="2941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2518" name="Object 6"/>
          <p:cNvGraphicFramePr>
            <a:graphicFrameLocks noChangeAspect="1"/>
          </p:cNvGraphicFramePr>
          <p:nvPr/>
        </p:nvGraphicFramePr>
        <p:xfrm>
          <a:off x="566738" y="3857625"/>
          <a:ext cx="3167062" cy="300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5" name="Graph" r:id="rId7" imgW="3644640" imgH="3454560" progId="Origin50.Graph">
                  <p:embed/>
                </p:oleObj>
              </mc:Choice>
              <mc:Fallback>
                <p:oleObj name="Graph" r:id="rId7" imgW="3644640" imgH="3454560" progId="Origin50.Grap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3857625"/>
                        <a:ext cx="3167062" cy="300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4513307"/>
              </p:ext>
            </p:extLst>
          </p:nvPr>
        </p:nvGraphicFramePr>
        <p:xfrm>
          <a:off x="2892627" y="5560188"/>
          <a:ext cx="2560494" cy="4007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6" name="Equation" r:id="rId9" imgW="1460160" imgH="228600" progId="Equation.3">
                  <p:embed/>
                </p:oleObj>
              </mc:Choice>
              <mc:Fallback>
                <p:oleObj name="Equation" r:id="rId9" imgW="1460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92627" y="5560188"/>
                        <a:ext cx="2560494" cy="40077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8212065"/>
              </p:ext>
            </p:extLst>
          </p:nvPr>
        </p:nvGraphicFramePr>
        <p:xfrm>
          <a:off x="5034906" y="1817225"/>
          <a:ext cx="3346785" cy="784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407" name="Equation" r:id="rId11" imgW="2222280" imgH="520560" progId="Equation.3">
                  <p:embed/>
                </p:oleObj>
              </mc:Choice>
              <mc:Fallback>
                <p:oleObj name="Equation" r:id="rId11" imgW="2222280" imgH="5205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034906" y="1817225"/>
                        <a:ext cx="3346785" cy="784104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5502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Phonon dispersion in copper</a:t>
            </a:r>
          </a:p>
        </p:txBody>
      </p:sp>
      <p:grpSp>
        <p:nvGrpSpPr>
          <p:cNvPr id="183326" name="Group 30"/>
          <p:cNvGrpSpPr>
            <a:grpSpLocks/>
          </p:cNvGrpSpPr>
          <p:nvPr/>
        </p:nvGrpSpPr>
        <p:grpSpPr bwMode="auto">
          <a:xfrm>
            <a:off x="41275" y="1385888"/>
            <a:ext cx="6605588" cy="5241925"/>
            <a:chOff x="26" y="873"/>
            <a:chExt cx="4161" cy="3302"/>
          </a:xfrm>
        </p:grpSpPr>
        <p:graphicFrame>
          <p:nvGraphicFramePr>
            <p:cNvPr id="183299" name="Object 3"/>
            <p:cNvGraphicFramePr>
              <a:graphicFrameLocks noChangeAspect="1"/>
            </p:cNvGraphicFramePr>
            <p:nvPr/>
          </p:nvGraphicFramePr>
          <p:xfrm>
            <a:off x="26" y="873"/>
            <a:ext cx="4161" cy="277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7526" name="Graph" r:id="rId3" imgW="3991680" imgH="2779200" progId="Origin50.Graph">
                    <p:embed/>
                  </p:oleObj>
                </mc:Choice>
                <mc:Fallback>
                  <p:oleObj name="Graph" r:id="rId3" imgW="3991680" imgH="2779200" progId="Origin50.Grap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 l="4971" t="11232" r="10368" b="7747"/>
                        <a:stretch>
                          <a:fillRect/>
                        </a:stretch>
                      </p:blipFill>
                      <p:spPr bwMode="auto">
                        <a:xfrm>
                          <a:off x="26" y="873"/>
                          <a:ext cx="4161" cy="277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FFFF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83300" name="Text Box 4"/>
            <p:cNvSpPr txBox="1">
              <a:spLocks noChangeArrowheads="1"/>
            </p:cNvSpPr>
            <p:nvPr/>
          </p:nvSpPr>
          <p:spPr bwMode="auto">
            <a:xfrm>
              <a:off x="519" y="3599"/>
              <a:ext cx="2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G</a:t>
              </a:r>
            </a:p>
          </p:txBody>
        </p:sp>
        <p:sp>
          <p:nvSpPr>
            <p:cNvPr id="183301" name="Text Box 5"/>
            <p:cNvSpPr txBox="1">
              <a:spLocks noChangeArrowheads="1"/>
            </p:cNvSpPr>
            <p:nvPr/>
          </p:nvSpPr>
          <p:spPr bwMode="auto">
            <a:xfrm>
              <a:off x="1462" y="3599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X</a:t>
              </a:r>
            </a:p>
          </p:txBody>
        </p:sp>
        <p:sp>
          <p:nvSpPr>
            <p:cNvPr id="183302" name="Text Box 6"/>
            <p:cNvSpPr txBox="1">
              <a:spLocks noChangeArrowheads="1"/>
            </p:cNvSpPr>
            <p:nvPr/>
          </p:nvSpPr>
          <p:spPr bwMode="auto">
            <a:xfrm>
              <a:off x="1829" y="3599"/>
              <a:ext cx="24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K</a:t>
              </a:r>
            </a:p>
          </p:txBody>
        </p:sp>
        <p:sp>
          <p:nvSpPr>
            <p:cNvPr id="183303" name="Line 7"/>
            <p:cNvSpPr>
              <a:spLocks noChangeShapeType="1"/>
            </p:cNvSpPr>
            <p:nvPr/>
          </p:nvSpPr>
          <p:spPr bwMode="auto">
            <a:xfrm>
              <a:off x="1584" y="1008"/>
              <a:ext cx="0" cy="253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83304" name="Text Box 8"/>
            <p:cNvSpPr txBox="1">
              <a:spLocks noChangeArrowheads="1"/>
            </p:cNvSpPr>
            <p:nvPr/>
          </p:nvSpPr>
          <p:spPr bwMode="auto">
            <a:xfrm>
              <a:off x="2783" y="3599"/>
              <a:ext cx="232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>
                  <a:latin typeface="Symbol" pitchFamily="18" charset="2"/>
                </a:rPr>
                <a:t>G</a:t>
              </a:r>
            </a:p>
          </p:txBody>
        </p:sp>
        <p:sp>
          <p:nvSpPr>
            <p:cNvPr id="183305" name="Line 9"/>
            <p:cNvSpPr>
              <a:spLocks noChangeShapeType="1"/>
            </p:cNvSpPr>
            <p:nvPr/>
          </p:nvSpPr>
          <p:spPr bwMode="auto">
            <a:xfrm>
              <a:off x="1951" y="1008"/>
              <a:ext cx="0" cy="253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83306" name="Text Box 10"/>
            <p:cNvSpPr txBox="1">
              <a:spLocks noChangeArrowheads="1"/>
            </p:cNvSpPr>
            <p:nvPr/>
          </p:nvSpPr>
          <p:spPr bwMode="auto">
            <a:xfrm>
              <a:off x="3603" y="3599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L</a:t>
              </a:r>
            </a:p>
          </p:txBody>
        </p:sp>
        <p:sp>
          <p:nvSpPr>
            <p:cNvPr id="183307" name="Line 11"/>
            <p:cNvSpPr>
              <a:spLocks noChangeShapeType="1"/>
            </p:cNvSpPr>
            <p:nvPr/>
          </p:nvSpPr>
          <p:spPr bwMode="auto">
            <a:xfrm>
              <a:off x="3706" y="1008"/>
              <a:ext cx="0" cy="253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83308" name="Line 12"/>
            <p:cNvSpPr>
              <a:spLocks noChangeShapeType="1"/>
            </p:cNvSpPr>
            <p:nvPr/>
          </p:nvSpPr>
          <p:spPr bwMode="auto">
            <a:xfrm>
              <a:off x="2894" y="1008"/>
              <a:ext cx="0" cy="2531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endParaRPr lang="en-AU"/>
            </a:p>
          </p:txBody>
        </p:sp>
        <p:sp>
          <p:nvSpPr>
            <p:cNvPr id="183309" name="Text Box 13"/>
            <p:cNvSpPr txBox="1">
              <a:spLocks noChangeArrowheads="1"/>
            </p:cNvSpPr>
            <p:nvPr/>
          </p:nvSpPr>
          <p:spPr bwMode="auto">
            <a:xfrm>
              <a:off x="1803" y="3887"/>
              <a:ext cx="118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Wave vector</a:t>
              </a:r>
            </a:p>
          </p:txBody>
        </p:sp>
        <p:sp>
          <p:nvSpPr>
            <p:cNvPr id="183310" name="Text Box 14"/>
            <p:cNvSpPr txBox="1">
              <a:spLocks noChangeArrowheads="1"/>
            </p:cNvSpPr>
            <p:nvPr/>
          </p:nvSpPr>
          <p:spPr bwMode="auto">
            <a:xfrm>
              <a:off x="3038" y="3251"/>
              <a:ext cx="5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(111)</a:t>
              </a:r>
            </a:p>
          </p:txBody>
        </p:sp>
        <p:sp>
          <p:nvSpPr>
            <p:cNvPr id="183311" name="Text Box 15"/>
            <p:cNvSpPr txBox="1">
              <a:spLocks noChangeArrowheads="1"/>
            </p:cNvSpPr>
            <p:nvPr/>
          </p:nvSpPr>
          <p:spPr bwMode="auto">
            <a:xfrm>
              <a:off x="2073" y="3251"/>
              <a:ext cx="5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(110)</a:t>
              </a:r>
            </a:p>
          </p:txBody>
        </p:sp>
        <p:sp>
          <p:nvSpPr>
            <p:cNvPr id="183312" name="Text Box 16"/>
            <p:cNvSpPr txBox="1">
              <a:spLocks noChangeArrowheads="1"/>
            </p:cNvSpPr>
            <p:nvPr/>
          </p:nvSpPr>
          <p:spPr bwMode="auto">
            <a:xfrm>
              <a:off x="897" y="3251"/>
              <a:ext cx="56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FF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(100)</a:t>
              </a:r>
            </a:p>
          </p:txBody>
        </p:sp>
      </p:grpSp>
      <p:pic>
        <p:nvPicPr>
          <p:cNvPr id="183314" name="Picture 1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84" t="23727" r="30154" b="25000"/>
          <a:stretch>
            <a:fillRect/>
          </a:stretch>
        </p:blipFill>
        <p:spPr bwMode="auto">
          <a:xfrm>
            <a:off x="6646863" y="1874838"/>
            <a:ext cx="2497137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3315" name="Text Box 19"/>
          <p:cNvSpPr txBox="1">
            <a:spLocks noChangeArrowheads="1"/>
          </p:cNvSpPr>
          <p:nvPr/>
        </p:nvSpPr>
        <p:spPr bwMode="auto">
          <a:xfrm>
            <a:off x="7981950" y="1385888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X</a:t>
            </a:r>
          </a:p>
        </p:txBody>
      </p:sp>
      <p:sp>
        <p:nvSpPr>
          <p:cNvPr id="183316" name="Text Box 20"/>
          <p:cNvSpPr txBox="1">
            <a:spLocks noChangeArrowheads="1"/>
          </p:cNvSpPr>
          <p:nvPr/>
        </p:nvSpPr>
        <p:spPr bwMode="auto">
          <a:xfrm>
            <a:off x="8458200" y="1978025"/>
            <a:ext cx="3873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K</a:t>
            </a:r>
          </a:p>
        </p:txBody>
      </p:sp>
      <p:sp>
        <p:nvSpPr>
          <p:cNvPr id="183317" name="Text Box 21"/>
          <p:cNvSpPr txBox="1">
            <a:spLocks noChangeArrowheads="1"/>
          </p:cNvSpPr>
          <p:nvPr/>
        </p:nvSpPr>
        <p:spPr bwMode="auto">
          <a:xfrm>
            <a:off x="7981950" y="2638425"/>
            <a:ext cx="354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L</a:t>
            </a:r>
          </a:p>
        </p:txBody>
      </p:sp>
      <p:sp>
        <p:nvSpPr>
          <p:cNvPr id="183318" name="Oval 22"/>
          <p:cNvSpPr>
            <a:spLocks noChangeArrowheads="1"/>
          </p:cNvSpPr>
          <p:nvPr/>
        </p:nvSpPr>
        <p:spPr bwMode="auto">
          <a:xfrm>
            <a:off x="7804150" y="20288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83319" name="Oval 23"/>
          <p:cNvSpPr>
            <a:spLocks noChangeArrowheads="1"/>
          </p:cNvSpPr>
          <p:nvPr/>
        </p:nvSpPr>
        <p:spPr bwMode="auto">
          <a:xfrm>
            <a:off x="7893050" y="26638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83320" name="Oval 24"/>
          <p:cNvSpPr>
            <a:spLocks noChangeArrowheads="1"/>
          </p:cNvSpPr>
          <p:nvPr/>
        </p:nvSpPr>
        <p:spPr bwMode="auto">
          <a:xfrm>
            <a:off x="8401050" y="2359025"/>
            <a:ext cx="88900" cy="88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AU"/>
          </a:p>
        </p:txBody>
      </p:sp>
      <p:sp>
        <p:nvSpPr>
          <p:cNvPr id="183321" name="Text Box 25"/>
          <p:cNvSpPr txBox="1">
            <a:spLocks noChangeArrowheads="1"/>
          </p:cNvSpPr>
          <p:nvPr/>
        </p:nvSpPr>
        <p:spPr bwMode="auto">
          <a:xfrm>
            <a:off x="7056438" y="4703763"/>
            <a:ext cx="16716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>
                <a:latin typeface="Symbol" pitchFamily="18" charset="2"/>
              </a:rPr>
              <a:t>G</a:t>
            </a:r>
            <a:r>
              <a:rPr lang="en-US" altLang="en-US"/>
              <a:t> at (0,0,0)</a:t>
            </a:r>
            <a:endParaRPr lang="en-US" altLang="en-US">
              <a:latin typeface="Symbol" pitchFamily="18" charset="2"/>
            </a:endParaRPr>
          </a:p>
        </p:txBody>
      </p:sp>
      <p:sp>
        <p:nvSpPr>
          <p:cNvPr id="183322" name="Line 26"/>
          <p:cNvSpPr>
            <a:spLocks noChangeShapeType="1"/>
          </p:cNvSpPr>
          <p:nvPr/>
        </p:nvSpPr>
        <p:spPr bwMode="auto">
          <a:xfrm flipV="1">
            <a:off x="7854950" y="1612900"/>
            <a:ext cx="0" cy="4286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3323" name="Line 27"/>
          <p:cNvSpPr>
            <a:spLocks noChangeShapeType="1"/>
          </p:cNvSpPr>
          <p:nvPr/>
        </p:nvSpPr>
        <p:spPr bwMode="auto">
          <a:xfrm rot="3481736" flipV="1">
            <a:off x="6946107" y="3210719"/>
            <a:ext cx="1587" cy="4286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3324" name="Line 28"/>
          <p:cNvSpPr>
            <a:spLocks noChangeShapeType="1"/>
          </p:cNvSpPr>
          <p:nvPr/>
        </p:nvSpPr>
        <p:spPr bwMode="auto">
          <a:xfrm rot="17522173" flipV="1">
            <a:off x="8908257" y="3144044"/>
            <a:ext cx="1587" cy="428625"/>
          </a:xfrm>
          <a:prstGeom prst="line">
            <a:avLst/>
          </a:prstGeom>
          <a:noFill/>
          <a:ln w="9525">
            <a:solidFill>
              <a:srgbClr val="FFF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AU"/>
          </a:p>
        </p:txBody>
      </p:sp>
      <p:sp>
        <p:nvSpPr>
          <p:cNvPr id="183325" name="Text Box 29"/>
          <p:cNvSpPr txBox="1">
            <a:spLocks noChangeArrowheads="1"/>
          </p:cNvSpPr>
          <p:nvPr/>
        </p:nvSpPr>
        <p:spPr bwMode="auto">
          <a:xfrm>
            <a:off x="6276975" y="5997575"/>
            <a:ext cx="28289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Cu: FCC (1 at/cell)</a:t>
            </a:r>
          </a:p>
          <a:p>
            <a:r>
              <a:rPr lang="en-US" altLang="en-US"/>
              <a:t>Recipr. Space BCC</a:t>
            </a:r>
          </a:p>
        </p:txBody>
      </p:sp>
    </p:spTree>
    <p:extLst>
      <p:ext uri="{BB962C8B-B14F-4D97-AF65-F5344CB8AC3E}">
        <p14:creationId xmlns:p14="http://schemas.microsoft.com/office/powerpoint/2010/main" val="2895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71475"/>
            <a:ext cx="7772400" cy="1143000"/>
          </a:xfrm>
        </p:spPr>
        <p:txBody>
          <a:bodyPr/>
          <a:lstStyle/>
          <a:p>
            <a:r>
              <a:rPr lang="en-US" altLang="en-US" dirty="0" smtClean="0"/>
              <a:t>Today</a:t>
            </a:r>
            <a:endParaRPr lang="en-US" altLang="en-US" dirty="0"/>
          </a:p>
        </p:txBody>
      </p:sp>
      <p:sp>
        <p:nvSpPr>
          <p:cNvPr id="79875" name="Text Box 3"/>
          <p:cNvSpPr txBox="1">
            <a:spLocks noChangeArrowheads="1"/>
          </p:cNvSpPr>
          <p:nvPr/>
        </p:nvSpPr>
        <p:spPr bwMode="auto">
          <a:xfrm>
            <a:off x="953798" y="2149476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endParaRPr lang="en-US" altLang="en-US"/>
          </a:p>
        </p:txBody>
      </p:sp>
      <p:sp>
        <p:nvSpPr>
          <p:cNvPr id="79876" name="Text Box 4"/>
          <p:cNvSpPr txBox="1">
            <a:spLocks noChangeArrowheads="1"/>
          </p:cNvSpPr>
          <p:nvPr/>
        </p:nvSpPr>
        <p:spPr bwMode="auto">
          <a:xfrm>
            <a:off x="1431635" y="1808163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79877" name="Text Box 5"/>
          <p:cNvSpPr txBox="1">
            <a:spLocks noChangeArrowheads="1"/>
          </p:cNvSpPr>
          <p:nvPr/>
        </p:nvSpPr>
        <p:spPr bwMode="auto">
          <a:xfrm>
            <a:off x="876300" y="1992315"/>
            <a:ext cx="6795450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</a:t>
            </a:r>
            <a:r>
              <a:rPr lang="en-US" altLang="en-US" dirty="0" smtClean="0"/>
              <a:t>Phonons &amp; physical properties (Ch.4 &amp; 5 </a:t>
            </a:r>
            <a:r>
              <a:rPr lang="en-US" altLang="en-US" dirty="0" err="1" smtClean="0"/>
              <a:t>Kittel</a:t>
            </a:r>
            <a:r>
              <a:rPr lang="en-US" altLang="en-US" dirty="0" smtClean="0"/>
              <a:t>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125916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42888"/>
            <a:ext cx="8121650" cy="1143000"/>
          </a:xfrm>
        </p:spPr>
        <p:txBody>
          <a:bodyPr/>
          <a:lstStyle/>
          <a:p>
            <a:r>
              <a:rPr lang="en-US" altLang="en-US"/>
              <a:t>Phonons &amp; Physical properties</a:t>
            </a:r>
          </a:p>
        </p:txBody>
      </p:sp>
      <p:sp>
        <p:nvSpPr>
          <p:cNvPr id="132099" name="Text Box 3"/>
          <p:cNvSpPr txBox="1">
            <a:spLocks noChangeArrowheads="1"/>
          </p:cNvSpPr>
          <p:nvPr/>
        </p:nvSpPr>
        <p:spPr bwMode="auto">
          <a:xfrm>
            <a:off x="1947863" y="1682750"/>
            <a:ext cx="5376862" cy="447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buFontTx/>
              <a:buChar char="•"/>
            </a:pPr>
            <a:r>
              <a:rPr lang="en-US" altLang="en-US" sz="3200"/>
              <a:t> Propagation of sound</a:t>
            </a:r>
            <a:br>
              <a:rPr lang="en-US" altLang="en-US" sz="3200"/>
            </a:br>
            <a:endParaRPr lang="en-US" altLang="en-US" sz="3200"/>
          </a:p>
          <a:p>
            <a:pPr algn="l">
              <a:buFontTx/>
              <a:buChar char="•"/>
            </a:pPr>
            <a:r>
              <a:rPr lang="en-US" altLang="en-US" sz="3200"/>
              <a:t> Optical properties (infrared)</a:t>
            </a:r>
            <a:br>
              <a:rPr lang="en-US" altLang="en-US" sz="3200"/>
            </a:br>
            <a:endParaRPr lang="en-US" altLang="en-US" sz="3200"/>
          </a:p>
          <a:p>
            <a:pPr algn="l">
              <a:buFontTx/>
              <a:buChar char="•"/>
            </a:pPr>
            <a:r>
              <a:rPr lang="en-US" altLang="en-US" sz="3200"/>
              <a:t> Lattice expansion</a:t>
            </a:r>
            <a:br>
              <a:rPr lang="en-US" altLang="en-US" sz="3200"/>
            </a:br>
            <a:endParaRPr lang="en-US" altLang="en-US" sz="3200"/>
          </a:p>
          <a:p>
            <a:pPr algn="l">
              <a:buFontTx/>
              <a:buChar char="•"/>
            </a:pPr>
            <a:r>
              <a:rPr lang="en-US" altLang="en-US" sz="3200"/>
              <a:t> Heat capacity</a:t>
            </a:r>
            <a:br>
              <a:rPr lang="en-US" altLang="en-US" sz="3200"/>
            </a:br>
            <a:endParaRPr lang="en-US" altLang="en-US" sz="3200"/>
          </a:p>
          <a:p>
            <a:pPr algn="l">
              <a:buFontTx/>
              <a:buChar char="•"/>
            </a:pPr>
            <a:r>
              <a:rPr lang="en-US" altLang="en-US" sz="3200"/>
              <a:t> Thermal conductivity</a:t>
            </a:r>
          </a:p>
        </p:txBody>
      </p:sp>
    </p:spTree>
    <p:extLst>
      <p:ext uri="{BB962C8B-B14F-4D97-AF65-F5344CB8AC3E}">
        <p14:creationId xmlns:p14="http://schemas.microsoft.com/office/powerpoint/2010/main" val="122134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Today: Thermal properties</a:t>
            </a:r>
          </a:p>
        </p:txBody>
      </p:sp>
      <p:sp>
        <p:nvSpPr>
          <p:cNvPr id="193539" name="Text Box 3"/>
          <p:cNvSpPr txBox="1">
            <a:spLocks noChangeArrowheads="1"/>
          </p:cNvSpPr>
          <p:nvPr/>
        </p:nvSpPr>
        <p:spPr bwMode="auto">
          <a:xfrm>
            <a:off x="1695028" y="2139949"/>
            <a:ext cx="6103937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Thermal expansion (classical)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Lattice specific heat</a:t>
            </a:r>
          </a:p>
          <a:p>
            <a:pPr lvl="2" algn="l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n-US" dirty="0"/>
              <a:t> Density of States</a:t>
            </a:r>
          </a:p>
          <a:p>
            <a:pPr lvl="4" algn="l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n-US" dirty="0"/>
              <a:t> Debye model</a:t>
            </a:r>
          </a:p>
          <a:p>
            <a:pPr lvl="4" algn="l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n-US" dirty="0"/>
              <a:t> Einstein model</a:t>
            </a:r>
          </a:p>
          <a:p>
            <a:pPr algn="l">
              <a:lnSpc>
                <a:spcPct val="120000"/>
              </a:lnSpc>
              <a:buFontTx/>
              <a:buChar char="•"/>
            </a:pPr>
            <a:r>
              <a:rPr lang="en-US" altLang="en-US" dirty="0"/>
              <a:t> Thermal conductivity</a:t>
            </a:r>
          </a:p>
          <a:p>
            <a:pPr lvl="2" algn="l">
              <a:lnSpc>
                <a:spcPct val="120000"/>
              </a:lnSpc>
              <a:buFont typeface="Wingdings" pitchFamily="2" charset="2"/>
              <a:buChar char="Ø"/>
            </a:pPr>
            <a:r>
              <a:rPr lang="en-US" altLang="en-US" dirty="0"/>
              <a:t> Phonon scattering, mean free path</a:t>
            </a:r>
          </a:p>
        </p:txBody>
      </p:sp>
    </p:spTree>
    <p:extLst>
      <p:ext uri="{BB962C8B-B14F-4D97-AF65-F5344CB8AC3E}">
        <p14:creationId xmlns:p14="http://schemas.microsoft.com/office/powerpoint/2010/main" val="23047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Harmonic crystal:</a:t>
            </a:r>
            <a:br>
              <a:rPr lang="en-US" altLang="en-US"/>
            </a:br>
            <a:r>
              <a:rPr lang="en-US" altLang="en-US"/>
              <a:t>No thermal expansion</a:t>
            </a:r>
          </a:p>
        </p:txBody>
      </p:sp>
      <p:grpSp>
        <p:nvGrpSpPr>
          <p:cNvPr id="123991" name="Group 87"/>
          <p:cNvGrpSpPr>
            <a:grpSpLocks/>
          </p:cNvGrpSpPr>
          <p:nvPr/>
        </p:nvGrpSpPr>
        <p:grpSpPr bwMode="auto">
          <a:xfrm>
            <a:off x="1333500" y="1976438"/>
            <a:ext cx="6477000" cy="958850"/>
            <a:chOff x="348" y="1200"/>
            <a:chExt cx="4080" cy="604"/>
          </a:xfrm>
        </p:grpSpPr>
        <p:graphicFrame>
          <p:nvGraphicFramePr>
            <p:cNvPr id="123964" name="Object 60"/>
            <p:cNvGraphicFramePr>
              <a:graphicFrameLocks noChangeAspect="1"/>
            </p:cNvGraphicFramePr>
            <p:nvPr/>
          </p:nvGraphicFramePr>
          <p:xfrm>
            <a:off x="672" y="1464"/>
            <a:ext cx="1058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62" name="Equation" r:id="rId3" imgW="1295280" imgH="419040" progId="Equation.3">
                    <p:embed/>
                  </p:oleObj>
                </mc:Choice>
                <mc:Fallback>
                  <p:oleObj name="Equation" r:id="rId3" imgW="129528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1464"/>
                          <a:ext cx="1058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3965" name="Oval 61"/>
            <p:cNvSpPr>
              <a:spLocks noChangeArrowheads="1"/>
            </p:cNvSpPr>
            <p:nvPr/>
          </p:nvSpPr>
          <p:spPr bwMode="auto">
            <a:xfrm>
              <a:off x="348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66" name="Oval 62"/>
            <p:cNvSpPr>
              <a:spLocks noChangeArrowheads="1"/>
            </p:cNvSpPr>
            <p:nvPr/>
          </p:nvSpPr>
          <p:spPr bwMode="auto">
            <a:xfrm>
              <a:off x="684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67" name="Oval 63"/>
            <p:cNvSpPr>
              <a:spLocks noChangeArrowheads="1"/>
            </p:cNvSpPr>
            <p:nvPr/>
          </p:nvSpPr>
          <p:spPr bwMode="auto">
            <a:xfrm>
              <a:off x="1020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68" name="Oval 64"/>
            <p:cNvSpPr>
              <a:spLocks noChangeArrowheads="1"/>
            </p:cNvSpPr>
            <p:nvPr/>
          </p:nvSpPr>
          <p:spPr bwMode="auto">
            <a:xfrm>
              <a:off x="1452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69" name="Oval 65"/>
            <p:cNvSpPr>
              <a:spLocks noChangeArrowheads="1"/>
            </p:cNvSpPr>
            <p:nvPr/>
          </p:nvSpPr>
          <p:spPr bwMode="auto">
            <a:xfrm>
              <a:off x="1884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70" name="Oval 66"/>
            <p:cNvSpPr>
              <a:spLocks noChangeArrowheads="1"/>
            </p:cNvSpPr>
            <p:nvPr/>
          </p:nvSpPr>
          <p:spPr bwMode="auto">
            <a:xfrm>
              <a:off x="2316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71" name="Oval 67"/>
            <p:cNvSpPr>
              <a:spLocks noChangeArrowheads="1"/>
            </p:cNvSpPr>
            <p:nvPr/>
          </p:nvSpPr>
          <p:spPr bwMode="auto">
            <a:xfrm>
              <a:off x="2748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72" name="Oval 68"/>
            <p:cNvSpPr>
              <a:spLocks noChangeArrowheads="1"/>
            </p:cNvSpPr>
            <p:nvPr/>
          </p:nvSpPr>
          <p:spPr bwMode="auto">
            <a:xfrm>
              <a:off x="3084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73" name="Oval 69"/>
            <p:cNvSpPr>
              <a:spLocks noChangeArrowheads="1"/>
            </p:cNvSpPr>
            <p:nvPr/>
          </p:nvSpPr>
          <p:spPr bwMode="auto">
            <a:xfrm>
              <a:off x="3420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74" name="Oval 70"/>
            <p:cNvSpPr>
              <a:spLocks noChangeArrowheads="1"/>
            </p:cNvSpPr>
            <p:nvPr/>
          </p:nvSpPr>
          <p:spPr bwMode="auto">
            <a:xfrm>
              <a:off x="3756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76" name="Oval 72"/>
            <p:cNvSpPr>
              <a:spLocks noChangeArrowheads="1"/>
            </p:cNvSpPr>
            <p:nvPr/>
          </p:nvSpPr>
          <p:spPr bwMode="auto">
            <a:xfrm>
              <a:off x="348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75" name="Oval 71"/>
            <p:cNvSpPr>
              <a:spLocks noChangeArrowheads="1"/>
            </p:cNvSpPr>
            <p:nvPr/>
          </p:nvSpPr>
          <p:spPr bwMode="auto">
            <a:xfrm>
              <a:off x="4092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77" name="Oval 73"/>
            <p:cNvSpPr>
              <a:spLocks noChangeArrowheads="1"/>
            </p:cNvSpPr>
            <p:nvPr/>
          </p:nvSpPr>
          <p:spPr bwMode="auto">
            <a:xfrm>
              <a:off x="732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78" name="Oval 74"/>
            <p:cNvSpPr>
              <a:spLocks noChangeArrowheads="1"/>
            </p:cNvSpPr>
            <p:nvPr/>
          </p:nvSpPr>
          <p:spPr bwMode="auto">
            <a:xfrm>
              <a:off x="1116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79" name="Oval 75"/>
            <p:cNvSpPr>
              <a:spLocks noChangeArrowheads="1"/>
            </p:cNvSpPr>
            <p:nvPr/>
          </p:nvSpPr>
          <p:spPr bwMode="auto">
            <a:xfrm>
              <a:off x="1500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80" name="Oval 76"/>
            <p:cNvSpPr>
              <a:spLocks noChangeArrowheads="1"/>
            </p:cNvSpPr>
            <p:nvPr/>
          </p:nvSpPr>
          <p:spPr bwMode="auto">
            <a:xfrm>
              <a:off x="1884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81" name="Oval 77"/>
            <p:cNvSpPr>
              <a:spLocks noChangeArrowheads="1"/>
            </p:cNvSpPr>
            <p:nvPr/>
          </p:nvSpPr>
          <p:spPr bwMode="auto">
            <a:xfrm>
              <a:off x="2268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82" name="Oval 78"/>
            <p:cNvSpPr>
              <a:spLocks noChangeArrowheads="1"/>
            </p:cNvSpPr>
            <p:nvPr/>
          </p:nvSpPr>
          <p:spPr bwMode="auto">
            <a:xfrm>
              <a:off x="2652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83" name="Oval 79"/>
            <p:cNvSpPr>
              <a:spLocks noChangeArrowheads="1"/>
            </p:cNvSpPr>
            <p:nvPr/>
          </p:nvSpPr>
          <p:spPr bwMode="auto">
            <a:xfrm>
              <a:off x="3036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84" name="Oval 80"/>
            <p:cNvSpPr>
              <a:spLocks noChangeArrowheads="1"/>
            </p:cNvSpPr>
            <p:nvPr/>
          </p:nvSpPr>
          <p:spPr bwMode="auto">
            <a:xfrm>
              <a:off x="3420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85" name="Oval 81"/>
            <p:cNvSpPr>
              <a:spLocks noChangeArrowheads="1"/>
            </p:cNvSpPr>
            <p:nvPr/>
          </p:nvSpPr>
          <p:spPr bwMode="auto">
            <a:xfrm>
              <a:off x="3804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86" name="Oval 82"/>
            <p:cNvSpPr>
              <a:spLocks noChangeArrowheads="1"/>
            </p:cNvSpPr>
            <p:nvPr/>
          </p:nvSpPr>
          <p:spPr bwMode="auto">
            <a:xfrm>
              <a:off x="4188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87" name="Line 83"/>
            <p:cNvSpPr>
              <a:spLocks noChangeShapeType="1"/>
            </p:cNvSpPr>
            <p:nvPr/>
          </p:nvSpPr>
          <p:spPr bwMode="auto">
            <a:xfrm>
              <a:off x="2700" y="1536"/>
              <a:ext cx="19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88" name="Rectangle 84"/>
            <p:cNvSpPr>
              <a:spLocks noChangeArrowheads="1"/>
            </p:cNvSpPr>
            <p:nvPr/>
          </p:nvSpPr>
          <p:spPr bwMode="auto">
            <a:xfrm>
              <a:off x="2700" y="1487"/>
              <a:ext cx="2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en-US"/>
                <a:t>u</a:t>
              </a:r>
              <a:r>
                <a:rPr lang="en-US" altLang="en-US" baseline="-25000"/>
                <a:t>j</a:t>
              </a:r>
            </a:p>
          </p:txBody>
        </p:sp>
        <p:sp>
          <p:nvSpPr>
            <p:cNvPr id="123989" name="Line 85"/>
            <p:cNvSpPr>
              <a:spLocks noChangeShapeType="1"/>
            </p:cNvSpPr>
            <p:nvPr/>
          </p:nvSpPr>
          <p:spPr bwMode="auto">
            <a:xfrm>
              <a:off x="2028" y="1536"/>
              <a:ext cx="38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3990" name="Rectangle 86"/>
            <p:cNvSpPr>
              <a:spLocks noChangeArrowheads="1"/>
            </p:cNvSpPr>
            <p:nvPr/>
          </p:nvSpPr>
          <p:spPr bwMode="auto">
            <a:xfrm>
              <a:off x="2124" y="1487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en-US"/>
                <a:t>a</a:t>
              </a:r>
            </a:p>
          </p:txBody>
        </p:sp>
      </p:grpSp>
      <p:grpSp>
        <p:nvGrpSpPr>
          <p:cNvPr id="124002" name="Group 98"/>
          <p:cNvGrpSpPr>
            <a:grpSpLocks/>
          </p:cNvGrpSpPr>
          <p:nvPr/>
        </p:nvGrpSpPr>
        <p:grpSpPr bwMode="auto">
          <a:xfrm>
            <a:off x="733426" y="3244850"/>
            <a:ext cx="3525838" cy="2776538"/>
            <a:chOff x="87" y="1846"/>
            <a:chExt cx="2221" cy="1749"/>
          </a:xfrm>
        </p:grpSpPr>
        <p:sp>
          <p:nvSpPr>
            <p:cNvPr id="123992" name="Text Box 88"/>
            <p:cNvSpPr txBox="1">
              <a:spLocks noChangeArrowheads="1"/>
            </p:cNvSpPr>
            <p:nvPr/>
          </p:nvSpPr>
          <p:spPr bwMode="auto">
            <a:xfrm>
              <a:off x="87" y="1846"/>
              <a:ext cx="947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F0F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/>
                <a:t>Harmonic</a:t>
              </a:r>
            </a:p>
          </p:txBody>
        </p:sp>
        <p:graphicFrame>
          <p:nvGraphicFramePr>
            <p:cNvPr id="123993" name="Object 89"/>
            <p:cNvGraphicFramePr>
              <a:graphicFrameLocks noChangeAspect="1"/>
            </p:cNvGraphicFramePr>
            <p:nvPr/>
          </p:nvGraphicFramePr>
          <p:xfrm>
            <a:off x="92" y="2197"/>
            <a:ext cx="1088" cy="30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63" name="Equation" r:id="rId5" imgW="1726920" imgH="482400" progId="Equation.3">
                    <p:embed/>
                  </p:oleObj>
                </mc:Choice>
                <mc:Fallback>
                  <p:oleObj name="Equation" r:id="rId5" imgW="1726920" imgH="4824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" y="2197"/>
                          <a:ext cx="1088" cy="30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994" name="Object 90"/>
            <p:cNvGraphicFramePr>
              <a:graphicFrameLocks noChangeAspect="1"/>
            </p:cNvGraphicFramePr>
            <p:nvPr/>
          </p:nvGraphicFramePr>
          <p:xfrm>
            <a:off x="92" y="2564"/>
            <a:ext cx="1552" cy="3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64" name="Equation" r:id="rId7" imgW="2463480" imgH="495000" progId="Equation.3">
                    <p:embed/>
                  </p:oleObj>
                </mc:Choice>
                <mc:Fallback>
                  <p:oleObj name="Equation" r:id="rId7" imgW="2463480" imgH="4950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" y="2564"/>
                          <a:ext cx="1552" cy="3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3995" name="Object 91"/>
            <p:cNvGraphicFramePr>
              <a:graphicFrameLocks noChangeAspect="1"/>
            </p:cNvGraphicFramePr>
            <p:nvPr/>
          </p:nvGraphicFramePr>
          <p:xfrm>
            <a:off x="92" y="2939"/>
            <a:ext cx="2216" cy="6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965" name="Equation" r:id="rId9" imgW="3517560" imgH="1041120" progId="Equation.3">
                    <p:embed/>
                  </p:oleObj>
                </mc:Choice>
                <mc:Fallback>
                  <p:oleObj name="Equation" r:id="rId9" imgW="3517560" imgH="10411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0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92" y="2939"/>
                          <a:ext cx="2216" cy="6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24015" name="Group 111"/>
          <p:cNvGrpSpPr>
            <a:grpSpLocks/>
          </p:cNvGrpSpPr>
          <p:nvPr/>
        </p:nvGrpSpPr>
        <p:grpSpPr bwMode="auto">
          <a:xfrm>
            <a:off x="5529264" y="3459165"/>
            <a:ext cx="2449512" cy="2462213"/>
            <a:chOff x="3483" y="2179"/>
            <a:chExt cx="1543" cy="1551"/>
          </a:xfrm>
        </p:grpSpPr>
        <p:sp>
          <p:nvSpPr>
            <p:cNvPr id="124004" name="Freeform 100"/>
            <p:cNvSpPr>
              <a:spLocks noChangeAspect="1"/>
            </p:cNvSpPr>
            <p:nvPr/>
          </p:nvSpPr>
          <p:spPr bwMode="auto">
            <a:xfrm>
              <a:off x="3665" y="2626"/>
              <a:ext cx="1092" cy="848"/>
            </a:xfrm>
            <a:custGeom>
              <a:avLst/>
              <a:gdLst>
                <a:gd name="T0" fmla="*/ 241 w 23864"/>
                <a:gd name="T1" fmla="*/ 637 h 16025"/>
                <a:gd name="T2" fmla="*/ 723 w 23864"/>
                <a:gd name="T3" fmla="*/ 1874 h 16025"/>
                <a:gd name="T4" fmla="*/ 1205 w 23864"/>
                <a:gd name="T5" fmla="*/ 3059 h 16025"/>
                <a:gd name="T6" fmla="*/ 1688 w 23864"/>
                <a:gd name="T7" fmla="*/ 4192 h 16025"/>
                <a:gd name="T8" fmla="*/ 2170 w 23864"/>
                <a:gd name="T9" fmla="*/ 5273 h 16025"/>
                <a:gd name="T10" fmla="*/ 2652 w 23864"/>
                <a:gd name="T11" fmla="*/ 6304 h 16025"/>
                <a:gd name="T12" fmla="*/ 3134 w 23864"/>
                <a:gd name="T13" fmla="*/ 7281 h 16025"/>
                <a:gd name="T14" fmla="*/ 3616 w 23864"/>
                <a:gd name="T15" fmla="*/ 8207 h 16025"/>
                <a:gd name="T16" fmla="*/ 4099 w 23864"/>
                <a:gd name="T17" fmla="*/ 9080 h 16025"/>
                <a:gd name="T18" fmla="*/ 4581 w 23864"/>
                <a:gd name="T19" fmla="*/ 9902 h 16025"/>
                <a:gd name="T20" fmla="*/ 5063 w 23864"/>
                <a:gd name="T21" fmla="*/ 10673 h 16025"/>
                <a:gd name="T22" fmla="*/ 5545 w 23864"/>
                <a:gd name="T23" fmla="*/ 11391 h 16025"/>
                <a:gd name="T24" fmla="*/ 6026 w 23864"/>
                <a:gd name="T25" fmla="*/ 12058 h 16025"/>
                <a:gd name="T26" fmla="*/ 6509 w 23864"/>
                <a:gd name="T27" fmla="*/ 12673 h 16025"/>
                <a:gd name="T28" fmla="*/ 6991 w 23864"/>
                <a:gd name="T29" fmla="*/ 13238 h 16025"/>
                <a:gd name="T30" fmla="*/ 7473 w 23864"/>
                <a:gd name="T31" fmla="*/ 13749 h 16025"/>
                <a:gd name="T32" fmla="*/ 7955 w 23864"/>
                <a:gd name="T33" fmla="*/ 14209 h 16025"/>
                <a:gd name="T34" fmla="*/ 8438 w 23864"/>
                <a:gd name="T35" fmla="*/ 14617 h 16025"/>
                <a:gd name="T36" fmla="*/ 8920 w 23864"/>
                <a:gd name="T37" fmla="*/ 14973 h 16025"/>
                <a:gd name="T38" fmla="*/ 9402 w 23864"/>
                <a:gd name="T39" fmla="*/ 15277 h 16025"/>
                <a:gd name="T40" fmla="*/ 9884 w 23864"/>
                <a:gd name="T41" fmla="*/ 15529 h 16025"/>
                <a:gd name="T42" fmla="*/ 10366 w 23864"/>
                <a:gd name="T43" fmla="*/ 15730 h 16025"/>
                <a:gd name="T44" fmla="*/ 10849 w 23864"/>
                <a:gd name="T45" fmla="*/ 15879 h 16025"/>
                <a:gd name="T46" fmla="*/ 11330 w 23864"/>
                <a:gd name="T47" fmla="*/ 15976 h 16025"/>
                <a:gd name="T48" fmla="*/ 11811 w 23864"/>
                <a:gd name="T49" fmla="*/ 16021 h 16025"/>
                <a:gd name="T50" fmla="*/ 12293 w 23864"/>
                <a:gd name="T51" fmla="*/ 16015 h 16025"/>
                <a:gd name="T52" fmla="*/ 12775 w 23864"/>
                <a:gd name="T53" fmla="*/ 15957 h 16025"/>
                <a:gd name="T54" fmla="*/ 13257 w 23864"/>
                <a:gd name="T55" fmla="*/ 15847 h 16025"/>
                <a:gd name="T56" fmla="*/ 13740 w 23864"/>
                <a:gd name="T57" fmla="*/ 15685 h 16025"/>
                <a:gd name="T58" fmla="*/ 14222 w 23864"/>
                <a:gd name="T59" fmla="*/ 15471 h 16025"/>
                <a:gd name="T60" fmla="*/ 14704 w 23864"/>
                <a:gd name="T61" fmla="*/ 15206 h 16025"/>
                <a:gd name="T62" fmla="*/ 15186 w 23864"/>
                <a:gd name="T63" fmla="*/ 14888 h 16025"/>
                <a:gd name="T64" fmla="*/ 15669 w 23864"/>
                <a:gd name="T65" fmla="*/ 14520 h 16025"/>
                <a:gd name="T66" fmla="*/ 16151 w 23864"/>
                <a:gd name="T67" fmla="*/ 14098 h 16025"/>
                <a:gd name="T68" fmla="*/ 16633 w 23864"/>
                <a:gd name="T69" fmla="*/ 13626 h 16025"/>
                <a:gd name="T70" fmla="*/ 17114 w 23864"/>
                <a:gd name="T71" fmla="*/ 13101 h 16025"/>
                <a:gd name="T72" fmla="*/ 17596 w 23864"/>
                <a:gd name="T73" fmla="*/ 12525 h 16025"/>
                <a:gd name="T74" fmla="*/ 18079 w 23864"/>
                <a:gd name="T75" fmla="*/ 11897 h 16025"/>
                <a:gd name="T76" fmla="*/ 18561 w 23864"/>
                <a:gd name="T77" fmla="*/ 11217 h 16025"/>
                <a:gd name="T78" fmla="*/ 19043 w 23864"/>
                <a:gd name="T79" fmla="*/ 10486 h 16025"/>
                <a:gd name="T80" fmla="*/ 19525 w 23864"/>
                <a:gd name="T81" fmla="*/ 9701 h 16025"/>
                <a:gd name="T82" fmla="*/ 20007 w 23864"/>
                <a:gd name="T83" fmla="*/ 8867 h 16025"/>
                <a:gd name="T84" fmla="*/ 20490 w 23864"/>
                <a:gd name="T85" fmla="*/ 7980 h 16025"/>
                <a:gd name="T86" fmla="*/ 20972 w 23864"/>
                <a:gd name="T87" fmla="*/ 7041 h 16025"/>
                <a:gd name="T88" fmla="*/ 21454 w 23864"/>
                <a:gd name="T89" fmla="*/ 6051 h 16025"/>
                <a:gd name="T90" fmla="*/ 21936 w 23864"/>
                <a:gd name="T91" fmla="*/ 5008 h 16025"/>
                <a:gd name="T92" fmla="*/ 22419 w 23864"/>
                <a:gd name="T93" fmla="*/ 3914 h 16025"/>
                <a:gd name="T94" fmla="*/ 22900 w 23864"/>
                <a:gd name="T95" fmla="*/ 2767 h 16025"/>
                <a:gd name="T96" fmla="*/ 23382 w 23864"/>
                <a:gd name="T97" fmla="*/ 1570 h 16025"/>
                <a:gd name="T98" fmla="*/ 23864 w 23864"/>
                <a:gd name="T99" fmla="*/ 320 h 160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3864" h="16025">
                  <a:moveTo>
                    <a:pt x="0" y="0"/>
                  </a:moveTo>
                  <a:lnTo>
                    <a:pt x="0" y="0"/>
                  </a:lnTo>
                  <a:lnTo>
                    <a:pt x="121" y="320"/>
                  </a:lnTo>
                  <a:lnTo>
                    <a:pt x="241" y="637"/>
                  </a:lnTo>
                  <a:lnTo>
                    <a:pt x="362" y="952"/>
                  </a:lnTo>
                  <a:lnTo>
                    <a:pt x="483" y="1263"/>
                  </a:lnTo>
                  <a:lnTo>
                    <a:pt x="603" y="1570"/>
                  </a:lnTo>
                  <a:lnTo>
                    <a:pt x="723" y="1874"/>
                  </a:lnTo>
                  <a:lnTo>
                    <a:pt x="844" y="2176"/>
                  </a:lnTo>
                  <a:lnTo>
                    <a:pt x="965" y="2473"/>
                  </a:lnTo>
                  <a:lnTo>
                    <a:pt x="1086" y="2767"/>
                  </a:lnTo>
                  <a:lnTo>
                    <a:pt x="1205" y="3059"/>
                  </a:lnTo>
                  <a:lnTo>
                    <a:pt x="1326" y="3348"/>
                  </a:lnTo>
                  <a:lnTo>
                    <a:pt x="1447" y="3632"/>
                  </a:lnTo>
                  <a:lnTo>
                    <a:pt x="1567" y="3914"/>
                  </a:lnTo>
                  <a:lnTo>
                    <a:pt x="1688" y="4192"/>
                  </a:lnTo>
                  <a:lnTo>
                    <a:pt x="1808" y="4468"/>
                  </a:lnTo>
                  <a:lnTo>
                    <a:pt x="1929" y="4740"/>
                  </a:lnTo>
                  <a:lnTo>
                    <a:pt x="2049" y="5008"/>
                  </a:lnTo>
                  <a:lnTo>
                    <a:pt x="2170" y="5273"/>
                  </a:lnTo>
                  <a:lnTo>
                    <a:pt x="2291" y="5536"/>
                  </a:lnTo>
                  <a:lnTo>
                    <a:pt x="2412" y="5795"/>
                  </a:lnTo>
                  <a:lnTo>
                    <a:pt x="2531" y="6051"/>
                  </a:lnTo>
                  <a:lnTo>
                    <a:pt x="2652" y="6304"/>
                  </a:lnTo>
                  <a:lnTo>
                    <a:pt x="2773" y="6552"/>
                  </a:lnTo>
                  <a:lnTo>
                    <a:pt x="2893" y="6798"/>
                  </a:lnTo>
                  <a:lnTo>
                    <a:pt x="3013" y="7041"/>
                  </a:lnTo>
                  <a:lnTo>
                    <a:pt x="3134" y="7281"/>
                  </a:lnTo>
                  <a:lnTo>
                    <a:pt x="3255" y="7517"/>
                  </a:lnTo>
                  <a:lnTo>
                    <a:pt x="3375" y="7750"/>
                  </a:lnTo>
                  <a:lnTo>
                    <a:pt x="3496" y="7980"/>
                  </a:lnTo>
                  <a:lnTo>
                    <a:pt x="3616" y="8207"/>
                  </a:lnTo>
                  <a:lnTo>
                    <a:pt x="3737" y="8429"/>
                  </a:lnTo>
                  <a:lnTo>
                    <a:pt x="3857" y="8650"/>
                  </a:lnTo>
                  <a:lnTo>
                    <a:pt x="3978" y="8867"/>
                  </a:lnTo>
                  <a:lnTo>
                    <a:pt x="4099" y="9080"/>
                  </a:lnTo>
                  <a:lnTo>
                    <a:pt x="4220" y="9290"/>
                  </a:lnTo>
                  <a:lnTo>
                    <a:pt x="4339" y="9498"/>
                  </a:lnTo>
                  <a:lnTo>
                    <a:pt x="4460" y="9701"/>
                  </a:lnTo>
                  <a:lnTo>
                    <a:pt x="4581" y="9902"/>
                  </a:lnTo>
                  <a:lnTo>
                    <a:pt x="4701" y="10100"/>
                  </a:lnTo>
                  <a:lnTo>
                    <a:pt x="4821" y="10294"/>
                  </a:lnTo>
                  <a:lnTo>
                    <a:pt x="4942" y="10486"/>
                  </a:lnTo>
                  <a:lnTo>
                    <a:pt x="5063" y="10673"/>
                  </a:lnTo>
                  <a:lnTo>
                    <a:pt x="5183" y="10858"/>
                  </a:lnTo>
                  <a:lnTo>
                    <a:pt x="5304" y="11038"/>
                  </a:lnTo>
                  <a:lnTo>
                    <a:pt x="5425" y="11217"/>
                  </a:lnTo>
                  <a:lnTo>
                    <a:pt x="5545" y="11391"/>
                  </a:lnTo>
                  <a:lnTo>
                    <a:pt x="5665" y="11564"/>
                  </a:lnTo>
                  <a:lnTo>
                    <a:pt x="5786" y="11732"/>
                  </a:lnTo>
                  <a:lnTo>
                    <a:pt x="5907" y="11897"/>
                  </a:lnTo>
                  <a:lnTo>
                    <a:pt x="6026" y="12058"/>
                  </a:lnTo>
                  <a:lnTo>
                    <a:pt x="6147" y="12218"/>
                  </a:lnTo>
                  <a:lnTo>
                    <a:pt x="6268" y="12373"/>
                  </a:lnTo>
                  <a:lnTo>
                    <a:pt x="6389" y="12525"/>
                  </a:lnTo>
                  <a:lnTo>
                    <a:pt x="6509" y="12673"/>
                  </a:lnTo>
                  <a:lnTo>
                    <a:pt x="6630" y="12819"/>
                  </a:lnTo>
                  <a:lnTo>
                    <a:pt x="6750" y="12962"/>
                  </a:lnTo>
                  <a:lnTo>
                    <a:pt x="6871" y="13101"/>
                  </a:lnTo>
                  <a:lnTo>
                    <a:pt x="6991" y="13238"/>
                  </a:lnTo>
                  <a:lnTo>
                    <a:pt x="7112" y="13370"/>
                  </a:lnTo>
                  <a:lnTo>
                    <a:pt x="7233" y="13500"/>
                  </a:lnTo>
                  <a:lnTo>
                    <a:pt x="7352" y="13626"/>
                  </a:lnTo>
                  <a:lnTo>
                    <a:pt x="7473" y="13749"/>
                  </a:lnTo>
                  <a:lnTo>
                    <a:pt x="7594" y="13869"/>
                  </a:lnTo>
                  <a:lnTo>
                    <a:pt x="7715" y="13985"/>
                  </a:lnTo>
                  <a:lnTo>
                    <a:pt x="7834" y="14098"/>
                  </a:lnTo>
                  <a:lnTo>
                    <a:pt x="7955" y="14209"/>
                  </a:lnTo>
                  <a:lnTo>
                    <a:pt x="8076" y="14316"/>
                  </a:lnTo>
                  <a:lnTo>
                    <a:pt x="8197" y="14419"/>
                  </a:lnTo>
                  <a:lnTo>
                    <a:pt x="8317" y="14520"/>
                  </a:lnTo>
                  <a:lnTo>
                    <a:pt x="8438" y="14617"/>
                  </a:lnTo>
                  <a:lnTo>
                    <a:pt x="8558" y="14710"/>
                  </a:lnTo>
                  <a:lnTo>
                    <a:pt x="8678" y="14801"/>
                  </a:lnTo>
                  <a:lnTo>
                    <a:pt x="8799" y="14888"/>
                  </a:lnTo>
                  <a:lnTo>
                    <a:pt x="8920" y="14973"/>
                  </a:lnTo>
                  <a:lnTo>
                    <a:pt x="9041" y="15053"/>
                  </a:lnTo>
                  <a:lnTo>
                    <a:pt x="9160" y="15132"/>
                  </a:lnTo>
                  <a:lnTo>
                    <a:pt x="9281" y="15206"/>
                  </a:lnTo>
                  <a:lnTo>
                    <a:pt x="9402" y="15277"/>
                  </a:lnTo>
                  <a:lnTo>
                    <a:pt x="9523" y="15345"/>
                  </a:lnTo>
                  <a:lnTo>
                    <a:pt x="9643" y="15410"/>
                  </a:lnTo>
                  <a:lnTo>
                    <a:pt x="9763" y="15471"/>
                  </a:lnTo>
                  <a:lnTo>
                    <a:pt x="9884" y="15529"/>
                  </a:lnTo>
                  <a:lnTo>
                    <a:pt x="10004" y="15585"/>
                  </a:lnTo>
                  <a:lnTo>
                    <a:pt x="10125" y="15637"/>
                  </a:lnTo>
                  <a:lnTo>
                    <a:pt x="10246" y="15685"/>
                  </a:lnTo>
                  <a:lnTo>
                    <a:pt x="10366" y="15730"/>
                  </a:lnTo>
                  <a:lnTo>
                    <a:pt x="10486" y="15772"/>
                  </a:lnTo>
                  <a:lnTo>
                    <a:pt x="10607" y="15811"/>
                  </a:lnTo>
                  <a:lnTo>
                    <a:pt x="10728" y="15847"/>
                  </a:lnTo>
                  <a:lnTo>
                    <a:pt x="10849" y="15879"/>
                  </a:lnTo>
                  <a:lnTo>
                    <a:pt x="10968" y="15908"/>
                  </a:lnTo>
                  <a:lnTo>
                    <a:pt x="11089" y="15934"/>
                  </a:lnTo>
                  <a:lnTo>
                    <a:pt x="11210" y="15957"/>
                  </a:lnTo>
                  <a:lnTo>
                    <a:pt x="11330" y="15976"/>
                  </a:lnTo>
                  <a:lnTo>
                    <a:pt x="11449" y="15993"/>
                  </a:lnTo>
                  <a:lnTo>
                    <a:pt x="11570" y="16006"/>
                  </a:lnTo>
                  <a:lnTo>
                    <a:pt x="11691" y="16015"/>
                  </a:lnTo>
                  <a:lnTo>
                    <a:pt x="11811" y="16021"/>
                  </a:lnTo>
                  <a:lnTo>
                    <a:pt x="11932" y="16025"/>
                  </a:lnTo>
                  <a:lnTo>
                    <a:pt x="12052" y="16025"/>
                  </a:lnTo>
                  <a:lnTo>
                    <a:pt x="12173" y="16021"/>
                  </a:lnTo>
                  <a:lnTo>
                    <a:pt x="12293" y="16015"/>
                  </a:lnTo>
                  <a:lnTo>
                    <a:pt x="12414" y="16006"/>
                  </a:lnTo>
                  <a:lnTo>
                    <a:pt x="12535" y="15993"/>
                  </a:lnTo>
                  <a:lnTo>
                    <a:pt x="12656" y="15976"/>
                  </a:lnTo>
                  <a:lnTo>
                    <a:pt x="12775" y="15957"/>
                  </a:lnTo>
                  <a:lnTo>
                    <a:pt x="12896" y="15934"/>
                  </a:lnTo>
                  <a:lnTo>
                    <a:pt x="13017" y="15908"/>
                  </a:lnTo>
                  <a:lnTo>
                    <a:pt x="13137" y="15879"/>
                  </a:lnTo>
                  <a:lnTo>
                    <a:pt x="13257" y="15847"/>
                  </a:lnTo>
                  <a:lnTo>
                    <a:pt x="13378" y="15811"/>
                  </a:lnTo>
                  <a:lnTo>
                    <a:pt x="13499" y="15772"/>
                  </a:lnTo>
                  <a:lnTo>
                    <a:pt x="13619" y="15730"/>
                  </a:lnTo>
                  <a:lnTo>
                    <a:pt x="13740" y="15685"/>
                  </a:lnTo>
                  <a:lnTo>
                    <a:pt x="13861" y="15637"/>
                  </a:lnTo>
                  <a:lnTo>
                    <a:pt x="13981" y="15585"/>
                  </a:lnTo>
                  <a:lnTo>
                    <a:pt x="14101" y="15529"/>
                  </a:lnTo>
                  <a:lnTo>
                    <a:pt x="14222" y="15471"/>
                  </a:lnTo>
                  <a:lnTo>
                    <a:pt x="14343" y="15410"/>
                  </a:lnTo>
                  <a:lnTo>
                    <a:pt x="14462" y="15345"/>
                  </a:lnTo>
                  <a:lnTo>
                    <a:pt x="14583" y="15277"/>
                  </a:lnTo>
                  <a:lnTo>
                    <a:pt x="14704" y="15206"/>
                  </a:lnTo>
                  <a:lnTo>
                    <a:pt x="14825" y="15132"/>
                  </a:lnTo>
                  <a:lnTo>
                    <a:pt x="14945" y="15053"/>
                  </a:lnTo>
                  <a:lnTo>
                    <a:pt x="15066" y="14973"/>
                  </a:lnTo>
                  <a:lnTo>
                    <a:pt x="15186" y="14888"/>
                  </a:lnTo>
                  <a:lnTo>
                    <a:pt x="15307" y="14801"/>
                  </a:lnTo>
                  <a:lnTo>
                    <a:pt x="15427" y="14710"/>
                  </a:lnTo>
                  <a:lnTo>
                    <a:pt x="15548" y="14617"/>
                  </a:lnTo>
                  <a:lnTo>
                    <a:pt x="15669" y="14520"/>
                  </a:lnTo>
                  <a:lnTo>
                    <a:pt x="15788" y="14419"/>
                  </a:lnTo>
                  <a:lnTo>
                    <a:pt x="15909" y="14316"/>
                  </a:lnTo>
                  <a:lnTo>
                    <a:pt x="16030" y="14209"/>
                  </a:lnTo>
                  <a:lnTo>
                    <a:pt x="16151" y="14098"/>
                  </a:lnTo>
                  <a:lnTo>
                    <a:pt x="16270" y="13985"/>
                  </a:lnTo>
                  <a:lnTo>
                    <a:pt x="16391" y="13869"/>
                  </a:lnTo>
                  <a:lnTo>
                    <a:pt x="16512" y="13749"/>
                  </a:lnTo>
                  <a:lnTo>
                    <a:pt x="16633" y="13626"/>
                  </a:lnTo>
                  <a:lnTo>
                    <a:pt x="16753" y="13500"/>
                  </a:lnTo>
                  <a:lnTo>
                    <a:pt x="16874" y="13370"/>
                  </a:lnTo>
                  <a:lnTo>
                    <a:pt x="16994" y="13238"/>
                  </a:lnTo>
                  <a:lnTo>
                    <a:pt x="17114" y="13101"/>
                  </a:lnTo>
                  <a:lnTo>
                    <a:pt x="17235" y="12962"/>
                  </a:lnTo>
                  <a:lnTo>
                    <a:pt x="17356" y="12819"/>
                  </a:lnTo>
                  <a:lnTo>
                    <a:pt x="17477" y="12673"/>
                  </a:lnTo>
                  <a:lnTo>
                    <a:pt x="17596" y="12525"/>
                  </a:lnTo>
                  <a:lnTo>
                    <a:pt x="17717" y="12373"/>
                  </a:lnTo>
                  <a:lnTo>
                    <a:pt x="17838" y="12218"/>
                  </a:lnTo>
                  <a:lnTo>
                    <a:pt x="17959" y="12058"/>
                  </a:lnTo>
                  <a:lnTo>
                    <a:pt x="18079" y="11897"/>
                  </a:lnTo>
                  <a:lnTo>
                    <a:pt x="18199" y="11732"/>
                  </a:lnTo>
                  <a:lnTo>
                    <a:pt x="18320" y="11564"/>
                  </a:lnTo>
                  <a:lnTo>
                    <a:pt x="18440" y="11391"/>
                  </a:lnTo>
                  <a:lnTo>
                    <a:pt x="18561" y="11217"/>
                  </a:lnTo>
                  <a:lnTo>
                    <a:pt x="18682" y="11038"/>
                  </a:lnTo>
                  <a:lnTo>
                    <a:pt x="18802" y="10858"/>
                  </a:lnTo>
                  <a:lnTo>
                    <a:pt x="18922" y="10673"/>
                  </a:lnTo>
                  <a:lnTo>
                    <a:pt x="19043" y="10486"/>
                  </a:lnTo>
                  <a:lnTo>
                    <a:pt x="19164" y="10294"/>
                  </a:lnTo>
                  <a:lnTo>
                    <a:pt x="19285" y="10100"/>
                  </a:lnTo>
                  <a:lnTo>
                    <a:pt x="19404" y="9902"/>
                  </a:lnTo>
                  <a:lnTo>
                    <a:pt x="19525" y="9701"/>
                  </a:lnTo>
                  <a:lnTo>
                    <a:pt x="19646" y="9498"/>
                  </a:lnTo>
                  <a:lnTo>
                    <a:pt x="19766" y="9290"/>
                  </a:lnTo>
                  <a:lnTo>
                    <a:pt x="19887" y="9080"/>
                  </a:lnTo>
                  <a:lnTo>
                    <a:pt x="20007" y="8867"/>
                  </a:lnTo>
                  <a:lnTo>
                    <a:pt x="20128" y="8650"/>
                  </a:lnTo>
                  <a:lnTo>
                    <a:pt x="20248" y="8429"/>
                  </a:lnTo>
                  <a:lnTo>
                    <a:pt x="20369" y="8207"/>
                  </a:lnTo>
                  <a:lnTo>
                    <a:pt x="20490" y="7980"/>
                  </a:lnTo>
                  <a:lnTo>
                    <a:pt x="20610" y="7750"/>
                  </a:lnTo>
                  <a:lnTo>
                    <a:pt x="20730" y="7517"/>
                  </a:lnTo>
                  <a:lnTo>
                    <a:pt x="20851" y="7281"/>
                  </a:lnTo>
                  <a:lnTo>
                    <a:pt x="20972" y="7041"/>
                  </a:lnTo>
                  <a:lnTo>
                    <a:pt x="21093" y="6798"/>
                  </a:lnTo>
                  <a:lnTo>
                    <a:pt x="21212" y="6552"/>
                  </a:lnTo>
                  <a:lnTo>
                    <a:pt x="21333" y="6304"/>
                  </a:lnTo>
                  <a:lnTo>
                    <a:pt x="21454" y="6051"/>
                  </a:lnTo>
                  <a:lnTo>
                    <a:pt x="21574" y="5795"/>
                  </a:lnTo>
                  <a:lnTo>
                    <a:pt x="21695" y="5536"/>
                  </a:lnTo>
                  <a:lnTo>
                    <a:pt x="21815" y="5273"/>
                  </a:lnTo>
                  <a:lnTo>
                    <a:pt x="21936" y="5008"/>
                  </a:lnTo>
                  <a:lnTo>
                    <a:pt x="22056" y="4740"/>
                  </a:lnTo>
                  <a:lnTo>
                    <a:pt x="22177" y="4468"/>
                  </a:lnTo>
                  <a:lnTo>
                    <a:pt x="22298" y="4192"/>
                  </a:lnTo>
                  <a:lnTo>
                    <a:pt x="22419" y="3914"/>
                  </a:lnTo>
                  <a:lnTo>
                    <a:pt x="22538" y="3632"/>
                  </a:lnTo>
                  <a:lnTo>
                    <a:pt x="22659" y="3348"/>
                  </a:lnTo>
                  <a:lnTo>
                    <a:pt x="22780" y="3059"/>
                  </a:lnTo>
                  <a:lnTo>
                    <a:pt x="22900" y="2767"/>
                  </a:lnTo>
                  <a:lnTo>
                    <a:pt x="23020" y="2473"/>
                  </a:lnTo>
                  <a:lnTo>
                    <a:pt x="23141" y="2176"/>
                  </a:lnTo>
                  <a:lnTo>
                    <a:pt x="23262" y="1874"/>
                  </a:lnTo>
                  <a:lnTo>
                    <a:pt x="23382" y="1570"/>
                  </a:lnTo>
                  <a:lnTo>
                    <a:pt x="23503" y="1263"/>
                  </a:lnTo>
                  <a:lnTo>
                    <a:pt x="23623" y="952"/>
                  </a:lnTo>
                  <a:lnTo>
                    <a:pt x="23744" y="637"/>
                  </a:lnTo>
                  <a:lnTo>
                    <a:pt x="23864" y="320"/>
                  </a:lnTo>
                </a:path>
              </a:pathLst>
            </a:custGeom>
            <a:noFill/>
            <a:ln w="28575">
              <a:solidFill>
                <a:srgbClr val="FFFF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AU"/>
            </a:p>
          </p:txBody>
        </p:sp>
        <p:grpSp>
          <p:nvGrpSpPr>
            <p:cNvPr id="124012" name="Group 108"/>
            <p:cNvGrpSpPr>
              <a:grpSpLocks/>
            </p:cNvGrpSpPr>
            <p:nvPr/>
          </p:nvGrpSpPr>
          <p:grpSpPr bwMode="auto">
            <a:xfrm>
              <a:off x="3483" y="2179"/>
              <a:ext cx="1543" cy="1551"/>
              <a:chOff x="3321" y="1891"/>
              <a:chExt cx="1543" cy="1551"/>
            </a:xfrm>
          </p:grpSpPr>
          <p:sp>
            <p:nvSpPr>
              <p:cNvPr id="124006" name="Line 102"/>
              <p:cNvSpPr>
                <a:spLocks noChangeShapeType="1"/>
              </p:cNvSpPr>
              <p:nvPr/>
            </p:nvSpPr>
            <p:spPr bwMode="auto">
              <a:xfrm>
                <a:off x="3321" y="3204"/>
                <a:ext cx="1494" cy="0"/>
              </a:xfrm>
              <a:prstGeom prst="line">
                <a:avLst/>
              </a:prstGeom>
              <a:noFill/>
              <a:ln w="1270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24007" name="Line 103"/>
              <p:cNvSpPr>
                <a:spLocks noChangeShapeType="1"/>
              </p:cNvSpPr>
              <p:nvPr/>
            </p:nvSpPr>
            <p:spPr bwMode="auto">
              <a:xfrm flipV="1">
                <a:off x="4046" y="2214"/>
                <a:ext cx="0" cy="990"/>
              </a:xfrm>
              <a:prstGeom prst="line">
                <a:avLst/>
              </a:prstGeom>
              <a:noFill/>
              <a:ln w="1270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24010" name="Text Box 106"/>
              <p:cNvSpPr txBox="1">
                <a:spLocks noChangeArrowheads="1"/>
              </p:cNvSpPr>
              <p:nvPr/>
            </p:nvSpPr>
            <p:spPr bwMode="auto">
              <a:xfrm>
                <a:off x="4640" y="3151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F0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u</a:t>
                </a:r>
              </a:p>
            </p:txBody>
          </p:sp>
          <p:sp>
            <p:nvSpPr>
              <p:cNvPr id="124011" name="Text Box 107"/>
              <p:cNvSpPr txBox="1">
                <a:spLocks noChangeArrowheads="1"/>
              </p:cNvSpPr>
              <p:nvPr/>
            </p:nvSpPr>
            <p:spPr bwMode="auto">
              <a:xfrm>
                <a:off x="3810" y="1891"/>
                <a:ext cx="48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F0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V(u)</a:t>
                </a:r>
              </a:p>
            </p:txBody>
          </p:sp>
        </p:grpSp>
      </p:grpSp>
      <p:sp>
        <p:nvSpPr>
          <p:cNvPr id="124013" name="Text Box 109"/>
          <p:cNvSpPr txBox="1">
            <a:spLocks noChangeArrowheads="1"/>
          </p:cNvSpPr>
          <p:nvPr/>
        </p:nvSpPr>
        <p:spPr bwMode="auto">
          <a:xfrm>
            <a:off x="2923556" y="6159501"/>
            <a:ext cx="321434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No lattice expansion !!</a:t>
            </a:r>
          </a:p>
        </p:txBody>
      </p:sp>
    </p:spTree>
    <p:extLst>
      <p:ext uri="{BB962C8B-B14F-4D97-AF65-F5344CB8AC3E}">
        <p14:creationId xmlns:p14="http://schemas.microsoft.com/office/powerpoint/2010/main" val="981479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Anharmonicity:</a:t>
            </a:r>
            <a:br>
              <a:rPr lang="en-US" altLang="en-US"/>
            </a:br>
            <a:r>
              <a:rPr lang="en-US" altLang="en-US"/>
              <a:t>Thermal expansion (classical)</a:t>
            </a:r>
          </a:p>
        </p:txBody>
      </p:sp>
      <p:grpSp>
        <p:nvGrpSpPr>
          <p:cNvPr id="125955" name="Group 3"/>
          <p:cNvGrpSpPr>
            <a:grpSpLocks/>
          </p:cNvGrpSpPr>
          <p:nvPr/>
        </p:nvGrpSpPr>
        <p:grpSpPr bwMode="auto">
          <a:xfrm>
            <a:off x="1066800" y="1762125"/>
            <a:ext cx="6477000" cy="958850"/>
            <a:chOff x="348" y="1200"/>
            <a:chExt cx="4080" cy="604"/>
          </a:xfrm>
        </p:grpSpPr>
        <p:graphicFrame>
          <p:nvGraphicFramePr>
            <p:cNvPr id="125956" name="Object 4"/>
            <p:cNvGraphicFramePr>
              <a:graphicFrameLocks noChangeAspect="1"/>
            </p:cNvGraphicFramePr>
            <p:nvPr/>
          </p:nvGraphicFramePr>
          <p:xfrm>
            <a:off x="672" y="1464"/>
            <a:ext cx="1058" cy="34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3986" name="Equation" r:id="rId3" imgW="1295280" imgH="419040" progId="Equation.3">
                    <p:embed/>
                  </p:oleObj>
                </mc:Choice>
                <mc:Fallback>
                  <p:oleObj name="Equation" r:id="rId3" imgW="1295280" imgH="4190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72" y="1464"/>
                          <a:ext cx="1058" cy="34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5957" name="Oval 5"/>
            <p:cNvSpPr>
              <a:spLocks noChangeArrowheads="1"/>
            </p:cNvSpPr>
            <p:nvPr/>
          </p:nvSpPr>
          <p:spPr bwMode="auto">
            <a:xfrm>
              <a:off x="348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58" name="Oval 6"/>
            <p:cNvSpPr>
              <a:spLocks noChangeArrowheads="1"/>
            </p:cNvSpPr>
            <p:nvPr/>
          </p:nvSpPr>
          <p:spPr bwMode="auto">
            <a:xfrm>
              <a:off x="684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59" name="Oval 7"/>
            <p:cNvSpPr>
              <a:spLocks noChangeArrowheads="1"/>
            </p:cNvSpPr>
            <p:nvPr/>
          </p:nvSpPr>
          <p:spPr bwMode="auto">
            <a:xfrm>
              <a:off x="1020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60" name="Oval 8"/>
            <p:cNvSpPr>
              <a:spLocks noChangeArrowheads="1"/>
            </p:cNvSpPr>
            <p:nvPr/>
          </p:nvSpPr>
          <p:spPr bwMode="auto">
            <a:xfrm>
              <a:off x="1452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61" name="Oval 9"/>
            <p:cNvSpPr>
              <a:spLocks noChangeArrowheads="1"/>
            </p:cNvSpPr>
            <p:nvPr/>
          </p:nvSpPr>
          <p:spPr bwMode="auto">
            <a:xfrm>
              <a:off x="1884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62" name="Oval 10"/>
            <p:cNvSpPr>
              <a:spLocks noChangeArrowheads="1"/>
            </p:cNvSpPr>
            <p:nvPr/>
          </p:nvSpPr>
          <p:spPr bwMode="auto">
            <a:xfrm>
              <a:off x="2316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63" name="Oval 11"/>
            <p:cNvSpPr>
              <a:spLocks noChangeArrowheads="1"/>
            </p:cNvSpPr>
            <p:nvPr/>
          </p:nvSpPr>
          <p:spPr bwMode="auto">
            <a:xfrm>
              <a:off x="2748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64" name="Oval 12"/>
            <p:cNvSpPr>
              <a:spLocks noChangeArrowheads="1"/>
            </p:cNvSpPr>
            <p:nvPr/>
          </p:nvSpPr>
          <p:spPr bwMode="auto">
            <a:xfrm>
              <a:off x="3084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65" name="Oval 13"/>
            <p:cNvSpPr>
              <a:spLocks noChangeArrowheads="1"/>
            </p:cNvSpPr>
            <p:nvPr/>
          </p:nvSpPr>
          <p:spPr bwMode="auto">
            <a:xfrm>
              <a:off x="3420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66" name="Oval 14"/>
            <p:cNvSpPr>
              <a:spLocks noChangeArrowheads="1"/>
            </p:cNvSpPr>
            <p:nvPr/>
          </p:nvSpPr>
          <p:spPr bwMode="auto">
            <a:xfrm>
              <a:off x="3756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67" name="Oval 15"/>
            <p:cNvSpPr>
              <a:spLocks noChangeArrowheads="1"/>
            </p:cNvSpPr>
            <p:nvPr/>
          </p:nvSpPr>
          <p:spPr bwMode="auto">
            <a:xfrm>
              <a:off x="348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68" name="Oval 16"/>
            <p:cNvSpPr>
              <a:spLocks noChangeArrowheads="1"/>
            </p:cNvSpPr>
            <p:nvPr/>
          </p:nvSpPr>
          <p:spPr bwMode="auto">
            <a:xfrm>
              <a:off x="4092" y="1200"/>
              <a:ext cx="240" cy="240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69" name="Oval 17"/>
            <p:cNvSpPr>
              <a:spLocks noChangeArrowheads="1"/>
            </p:cNvSpPr>
            <p:nvPr/>
          </p:nvSpPr>
          <p:spPr bwMode="auto">
            <a:xfrm>
              <a:off x="732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70" name="Oval 18"/>
            <p:cNvSpPr>
              <a:spLocks noChangeArrowheads="1"/>
            </p:cNvSpPr>
            <p:nvPr/>
          </p:nvSpPr>
          <p:spPr bwMode="auto">
            <a:xfrm>
              <a:off x="1116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71" name="Oval 19"/>
            <p:cNvSpPr>
              <a:spLocks noChangeArrowheads="1"/>
            </p:cNvSpPr>
            <p:nvPr/>
          </p:nvSpPr>
          <p:spPr bwMode="auto">
            <a:xfrm>
              <a:off x="1500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72" name="Oval 20"/>
            <p:cNvSpPr>
              <a:spLocks noChangeArrowheads="1"/>
            </p:cNvSpPr>
            <p:nvPr/>
          </p:nvSpPr>
          <p:spPr bwMode="auto">
            <a:xfrm>
              <a:off x="1884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73" name="Oval 21"/>
            <p:cNvSpPr>
              <a:spLocks noChangeArrowheads="1"/>
            </p:cNvSpPr>
            <p:nvPr/>
          </p:nvSpPr>
          <p:spPr bwMode="auto">
            <a:xfrm>
              <a:off x="2268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74" name="Oval 22"/>
            <p:cNvSpPr>
              <a:spLocks noChangeArrowheads="1"/>
            </p:cNvSpPr>
            <p:nvPr/>
          </p:nvSpPr>
          <p:spPr bwMode="auto">
            <a:xfrm>
              <a:off x="2652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75" name="Oval 23"/>
            <p:cNvSpPr>
              <a:spLocks noChangeArrowheads="1"/>
            </p:cNvSpPr>
            <p:nvPr/>
          </p:nvSpPr>
          <p:spPr bwMode="auto">
            <a:xfrm>
              <a:off x="3036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76" name="Oval 24"/>
            <p:cNvSpPr>
              <a:spLocks noChangeArrowheads="1"/>
            </p:cNvSpPr>
            <p:nvPr/>
          </p:nvSpPr>
          <p:spPr bwMode="auto">
            <a:xfrm>
              <a:off x="3420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77" name="Oval 25"/>
            <p:cNvSpPr>
              <a:spLocks noChangeArrowheads="1"/>
            </p:cNvSpPr>
            <p:nvPr/>
          </p:nvSpPr>
          <p:spPr bwMode="auto">
            <a:xfrm>
              <a:off x="3804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78" name="Oval 26"/>
            <p:cNvSpPr>
              <a:spLocks noChangeArrowheads="1"/>
            </p:cNvSpPr>
            <p:nvPr/>
          </p:nvSpPr>
          <p:spPr bwMode="auto">
            <a:xfrm>
              <a:off x="4188" y="1200"/>
              <a:ext cx="240" cy="240"/>
            </a:xfrm>
            <a:prstGeom prst="ellipse">
              <a:avLst/>
            </a:prstGeom>
            <a:solidFill>
              <a:srgbClr val="FFFF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79" name="Line 27"/>
            <p:cNvSpPr>
              <a:spLocks noChangeShapeType="1"/>
            </p:cNvSpPr>
            <p:nvPr/>
          </p:nvSpPr>
          <p:spPr bwMode="auto">
            <a:xfrm>
              <a:off x="2700" y="1536"/>
              <a:ext cx="192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80" name="Rectangle 28"/>
            <p:cNvSpPr>
              <a:spLocks noChangeArrowheads="1"/>
            </p:cNvSpPr>
            <p:nvPr/>
          </p:nvSpPr>
          <p:spPr bwMode="auto">
            <a:xfrm>
              <a:off x="2700" y="1487"/>
              <a:ext cx="253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en-US"/>
                <a:t>u</a:t>
              </a:r>
              <a:r>
                <a:rPr lang="en-US" altLang="en-US" baseline="-25000"/>
                <a:t>j</a:t>
              </a:r>
            </a:p>
          </p:txBody>
        </p:sp>
        <p:sp>
          <p:nvSpPr>
            <p:cNvPr id="125981" name="Line 29"/>
            <p:cNvSpPr>
              <a:spLocks noChangeShapeType="1"/>
            </p:cNvSpPr>
            <p:nvPr/>
          </p:nvSpPr>
          <p:spPr bwMode="auto">
            <a:xfrm>
              <a:off x="2028" y="1536"/>
              <a:ext cx="384" cy="0"/>
            </a:xfrm>
            <a:prstGeom prst="line">
              <a:avLst/>
            </a:prstGeom>
            <a:noFill/>
            <a:ln w="9525">
              <a:solidFill>
                <a:srgbClr val="FFFF00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AU"/>
            </a:p>
          </p:txBody>
        </p:sp>
        <p:sp>
          <p:nvSpPr>
            <p:cNvPr id="125982" name="Rectangle 30"/>
            <p:cNvSpPr>
              <a:spLocks noChangeArrowheads="1"/>
            </p:cNvSpPr>
            <p:nvPr/>
          </p:nvSpPr>
          <p:spPr bwMode="auto">
            <a:xfrm>
              <a:off x="2124" y="1487"/>
              <a:ext cx="224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altLang="en-US"/>
                <a:t>a</a:t>
              </a:r>
            </a:p>
          </p:txBody>
        </p:sp>
      </p:grpSp>
      <p:graphicFrame>
        <p:nvGraphicFramePr>
          <p:cNvPr id="125988" name="Object 36"/>
          <p:cNvGraphicFramePr>
            <a:graphicFrameLocks noChangeAspect="1"/>
          </p:cNvGraphicFramePr>
          <p:nvPr/>
        </p:nvGraphicFramePr>
        <p:xfrm>
          <a:off x="200025" y="3436938"/>
          <a:ext cx="267970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7" name="Equation" r:id="rId5" imgW="2679480" imgH="482400" progId="Equation.3">
                  <p:embed/>
                </p:oleObj>
              </mc:Choice>
              <mc:Fallback>
                <p:oleObj name="Equation" r:id="rId5" imgW="26794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5" y="3436938"/>
                        <a:ext cx="2679700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89" name="Object 37"/>
          <p:cNvGraphicFramePr>
            <a:graphicFrameLocks noChangeAspect="1"/>
          </p:cNvGraphicFramePr>
          <p:nvPr/>
        </p:nvGraphicFramePr>
        <p:xfrm>
          <a:off x="200026" y="5224463"/>
          <a:ext cx="4089400" cy="723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8" name="Equation" r:id="rId7" imgW="4089240" imgH="723600" progId="Equation.3">
                  <p:embed/>
                </p:oleObj>
              </mc:Choice>
              <mc:Fallback>
                <p:oleObj name="Equation" r:id="rId7" imgW="4089240" imgH="723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6" y="5224463"/>
                        <a:ext cx="4089400" cy="723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5990" name="Object 38"/>
          <p:cNvGraphicFramePr>
            <a:graphicFrameLocks noChangeAspect="1"/>
          </p:cNvGraphicFramePr>
          <p:nvPr/>
        </p:nvGraphicFramePr>
        <p:xfrm>
          <a:off x="200026" y="4140202"/>
          <a:ext cx="5684838" cy="949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989" name="Equation" r:id="rId9" imgW="6235560" imgH="1041120" progId="Equation.3">
                  <p:embed/>
                </p:oleObj>
              </mc:Choice>
              <mc:Fallback>
                <p:oleObj name="Equation" r:id="rId9" imgW="6235560" imgH="1041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0026" y="4140202"/>
                        <a:ext cx="5684838" cy="949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5991" name="Text Box 39"/>
          <p:cNvSpPr txBox="1">
            <a:spLocks noChangeArrowheads="1"/>
          </p:cNvSpPr>
          <p:nvPr/>
        </p:nvSpPr>
        <p:spPr bwMode="auto">
          <a:xfrm>
            <a:off x="188651" y="2759076"/>
            <a:ext cx="30548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Weak anharmonicity </a:t>
            </a:r>
          </a:p>
        </p:txBody>
      </p:sp>
      <p:sp>
        <p:nvSpPr>
          <p:cNvPr id="125992" name="Text Box 40"/>
          <p:cNvSpPr txBox="1">
            <a:spLocks noChangeArrowheads="1"/>
          </p:cNvSpPr>
          <p:nvPr/>
        </p:nvSpPr>
        <p:spPr bwMode="auto">
          <a:xfrm>
            <a:off x="1325564" y="6073776"/>
            <a:ext cx="6553397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Lattice expansion is caused by anharmonicity !</a:t>
            </a:r>
          </a:p>
        </p:txBody>
      </p:sp>
      <p:grpSp>
        <p:nvGrpSpPr>
          <p:cNvPr id="126007" name="Group 55"/>
          <p:cNvGrpSpPr>
            <a:grpSpLocks/>
          </p:cNvGrpSpPr>
          <p:nvPr/>
        </p:nvGrpSpPr>
        <p:grpSpPr bwMode="auto">
          <a:xfrm>
            <a:off x="6286501" y="3030540"/>
            <a:ext cx="2506664" cy="2462213"/>
            <a:chOff x="3960" y="1909"/>
            <a:chExt cx="1579" cy="1551"/>
          </a:xfrm>
        </p:grpSpPr>
        <p:grpSp>
          <p:nvGrpSpPr>
            <p:cNvPr id="125995" name="Group 43"/>
            <p:cNvGrpSpPr>
              <a:grpSpLocks/>
            </p:cNvGrpSpPr>
            <p:nvPr/>
          </p:nvGrpSpPr>
          <p:grpSpPr bwMode="auto">
            <a:xfrm>
              <a:off x="3996" y="1909"/>
              <a:ext cx="1543" cy="1551"/>
              <a:chOff x="3321" y="1891"/>
              <a:chExt cx="1543" cy="1551"/>
            </a:xfrm>
          </p:grpSpPr>
          <p:sp>
            <p:nvSpPr>
              <p:cNvPr id="125996" name="Line 44"/>
              <p:cNvSpPr>
                <a:spLocks noChangeShapeType="1"/>
              </p:cNvSpPr>
              <p:nvPr/>
            </p:nvSpPr>
            <p:spPr bwMode="auto">
              <a:xfrm>
                <a:off x="3321" y="3204"/>
                <a:ext cx="1494" cy="0"/>
              </a:xfrm>
              <a:prstGeom prst="line">
                <a:avLst/>
              </a:prstGeom>
              <a:noFill/>
              <a:ln w="1270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25997" name="Line 45"/>
              <p:cNvSpPr>
                <a:spLocks noChangeShapeType="1"/>
              </p:cNvSpPr>
              <p:nvPr/>
            </p:nvSpPr>
            <p:spPr bwMode="auto">
              <a:xfrm flipV="1">
                <a:off x="4046" y="2214"/>
                <a:ext cx="0" cy="990"/>
              </a:xfrm>
              <a:prstGeom prst="line">
                <a:avLst/>
              </a:prstGeom>
              <a:noFill/>
              <a:ln w="12700">
                <a:solidFill>
                  <a:srgbClr val="FF0F0F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endParaRPr lang="en-AU"/>
              </a:p>
            </p:txBody>
          </p:sp>
          <p:sp>
            <p:nvSpPr>
              <p:cNvPr id="125998" name="Text Box 46"/>
              <p:cNvSpPr txBox="1">
                <a:spLocks noChangeArrowheads="1"/>
              </p:cNvSpPr>
              <p:nvPr/>
            </p:nvSpPr>
            <p:spPr bwMode="auto">
              <a:xfrm>
                <a:off x="4640" y="3151"/>
                <a:ext cx="224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F0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u</a:t>
                </a:r>
              </a:p>
            </p:txBody>
          </p:sp>
          <p:sp>
            <p:nvSpPr>
              <p:cNvPr id="125999" name="Text Box 47"/>
              <p:cNvSpPr txBox="1">
                <a:spLocks noChangeArrowheads="1"/>
              </p:cNvSpPr>
              <p:nvPr/>
            </p:nvSpPr>
            <p:spPr bwMode="auto">
              <a:xfrm>
                <a:off x="3810" y="1891"/>
                <a:ext cx="483" cy="29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F0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en-US" altLang="en-US"/>
                  <a:t>V(u)</a:t>
                </a:r>
              </a:p>
            </p:txBody>
          </p:sp>
        </p:grpSp>
        <p:grpSp>
          <p:nvGrpSpPr>
            <p:cNvPr id="126004" name="Group 52"/>
            <p:cNvGrpSpPr>
              <a:grpSpLocks noChangeAspect="1"/>
            </p:cNvGrpSpPr>
            <p:nvPr/>
          </p:nvGrpSpPr>
          <p:grpSpPr bwMode="auto">
            <a:xfrm>
              <a:off x="3960" y="2228"/>
              <a:ext cx="1515" cy="985"/>
              <a:chOff x="893" y="806"/>
              <a:chExt cx="4058" cy="2639"/>
            </a:xfrm>
          </p:grpSpPr>
          <p:sp>
            <p:nvSpPr>
              <p:cNvPr id="126005" name="Freeform 53"/>
              <p:cNvSpPr>
                <a:spLocks noChangeAspect="1"/>
              </p:cNvSpPr>
              <p:nvPr/>
            </p:nvSpPr>
            <p:spPr bwMode="auto">
              <a:xfrm>
                <a:off x="893" y="1415"/>
                <a:ext cx="4058" cy="2030"/>
              </a:xfrm>
              <a:custGeom>
                <a:avLst/>
                <a:gdLst>
                  <a:gd name="T0" fmla="*/ 0 w 24349"/>
                  <a:gd name="T1" fmla="*/ 0 h 12177"/>
                  <a:gd name="T2" fmla="*/ 492 w 24349"/>
                  <a:gd name="T3" fmla="*/ 964 h 12177"/>
                  <a:gd name="T4" fmla="*/ 983 w 24349"/>
                  <a:gd name="T5" fmla="*/ 1889 h 12177"/>
                  <a:gd name="T6" fmla="*/ 1476 w 24349"/>
                  <a:gd name="T7" fmla="*/ 2774 h 12177"/>
                  <a:gd name="T8" fmla="*/ 1967 w 24349"/>
                  <a:gd name="T9" fmla="*/ 3619 h 12177"/>
                  <a:gd name="T10" fmla="*/ 2460 w 24349"/>
                  <a:gd name="T11" fmla="*/ 4424 h 12177"/>
                  <a:gd name="T12" fmla="*/ 2951 w 24349"/>
                  <a:gd name="T13" fmla="*/ 5188 h 12177"/>
                  <a:gd name="T14" fmla="*/ 3444 w 24349"/>
                  <a:gd name="T15" fmla="*/ 5914 h 12177"/>
                  <a:gd name="T16" fmla="*/ 3935 w 24349"/>
                  <a:gd name="T17" fmla="*/ 6600 h 12177"/>
                  <a:gd name="T18" fmla="*/ 4427 w 24349"/>
                  <a:gd name="T19" fmla="*/ 7246 h 12177"/>
                  <a:gd name="T20" fmla="*/ 4919 w 24349"/>
                  <a:gd name="T21" fmla="*/ 7852 h 12177"/>
                  <a:gd name="T22" fmla="*/ 5411 w 24349"/>
                  <a:gd name="T23" fmla="*/ 8419 h 12177"/>
                  <a:gd name="T24" fmla="*/ 5903 w 24349"/>
                  <a:gd name="T25" fmla="*/ 8946 h 12177"/>
                  <a:gd name="T26" fmla="*/ 6395 w 24349"/>
                  <a:gd name="T27" fmla="*/ 9433 h 12177"/>
                  <a:gd name="T28" fmla="*/ 6886 w 24349"/>
                  <a:gd name="T29" fmla="*/ 9880 h 12177"/>
                  <a:gd name="T30" fmla="*/ 7379 w 24349"/>
                  <a:gd name="T31" fmla="*/ 10288 h 12177"/>
                  <a:gd name="T32" fmla="*/ 7870 w 24349"/>
                  <a:gd name="T33" fmla="*/ 10656 h 12177"/>
                  <a:gd name="T34" fmla="*/ 8363 w 24349"/>
                  <a:gd name="T35" fmla="*/ 10984 h 12177"/>
                  <a:gd name="T36" fmla="*/ 8854 w 24349"/>
                  <a:gd name="T37" fmla="*/ 11272 h 12177"/>
                  <a:gd name="T38" fmla="*/ 9346 w 24349"/>
                  <a:gd name="T39" fmla="*/ 11521 h 12177"/>
                  <a:gd name="T40" fmla="*/ 9838 w 24349"/>
                  <a:gd name="T41" fmla="*/ 11729 h 12177"/>
                  <a:gd name="T42" fmla="*/ 10330 w 24349"/>
                  <a:gd name="T43" fmla="*/ 11899 h 12177"/>
                  <a:gd name="T44" fmla="*/ 10822 w 24349"/>
                  <a:gd name="T45" fmla="*/ 12028 h 12177"/>
                  <a:gd name="T46" fmla="*/ 11314 w 24349"/>
                  <a:gd name="T47" fmla="*/ 12117 h 12177"/>
                  <a:gd name="T48" fmla="*/ 11805 w 24349"/>
                  <a:gd name="T49" fmla="*/ 12167 h 12177"/>
                  <a:gd name="T50" fmla="*/ 12297 w 24349"/>
                  <a:gd name="T51" fmla="*/ 12177 h 12177"/>
                  <a:gd name="T52" fmla="*/ 12788 w 24349"/>
                  <a:gd name="T53" fmla="*/ 12148 h 12177"/>
                  <a:gd name="T54" fmla="*/ 13281 w 24349"/>
                  <a:gd name="T55" fmla="*/ 12077 h 12177"/>
                  <a:gd name="T56" fmla="*/ 13772 w 24349"/>
                  <a:gd name="T57" fmla="*/ 11968 h 12177"/>
                  <a:gd name="T58" fmla="*/ 14264 w 24349"/>
                  <a:gd name="T59" fmla="*/ 11819 h 12177"/>
                  <a:gd name="T60" fmla="*/ 14756 w 24349"/>
                  <a:gd name="T61" fmla="*/ 11630 h 12177"/>
                  <a:gd name="T62" fmla="*/ 15248 w 24349"/>
                  <a:gd name="T63" fmla="*/ 11402 h 12177"/>
                  <a:gd name="T64" fmla="*/ 15740 w 24349"/>
                  <a:gd name="T65" fmla="*/ 11133 h 12177"/>
                  <a:gd name="T66" fmla="*/ 16232 w 24349"/>
                  <a:gd name="T67" fmla="*/ 10825 h 12177"/>
                  <a:gd name="T68" fmla="*/ 16725 w 24349"/>
                  <a:gd name="T69" fmla="*/ 10477 h 12177"/>
                  <a:gd name="T70" fmla="*/ 17216 w 24349"/>
                  <a:gd name="T71" fmla="*/ 10089 h 12177"/>
                  <a:gd name="T72" fmla="*/ 17708 w 24349"/>
                  <a:gd name="T73" fmla="*/ 9662 h 12177"/>
                  <a:gd name="T74" fmla="*/ 18200 w 24349"/>
                  <a:gd name="T75" fmla="*/ 9195 h 12177"/>
                  <a:gd name="T76" fmla="*/ 18692 w 24349"/>
                  <a:gd name="T77" fmla="*/ 8688 h 12177"/>
                  <a:gd name="T78" fmla="*/ 19184 w 24349"/>
                  <a:gd name="T79" fmla="*/ 8141 h 12177"/>
                  <a:gd name="T80" fmla="*/ 19676 w 24349"/>
                  <a:gd name="T81" fmla="*/ 7555 h 12177"/>
                  <a:gd name="T82" fmla="*/ 20167 w 24349"/>
                  <a:gd name="T83" fmla="*/ 6928 h 12177"/>
                  <a:gd name="T84" fmla="*/ 20660 w 24349"/>
                  <a:gd name="T85" fmla="*/ 6262 h 12177"/>
                  <a:gd name="T86" fmla="*/ 21151 w 24349"/>
                  <a:gd name="T87" fmla="*/ 5556 h 12177"/>
                  <a:gd name="T88" fmla="*/ 21644 w 24349"/>
                  <a:gd name="T89" fmla="*/ 4811 h 12177"/>
                  <a:gd name="T90" fmla="*/ 22135 w 24349"/>
                  <a:gd name="T91" fmla="*/ 4026 h 12177"/>
                  <a:gd name="T92" fmla="*/ 22627 w 24349"/>
                  <a:gd name="T93" fmla="*/ 3201 h 12177"/>
                  <a:gd name="T94" fmla="*/ 23119 w 24349"/>
                  <a:gd name="T95" fmla="*/ 2336 h 12177"/>
                  <a:gd name="T96" fmla="*/ 23611 w 24349"/>
                  <a:gd name="T97" fmla="*/ 1431 h 12177"/>
                  <a:gd name="T98" fmla="*/ 24103 w 24349"/>
                  <a:gd name="T99" fmla="*/ 488 h 121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349" h="12177">
                    <a:moveTo>
                      <a:pt x="0" y="0"/>
                    </a:moveTo>
                    <a:lnTo>
                      <a:pt x="0" y="0"/>
                    </a:lnTo>
                    <a:lnTo>
                      <a:pt x="246" y="488"/>
                    </a:lnTo>
                    <a:lnTo>
                      <a:pt x="492" y="964"/>
                    </a:lnTo>
                    <a:lnTo>
                      <a:pt x="737" y="1431"/>
                    </a:lnTo>
                    <a:lnTo>
                      <a:pt x="983" y="1889"/>
                    </a:lnTo>
                    <a:lnTo>
                      <a:pt x="1230" y="2336"/>
                    </a:lnTo>
                    <a:lnTo>
                      <a:pt x="1476" y="2774"/>
                    </a:lnTo>
                    <a:lnTo>
                      <a:pt x="1721" y="3201"/>
                    </a:lnTo>
                    <a:lnTo>
                      <a:pt x="1967" y="3619"/>
                    </a:lnTo>
                    <a:lnTo>
                      <a:pt x="2213" y="4026"/>
                    </a:lnTo>
                    <a:lnTo>
                      <a:pt x="2460" y="4424"/>
                    </a:lnTo>
                    <a:lnTo>
                      <a:pt x="2705" y="4811"/>
                    </a:lnTo>
                    <a:lnTo>
                      <a:pt x="2951" y="5188"/>
                    </a:lnTo>
                    <a:lnTo>
                      <a:pt x="3197" y="5556"/>
                    </a:lnTo>
                    <a:lnTo>
                      <a:pt x="3444" y="5914"/>
                    </a:lnTo>
                    <a:lnTo>
                      <a:pt x="3689" y="6262"/>
                    </a:lnTo>
                    <a:lnTo>
                      <a:pt x="3935" y="6600"/>
                    </a:lnTo>
                    <a:lnTo>
                      <a:pt x="4181" y="6928"/>
                    </a:lnTo>
                    <a:lnTo>
                      <a:pt x="4427" y="7246"/>
                    </a:lnTo>
                    <a:lnTo>
                      <a:pt x="4672" y="7555"/>
                    </a:lnTo>
                    <a:lnTo>
                      <a:pt x="4919" y="7852"/>
                    </a:lnTo>
                    <a:lnTo>
                      <a:pt x="5165" y="8141"/>
                    </a:lnTo>
                    <a:lnTo>
                      <a:pt x="5411" y="8419"/>
                    </a:lnTo>
                    <a:lnTo>
                      <a:pt x="5656" y="8688"/>
                    </a:lnTo>
                    <a:lnTo>
                      <a:pt x="5903" y="8946"/>
                    </a:lnTo>
                    <a:lnTo>
                      <a:pt x="6149" y="9195"/>
                    </a:lnTo>
                    <a:lnTo>
                      <a:pt x="6395" y="9433"/>
                    </a:lnTo>
                    <a:lnTo>
                      <a:pt x="6640" y="9662"/>
                    </a:lnTo>
                    <a:lnTo>
                      <a:pt x="6886" y="9880"/>
                    </a:lnTo>
                    <a:lnTo>
                      <a:pt x="7133" y="10089"/>
                    </a:lnTo>
                    <a:lnTo>
                      <a:pt x="7379" y="10288"/>
                    </a:lnTo>
                    <a:lnTo>
                      <a:pt x="7624" y="10477"/>
                    </a:lnTo>
                    <a:lnTo>
                      <a:pt x="7870" y="10656"/>
                    </a:lnTo>
                    <a:lnTo>
                      <a:pt x="8116" y="10825"/>
                    </a:lnTo>
                    <a:lnTo>
                      <a:pt x="8363" y="10984"/>
                    </a:lnTo>
                    <a:lnTo>
                      <a:pt x="8609" y="11133"/>
                    </a:lnTo>
                    <a:lnTo>
                      <a:pt x="8854" y="11272"/>
                    </a:lnTo>
                    <a:lnTo>
                      <a:pt x="9100" y="11402"/>
                    </a:lnTo>
                    <a:lnTo>
                      <a:pt x="9346" y="11521"/>
                    </a:lnTo>
                    <a:lnTo>
                      <a:pt x="9593" y="11630"/>
                    </a:lnTo>
                    <a:lnTo>
                      <a:pt x="9838" y="11729"/>
                    </a:lnTo>
                    <a:lnTo>
                      <a:pt x="10084" y="11819"/>
                    </a:lnTo>
                    <a:lnTo>
                      <a:pt x="10330" y="11899"/>
                    </a:lnTo>
                    <a:lnTo>
                      <a:pt x="10577" y="11968"/>
                    </a:lnTo>
                    <a:lnTo>
                      <a:pt x="10822" y="12028"/>
                    </a:lnTo>
                    <a:lnTo>
                      <a:pt x="11068" y="12077"/>
                    </a:lnTo>
                    <a:lnTo>
                      <a:pt x="11314" y="12117"/>
                    </a:lnTo>
                    <a:lnTo>
                      <a:pt x="11560" y="12148"/>
                    </a:lnTo>
                    <a:lnTo>
                      <a:pt x="11805" y="12167"/>
                    </a:lnTo>
                    <a:lnTo>
                      <a:pt x="12051" y="12177"/>
                    </a:lnTo>
                    <a:lnTo>
                      <a:pt x="12297" y="12177"/>
                    </a:lnTo>
                    <a:lnTo>
                      <a:pt x="12543" y="12167"/>
                    </a:lnTo>
                    <a:lnTo>
                      <a:pt x="12788" y="12148"/>
                    </a:lnTo>
                    <a:lnTo>
                      <a:pt x="13034" y="12117"/>
                    </a:lnTo>
                    <a:lnTo>
                      <a:pt x="13281" y="12077"/>
                    </a:lnTo>
                    <a:lnTo>
                      <a:pt x="13527" y="12028"/>
                    </a:lnTo>
                    <a:lnTo>
                      <a:pt x="13772" y="11968"/>
                    </a:lnTo>
                    <a:lnTo>
                      <a:pt x="14018" y="11899"/>
                    </a:lnTo>
                    <a:lnTo>
                      <a:pt x="14264" y="11819"/>
                    </a:lnTo>
                    <a:lnTo>
                      <a:pt x="14511" y="11729"/>
                    </a:lnTo>
                    <a:lnTo>
                      <a:pt x="14756" y="11630"/>
                    </a:lnTo>
                    <a:lnTo>
                      <a:pt x="15002" y="11521"/>
                    </a:lnTo>
                    <a:lnTo>
                      <a:pt x="15248" y="11402"/>
                    </a:lnTo>
                    <a:lnTo>
                      <a:pt x="15494" y="11272"/>
                    </a:lnTo>
                    <a:lnTo>
                      <a:pt x="15740" y="11133"/>
                    </a:lnTo>
                    <a:lnTo>
                      <a:pt x="15986" y="10984"/>
                    </a:lnTo>
                    <a:lnTo>
                      <a:pt x="16232" y="10825"/>
                    </a:lnTo>
                    <a:lnTo>
                      <a:pt x="16478" y="10656"/>
                    </a:lnTo>
                    <a:lnTo>
                      <a:pt x="16725" y="10477"/>
                    </a:lnTo>
                    <a:lnTo>
                      <a:pt x="16970" y="10288"/>
                    </a:lnTo>
                    <a:lnTo>
                      <a:pt x="17216" y="10089"/>
                    </a:lnTo>
                    <a:lnTo>
                      <a:pt x="17462" y="9880"/>
                    </a:lnTo>
                    <a:lnTo>
                      <a:pt x="17708" y="9662"/>
                    </a:lnTo>
                    <a:lnTo>
                      <a:pt x="17953" y="9433"/>
                    </a:lnTo>
                    <a:lnTo>
                      <a:pt x="18200" y="9195"/>
                    </a:lnTo>
                    <a:lnTo>
                      <a:pt x="18446" y="8946"/>
                    </a:lnTo>
                    <a:lnTo>
                      <a:pt x="18692" y="8688"/>
                    </a:lnTo>
                    <a:lnTo>
                      <a:pt x="18937" y="8419"/>
                    </a:lnTo>
                    <a:lnTo>
                      <a:pt x="19184" y="8141"/>
                    </a:lnTo>
                    <a:lnTo>
                      <a:pt x="19430" y="7852"/>
                    </a:lnTo>
                    <a:lnTo>
                      <a:pt x="19676" y="7555"/>
                    </a:lnTo>
                    <a:lnTo>
                      <a:pt x="19921" y="7246"/>
                    </a:lnTo>
                    <a:lnTo>
                      <a:pt x="20167" y="6928"/>
                    </a:lnTo>
                    <a:lnTo>
                      <a:pt x="20414" y="6600"/>
                    </a:lnTo>
                    <a:lnTo>
                      <a:pt x="20660" y="6262"/>
                    </a:lnTo>
                    <a:lnTo>
                      <a:pt x="20905" y="5914"/>
                    </a:lnTo>
                    <a:lnTo>
                      <a:pt x="21151" y="5556"/>
                    </a:lnTo>
                    <a:lnTo>
                      <a:pt x="21397" y="5188"/>
                    </a:lnTo>
                    <a:lnTo>
                      <a:pt x="21644" y="4811"/>
                    </a:lnTo>
                    <a:lnTo>
                      <a:pt x="21889" y="4424"/>
                    </a:lnTo>
                    <a:lnTo>
                      <a:pt x="22135" y="4026"/>
                    </a:lnTo>
                    <a:lnTo>
                      <a:pt x="22381" y="3619"/>
                    </a:lnTo>
                    <a:lnTo>
                      <a:pt x="22627" y="3201"/>
                    </a:lnTo>
                    <a:lnTo>
                      <a:pt x="22873" y="2774"/>
                    </a:lnTo>
                    <a:lnTo>
                      <a:pt x="23119" y="2336"/>
                    </a:lnTo>
                    <a:lnTo>
                      <a:pt x="23365" y="1889"/>
                    </a:lnTo>
                    <a:lnTo>
                      <a:pt x="23611" y="1431"/>
                    </a:lnTo>
                    <a:lnTo>
                      <a:pt x="23856" y="964"/>
                    </a:lnTo>
                    <a:lnTo>
                      <a:pt x="24103" y="488"/>
                    </a:lnTo>
                    <a:lnTo>
                      <a:pt x="24349" y="0"/>
                    </a:lnTo>
                  </a:path>
                </a:pathLst>
              </a:custGeom>
              <a:noFill/>
              <a:ln w="28575" cap="flat">
                <a:solidFill>
                  <a:srgbClr val="FF0000"/>
                </a:solidFill>
                <a:prstDash val="sysDot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  <p:sp>
            <p:nvSpPr>
              <p:cNvPr id="126006" name="Freeform 54"/>
              <p:cNvSpPr>
                <a:spLocks noChangeAspect="1"/>
              </p:cNvSpPr>
              <p:nvPr/>
            </p:nvSpPr>
            <p:spPr bwMode="auto">
              <a:xfrm>
                <a:off x="893" y="806"/>
                <a:ext cx="4058" cy="2639"/>
              </a:xfrm>
              <a:custGeom>
                <a:avLst/>
                <a:gdLst>
                  <a:gd name="T0" fmla="*/ 0 w 24349"/>
                  <a:gd name="T1" fmla="*/ 0 h 15830"/>
                  <a:gd name="T2" fmla="*/ 492 w 24349"/>
                  <a:gd name="T3" fmla="*/ 1389 h 15830"/>
                  <a:gd name="T4" fmla="*/ 983 w 24349"/>
                  <a:gd name="T5" fmla="*/ 2705 h 15830"/>
                  <a:gd name="T6" fmla="*/ 1476 w 24349"/>
                  <a:gd name="T7" fmla="*/ 3947 h 15830"/>
                  <a:gd name="T8" fmla="*/ 1967 w 24349"/>
                  <a:gd name="T9" fmla="*/ 5119 h 15830"/>
                  <a:gd name="T10" fmla="*/ 2460 w 24349"/>
                  <a:gd name="T11" fmla="*/ 6221 h 15830"/>
                  <a:gd name="T12" fmla="*/ 2951 w 24349"/>
                  <a:gd name="T13" fmla="*/ 7254 h 15830"/>
                  <a:gd name="T14" fmla="*/ 3444 w 24349"/>
                  <a:gd name="T15" fmla="*/ 8220 h 15830"/>
                  <a:gd name="T16" fmla="*/ 3935 w 24349"/>
                  <a:gd name="T17" fmla="*/ 9121 h 15830"/>
                  <a:gd name="T18" fmla="*/ 4427 w 24349"/>
                  <a:gd name="T19" fmla="*/ 9958 h 15830"/>
                  <a:gd name="T20" fmla="*/ 4919 w 24349"/>
                  <a:gd name="T21" fmla="*/ 10732 h 15830"/>
                  <a:gd name="T22" fmla="*/ 5411 w 24349"/>
                  <a:gd name="T23" fmla="*/ 11446 h 15830"/>
                  <a:gd name="T24" fmla="*/ 5903 w 24349"/>
                  <a:gd name="T25" fmla="*/ 12100 h 15830"/>
                  <a:gd name="T26" fmla="*/ 6395 w 24349"/>
                  <a:gd name="T27" fmla="*/ 12696 h 15830"/>
                  <a:gd name="T28" fmla="*/ 6886 w 24349"/>
                  <a:gd name="T29" fmla="*/ 13234 h 15830"/>
                  <a:gd name="T30" fmla="*/ 7379 w 24349"/>
                  <a:gd name="T31" fmla="*/ 13718 h 15830"/>
                  <a:gd name="T32" fmla="*/ 7870 w 24349"/>
                  <a:gd name="T33" fmla="*/ 14147 h 15830"/>
                  <a:gd name="T34" fmla="*/ 8363 w 24349"/>
                  <a:gd name="T35" fmla="*/ 14525 h 15830"/>
                  <a:gd name="T36" fmla="*/ 8854 w 24349"/>
                  <a:gd name="T37" fmla="*/ 14851 h 15830"/>
                  <a:gd name="T38" fmla="*/ 9346 w 24349"/>
                  <a:gd name="T39" fmla="*/ 15128 h 15830"/>
                  <a:gd name="T40" fmla="*/ 9838 w 24349"/>
                  <a:gd name="T41" fmla="*/ 15357 h 15830"/>
                  <a:gd name="T42" fmla="*/ 10330 w 24349"/>
                  <a:gd name="T43" fmla="*/ 15538 h 15830"/>
                  <a:gd name="T44" fmla="*/ 10822 w 24349"/>
                  <a:gd name="T45" fmla="*/ 15676 h 15830"/>
                  <a:gd name="T46" fmla="*/ 11314 w 24349"/>
                  <a:gd name="T47" fmla="*/ 15769 h 15830"/>
                  <a:gd name="T48" fmla="*/ 11805 w 24349"/>
                  <a:gd name="T49" fmla="*/ 15820 h 15830"/>
                  <a:gd name="T50" fmla="*/ 12297 w 24349"/>
                  <a:gd name="T51" fmla="*/ 15830 h 15830"/>
                  <a:gd name="T52" fmla="*/ 12788 w 24349"/>
                  <a:gd name="T53" fmla="*/ 15801 h 15830"/>
                  <a:gd name="T54" fmla="*/ 13281 w 24349"/>
                  <a:gd name="T55" fmla="*/ 15733 h 15830"/>
                  <a:gd name="T56" fmla="*/ 13772 w 24349"/>
                  <a:gd name="T57" fmla="*/ 15629 h 15830"/>
                  <a:gd name="T58" fmla="*/ 14264 w 24349"/>
                  <a:gd name="T59" fmla="*/ 15491 h 15830"/>
                  <a:gd name="T60" fmla="*/ 14756 w 24349"/>
                  <a:gd name="T61" fmla="*/ 15318 h 15830"/>
                  <a:gd name="T62" fmla="*/ 15248 w 24349"/>
                  <a:gd name="T63" fmla="*/ 15113 h 15830"/>
                  <a:gd name="T64" fmla="*/ 15740 w 24349"/>
                  <a:gd name="T65" fmla="*/ 14877 h 15830"/>
                  <a:gd name="T66" fmla="*/ 16232 w 24349"/>
                  <a:gd name="T67" fmla="*/ 14613 h 15830"/>
                  <a:gd name="T68" fmla="*/ 16725 w 24349"/>
                  <a:gd name="T69" fmla="*/ 14321 h 15830"/>
                  <a:gd name="T70" fmla="*/ 17216 w 24349"/>
                  <a:gd name="T71" fmla="*/ 14002 h 15830"/>
                  <a:gd name="T72" fmla="*/ 17708 w 24349"/>
                  <a:gd name="T73" fmla="*/ 13658 h 15830"/>
                  <a:gd name="T74" fmla="*/ 18200 w 24349"/>
                  <a:gd name="T75" fmla="*/ 13290 h 15830"/>
                  <a:gd name="T76" fmla="*/ 18692 w 24349"/>
                  <a:gd name="T77" fmla="*/ 12902 h 15830"/>
                  <a:gd name="T78" fmla="*/ 19184 w 24349"/>
                  <a:gd name="T79" fmla="*/ 12492 h 15830"/>
                  <a:gd name="T80" fmla="*/ 19676 w 24349"/>
                  <a:gd name="T81" fmla="*/ 12062 h 15830"/>
                  <a:gd name="T82" fmla="*/ 20167 w 24349"/>
                  <a:gd name="T83" fmla="*/ 11616 h 15830"/>
                  <a:gd name="T84" fmla="*/ 20660 w 24349"/>
                  <a:gd name="T85" fmla="*/ 11152 h 15830"/>
                  <a:gd name="T86" fmla="*/ 21151 w 24349"/>
                  <a:gd name="T87" fmla="*/ 10674 h 15830"/>
                  <a:gd name="T88" fmla="*/ 21644 w 24349"/>
                  <a:gd name="T89" fmla="*/ 10182 h 15830"/>
                  <a:gd name="T90" fmla="*/ 22135 w 24349"/>
                  <a:gd name="T91" fmla="*/ 9680 h 15830"/>
                  <a:gd name="T92" fmla="*/ 22627 w 24349"/>
                  <a:gd name="T93" fmla="*/ 9165 h 15830"/>
                  <a:gd name="T94" fmla="*/ 23119 w 24349"/>
                  <a:gd name="T95" fmla="*/ 8643 h 15830"/>
                  <a:gd name="T96" fmla="*/ 23611 w 24349"/>
                  <a:gd name="T97" fmla="*/ 8114 h 15830"/>
                  <a:gd name="T98" fmla="*/ 24103 w 24349"/>
                  <a:gd name="T99" fmla="*/ 7577 h 158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24349" h="15830">
                    <a:moveTo>
                      <a:pt x="0" y="0"/>
                    </a:moveTo>
                    <a:lnTo>
                      <a:pt x="0" y="0"/>
                    </a:lnTo>
                    <a:lnTo>
                      <a:pt x="246" y="704"/>
                    </a:lnTo>
                    <a:lnTo>
                      <a:pt x="492" y="1389"/>
                    </a:lnTo>
                    <a:lnTo>
                      <a:pt x="737" y="2056"/>
                    </a:lnTo>
                    <a:lnTo>
                      <a:pt x="983" y="2705"/>
                    </a:lnTo>
                    <a:lnTo>
                      <a:pt x="1230" y="3335"/>
                    </a:lnTo>
                    <a:lnTo>
                      <a:pt x="1476" y="3947"/>
                    </a:lnTo>
                    <a:lnTo>
                      <a:pt x="1721" y="4542"/>
                    </a:lnTo>
                    <a:lnTo>
                      <a:pt x="1967" y="5119"/>
                    </a:lnTo>
                    <a:lnTo>
                      <a:pt x="2213" y="5678"/>
                    </a:lnTo>
                    <a:lnTo>
                      <a:pt x="2460" y="6221"/>
                    </a:lnTo>
                    <a:lnTo>
                      <a:pt x="2705" y="6746"/>
                    </a:lnTo>
                    <a:lnTo>
                      <a:pt x="2951" y="7254"/>
                    </a:lnTo>
                    <a:lnTo>
                      <a:pt x="3197" y="7746"/>
                    </a:lnTo>
                    <a:lnTo>
                      <a:pt x="3444" y="8220"/>
                    </a:lnTo>
                    <a:lnTo>
                      <a:pt x="3689" y="8678"/>
                    </a:lnTo>
                    <a:lnTo>
                      <a:pt x="3935" y="9121"/>
                    </a:lnTo>
                    <a:lnTo>
                      <a:pt x="4181" y="9547"/>
                    </a:lnTo>
                    <a:lnTo>
                      <a:pt x="4427" y="9958"/>
                    </a:lnTo>
                    <a:lnTo>
                      <a:pt x="4672" y="10353"/>
                    </a:lnTo>
                    <a:lnTo>
                      <a:pt x="4919" y="10732"/>
                    </a:lnTo>
                    <a:lnTo>
                      <a:pt x="5165" y="11096"/>
                    </a:lnTo>
                    <a:lnTo>
                      <a:pt x="5411" y="11446"/>
                    </a:lnTo>
                    <a:lnTo>
                      <a:pt x="5656" y="11780"/>
                    </a:lnTo>
                    <a:lnTo>
                      <a:pt x="5903" y="12100"/>
                    </a:lnTo>
                    <a:lnTo>
                      <a:pt x="6149" y="12405"/>
                    </a:lnTo>
                    <a:lnTo>
                      <a:pt x="6395" y="12696"/>
                    </a:lnTo>
                    <a:lnTo>
                      <a:pt x="6640" y="12972"/>
                    </a:lnTo>
                    <a:lnTo>
                      <a:pt x="6886" y="13234"/>
                    </a:lnTo>
                    <a:lnTo>
                      <a:pt x="7133" y="13483"/>
                    </a:lnTo>
                    <a:lnTo>
                      <a:pt x="7379" y="13718"/>
                    </a:lnTo>
                    <a:lnTo>
                      <a:pt x="7624" y="13939"/>
                    </a:lnTo>
                    <a:lnTo>
                      <a:pt x="7870" y="14147"/>
                    </a:lnTo>
                    <a:lnTo>
                      <a:pt x="8116" y="14343"/>
                    </a:lnTo>
                    <a:lnTo>
                      <a:pt x="8363" y="14525"/>
                    </a:lnTo>
                    <a:lnTo>
                      <a:pt x="8609" y="14694"/>
                    </a:lnTo>
                    <a:lnTo>
                      <a:pt x="8854" y="14851"/>
                    </a:lnTo>
                    <a:lnTo>
                      <a:pt x="9100" y="14996"/>
                    </a:lnTo>
                    <a:lnTo>
                      <a:pt x="9346" y="15128"/>
                    </a:lnTo>
                    <a:lnTo>
                      <a:pt x="9593" y="15249"/>
                    </a:lnTo>
                    <a:lnTo>
                      <a:pt x="9838" y="15357"/>
                    </a:lnTo>
                    <a:lnTo>
                      <a:pt x="10084" y="15454"/>
                    </a:lnTo>
                    <a:lnTo>
                      <a:pt x="10330" y="15538"/>
                    </a:lnTo>
                    <a:lnTo>
                      <a:pt x="10577" y="15613"/>
                    </a:lnTo>
                    <a:lnTo>
                      <a:pt x="10822" y="15676"/>
                    </a:lnTo>
                    <a:lnTo>
                      <a:pt x="11068" y="15728"/>
                    </a:lnTo>
                    <a:lnTo>
                      <a:pt x="11314" y="15769"/>
                    </a:lnTo>
                    <a:lnTo>
                      <a:pt x="11560" y="15800"/>
                    </a:lnTo>
                    <a:lnTo>
                      <a:pt x="11805" y="15820"/>
                    </a:lnTo>
                    <a:lnTo>
                      <a:pt x="12051" y="15830"/>
                    </a:lnTo>
                    <a:lnTo>
                      <a:pt x="12297" y="15830"/>
                    </a:lnTo>
                    <a:lnTo>
                      <a:pt x="12543" y="15820"/>
                    </a:lnTo>
                    <a:lnTo>
                      <a:pt x="12788" y="15801"/>
                    </a:lnTo>
                    <a:lnTo>
                      <a:pt x="13034" y="15772"/>
                    </a:lnTo>
                    <a:lnTo>
                      <a:pt x="13281" y="15733"/>
                    </a:lnTo>
                    <a:lnTo>
                      <a:pt x="13527" y="15686"/>
                    </a:lnTo>
                    <a:lnTo>
                      <a:pt x="13772" y="15629"/>
                    </a:lnTo>
                    <a:lnTo>
                      <a:pt x="14018" y="15564"/>
                    </a:lnTo>
                    <a:lnTo>
                      <a:pt x="14264" y="15491"/>
                    </a:lnTo>
                    <a:lnTo>
                      <a:pt x="14511" y="15409"/>
                    </a:lnTo>
                    <a:lnTo>
                      <a:pt x="14756" y="15318"/>
                    </a:lnTo>
                    <a:lnTo>
                      <a:pt x="15002" y="15219"/>
                    </a:lnTo>
                    <a:lnTo>
                      <a:pt x="15248" y="15113"/>
                    </a:lnTo>
                    <a:lnTo>
                      <a:pt x="15494" y="15000"/>
                    </a:lnTo>
                    <a:lnTo>
                      <a:pt x="15740" y="14877"/>
                    </a:lnTo>
                    <a:lnTo>
                      <a:pt x="15986" y="14749"/>
                    </a:lnTo>
                    <a:lnTo>
                      <a:pt x="16232" y="14613"/>
                    </a:lnTo>
                    <a:lnTo>
                      <a:pt x="16478" y="14471"/>
                    </a:lnTo>
                    <a:lnTo>
                      <a:pt x="16725" y="14321"/>
                    </a:lnTo>
                    <a:lnTo>
                      <a:pt x="16970" y="14165"/>
                    </a:lnTo>
                    <a:lnTo>
                      <a:pt x="17216" y="14002"/>
                    </a:lnTo>
                    <a:lnTo>
                      <a:pt x="17462" y="13833"/>
                    </a:lnTo>
                    <a:lnTo>
                      <a:pt x="17708" y="13658"/>
                    </a:lnTo>
                    <a:lnTo>
                      <a:pt x="17953" y="13477"/>
                    </a:lnTo>
                    <a:lnTo>
                      <a:pt x="18200" y="13290"/>
                    </a:lnTo>
                    <a:lnTo>
                      <a:pt x="18446" y="13099"/>
                    </a:lnTo>
                    <a:lnTo>
                      <a:pt x="18692" y="12902"/>
                    </a:lnTo>
                    <a:lnTo>
                      <a:pt x="18937" y="12699"/>
                    </a:lnTo>
                    <a:lnTo>
                      <a:pt x="19184" y="12492"/>
                    </a:lnTo>
                    <a:lnTo>
                      <a:pt x="19430" y="12279"/>
                    </a:lnTo>
                    <a:lnTo>
                      <a:pt x="19676" y="12062"/>
                    </a:lnTo>
                    <a:lnTo>
                      <a:pt x="19921" y="11841"/>
                    </a:lnTo>
                    <a:lnTo>
                      <a:pt x="20167" y="11616"/>
                    </a:lnTo>
                    <a:lnTo>
                      <a:pt x="20414" y="11386"/>
                    </a:lnTo>
                    <a:lnTo>
                      <a:pt x="20660" y="11152"/>
                    </a:lnTo>
                    <a:lnTo>
                      <a:pt x="20905" y="10915"/>
                    </a:lnTo>
                    <a:lnTo>
                      <a:pt x="21151" y="10674"/>
                    </a:lnTo>
                    <a:lnTo>
                      <a:pt x="21397" y="10430"/>
                    </a:lnTo>
                    <a:lnTo>
                      <a:pt x="21644" y="10182"/>
                    </a:lnTo>
                    <a:lnTo>
                      <a:pt x="21889" y="9933"/>
                    </a:lnTo>
                    <a:lnTo>
                      <a:pt x="22135" y="9680"/>
                    </a:lnTo>
                    <a:lnTo>
                      <a:pt x="22381" y="9424"/>
                    </a:lnTo>
                    <a:lnTo>
                      <a:pt x="22627" y="9165"/>
                    </a:lnTo>
                    <a:lnTo>
                      <a:pt x="22873" y="8905"/>
                    </a:lnTo>
                    <a:lnTo>
                      <a:pt x="23119" y="8643"/>
                    </a:lnTo>
                    <a:lnTo>
                      <a:pt x="23365" y="8379"/>
                    </a:lnTo>
                    <a:lnTo>
                      <a:pt x="23611" y="8114"/>
                    </a:lnTo>
                    <a:lnTo>
                      <a:pt x="23856" y="7846"/>
                    </a:lnTo>
                    <a:lnTo>
                      <a:pt x="24103" y="7577"/>
                    </a:lnTo>
                    <a:lnTo>
                      <a:pt x="24349" y="7307"/>
                    </a:lnTo>
                  </a:path>
                </a:pathLst>
              </a:custGeom>
              <a:noFill/>
              <a:ln w="28575" cmpd="sng">
                <a:solidFill>
                  <a:srgbClr val="FFFF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AU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74588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Specific heat</a:t>
            </a:r>
          </a:p>
        </p:txBody>
      </p:sp>
      <p:sp>
        <p:nvSpPr>
          <p:cNvPr id="133123" name="Text Box 3"/>
          <p:cNvSpPr txBox="1">
            <a:spLocks noChangeArrowheads="1"/>
          </p:cNvSpPr>
          <p:nvPr/>
        </p:nvSpPr>
        <p:spPr bwMode="auto">
          <a:xfrm>
            <a:off x="785813" y="1736725"/>
            <a:ext cx="2200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Heat capacity: </a:t>
            </a:r>
          </a:p>
        </p:txBody>
      </p:sp>
      <p:graphicFrame>
        <p:nvGraphicFramePr>
          <p:cNvPr id="133124" name="Object 4"/>
          <p:cNvGraphicFramePr>
            <a:graphicFrameLocks noChangeAspect="1"/>
          </p:cNvGraphicFramePr>
          <p:nvPr/>
        </p:nvGraphicFramePr>
        <p:xfrm>
          <a:off x="2986088" y="1622425"/>
          <a:ext cx="1270000" cy="80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8" name="Equation" r:id="rId4" imgW="1269720" imgH="799920" progId="Equation.3">
                  <p:embed/>
                </p:oleObj>
              </mc:Choice>
              <mc:Fallback>
                <p:oleObj name="Equation" r:id="rId4" imgW="1269720" imgH="799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1622425"/>
                        <a:ext cx="1270000" cy="80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5" name="Object 5"/>
          <p:cNvGraphicFramePr>
            <a:graphicFrameLocks noChangeAspect="1"/>
          </p:cNvGraphicFramePr>
          <p:nvPr/>
        </p:nvGraphicFramePr>
        <p:xfrm>
          <a:off x="1919288" y="3117850"/>
          <a:ext cx="5461000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19" name="Equation" r:id="rId6" imgW="5460840" imgH="850680" progId="Equation.3">
                  <p:embed/>
                </p:oleObj>
              </mc:Choice>
              <mc:Fallback>
                <p:oleObj name="Equation" r:id="rId6" imgW="546084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3117850"/>
                        <a:ext cx="5461000" cy="850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785813" y="2598738"/>
            <a:ext cx="59134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F0F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Summation over modes k and branches p:</a:t>
            </a:r>
          </a:p>
        </p:txBody>
      </p:sp>
      <p:graphicFrame>
        <p:nvGraphicFramePr>
          <p:cNvPr id="133127" name="Object 7"/>
          <p:cNvGraphicFramePr>
            <a:graphicFrameLocks noChangeAspect="1"/>
          </p:cNvGraphicFramePr>
          <p:nvPr/>
        </p:nvGraphicFramePr>
        <p:xfrm>
          <a:off x="1152525" y="5749925"/>
          <a:ext cx="2728913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0" name="Equation" r:id="rId8" imgW="2730240" imgH="647640" progId="Equation.3">
                  <p:embed/>
                </p:oleObj>
              </mc:Choice>
              <mc:Fallback>
                <p:oleObj name="Equation" r:id="rId8" imgW="273024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5749925"/>
                        <a:ext cx="2728913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3132" name="Group 12"/>
          <p:cNvGrpSpPr>
            <a:grpSpLocks/>
          </p:cNvGrpSpPr>
          <p:nvPr/>
        </p:nvGrpSpPr>
        <p:grpSpPr bwMode="auto">
          <a:xfrm>
            <a:off x="785813" y="4148138"/>
            <a:ext cx="7026275" cy="457200"/>
            <a:chOff x="495" y="2613"/>
            <a:chExt cx="4426" cy="288"/>
          </a:xfrm>
        </p:grpSpPr>
        <p:graphicFrame>
          <p:nvGraphicFramePr>
            <p:cNvPr id="133128" name="Object 8"/>
            <p:cNvGraphicFramePr>
              <a:graphicFrameLocks noChangeAspect="1"/>
            </p:cNvGraphicFramePr>
            <p:nvPr/>
          </p:nvGraphicFramePr>
          <p:xfrm>
            <a:off x="4153" y="2629"/>
            <a:ext cx="768" cy="25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5021" name="Equation" r:id="rId10" imgW="1218960" imgH="406080" progId="Equation.3">
                    <p:embed/>
                  </p:oleObj>
                </mc:Choice>
                <mc:Fallback>
                  <p:oleObj name="Equation" r:id="rId10" imgW="1218960" imgH="4060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53" y="2629"/>
                          <a:ext cx="768" cy="25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pSp>
          <p:nvGrpSpPr>
            <p:cNvPr id="133131" name="Group 11"/>
            <p:cNvGrpSpPr>
              <a:grpSpLocks/>
            </p:cNvGrpSpPr>
            <p:nvPr/>
          </p:nvGrpSpPr>
          <p:grpSpPr bwMode="auto">
            <a:xfrm>
              <a:off x="495" y="2613"/>
              <a:ext cx="3610" cy="288"/>
              <a:chOff x="876" y="3609"/>
              <a:chExt cx="3610" cy="288"/>
            </a:xfrm>
          </p:grpSpPr>
          <p:graphicFrame>
            <p:nvGraphicFramePr>
              <p:cNvPr id="133129" name="Object 9"/>
              <p:cNvGraphicFramePr>
                <a:graphicFrameLocks noChangeAspect="1"/>
              </p:cNvGraphicFramePr>
              <p:nvPr/>
            </p:nvGraphicFramePr>
            <p:xfrm>
              <a:off x="3400" y="3641"/>
              <a:ext cx="944" cy="224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85022" name="Equation" r:id="rId12" imgW="1498320" imgH="355320" progId="Equation.3">
                      <p:embed/>
                    </p:oleObj>
                  </mc:Choice>
                  <mc:Fallback>
                    <p:oleObj name="Equation" r:id="rId12" imgW="1498320" imgH="355320" progId="Equation.3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13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3400" y="3641"/>
                            <a:ext cx="944" cy="224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dist="35921" dir="2700000" algn="ctr" rotWithShape="0">
                                    <a:srgbClr val="808080"/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133130" name="Text Box 10"/>
              <p:cNvSpPr txBox="1">
                <a:spLocks noChangeArrowheads="1"/>
              </p:cNvSpPr>
              <p:nvPr/>
            </p:nvSpPr>
            <p:spPr bwMode="auto">
              <a:xfrm>
                <a:off x="876" y="3609"/>
                <a:ext cx="3610" cy="288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FF0F0F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pPr algn="l"/>
                <a:r>
                  <a:rPr lang="en-US" altLang="en-US"/>
                  <a:t>Number of modes in range                      :</a:t>
                </a:r>
              </a:p>
            </p:txBody>
          </p:sp>
        </p:grpSp>
      </p:grpSp>
      <p:graphicFrame>
        <p:nvGraphicFramePr>
          <p:cNvPr id="133133" name="Object 13"/>
          <p:cNvGraphicFramePr>
            <a:graphicFrameLocks noChangeAspect="1"/>
          </p:cNvGraphicFramePr>
          <p:nvPr/>
        </p:nvGraphicFramePr>
        <p:xfrm>
          <a:off x="4940300" y="5656263"/>
          <a:ext cx="3517900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23" name="Equation" r:id="rId14" imgW="3517560" imgH="812520" progId="Equation.3">
                  <p:embed/>
                </p:oleObj>
              </mc:Choice>
              <mc:Fallback>
                <p:oleObj name="Equation" r:id="rId14" imgW="351756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40300" y="5656263"/>
                        <a:ext cx="3517900" cy="812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35" name="Text Box 15"/>
          <p:cNvSpPr txBox="1">
            <a:spLocks noChangeArrowheads="1"/>
          </p:cNvSpPr>
          <p:nvPr/>
        </p:nvSpPr>
        <p:spPr bwMode="auto">
          <a:xfrm>
            <a:off x="2632075" y="4845050"/>
            <a:ext cx="3248025" cy="466725"/>
          </a:xfrm>
          <a:prstGeom prst="rect">
            <a:avLst/>
          </a:prstGeom>
          <a:noFill/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en-US"/>
              <a:t>D(</a:t>
            </a:r>
            <a:r>
              <a:rPr lang="en-US" altLang="en-US">
                <a:latin typeface="Symbol" pitchFamily="18" charset="2"/>
              </a:rPr>
              <a:t>w</a:t>
            </a:r>
            <a:r>
              <a:rPr lang="en-US" altLang="en-US"/>
              <a:t>): Density of states</a:t>
            </a:r>
          </a:p>
        </p:txBody>
      </p:sp>
    </p:spTree>
    <p:extLst>
      <p:ext uri="{BB962C8B-B14F-4D97-AF65-F5344CB8AC3E}">
        <p14:creationId xmlns:p14="http://schemas.microsoft.com/office/powerpoint/2010/main" val="872538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FF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2395</TotalTime>
  <Words>519</Words>
  <Application>Microsoft Office PowerPoint</Application>
  <PresentationFormat>On-screen Show (4:3)</PresentationFormat>
  <Paragraphs>185</Paragraphs>
  <Slides>28</Slides>
  <Notes>16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1" baseType="lpstr">
      <vt:lpstr>Default Design</vt:lpstr>
      <vt:lpstr>Equation</vt:lpstr>
      <vt:lpstr>Graph</vt:lpstr>
      <vt:lpstr>Condensed Matter Physics I</vt:lpstr>
      <vt:lpstr>Previously</vt:lpstr>
      <vt:lpstr>Phonon dispersion in copper</vt:lpstr>
      <vt:lpstr>Today</vt:lpstr>
      <vt:lpstr>Phonons &amp; Physical properties</vt:lpstr>
      <vt:lpstr>Today: Thermal properties</vt:lpstr>
      <vt:lpstr>Harmonic crystal: No thermal expansion</vt:lpstr>
      <vt:lpstr>Anharmonicity: Thermal expansion (classical)</vt:lpstr>
      <vt:lpstr>Specific heat</vt:lpstr>
      <vt:lpstr>Lattice heat capacity</vt:lpstr>
      <vt:lpstr>Density of states in 1D</vt:lpstr>
      <vt:lpstr>Density of states in 1D</vt:lpstr>
      <vt:lpstr>Density of states (1D)</vt:lpstr>
      <vt:lpstr>Density of states (1D)</vt:lpstr>
      <vt:lpstr>Density of states in 3D</vt:lpstr>
      <vt:lpstr>Density of states in 3D</vt:lpstr>
      <vt:lpstr>Density of States</vt:lpstr>
      <vt:lpstr>Back to lattice heat capacity </vt:lpstr>
      <vt:lpstr>Debije model for DOS</vt:lpstr>
      <vt:lpstr>Debije model</vt:lpstr>
      <vt:lpstr>Debije specific heat</vt:lpstr>
      <vt:lpstr>Debije T3  law</vt:lpstr>
      <vt:lpstr>Specific heat</vt:lpstr>
      <vt:lpstr>Specific heat AlN</vt:lpstr>
      <vt:lpstr>Specific heat Cu</vt:lpstr>
      <vt:lpstr>Specific heat ThxU1-xBe13</vt:lpstr>
      <vt:lpstr>Einstein model</vt:lpstr>
      <vt:lpstr>Einstein model, Cv</vt:lpstr>
    </vt:vector>
  </TitlesOfParts>
  <Company>Rijksuniversiteit groningen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Vaste Stof Fysica I Solid State Physics I</dc:title>
  <dc:creator>IT-beheer FWN</dc:creator>
  <cp:lastModifiedBy>pvl</cp:lastModifiedBy>
  <cp:revision>90</cp:revision>
  <dcterms:created xsi:type="dcterms:W3CDTF">2001-11-29T08:55:22Z</dcterms:created>
  <dcterms:modified xsi:type="dcterms:W3CDTF">2014-10-22T07:46:58Z</dcterms:modified>
</cp:coreProperties>
</file>