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87" r:id="rId3"/>
    <p:sldId id="309" r:id="rId4"/>
    <p:sldId id="358" r:id="rId5"/>
    <p:sldId id="359" r:id="rId6"/>
    <p:sldId id="360" r:id="rId7"/>
    <p:sldId id="361" r:id="rId8"/>
    <p:sldId id="362" r:id="rId9"/>
    <p:sldId id="363" r:id="rId10"/>
  </p:sldIdLst>
  <p:sldSz cx="9144000" cy="6858000" type="screen4x3"/>
  <p:notesSz cx="9893300" cy="67437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rgbClr val="FFFF00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rgbClr val="FFFF00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rgbClr val="FFFF00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rgbClr val="FFFF00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rgbClr val="FFFF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FFFF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FFFF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FFFF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FFFF00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2AB2"/>
    <a:srgbClr val="FF0000"/>
    <a:srgbClr val="000000"/>
    <a:srgbClr val="01FF2B"/>
    <a:srgbClr val="0000FF"/>
    <a:srgbClr val="FFFF00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2291" autoAdjust="0"/>
    <p:restoredTop sz="89638" autoAdjust="0"/>
  </p:normalViewPr>
  <p:slideViewPr>
    <p:cSldViewPr snapToGrid="0">
      <p:cViewPr varScale="1">
        <p:scale>
          <a:sx n="82" d="100"/>
          <a:sy n="82" d="100"/>
        </p:scale>
        <p:origin x="-1494" y="-90"/>
      </p:cViewPr>
      <p:guideLst>
        <p:guide orient="horz" pos="4285"/>
        <p:guide pos="5759"/>
      </p:guideLst>
    </p:cSldViewPr>
  </p:slideViewPr>
  <p:outlineViewPr>
    <p:cViewPr>
      <p:scale>
        <a:sx n="27" d="100"/>
        <a:sy n="27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-78" y="-396"/>
      </p:cViewPr>
      <p:guideLst>
        <p:guide orient="horz" pos="2124"/>
        <p:guide pos="311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image" Target="../media/image5.emf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image" Target="../media/image11.emf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emf"/><Relationship Id="rId1" Type="http://schemas.openxmlformats.org/officeDocument/2006/relationships/image" Target="../media/image16.emf"/><Relationship Id="rId4" Type="http://schemas.openxmlformats.org/officeDocument/2006/relationships/image" Target="../media/image1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878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t" anchorCtr="0" compatLnSpc="1">
            <a:prstTxWarp prst="textNoShape">
              <a:avLst/>
            </a:prstTxWarp>
          </a:bodyPr>
          <a:lstStyle>
            <a:lvl1pPr algn="l" defTabSz="912813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2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05463" y="0"/>
            <a:ext cx="4287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2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07150"/>
            <a:ext cx="42878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b" anchorCtr="0" compatLnSpc="1">
            <a:prstTxWarp prst="textNoShape">
              <a:avLst/>
            </a:prstTxWarp>
          </a:bodyPr>
          <a:lstStyle>
            <a:lvl1pPr algn="l" defTabSz="912813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2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05463" y="6407150"/>
            <a:ext cx="4287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 smtClean="0"/>
            </a:lvl1pPr>
          </a:lstStyle>
          <a:p>
            <a:pPr>
              <a:defRPr/>
            </a:pPr>
            <a:fld id="{BE6E66A5-B107-44BD-9E6B-45D574EE0B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984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62438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t" anchorCtr="0" compatLnSpc="1">
            <a:prstTxWarp prst="textNoShape">
              <a:avLst/>
            </a:prstTxWarp>
          </a:bodyPr>
          <a:lstStyle>
            <a:lvl1pPr algn="l" defTabSz="912813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0863" y="0"/>
            <a:ext cx="4262437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6600" y="531813"/>
            <a:ext cx="3340100" cy="2505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93813" y="3187700"/>
            <a:ext cx="7305675" cy="303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76988"/>
            <a:ext cx="4262438" cy="379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b" anchorCtr="0" compatLnSpc="1">
            <a:prstTxWarp prst="textNoShape">
              <a:avLst/>
            </a:prstTxWarp>
          </a:bodyPr>
          <a:lstStyle>
            <a:lvl1pPr algn="l" defTabSz="912813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0863" y="6376988"/>
            <a:ext cx="4262437" cy="379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 smtClean="0"/>
            </a:lvl1pPr>
          </a:lstStyle>
          <a:p>
            <a:pPr>
              <a:defRPr/>
            </a:pPr>
            <a:fld id="{91B5B0FA-5975-4BCB-AE27-79C3E2FFD7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77470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fld id="{09A11005-EE8F-428D-AF51-B6DF3E791104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76600" y="531813"/>
            <a:ext cx="3340100" cy="2505075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68F420-04F9-4820-B8D0-9521525C9E1E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703496-5EC9-4EA6-8AEE-65DAB97B0A8D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522F2D-41A8-47FC-A3A5-EA2D57952CAB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7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C64215-9072-44D1-AC3C-DCBAF2BA3073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863F80-6410-4F30-A24E-9B8DD995EB62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39968F-0E1B-46FC-8A1A-B1E42FE4F157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F9F34A-B634-45B8-857F-BA5FFEDDC5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559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E59C110-A085-4021-97DA-2276FE0A3F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5492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4945C2E-CE64-4253-B10B-E0D12CE8F0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269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499396-AA9A-44C7-8415-D4FF0A73A5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364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94121FC-C8F6-495A-A4FC-A463AEC092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9241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988E337-6DB8-44CD-A317-35E696C38A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1887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D589C3-4B95-4B4C-8D51-E30185BD6E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1206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2149E65-3BE6-4BAE-B987-481F885496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2235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D56A752-CDBB-4B65-ADC3-13643111FC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478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15307D8-F54D-4C5D-8FDB-3CB561286C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3104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6255D9C-4CF4-461A-80FD-2252FE5D74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712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A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5088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33488"/>
            <a:ext cx="7772400" cy="542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8638372" y="6035450"/>
            <a:ext cx="492443" cy="711092"/>
          </a:xfrm>
          <a:prstGeom prst="rect">
            <a:avLst/>
          </a:prstGeom>
          <a:noFill/>
        </p:spPr>
        <p:txBody>
          <a:bodyPr vert="vert" wrap="none">
            <a:spAutoFit/>
          </a:bodyPr>
          <a:lstStyle/>
          <a:p>
            <a:pPr>
              <a:defRPr/>
            </a:pPr>
            <a:r>
              <a:rPr lang="en-US" sz="1000" dirty="0" err="1"/>
              <a:t>PvL</a:t>
            </a:r>
            <a:r>
              <a:rPr lang="en-US" sz="1000" dirty="0"/>
              <a:t> CMP-I</a:t>
            </a:r>
          </a:p>
          <a:p>
            <a:pPr>
              <a:defRPr/>
            </a:pPr>
            <a:r>
              <a:rPr lang="en-US" sz="1000" dirty="0"/>
              <a:t>WS 14/15</a:t>
            </a:r>
            <a:endParaRPr lang="en-AU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9.e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6.emf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8.emf"/><Relationship Id="rId5" Type="http://schemas.openxmlformats.org/officeDocument/2006/relationships/image" Target="../media/image5.e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image" Target="../media/image15.e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2.emf"/><Relationship Id="rId12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4.emf"/><Relationship Id="rId5" Type="http://schemas.openxmlformats.org/officeDocument/2006/relationships/image" Target="../media/image11.e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3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7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19.emf"/><Relationship Id="rId5" Type="http://schemas.openxmlformats.org/officeDocument/2006/relationships/image" Target="../media/image16.emf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6.bin"/><Relationship Id="rId9" Type="http://schemas.openxmlformats.org/officeDocument/2006/relationships/image" Target="../media/image1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Condensed Matter Physics I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723900" y="1968500"/>
            <a:ext cx="769620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Prof. Dr. Ir. Paul H.M. van Loosdrecht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II Physikalisches Institut, Room 312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E-mail: pvl@ph2.uni-koeln.de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748813" y="4344991"/>
            <a:ext cx="614726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/>
              <a:t>Website:	http:/www.loosdrecht.net/ 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2800"/>
              <a:t>		</a:t>
            </a:r>
          </a:p>
        </p:txBody>
      </p:sp>
      <p:graphicFrame>
        <p:nvGraphicFramePr>
          <p:cNvPr id="13317" name="Object 5"/>
          <p:cNvGraphicFramePr>
            <a:graphicFrameLocks noChangeAspect="1"/>
          </p:cNvGraphicFramePr>
          <p:nvPr/>
        </p:nvGraphicFramePr>
        <p:xfrm>
          <a:off x="4514852" y="2936875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6" name="Equation" r:id="rId4" imgW="114151" imgH="215619" progId="Equation.3">
                  <p:embed/>
                </p:oleObj>
              </mc:Choice>
              <mc:Fallback>
                <p:oleObj name="Equation" r:id="rId4" imgW="114151" imgH="21561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2" y="2936875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0500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Previously</a:t>
            </a:r>
            <a:endParaRPr lang="en-US" altLang="en-US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009710" y="1889167"/>
            <a:ext cx="4251485" cy="3637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en-US" dirty="0" smtClean="0">
                <a:latin typeface="+mj-lt"/>
              </a:rPr>
              <a:t>Thermal expansion</a:t>
            </a:r>
          </a:p>
          <a:p>
            <a:pPr algn="l">
              <a:lnSpc>
                <a:spcPct val="120000"/>
              </a:lnSpc>
            </a:pPr>
            <a:r>
              <a:rPr lang="en-US" altLang="en-US" dirty="0">
                <a:latin typeface="+mj-lt"/>
              </a:rPr>
              <a:t>	</a:t>
            </a:r>
            <a:r>
              <a:rPr lang="en-US" altLang="en-US" dirty="0" smtClean="0">
                <a:latin typeface="+mj-lt"/>
              </a:rPr>
              <a:t>- Lattice </a:t>
            </a:r>
            <a:r>
              <a:rPr lang="en-US" altLang="en-US" dirty="0" err="1" smtClean="0">
                <a:latin typeface="+mj-lt"/>
              </a:rPr>
              <a:t>anharmonicity</a:t>
            </a:r>
            <a:r>
              <a:rPr lang="en-US" altLang="en-US" dirty="0" smtClean="0">
                <a:latin typeface="+mj-lt"/>
              </a:rPr>
              <a:t/>
            </a:r>
            <a:br>
              <a:rPr lang="en-US" altLang="en-US" dirty="0" smtClean="0">
                <a:latin typeface="+mj-lt"/>
              </a:rPr>
            </a:br>
            <a:r>
              <a:rPr lang="en-US" altLang="en-US" dirty="0" smtClean="0">
                <a:latin typeface="+mj-lt"/>
              </a:rPr>
              <a:t>Heat Capacity</a:t>
            </a:r>
          </a:p>
          <a:p>
            <a:pPr algn="l">
              <a:lnSpc>
                <a:spcPct val="120000"/>
              </a:lnSpc>
            </a:pPr>
            <a:r>
              <a:rPr lang="en-US" altLang="en-US" dirty="0">
                <a:latin typeface="+mj-lt"/>
              </a:rPr>
              <a:t>	</a:t>
            </a:r>
            <a:r>
              <a:rPr lang="en-US" altLang="en-US" dirty="0" smtClean="0">
                <a:latin typeface="+mj-lt"/>
              </a:rPr>
              <a:t>- </a:t>
            </a:r>
            <a:r>
              <a:rPr lang="en-US" altLang="en-US" dirty="0" err="1" smtClean="0">
                <a:latin typeface="+mj-lt"/>
              </a:rPr>
              <a:t>Dulong</a:t>
            </a:r>
            <a:r>
              <a:rPr lang="en-US" altLang="en-US" dirty="0" smtClean="0">
                <a:latin typeface="+mj-lt"/>
              </a:rPr>
              <a:t>-Petit law</a:t>
            </a:r>
            <a:br>
              <a:rPr lang="en-US" altLang="en-US" dirty="0" smtClean="0">
                <a:latin typeface="+mj-lt"/>
              </a:rPr>
            </a:br>
            <a:r>
              <a:rPr lang="en-US" altLang="en-US" dirty="0" smtClean="0">
                <a:latin typeface="+mj-lt"/>
              </a:rPr>
              <a:t>	- Density of states</a:t>
            </a:r>
            <a:r>
              <a:rPr lang="en-US" altLang="en-US" dirty="0">
                <a:latin typeface="+mj-lt"/>
              </a:rPr>
              <a:t/>
            </a:r>
            <a:br>
              <a:rPr lang="en-US" altLang="en-US" dirty="0">
                <a:latin typeface="+mj-lt"/>
              </a:rPr>
            </a:br>
            <a:r>
              <a:rPr lang="en-US" altLang="en-US" dirty="0" smtClean="0">
                <a:latin typeface="+mj-lt"/>
              </a:rPr>
              <a:t>	- Debye model (T</a:t>
            </a:r>
            <a:r>
              <a:rPr lang="en-US" altLang="en-US" baseline="30000" dirty="0" smtClean="0">
                <a:latin typeface="+mj-lt"/>
              </a:rPr>
              <a:t>3</a:t>
            </a:r>
            <a:r>
              <a:rPr lang="en-US" altLang="en-US" dirty="0" smtClean="0">
                <a:latin typeface="+mj-lt"/>
              </a:rPr>
              <a:t> law)</a:t>
            </a:r>
          </a:p>
          <a:p>
            <a:pPr algn="l">
              <a:lnSpc>
                <a:spcPct val="120000"/>
              </a:lnSpc>
            </a:pPr>
            <a:r>
              <a:rPr lang="en-US" altLang="en-US" dirty="0">
                <a:latin typeface="+mj-lt"/>
              </a:rPr>
              <a:t>	</a:t>
            </a:r>
            <a:r>
              <a:rPr lang="en-US" altLang="en-US" dirty="0" smtClean="0">
                <a:latin typeface="+mj-lt"/>
              </a:rPr>
              <a:t>- Einstein model</a:t>
            </a:r>
          </a:p>
          <a:p>
            <a:pPr algn="l">
              <a:lnSpc>
                <a:spcPct val="120000"/>
              </a:lnSpc>
            </a:pPr>
            <a:r>
              <a:rPr lang="en-US" altLang="en-US" dirty="0">
                <a:latin typeface="+mj-lt"/>
              </a:rPr>
              <a:t>	</a:t>
            </a:r>
            <a:r>
              <a:rPr lang="en-US" altLang="en-US" dirty="0" smtClean="0">
                <a:latin typeface="+mj-lt"/>
              </a:rPr>
              <a:t>- Phase transitions</a:t>
            </a:r>
          </a:p>
        </p:txBody>
      </p:sp>
    </p:spTree>
    <p:extLst>
      <p:ext uri="{BB962C8B-B14F-4D97-AF65-F5344CB8AC3E}">
        <p14:creationId xmlns:p14="http://schemas.microsoft.com/office/powerpoint/2010/main" val="290363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71475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Today</a:t>
            </a:r>
            <a:endParaRPr lang="en-US" altLang="en-US" dirty="0"/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953798" y="2149476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endParaRPr lang="en-US" altLang="en-US"/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1431635" y="1808163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1616366" y="2380308"/>
            <a:ext cx="4160113" cy="1421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20000"/>
              </a:lnSpc>
              <a:buFontTx/>
              <a:buChar char="•"/>
            </a:pPr>
            <a:r>
              <a:rPr lang="en-US" altLang="en-US" dirty="0"/>
              <a:t> </a:t>
            </a:r>
            <a:r>
              <a:rPr lang="en-US" altLang="en-US" dirty="0" smtClean="0"/>
              <a:t>Heat </a:t>
            </a:r>
            <a:r>
              <a:rPr lang="en-US" altLang="en-US" dirty="0" err="1" smtClean="0"/>
              <a:t>conducivity</a:t>
            </a:r>
            <a:endParaRPr lang="en-US" altLang="en-US" dirty="0" smtClean="0"/>
          </a:p>
          <a:p>
            <a:pPr algn="l">
              <a:lnSpc>
                <a:spcPct val="120000"/>
              </a:lnSpc>
              <a:buFontTx/>
              <a:buChar char="•"/>
            </a:pPr>
            <a:r>
              <a:rPr lang="en-US" altLang="en-US" dirty="0"/>
              <a:t> I</a:t>
            </a:r>
            <a:r>
              <a:rPr lang="en-US" altLang="en-US" dirty="0" smtClean="0"/>
              <a:t>ntro to second quantization</a:t>
            </a:r>
          </a:p>
          <a:p>
            <a:pPr algn="l">
              <a:lnSpc>
                <a:spcPct val="120000"/>
              </a:lnSpc>
              <a:buFontTx/>
              <a:buChar char="•"/>
            </a:pPr>
            <a:r>
              <a:rPr lang="en-US" altLang="en-US" dirty="0"/>
              <a:t> </a:t>
            </a:r>
            <a:r>
              <a:rPr lang="en-US" altLang="en-US" dirty="0" smtClean="0"/>
              <a:t>Metals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2591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Thermal conductivity</a:t>
            </a:r>
          </a:p>
        </p:txBody>
      </p:sp>
      <p:grpSp>
        <p:nvGrpSpPr>
          <p:cNvPr id="139273" name="Group 9"/>
          <p:cNvGrpSpPr>
            <a:grpSpLocks/>
          </p:cNvGrpSpPr>
          <p:nvPr/>
        </p:nvGrpSpPr>
        <p:grpSpPr bwMode="auto">
          <a:xfrm>
            <a:off x="2414588" y="1857375"/>
            <a:ext cx="4314825" cy="1373188"/>
            <a:chOff x="747" y="1170"/>
            <a:chExt cx="2718" cy="865"/>
          </a:xfrm>
        </p:grpSpPr>
        <p:grpSp>
          <p:nvGrpSpPr>
            <p:cNvPr id="139270" name="Group 6"/>
            <p:cNvGrpSpPr>
              <a:grpSpLocks/>
            </p:cNvGrpSpPr>
            <p:nvPr/>
          </p:nvGrpSpPr>
          <p:grpSpPr bwMode="auto">
            <a:xfrm>
              <a:off x="747" y="1170"/>
              <a:ext cx="2718" cy="360"/>
              <a:chOff x="747" y="1170"/>
              <a:chExt cx="2718" cy="360"/>
            </a:xfrm>
          </p:grpSpPr>
          <p:sp>
            <p:nvSpPr>
              <p:cNvPr id="139267" name="Rectangle 3"/>
              <p:cNvSpPr>
                <a:spLocks noChangeArrowheads="1"/>
              </p:cNvSpPr>
              <p:nvPr/>
            </p:nvSpPr>
            <p:spPr bwMode="auto">
              <a:xfrm>
                <a:off x="747" y="1170"/>
                <a:ext cx="2700" cy="360"/>
              </a:xfrm>
              <a:prstGeom prst="rect">
                <a:avLst/>
              </a:prstGeom>
              <a:gradFill rotWithShape="0">
                <a:gsLst>
                  <a:gs pos="0">
                    <a:srgbClr val="FF0101"/>
                  </a:gs>
                  <a:gs pos="100000">
                    <a:schemeClr val="accent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0F0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139268" name="Text Box 4"/>
              <p:cNvSpPr txBox="1">
                <a:spLocks noChangeArrowheads="1"/>
              </p:cNvSpPr>
              <p:nvPr/>
            </p:nvSpPr>
            <p:spPr bwMode="auto">
              <a:xfrm>
                <a:off x="765" y="1206"/>
                <a:ext cx="26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0F0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en-US">
                    <a:solidFill>
                      <a:schemeClr val="tx1"/>
                    </a:solidFill>
                  </a:rPr>
                  <a:t>T</a:t>
                </a:r>
                <a:r>
                  <a:rPr lang="en-US" altLang="en-US" baseline="-25000">
                    <a:solidFill>
                      <a:schemeClr val="tx1"/>
                    </a:solidFill>
                  </a:rPr>
                  <a:t>l</a:t>
                </a:r>
                <a:endParaRPr lang="en-US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9269" name="Text Box 5"/>
              <p:cNvSpPr txBox="1">
                <a:spLocks noChangeArrowheads="1"/>
              </p:cNvSpPr>
              <p:nvPr/>
            </p:nvSpPr>
            <p:spPr bwMode="auto">
              <a:xfrm>
                <a:off x="3189" y="1206"/>
                <a:ext cx="27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0F0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en-US">
                    <a:solidFill>
                      <a:schemeClr val="tx1"/>
                    </a:solidFill>
                  </a:rPr>
                  <a:t>T</a:t>
                </a:r>
                <a:r>
                  <a:rPr lang="en-US" altLang="en-US" baseline="-25000">
                    <a:solidFill>
                      <a:schemeClr val="tx1"/>
                    </a:solidFill>
                  </a:rPr>
                  <a:t>r</a:t>
                </a:r>
                <a:endParaRPr lang="en-US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39271" name="Line 7"/>
            <p:cNvSpPr>
              <a:spLocks noChangeShapeType="1"/>
            </p:cNvSpPr>
            <p:nvPr/>
          </p:nvSpPr>
          <p:spPr bwMode="auto">
            <a:xfrm>
              <a:off x="765" y="1692"/>
              <a:ext cx="2682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  <p:sp>
          <p:nvSpPr>
            <p:cNvPr id="139272" name="Text Box 8"/>
            <p:cNvSpPr txBox="1">
              <a:spLocks noChangeArrowheads="1"/>
            </p:cNvSpPr>
            <p:nvPr/>
          </p:nvSpPr>
          <p:spPr bwMode="auto">
            <a:xfrm>
              <a:off x="1994" y="1747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F0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/>
                <a:t>L</a:t>
              </a:r>
            </a:p>
          </p:txBody>
        </p:sp>
      </p:grpSp>
      <p:grpSp>
        <p:nvGrpSpPr>
          <p:cNvPr id="139277" name="Group 13"/>
          <p:cNvGrpSpPr>
            <a:grpSpLocks/>
          </p:cNvGrpSpPr>
          <p:nvPr/>
        </p:nvGrpSpPr>
        <p:grpSpPr bwMode="auto">
          <a:xfrm>
            <a:off x="685800" y="3230563"/>
            <a:ext cx="4114800" cy="723900"/>
            <a:chOff x="74" y="2160"/>
            <a:chExt cx="2592" cy="456"/>
          </a:xfrm>
        </p:grpSpPr>
        <p:graphicFrame>
          <p:nvGraphicFramePr>
            <p:cNvPr id="139274" name="Object 10"/>
            <p:cNvGraphicFramePr>
              <a:graphicFrameLocks noChangeAspect="1"/>
            </p:cNvGraphicFramePr>
            <p:nvPr/>
          </p:nvGraphicFramePr>
          <p:xfrm>
            <a:off x="1994" y="2160"/>
            <a:ext cx="672" cy="4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429" name="Equation" r:id="rId4" imgW="1066680" imgH="723600" progId="Equation.3">
                    <p:embed/>
                  </p:oleObj>
                </mc:Choice>
                <mc:Fallback>
                  <p:oleObj name="Equation" r:id="rId4" imgW="1066680" imgH="723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94" y="2160"/>
                          <a:ext cx="672" cy="4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9276" name="Text Box 12"/>
            <p:cNvSpPr txBox="1">
              <a:spLocks noChangeArrowheads="1"/>
            </p:cNvSpPr>
            <p:nvPr/>
          </p:nvSpPr>
          <p:spPr bwMode="auto">
            <a:xfrm>
              <a:off x="74" y="2244"/>
              <a:ext cx="19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F0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/>
                <a:t>Thermal energy flux: </a:t>
              </a:r>
            </a:p>
          </p:txBody>
        </p:sp>
      </p:grpSp>
      <p:sp>
        <p:nvSpPr>
          <p:cNvPr id="139278" name="Text Box 14"/>
          <p:cNvSpPr txBox="1">
            <a:spLocks noChangeArrowheads="1"/>
          </p:cNvSpPr>
          <p:nvPr/>
        </p:nvSpPr>
        <p:spPr bwMode="auto">
          <a:xfrm>
            <a:off x="685800" y="4384675"/>
            <a:ext cx="2574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F0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Thermal gradient:</a:t>
            </a:r>
          </a:p>
        </p:txBody>
      </p:sp>
      <p:graphicFrame>
        <p:nvGraphicFramePr>
          <p:cNvPr id="139279" name="Object 15"/>
          <p:cNvGraphicFramePr>
            <a:graphicFrameLocks noChangeAspect="1"/>
          </p:cNvGraphicFramePr>
          <p:nvPr/>
        </p:nvGraphicFramePr>
        <p:xfrm>
          <a:off x="3514725" y="4251325"/>
          <a:ext cx="15494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0" name="Equation" r:id="rId6" imgW="1549080" imgH="723600" progId="Equation.3">
                  <p:embed/>
                </p:oleObj>
              </mc:Choice>
              <mc:Fallback>
                <p:oleObj name="Equation" r:id="rId6" imgW="1549080" imgH="723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4725" y="4251325"/>
                        <a:ext cx="154940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285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4861457"/>
              </p:ext>
            </p:extLst>
          </p:nvPr>
        </p:nvGraphicFramePr>
        <p:xfrm>
          <a:off x="6610350" y="3621088"/>
          <a:ext cx="14097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1" name="Equation" r:id="rId8" imgW="1409400" imgH="723600" progId="Equation.3">
                  <p:embed/>
                </p:oleObj>
              </mc:Choice>
              <mc:Fallback>
                <p:oleObj name="Equation" r:id="rId8" imgW="1409400" imgH="723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0350" y="3621088"/>
                        <a:ext cx="1409700" cy="7239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FFFF00"/>
                        </a:solidFill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9288" name="Group 24"/>
          <p:cNvGrpSpPr>
            <a:grpSpLocks/>
          </p:cNvGrpSpPr>
          <p:nvPr/>
        </p:nvGrpSpPr>
        <p:grpSpPr bwMode="auto">
          <a:xfrm>
            <a:off x="5475288" y="3592513"/>
            <a:ext cx="973137" cy="979487"/>
            <a:chOff x="3350" y="2263"/>
            <a:chExt cx="613" cy="617"/>
          </a:xfrm>
        </p:grpSpPr>
        <p:sp>
          <p:nvSpPr>
            <p:cNvPr id="139286" name="Line 22"/>
            <p:cNvSpPr>
              <a:spLocks noChangeShapeType="1"/>
            </p:cNvSpPr>
            <p:nvPr/>
          </p:nvSpPr>
          <p:spPr bwMode="auto">
            <a:xfrm>
              <a:off x="3350" y="2263"/>
              <a:ext cx="613" cy="228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  <p:sp>
          <p:nvSpPr>
            <p:cNvPr id="139287" name="Line 23"/>
            <p:cNvSpPr>
              <a:spLocks noChangeShapeType="1"/>
            </p:cNvSpPr>
            <p:nvPr/>
          </p:nvSpPr>
          <p:spPr bwMode="auto">
            <a:xfrm flipV="1">
              <a:off x="3350" y="2491"/>
              <a:ext cx="613" cy="389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</p:grpSp>
      <p:sp>
        <p:nvSpPr>
          <p:cNvPr id="139289" name="Text Box 25"/>
          <p:cNvSpPr txBox="1">
            <a:spLocks noChangeArrowheads="1"/>
          </p:cNvSpPr>
          <p:nvPr/>
        </p:nvSpPr>
        <p:spPr bwMode="auto">
          <a:xfrm>
            <a:off x="1262063" y="5527675"/>
            <a:ext cx="62865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Symbol" pitchFamily="18" charset="2"/>
              <a:buChar char="k"/>
            </a:pPr>
            <a:r>
              <a:rPr lang="en-US" altLang="en-US"/>
              <a:t>: Thermal conductivity</a:t>
            </a:r>
          </a:p>
          <a:p>
            <a:pPr>
              <a:buFont typeface="Symbol" pitchFamily="18" charset="2"/>
              <a:buNone/>
            </a:pPr>
            <a:r>
              <a:rPr lang="en-US" altLang="en-US"/>
              <a:t>Is due to diffusion of particles (here phonons)</a:t>
            </a:r>
          </a:p>
        </p:txBody>
      </p:sp>
    </p:spTree>
    <p:extLst>
      <p:ext uri="{BB962C8B-B14F-4D97-AF65-F5344CB8AC3E}">
        <p14:creationId xmlns:p14="http://schemas.microsoft.com/office/powerpoint/2010/main" val="72488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Thermal conductivity</a:t>
            </a:r>
          </a:p>
        </p:txBody>
      </p:sp>
      <p:grpSp>
        <p:nvGrpSpPr>
          <p:cNvPr id="147505" name="Group 49"/>
          <p:cNvGrpSpPr>
            <a:grpSpLocks/>
          </p:cNvGrpSpPr>
          <p:nvPr/>
        </p:nvGrpSpPr>
        <p:grpSpPr bwMode="auto">
          <a:xfrm>
            <a:off x="238125" y="1554163"/>
            <a:ext cx="4343400" cy="3929062"/>
            <a:chOff x="213" y="1483"/>
            <a:chExt cx="2736" cy="2475"/>
          </a:xfrm>
        </p:grpSpPr>
        <p:grpSp>
          <p:nvGrpSpPr>
            <p:cNvPr id="147492" name="Group 36"/>
            <p:cNvGrpSpPr>
              <a:grpSpLocks/>
            </p:cNvGrpSpPr>
            <p:nvPr/>
          </p:nvGrpSpPr>
          <p:grpSpPr bwMode="auto">
            <a:xfrm>
              <a:off x="213" y="1845"/>
              <a:ext cx="2736" cy="1683"/>
              <a:chOff x="1962" y="1278"/>
              <a:chExt cx="1404" cy="702"/>
            </a:xfrm>
          </p:grpSpPr>
          <p:sp>
            <p:nvSpPr>
              <p:cNvPr id="147483" name="Rectangle 27"/>
              <p:cNvSpPr>
                <a:spLocks noChangeArrowheads="1"/>
              </p:cNvSpPr>
              <p:nvPr/>
            </p:nvSpPr>
            <p:spPr bwMode="auto">
              <a:xfrm>
                <a:off x="3060" y="1278"/>
                <a:ext cx="306" cy="702"/>
              </a:xfrm>
              <a:prstGeom prst="rect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chemeClr val="accent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147484" name="Rectangle 28"/>
              <p:cNvSpPr>
                <a:spLocks noChangeArrowheads="1"/>
              </p:cNvSpPr>
              <p:nvPr/>
            </p:nvSpPr>
            <p:spPr bwMode="auto">
              <a:xfrm>
                <a:off x="3060" y="1278"/>
                <a:ext cx="306" cy="108"/>
              </a:xfrm>
              <a:prstGeom prst="rect">
                <a:avLst/>
              </a:pr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147481" name="Rectangle 25"/>
              <p:cNvSpPr>
                <a:spLocks noChangeArrowheads="1"/>
              </p:cNvSpPr>
              <p:nvPr/>
            </p:nvSpPr>
            <p:spPr bwMode="auto">
              <a:xfrm>
                <a:off x="1962" y="1278"/>
                <a:ext cx="306" cy="702"/>
              </a:xfrm>
              <a:prstGeom prst="rect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chemeClr val="accent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147487" name="Rectangle 31"/>
              <p:cNvSpPr>
                <a:spLocks noChangeArrowheads="1"/>
              </p:cNvSpPr>
              <p:nvPr/>
            </p:nvSpPr>
            <p:spPr bwMode="auto">
              <a:xfrm>
                <a:off x="1962" y="1278"/>
                <a:ext cx="306" cy="108"/>
              </a:xfrm>
              <a:prstGeom prst="rect">
                <a:avLst/>
              </a:prstGeom>
              <a:noFill/>
              <a:ln w="9525">
                <a:solidFill>
                  <a:srgbClr val="FFFF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147489" name="Line 33"/>
              <p:cNvSpPr>
                <a:spLocks noChangeShapeType="1"/>
              </p:cNvSpPr>
              <p:nvPr/>
            </p:nvSpPr>
            <p:spPr bwMode="auto">
              <a:xfrm>
                <a:off x="2268" y="1854"/>
                <a:ext cx="792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147490" name="Line 34"/>
              <p:cNvSpPr>
                <a:spLocks noChangeShapeType="1"/>
              </p:cNvSpPr>
              <p:nvPr/>
            </p:nvSpPr>
            <p:spPr bwMode="auto">
              <a:xfrm>
                <a:off x="2268" y="1716"/>
                <a:ext cx="792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147491" name="Line 35"/>
              <p:cNvSpPr>
                <a:spLocks noChangeShapeType="1"/>
              </p:cNvSpPr>
              <p:nvPr/>
            </p:nvSpPr>
            <p:spPr bwMode="auto">
              <a:xfrm>
                <a:off x="2268" y="1332"/>
                <a:ext cx="792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AU"/>
              </a:p>
            </p:txBody>
          </p:sp>
        </p:grpSp>
        <p:sp>
          <p:nvSpPr>
            <p:cNvPr id="147493" name="Text Box 37"/>
            <p:cNvSpPr txBox="1">
              <a:spLocks noChangeArrowheads="1"/>
            </p:cNvSpPr>
            <p:nvPr/>
          </p:nvSpPr>
          <p:spPr bwMode="auto">
            <a:xfrm>
              <a:off x="387" y="2895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tx1"/>
                  </a:solidFill>
                </a:rPr>
                <a:t>U</a:t>
              </a:r>
            </a:p>
          </p:txBody>
        </p:sp>
        <p:sp>
          <p:nvSpPr>
            <p:cNvPr id="147494" name="Text Box 38"/>
            <p:cNvSpPr txBox="1">
              <a:spLocks noChangeArrowheads="1"/>
            </p:cNvSpPr>
            <p:nvPr/>
          </p:nvSpPr>
          <p:spPr bwMode="auto">
            <a:xfrm>
              <a:off x="2526" y="2938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tx1"/>
                  </a:solidFill>
                </a:rPr>
                <a:t>U</a:t>
              </a:r>
            </a:p>
          </p:txBody>
        </p:sp>
        <p:sp>
          <p:nvSpPr>
            <p:cNvPr id="147495" name="Text Box 39"/>
            <p:cNvSpPr txBox="1">
              <a:spLocks noChangeArrowheads="1"/>
            </p:cNvSpPr>
            <p:nvPr/>
          </p:nvSpPr>
          <p:spPr bwMode="auto">
            <a:xfrm>
              <a:off x="222" y="1827"/>
              <a:ext cx="56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tx1"/>
                  </a:solidFill>
                </a:rPr>
                <a:t>C</a:t>
              </a:r>
              <a:r>
                <a:rPr lang="en-US" altLang="en-US" baseline="-25000">
                  <a:solidFill>
                    <a:schemeClr val="tx1"/>
                  </a:solidFill>
                </a:rPr>
                <a:t>v </a:t>
              </a:r>
              <a:r>
                <a:rPr lang="en-US" altLang="en-US">
                  <a:solidFill>
                    <a:schemeClr val="tx1"/>
                  </a:solidFill>
                  <a:latin typeface="Symbol" pitchFamily="18" charset="2"/>
                </a:rPr>
                <a:t>dT</a:t>
              </a:r>
              <a:endParaRPr lang="en-US" altLang="en-US">
                <a:solidFill>
                  <a:schemeClr val="tx1"/>
                </a:solidFill>
              </a:endParaRPr>
            </a:p>
          </p:txBody>
        </p:sp>
        <p:sp>
          <p:nvSpPr>
            <p:cNvPr id="147496" name="Text Box 40"/>
            <p:cNvSpPr txBox="1">
              <a:spLocks noChangeArrowheads="1"/>
            </p:cNvSpPr>
            <p:nvPr/>
          </p:nvSpPr>
          <p:spPr bwMode="auto">
            <a:xfrm>
              <a:off x="985" y="1627"/>
              <a:ext cx="109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latin typeface="Symbol" pitchFamily="18" charset="2"/>
                </a:rPr>
                <a:t>d</a:t>
              </a:r>
              <a:r>
                <a:rPr lang="en-US" altLang="en-US"/>
                <a:t>w=n</a:t>
              </a:r>
              <a:r>
                <a:rPr lang="en-US" altLang="en-US" baseline="30000"/>
                <a:t>-1</a:t>
              </a:r>
              <a:r>
                <a:rPr lang="en-US" altLang="en-US"/>
                <a:t>C</a:t>
              </a:r>
              <a:r>
                <a:rPr lang="en-US" altLang="en-US" baseline="-25000"/>
                <a:t>v</a:t>
              </a:r>
              <a:r>
                <a:rPr lang="en-US" altLang="en-US">
                  <a:latin typeface="Symbol" pitchFamily="18" charset="2"/>
                </a:rPr>
                <a:t>dT</a:t>
              </a:r>
            </a:p>
          </p:txBody>
        </p:sp>
        <p:sp>
          <p:nvSpPr>
            <p:cNvPr id="147497" name="Line 41"/>
            <p:cNvSpPr>
              <a:spLocks noChangeShapeType="1"/>
            </p:cNvSpPr>
            <p:nvPr/>
          </p:nvSpPr>
          <p:spPr bwMode="auto">
            <a:xfrm>
              <a:off x="809" y="3726"/>
              <a:ext cx="1544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  <p:graphicFrame>
          <p:nvGraphicFramePr>
            <p:cNvPr id="147498" name="Object 42"/>
            <p:cNvGraphicFramePr>
              <a:graphicFrameLocks noChangeAspect="1"/>
            </p:cNvGraphicFramePr>
            <p:nvPr/>
          </p:nvGraphicFramePr>
          <p:xfrm>
            <a:off x="1296" y="3726"/>
            <a:ext cx="576" cy="2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471" name="Equation" r:id="rId4" imgW="914400" imgH="368280" progId="Equation.3">
                    <p:embed/>
                  </p:oleObj>
                </mc:Choice>
                <mc:Fallback>
                  <p:oleObj name="Equation" r:id="rId4" imgW="914400" imgH="368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6" y="3726"/>
                          <a:ext cx="576" cy="2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7499" name="Text Box 43"/>
            <p:cNvSpPr txBox="1">
              <a:spLocks noChangeArrowheads="1"/>
            </p:cNvSpPr>
            <p:nvPr/>
          </p:nvSpPr>
          <p:spPr bwMode="auto">
            <a:xfrm>
              <a:off x="213" y="1483"/>
              <a:ext cx="55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T+</a:t>
              </a:r>
              <a:r>
                <a:rPr lang="en-US" altLang="en-US">
                  <a:latin typeface="Symbol" pitchFamily="18" charset="2"/>
                </a:rPr>
                <a:t>d</a:t>
              </a:r>
              <a:r>
                <a:rPr lang="en-US" altLang="en-US"/>
                <a:t>T</a:t>
              </a:r>
            </a:p>
          </p:txBody>
        </p:sp>
        <p:sp>
          <p:nvSpPr>
            <p:cNvPr id="147500" name="Text Box 44"/>
            <p:cNvSpPr txBox="1">
              <a:spLocks noChangeArrowheads="1"/>
            </p:cNvSpPr>
            <p:nvPr/>
          </p:nvSpPr>
          <p:spPr bwMode="auto">
            <a:xfrm>
              <a:off x="2515" y="1486"/>
              <a:ext cx="23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T</a:t>
              </a:r>
            </a:p>
          </p:txBody>
        </p:sp>
      </p:grpSp>
      <p:graphicFrame>
        <p:nvGraphicFramePr>
          <p:cNvPr id="147501" name="Object 45"/>
          <p:cNvGraphicFramePr>
            <a:graphicFrameLocks noChangeAspect="1"/>
          </p:cNvGraphicFramePr>
          <p:nvPr/>
        </p:nvGraphicFramePr>
        <p:xfrm>
          <a:off x="7496175" y="506413"/>
          <a:ext cx="14097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72" name="Equation" r:id="rId6" imgW="1409400" imgH="723600" progId="Equation.3">
                  <p:embed/>
                </p:oleObj>
              </mc:Choice>
              <mc:Fallback>
                <p:oleObj name="Equation" r:id="rId6" imgW="1409400" imgH="723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6175" y="506413"/>
                        <a:ext cx="140970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FF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7513" name="Group 57"/>
          <p:cNvGrpSpPr>
            <a:grpSpLocks/>
          </p:cNvGrpSpPr>
          <p:nvPr/>
        </p:nvGrpSpPr>
        <p:grpSpPr bwMode="auto">
          <a:xfrm>
            <a:off x="4927600" y="1865313"/>
            <a:ext cx="4216400" cy="3617912"/>
            <a:chOff x="3104" y="1175"/>
            <a:chExt cx="2656" cy="2279"/>
          </a:xfrm>
        </p:grpSpPr>
        <p:graphicFrame>
          <p:nvGraphicFramePr>
            <p:cNvPr id="147503" name="Object 47"/>
            <p:cNvGraphicFramePr>
              <a:graphicFrameLocks noChangeAspect="1"/>
            </p:cNvGraphicFramePr>
            <p:nvPr/>
          </p:nvGraphicFramePr>
          <p:xfrm>
            <a:off x="3104" y="1175"/>
            <a:ext cx="2584" cy="14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473" name="Equation" r:id="rId8" imgW="4101840" imgH="2349360" progId="Equation.3">
                    <p:embed/>
                  </p:oleObj>
                </mc:Choice>
                <mc:Fallback>
                  <p:oleObj name="Equation" r:id="rId8" imgW="4101840" imgH="23493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04" y="1175"/>
                          <a:ext cx="2584" cy="14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7504" name="Object 48"/>
            <p:cNvGraphicFramePr>
              <a:graphicFrameLocks noChangeAspect="1"/>
            </p:cNvGraphicFramePr>
            <p:nvPr/>
          </p:nvGraphicFramePr>
          <p:xfrm>
            <a:off x="3104" y="2750"/>
            <a:ext cx="2656" cy="7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474" name="Equation" r:id="rId10" imgW="4216320" imgH="1117440" progId="Equation.3">
                    <p:embed/>
                  </p:oleObj>
                </mc:Choice>
                <mc:Fallback>
                  <p:oleObj name="Equation" r:id="rId10" imgW="4216320" imgH="11174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04" y="2750"/>
                          <a:ext cx="2656" cy="7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47511" name="Group 55"/>
          <p:cNvGrpSpPr>
            <a:grpSpLocks/>
          </p:cNvGrpSpPr>
          <p:nvPr/>
        </p:nvGrpSpPr>
        <p:grpSpPr bwMode="auto">
          <a:xfrm>
            <a:off x="5562600" y="5884863"/>
            <a:ext cx="3343275" cy="723900"/>
            <a:chOff x="1827" y="3706"/>
            <a:chExt cx="2106" cy="456"/>
          </a:xfrm>
        </p:grpSpPr>
        <p:graphicFrame>
          <p:nvGraphicFramePr>
            <p:cNvPr id="147506" name="Object 50"/>
            <p:cNvGraphicFramePr>
              <a:graphicFrameLocks noChangeAspect="1"/>
            </p:cNvGraphicFramePr>
            <p:nvPr/>
          </p:nvGraphicFramePr>
          <p:xfrm>
            <a:off x="2767" y="3706"/>
            <a:ext cx="880" cy="4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475" name="Equation" r:id="rId12" imgW="1396800" imgH="723600" progId="Equation.3">
                    <p:embed/>
                  </p:oleObj>
                </mc:Choice>
                <mc:Fallback>
                  <p:oleObj name="Equation" r:id="rId12" imgW="1396800" imgH="723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67" y="3706"/>
                          <a:ext cx="880" cy="4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7507" name="AutoShape 51"/>
            <p:cNvSpPr>
              <a:spLocks noChangeArrowheads="1"/>
            </p:cNvSpPr>
            <p:nvPr/>
          </p:nvSpPr>
          <p:spPr bwMode="auto">
            <a:xfrm>
              <a:off x="2097" y="3871"/>
              <a:ext cx="506" cy="127"/>
            </a:xfrm>
            <a:prstGeom prst="rightArrow">
              <a:avLst>
                <a:gd name="adj1" fmla="val 50000"/>
                <a:gd name="adj2" fmla="val 99606"/>
              </a:avLst>
            </a:prstGeom>
            <a:solidFill>
              <a:srgbClr val="FFFF00"/>
            </a:solidFill>
            <a:ln w="38100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  <p:sp>
          <p:nvSpPr>
            <p:cNvPr id="147508" name="Rectangle 52"/>
            <p:cNvSpPr>
              <a:spLocks noChangeArrowheads="1"/>
            </p:cNvSpPr>
            <p:nvPr/>
          </p:nvSpPr>
          <p:spPr bwMode="auto">
            <a:xfrm>
              <a:off x="1827" y="3706"/>
              <a:ext cx="2106" cy="456"/>
            </a:xfrm>
            <a:prstGeom prst="rect">
              <a:avLst/>
            </a:prstGeom>
            <a:noFill/>
            <a:ln w="9525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3220021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7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Scattering of phonons</a:t>
            </a:r>
          </a:p>
        </p:txBody>
      </p:sp>
      <p:grpSp>
        <p:nvGrpSpPr>
          <p:cNvPr id="140296" name="Group 8"/>
          <p:cNvGrpSpPr>
            <a:grpSpLocks/>
          </p:cNvGrpSpPr>
          <p:nvPr/>
        </p:nvGrpSpPr>
        <p:grpSpPr bwMode="auto">
          <a:xfrm>
            <a:off x="355600" y="1957388"/>
            <a:ext cx="7950200" cy="2603500"/>
            <a:chOff x="224" y="1233"/>
            <a:chExt cx="5008" cy="1640"/>
          </a:xfrm>
        </p:grpSpPr>
        <p:sp>
          <p:nvSpPr>
            <p:cNvPr id="140291" name="Text Box 3"/>
            <p:cNvSpPr txBox="1">
              <a:spLocks noChangeArrowheads="1"/>
            </p:cNvSpPr>
            <p:nvPr/>
          </p:nvSpPr>
          <p:spPr bwMode="auto">
            <a:xfrm>
              <a:off x="872" y="1665"/>
              <a:ext cx="4360" cy="1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>
                <a:buFontTx/>
                <a:buChar char="•"/>
              </a:pPr>
              <a:r>
                <a:rPr lang="en-US" altLang="en-US"/>
                <a:t> Imperfections, crystal boundaries, isotopes</a:t>
              </a:r>
            </a:p>
            <a:p>
              <a:pPr algn="l">
                <a:buFontTx/>
                <a:buChar char="•"/>
              </a:pPr>
              <a:endParaRPr lang="en-US" altLang="en-US"/>
            </a:p>
            <a:p>
              <a:pPr algn="l">
                <a:buFontTx/>
                <a:buChar char="•"/>
              </a:pPr>
              <a:r>
                <a:rPr lang="en-US" altLang="en-US"/>
                <a:t> Phonon-phonon scattering (normal processes)</a:t>
              </a:r>
            </a:p>
            <a:p>
              <a:pPr algn="l">
                <a:buFontTx/>
                <a:buChar char="•"/>
              </a:pPr>
              <a:endParaRPr lang="en-US" altLang="en-US"/>
            </a:p>
            <a:p>
              <a:pPr algn="l">
                <a:buFontTx/>
                <a:buChar char="•"/>
              </a:pPr>
              <a:r>
                <a:rPr lang="en-US" altLang="en-US"/>
                <a:t> Phonon-phonon scattering (Umklapp processes)</a:t>
              </a:r>
            </a:p>
          </p:txBody>
        </p:sp>
        <p:grpSp>
          <p:nvGrpSpPr>
            <p:cNvPr id="140295" name="Group 7"/>
            <p:cNvGrpSpPr>
              <a:grpSpLocks/>
            </p:cNvGrpSpPr>
            <p:nvPr/>
          </p:nvGrpSpPr>
          <p:grpSpPr bwMode="auto">
            <a:xfrm>
              <a:off x="224" y="1233"/>
              <a:ext cx="3148" cy="288"/>
              <a:chOff x="975" y="2016"/>
              <a:chExt cx="3148" cy="288"/>
            </a:xfrm>
          </p:grpSpPr>
          <p:graphicFrame>
            <p:nvGraphicFramePr>
              <p:cNvPr id="140293" name="Object 5"/>
              <p:cNvGraphicFramePr>
                <a:graphicFrameLocks noChangeAspect="1"/>
              </p:cNvGraphicFramePr>
              <p:nvPr/>
            </p:nvGraphicFramePr>
            <p:xfrm>
              <a:off x="3089" y="2072"/>
              <a:ext cx="104" cy="17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4459" name="Equation" r:id="rId4" imgW="164880" imgH="279360" progId="Equation.3">
                      <p:embed/>
                    </p:oleObj>
                  </mc:Choice>
                  <mc:Fallback>
                    <p:oleObj name="Equation" r:id="rId4" imgW="164880" imgH="27936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089" y="2072"/>
                            <a:ext cx="104" cy="17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40294" name="Text Box 6"/>
              <p:cNvSpPr txBox="1">
                <a:spLocks noChangeArrowheads="1"/>
              </p:cNvSpPr>
              <p:nvPr/>
            </p:nvSpPr>
            <p:spPr bwMode="auto">
              <a:xfrm>
                <a:off x="975" y="2016"/>
                <a:ext cx="314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en-US"/>
                  <a:t>Phonon mean free path    limited by</a:t>
                </a:r>
              </a:p>
            </p:txBody>
          </p:sp>
        </p:grpSp>
      </p:grpSp>
      <p:sp>
        <p:nvSpPr>
          <p:cNvPr id="140297" name="Text Box 9"/>
          <p:cNvSpPr txBox="1">
            <a:spLocks noChangeArrowheads="1"/>
          </p:cNvSpPr>
          <p:nvPr/>
        </p:nvSpPr>
        <p:spPr bwMode="auto">
          <a:xfrm>
            <a:off x="1379061" y="5002213"/>
            <a:ext cx="667362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dirty="0"/>
              <a:t>Harmonic </a:t>
            </a:r>
            <a:r>
              <a:rPr lang="en-US" altLang="en-US" dirty="0" smtClean="0"/>
              <a:t>approximation in perfect lattice: </a:t>
            </a:r>
            <a:br>
              <a:rPr lang="en-US" altLang="en-US" dirty="0" smtClean="0"/>
            </a:br>
            <a:r>
              <a:rPr lang="en-US" altLang="en-US" dirty="0" smtClean="0"/>
              <a:t>	Phonons are </a:t>
            </a:r>
            <a:r>
              <a:rPr lang="en-US" altLang="en-US" dirty="0" err="1" smtClean="0"/>
              <a:t>eigen</a:t>
            </a:r>
            <a:r>
              <a:rPr lang="en-US" altLang="en-US" dirty="0" smtClean="0"/>
              <a:t>-states of Hamiltonian</a:t>
            </a:r>
            <a:br>
              <a:rPr lang="en-US" altLang="en-US" dirty="0" smtClean="0"/>
            </a:br>
            <a:r>
              <a:rPr lang="en-US" altLang="en-US" dirty="0" smtClean="0"/>
              <a:t>	NO </a:t>
            </a:r>
            <a:r>
              <a:rPr lang="en-US" altLang="en-US" dirty="0"/>
              <a:t>phonon-phonon scattering</a:t>
            </a:r>
          </a:p>
        </p:txBody>
      </p:sp>
    </p:spTree>
    <p:extLst>
      <p:ext uri="{BB962C8B-B14F-4D97-AF65-F5344CB8AC3E}">
        <p14:creationId xmlns:p14="http://schemas.microsoft.com/office/powerpoint/2010/main" val="128514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Scattering of phonons</a:t>
            </a:r>
          </a:p>
        </p:txBody>
      </p:sp>
      <p:grpSp>
        <p:nvGrpSpPr>
          <p:cNvPr id="148515" name="Group 35"/>
          <p:cNvGrpSpPr>
            <a:grpSpLocks/>
          </p:cNvGrpSpPr>
          <p:nvPr/>
        </p:nvGrpSpPr>
        <p:grpSpPr bwMode="auto">
          <a:xfrm>
            <a:off x="222250" y="1773238"/>
            <a:ext cx="7743825" cy="457200"/>
            <a:chOff x="140" y="1117"/>
            <a:chExt cx="4878" cy="288"/>
          </a:xfrm>
        </p:grpSpPr>
        <p:sp>
          <p:nvSpPr>
            <p:cNvPr id="148501" name="Text Box 21"/>
            <p:cNvSpPr txBox="1">
              <a:spLocks noChangeArrowheads="1"/>
            </p:cNvSpPr>
            <p:nvPr/>
          </p:nvSpPr>
          <p:spPr bwMode="auto">
            <a:xfrm>
              <a:off x="140" y="1117"/>
              <a:ext cx="487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/>
                <a:t>Imperfections etc.:     = T independent: </a:t>
              </a:r>
              <a:r>
                <a:rPr lang="en-US" altLang="en-US">
                  <a:latin typeface="Symbol" pitchFamily="18" charset="2"/>
                </a:rPr>
                <a:t>k</a:t>
              </a:r>
              <a:r>
                <a:rPr lang="en-US" altLang="en-US"/>
                <a:t> </a:t>
              </a:r>
              <a:r>
                <a:rPr lang="en-US" altLang="en-US">
                  <a:sym typeface="Symbol" pitchFamily="18" charset="2"/>
                </a:rPr>
                <a:t> v  C</a:t>
              </a:r>
              <a:r>
                <a:rPr lang="en-US" altLang="en-US" baseline="-25000">
                  <a:sym typeface="Symbol" pitchFamily="18" charset="2"/>
                </a:rPr>
                <a:t>v</a:t>
              </a:r>
              <a:r>
                <a:rPr lang="en-US" altLang="en-US">
                  <a:sym typeface="Symbol" pitchFamily="18" charset="2"/>
                </a:rPr>
                <a:t>(T)  T</a:t>
              </a:r>
              <a:r>
                <a:rPr lang="en-US" altLang="en-US" baseline="30000">
                  <a:sym typeface="Symbol" pitchFamily="18" charset="2"/>
                </a:rPr>
                <a:t>3</a:t>
              </a:r>
              <a:endParaRPr lang="en-US" altLang="en-US">
                <a:sym typeface="Symbol" pitchFamily="18" charset="2"/>
              </a:endParaRPr>
            </a:p>
          </p:txBody>
        </p:sp>
        <p:graphicFrame>
          <p:nvGraphicFramePr>
            <p:cNvPr id="148502" name="Object 22"/>
            <p:cNvGraphicFramePr>
              <a:graphicFrameLocks noChangeAspect="1"/>
            </p:cNvGraphicFramePr>
            <p:nvPr/>
          </p:nvGraphicFramePr>
          <p:xfrm>
            <a:off x="1879" y="1165"/>
            <a:ext cx="118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519" name="Equation" r:id="rId4" imgW="164880" imgH="279360" progId="Equation.3">
                    <p:embed/>
                  </p:oleObj>
                </mc:Choice>
                <mc:Fallback>
                  <p:oleObj name="Equation" r:id="rId4" imgW="164880" imgH="2793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79" y="1165"/>
                          <a:ext cx="118" cy="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8503" name="Object 23"/>
            <p:cNvGraphicFramePr>
              <a:graphicFrameLocks noChangeAspect="1"/>
            </p:cNvGraphicFramePr>
            <p:nvPr/>
          </p:nvGraphicFramePr>
          <p:xfrm>
            <a:off x="3967" y="1165"/>
            <a:ext cx="118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520" name="Equation" r:id="rId6" imgW="164880" imgH="279360" progId="Equation.3">
                    <p:embed/>
                  </p:oleObj>
                </mc:Choice>
                <mc:Fallback>
                  <p:oleObj name="Equation" r:id="rId6" imgW="164880" imgH="2793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67" y="1165"/>
                          <a:ext cx="118" cy="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48509" name="Group 29"/>
          <p:cNvGrpSpPr>
            <a:grpSpLocks/>
          </p:cNvGrpSpPr>
          <p:nvPr/>
        </p:nvGrpSpPr>
        <p:grpSpPr bwMode="auto">
          <a:xfrm>
            <a:off x="222250" y="2501900"/>
            <a:ext cx="8235950" cy="1814513"/>
            <a:chOff x="140" y="1594"/>
            <a:chExt cx="5188" cy="1143"/>
          </a:xfrm>
        </p:grpSpPr>
        <p:sp>
          <p:nvSpPr>
            <p:cNvPr id="148510" name="Text Box 30"/>
            <p:cNvSpPr txBox="1">
              <a:spLocks noChangeArrowheads="1"/>
            </p:cNvSpPr>
            <p:nvPr/>
          </p:nvSpPr>
          <p:spPr bwMode="auto">
            <a:xfrm>
              <a:off x="140" y="1594"/>
              <a:ext cx="177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/>
                <a:t>Normal processes: </a:t>
              </a:r>
            </a:p>
          </p:txBody>
        </p:sp>
        <p:graphicFrame>
          <p:nvGraphicFramePr>
            <p:cNvPr id="148511" name="Object 31"/>
            <p:cNvGraphicFramePr>
              <a:graphicFrameLocks noChangeAspect="1"/>
            </p:cNvGraphicFramePr>
            <p:nvPr/>
          </p:nvGraphicFramePr>
          <p:xfrm>
            <a:off x="2032" y="1621"/>
            <a:ext cx="1861" cy="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521" name="Equation" r:id="rId8" imgW="2361960" imgH="939600" progId="Equation.3">
                    <p:embed/>
                  </p:oleObj>
                </mc:Choice>
                <mc:Fallback>
                  <p:oleObj name="Equation" r:id="rId8" imgW="2361960" imgH="939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32" y="1621"/>
                          <a:ext cx="1861" cy="7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8512" name="Text Box 32"/>
            <p:cNvSpPr txBox="1">
              <a:spLocks noChangeArrowheads="1"/>
            </p:cNvSpPr>
            <p:nvPr/>
          </p:nvSpPr>
          <p:spPr bwMode="auto">
            <a:xfrm>
              <a:off x="2040" y="2449"/>
              <a:ext cx="3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/>
                <a:t>No net change of phonon momentum</a:t>
              </a:r>
            </a:p>
          </p:txBody>
        </p:sp>
      </p:grpSp>
      <p:grpSp>
        <p:nvGrpSpPr>
          <p:cNvPr id="148514" name="Group 34"/>
          <p:cNvGrpSpPr>
            <a:grpSpLocks/>
          </p:cNvGrpSpPr>
          <p:nvPr/>
        </p:nvGrpSpPr>
        <p:grpSpPr bwMode="auto">
          <a:xfrm>
            <a:off x="222250" y="4587875"/>
            <a:ext cx="8208963" cy="1814513"/>
            <a:chOff x="140" y="2890"/>
            <a:chExt cx="5171" cy="1143"/>
          </a:xfrm>
        </p:grpSpPr>
        <p:sp>
          <p:nvSpPr>
            <p:cNvPr id="148505" name="Text Box 25"/>
            <p:cNvSpPr txBox="1">
              <a:spLocks noChangeArrowheads="1"/>
            </p:cNvSpPr>
            <p:nvPr/>
          </p:nvSpPr>
          <p:spPr bwMode="auto">
            <a:xfrm>
              <a:off x="140" y="2890"/>
              <a:ext cx="191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/>
                <a:t>Umklapp processes: </a:t>
              </a:r>
            </a:p>
          </p:txBody>
        </p:sp>
        <p:graphicFrame>
          <p:nvGraphicFramePr>
            <p:cNvPr id="148506" name="Object 26"/>
            <p:cNvGraphicFramePr>
              <a:graphicFrameLocks noChangeAspect="1"/>
            </p:cNvGraphicFramePr>
            <p:nvPr/>
          </p:nvGraphicFramePr>
          <p:xfrm>
            <a:off x="2032" y="2917"/>
            <a:ext cx="1861" cy="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522" name="Equation" r:id="rId10" imgW="2361960" imgH="939600" progId="Equation.3">
                    <p:embed/>
                  </p:oleObj>
                </mc:Choice>
                <mc:Fallback>
                  <p:oleObj name="Equation" r:id="rId10" imgW="2361960" imgH="939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32" y="2917"/>
                          <a:ext cx="1861" cy="7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8507" name="Text Box 27"/>
            <p:cNvSpPr txBox="1">
              <a:spLocks noChangeArrowheads="1"/>
            </p:cNvSpPr>
            <p:nvPr/>
          </p:nvSpPr>
          <p:spPr bwMode="auto">
            <a:xfrm>
              <a:off x="2040" y="3745"/>
              <a:ext cx="29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/>
                <a:t>Momentum transferred to crystal: </a:t>
              </a:r>
            </a:p>
          </p:txBody>
        </p:sp>
        <p:graphicFrame>
          <p:nvGraphicFramePr>
            <p:cNvPr id="148513" name="Object 33"/>
            <p:cNvGraphicFramePr>
              <a:graphicFrameLocks noChangeAspect="1"/>
            </p:cNvGraphicFramePr>
            <p:nvPr/>
          </p:nvGraphicFramePr>
          <p:xfrm>
            <a:off x="4981" y="3709"/>
            <a:ext cx="330" cy="2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523" name="Equation" r:id="rId12" imgW="419040" imgH="355320" progId="Equation.3">
                    <p:embed/>
                  </p:oleObj>
                </mc:Choice>
                <mc:Fallback>
                  <p:oleObj name="Equation" r:id="rId12" imgW="419040" imgH="3553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81" y="3709"/>
                          <a:ext cx="330" cy="27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48526" name="Group 46"/>
          <p:cNvGrpSpPr>
            <a:grpSpLocks/>
          </p:cNvGrpSpPr>
          <p:nvPr/>
        </p:nvGrpSpPr>
        <p:grpSpPr bwMode="auto">
          <a:xfrm>
            <a:off x="471488" y="3170238"/>
            <a:ext cx="1357312" cy="687387"/>
            <a:chOff x="297" y="1997"/>
            <a:chExt cx="855" cy="433"/>
          </a:xfrm>
        </p:grpSpPr>
        <p:sp>
          <p:nvSpPr>
            <p:cNvPr id="148516" name="Line 36"/>
            <p:cNvSpPr>
              <a:spLocks noChangeShapeType="1"/>
            </p:cNvSpPr>
            <p:nvPr/>
          </p:nvSpPr>
          <p:spPr bwMode="auto">
            <a:xfrm flipV="1">
              <a:off x="738" y="1997"/>
              <a:ext cx="414" cy="217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  <p:sp>
          <p:nvSpPr>
            <p:cNvPr id="148517" name="Line 37"/>
            <p:cNvSpPr>
              <a:spLocks noChangeShapeType="1"/>
            </p:cNvSpPr>
            <p:nvPr/>
          </p:nvSpPr>
          <p:spPr bwMode="auto">
            <a:xfrm>
              <a:off x="297" y="2214"/>
              <a:ext cx="414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  <p:sp>
          <p:nvSpPr>
            <p:cNvPr id="148518" name="Line 38"/>
            <p:cNvSpPr>
              <a:spLocks noChangeShapeType="1"/>
            </p:cNvSpPr>
            <p:nvPr/>
          </p:nvSpPr>
          <p:spPr bwMode="auto">
            <a:xfrm flipV="1">
              <a:off x="711" y="2213"/>
              <a:ext cx="0" cy="217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</p:grpSp>
      <p:grpSp>
        <p:nvGrpSpPr>
          <p:cNvPr id="148525" name="Group 45"/>
          <p:cNvGrpSpPr>
            <a:grpSpLocks/>
          </p:cNvGrpSpPr>
          <p:nvPr/>
        </p:nvGrpSpPr>
        <p:grpSpPr bwMode="auto">
          <a:xfrm>
            <a:off x="471488" y="5186363"/>
            <a:ext cx="2114550" cy="1216025"/>
            <a:chOff x="261" y="3339"/>
            <a:chExt cx="1332" cy="766"/>
          </a:xfrm>
        </p:grpSpPr>
        <p:sp>
          <p:nvSpPr>
            <p:cNvPr id="148519" name="Line 39"/>
            <p:cNvSpPr>
              <a:spLocks noChangeShapeType="1"/>
            </p:cNvSpPr>
            <p:nvPr/>
          </p:nvSpPr>
          <p:spPr bwMode="auto">
            <a:xfrm flipV="1">
              <a:off x="945" y="3627"/>
              <a:ext cx="306" cy="235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  <p:sp>
          <p:nvSpPr>
            <p:cNvPr id="148520" name="Line 40"/>
            <p:cNvSpPr>
              <a:spLocks noChangeShapeType="1"/>
            </p:cNvSpPr>
            <p:nvPr/>
          </p:nvSpPr>
          <p:spPr bwMode="auto">
            <a:xfrm>
              <a:off x="1251" y="3627"/>
              <a:ext cx="342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  <p:sp>
          <p:nvSpPr>
            <p:cNvPr id="148521" name="Line 41"/>
            <p:cNvSpPr>
              <a:spLocks noChangeShapeType="1"/>
            </p:cNvSpPr>
            <p:nvPr/>
          </p:nvSpPr>
          <p:spPr bwMode="auto">
            <a:xfrm flipV="1">
              <a:off x="945" y="3635"/>
              <a:ext cx="648" cy="23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  <p:sp>
          <p:nvSpPr>
            <p:cNvPr id="148522" name="Line 42"/>
            <p:cNvSpPr>
              <a:spLocks noChangeShapeType="1"/>
            </p:cNvSpPr>
            <p:nvPr/>
          </p:nvSpPr>
          <p:spPr bwMode="auto">
            <a:xfrm>
              <a:off x="261" y="3870"/>
              <a:ext cx="648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  <p:sp>
          <p:nvSpPr>
            <p:cNvPr id="148523" name="Line 43"/>
            <p:cNvSpPr>
              <a:spLocks noChangeShapeType="1"/>
            </p:cNvSpPr>
            <p:nvPr/>
          </p:nvSpPr>
          <p:spPr bwMode="auto">
            <a:xfrm flipV="1">
              <a:off x="909" y="3870"/>
              <a:ext cx="0" cy="235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  <p:sp>
          <p:nvSpPr>
            <p:cNvPr id="148524" name="Text Box 44"/>
            <p:cNvSpPr txBox="1">
              <a:spLocks noChangeArrowheads="1"/>
            </p:cNvSpPr>
            <p:nvPr/>
          </p:nvSpPr>
          <p:spPr bwMode="auto">
            <a:xfrm>
              <a:off x="1328" y="3339"/>
              <a:ext cx="26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0589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Thermal conductivity</a:t>
            </a:r>
          </a:p>
        </p:txBody>
      </p:sp>
      <p:graphicFrame>
        <p:nvGraphicFramePr>
          <p:cNvPr id="14950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0713719"/>
              </p:ext>
            </p:extLst>
          </p:nvPr>
        </p:nvGraphicFramePr>
        <p:xfrm>
          <a:off x="3517699" y="1023498"/>
          <a:ext cx="13970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49" name="Equation" r:id="rId4" imgW="1396800" imgH="723600" progId="Equation.3">
                  <p:embed/>
                </p:oleObj>
              </mc:Choice>
              <mc:Fallback>
                <p:oleObj name="Equation" r:id="rId4" imgW="1396800" imgH="723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7699" y="1023498"/>
                        <a:ext cx="139700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9511" name="Text Box 7"/>
          <p:cNvSpPr txBox="1">
            <a:spLocks noChangeArrowheads="1"/>
          </p:cNvSpPr>
          <p:nvPr/>
        </p:nvSpPr>
        <p:spPr bwMode="auto">
          <a:xfrm>
            <a:off x="506534" y="1829443"/>
            <a:ext cx="784490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dirty="0"/>
              <a:t>High T: </a:t>
            </a:r>
            <a:r>
              <a:rPr lang="en-US" altLang="en-US" dirty="0" err="1"/>
              <a:t>C</a:t>
            </a:r>
            <a:r>
              <a:rPr lang="en-US" altLang="en-US" baseline="-25000" dirty="0" err="1"/>
              <a:t>v</a:t>
            </a:r>
            <a:r>
              <a:rPr lang="en-US" altLang="en-US" dirty="0"/>
              <a:t> </a:t>
            </a:r>
            <a:r>
              <a:rPr lang="en-US" altLang="en-US" dirty="0" smtClean="0"/>
              <a:t>constant, scattering </a:t>
            </a:r>
            <a:r>
              <a:rPr lang="en-US" altLang="en-US" dirty="0" smtClean="0">
                <a:sym typeface="Symbol" pitchFamily="18" charset="2"/>
              </a:rPr>
              <a:t> </a:t>
            </a:r>
            <a:r>
              <a:rPr lang="en-US" altLang="en-US" dirty="0">
                <a:sym typeface="Symbol" pitchFamily="18" charset="2"/>
              </a:rPr>
              <a:t>n(</a:t>
            </a:r>
            <a:r>
              <a:rPr lang="en-US" altLang="en-US" dirty="0">
                <a:latin typeface="Symbol" pitchFamily="18" charset="2"/>
                <a:sym typeface="Symbol" pitchFamily="18" charset="2"/>
              </a:rPr>
              <a:t>w</a:t>
            </a:r>
            <a:r>
              <a:rPr lang="en-US" altLang="en-US" dirty="0">
                <a:sym typeface="Symbol" pitchFamily="18" charset="2"/>
              </a:rPr>
              <a:t>)  </a:t>
            </a:r>
            <a:r>
              <a:rPr lang="en-US" altLang="en-US" dirty="0" smtClean="0">
                <a:sym typeface="Symbol" pitchFamily="18" charset="2"/>
              </a:rPr>
              <a:t>T</a:t>
            </a:r>
            <a:r>
              <a:rPr lang="en-US" altLang="en-US" baseline="30000" dirty="0" smtClean="0">
                <a:sym typeface="Symbol" pitchFamily="18" charset="2"/>
              </a:rPr>
              <a:t>                   </a:t>
            </a:r>
            <a:r>
              <a:rPr lang="en-US" altLang="en-US" dirty="0">
                <a:latin typeface="Symbol" pitchFamily="18" charset="2"/>
                <a:sym typeface="Symbol" pitchFamily="18" charset="2"/>
              </a:rPr>
              <a:t>k </a:t>
            </a:r>
            <a:r>
              <a:rPr lang="en-US" altLang="en-US" dirty="0">
                <a:sym typeface="Symbol" pitchFamily="18" charset="2"/>
              </a:rPr>
              <a:t>T</a:t>
            </a:r>
            <a:r>
              <a:rPr lang="en-US" altLang="en-US" baseline="30000" dirty="0">
                <a:sym typeface="Symbol" pitchFamily="18" charset="2"/>
              </a:rPr>
              <a:t>-1</a:t>
            </a:r>
            <a:r>
              <a:rPr lang="en-US" altLang="en-US" dirty="0"/>
              <a:t> </a:t>
            </a:r>
          </a:p>
        </p:txBody>
      </p:sp>
      <p:sp>
        <p:nvSpPr>
          <p:cNvPr id="149513" name="AutoShape 9"/>
          <p:cNvSpPr>
            <a:spLocks noChangeArrowheads="1"/>
          </p:cNvSpPr>
          <p:nvPr/>
        </p:nvSpPr>
        <p:spPr bwMode="auto">
          <a:xfrm>
            <a:off x="6471807" y="2032644"/>
            <a:ext cx="514350" cy="133350"/>
          </a:xfrm>
          <a:prstGeom prst="rightArrow">
            <a:avLst>
              <a:gd name="adj1" fmla="val 50000"/>
              <a:gd name="adj2" fmla="val 96429"/>
            </a:avLst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AU"/>
          </a:p>
        </p:txBody>
      </p:sp>
      <p:graphicFrame>
        <p:nvGraphicFramePr>
          <p:cNvPr id="14951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81008"/>
              </p:ext>
            </p:extLst>
          </p:nvPr>
        </p:nvGraphicFramePr>
        <p:xfrm>
          <a:off x="506534" y="5622238"/>
          <a:ext cx="521652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50" name="Equation" r:id="rId6" imgW="4597200" imgH="736560" progId="Equation.3">
                  <p:embed/>
                </p:oleObj>
              </mc:Choice>
              <mc:Fallback>
                <p:oleObj name="Equation" r:id="rId6" imgW="4597200" imgH="736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534" y="5622238"/>
                        <a:ext cx="5216525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951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0766771"/>
              </p:ext>
            </p:extLst>
          </p:nvPr>
        </p:nvGraphicFramePr>
        <p:xfrm>
          <a:off x="6237550" y="5894641"/>
          <a:ext cx="1679777" cy="5269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51" name="Equation" r:id="rId8" imgW="647640" imgH="203040" progId="Equation.3">
                  <p:embed/>
                </p:oleObj>
              </mc:Choice>
              <mc:Fallback>
                <p:oleObj name="Equation" r:id="rId8" imgW="6476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7550" y="5894641"/>
                        <a:ext cx="1679777" cy="52698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78259" y="2819225"/>
            <a:ext cx="8640507" cy="2554545"/>
            <a:chOff x="78259" y="2819225"/>
            <a:chExt cx="8640507" cy="2554545"/>
          </a:xfrm>
        </p:grpSpPr>
        <p:sp>
          <p:nvSpPr>
            <p:cNvPr id="149515" name="Text Box 11"/>
            <p:cNvSpPr txBox="1">
              <a:spLocks noChangeArrowheads="1"/>
            </p:cNvSpPr>
            <p:nvPr/>
          </p:nvSpPr>
          <p:spPr bwMode="auto">
            <a:xfrm>
              <a:off x="78259" y="2819225"/>
              <a:ext cx="8640507" cy="25545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 dirty="0"/>
                <a:t>Low T:  </a:t>
              </a:r>
              <a:r>
                <a:rPr lang="en-US" altLang="en-US" dirty="0" err="1" smtClean="0"/>
                <a:t>Umklapp</a:t>
              </a:r>
              <a:r>
                <a:rPr lang="en-US" altLang="en-US" dirty="0" smtClean="0"/>
                <a:t> </a:t>
              </a:r>
              <a:r>
                <a:rPr lang="en-US" altLang="en-US" dirty="0"/>
                <a:t>needs phonon at BZB </a:t>
              </a:r>
              <a:r>
                <a:rPr lang="en-US" altLang="en-US" dirty="0" smtClean="0"/>
                <a:t>(~Debye </a:t>
              </a:r>
              <a:r>
                <a:rPr lang="en-US" altLang="en-US" dirty="0"/>
                <a:t>energy</a:t>
              </a:r>
              <a:r>
                <a:rPr lang="en-US" altLang="en-US" dirty="0" smtClean="0"/>
                <a:t>) </a:t>
              </a:r>
            </a:p>
            <a:p>
              <a:pPr algn="l"/>
              <a:r>
                <a:rPr lang="en-US" altLang="en-US" dirty="0" smtClean="0"/>
                <a:t/>
              </a:r>
              <a:br>
                <a:rPr lang="en-US" altLang="en-US" dirty="0" smtClean="0"/>
              </a:br>
              <a:r>
                <a:rPr lang="en-US" altLang="en-US" dirty="0" smtClean="0"/>
                <a:t>       Very low T: no phonons for U-process:   </a:t>
              </a:r>
            </a:p>
            <a:p>
              <a:pPr algn="l"/>
              <a:r>
                <a:rPr lang="en-US" altLang="en-US" dirty="0"/>
                <a:t>	</a:t>
              </a:r>
              <a:r>
                <a:rPr lang="en-US" altLang="en-US" dirty="0" smtClean="0"/>
                <a:t>	       constant (imperfections)         </a:t>
              </a:r>
              <a:r>
                <a:rPr lang="en-US" altLang="en-US" dirty="0" smtClean="0">
                  <a:latin typeface="Symbol" pitchFamily="18" charset="2"/>
                  <a:sym typeface="Symbol" pitchFamily="18" charset="2"/>
                </a:rPr>
                <a:t>k </a:t>
              </a:r>
              <a:r>
                <a:rPr lang="en-US" altLang="en-US" dirty="0">
                  <a:sym typeface="Symbol" pitchFamily="18" charset="2"/>
                </a:rPr>
                <a:t></a:t>
              </a:r>
              <a:r>
                <a:rPr lang="en-US" altLang="en-US" dirty="0" smtClean="0">
                  <a:sym typeface="Symbol" pitchFamily="18" charset="2"/>
                </a:rPr>
                <a:t>T</a:t>
              </a:r>
              <a:r>
                <a:rPr lang="en-US" altLang="en-US" baseline="30000" dirty="0" smtClean="0">
                  <a:sym typeface="Symbol" pitchFamily="18" charset="2"/>
                </a:rPr>
                <a:t>3</a:t>
              </a:r>
              <a:br>
                <a:rPr lang="en-US" altLang="en-US" baseline="30000" dirty="0" smtClean="0">
                  <a:sym typeface="Symbol" pitchFamily="18" charset="2"/>
                </a:rPr>
              </a:br>
              <a:endParaRPr lang="en-US" altLang="en-US" baseline="30000" dirty="0" smtClean="0">
                <a:sym typeface="Symbol" pitchFamily="18" charset="2"/>
              </a:endParaRPr>
            </a:p>
            <a:p>
              <a:pPr algn="l"/>
              <a:r>
                <a:rPr lang="en-US" altLang="en-US" baseline="30000" dirty="0" smtClean="0">
                  <a:sym typeface="Symbol" pitchFamily="18" charset="2"/>
                </a:rPr>
                <a:t> </a:t>
              </a:r>
              <a:r>
                <a:rPr lang="en-US" altLang="en-US" dirty="0" smtClean="0">
                  <a:sym typeface="Symbol" pitchFamily="18" charset="2"/>
                </a:rPr>
                <a:t>       Near T~T</a:t>
              </a:r>
              <a:r>
                <a:rPr lang="en-US" altLang="en-US" baseline="-25000" dirty="0" smtClean="0">
                  <a:sym typeface="Symbol" pitchFamily="18" charset="2"/>
                </a:rPr>
                <a:t>D</a:t>
              </a:r>
              <a:r>
                <a:rPr lang="en-US" altLang="en-US" dirty="0" smtClean="0">
                  <a:sym typeface="Symbol" pitchFamily="18" charset="2"/>
                </a:rPr>
                <a:t> U-processes become important</a:t>
              </a:r>
            </a:p>
            <a:p>
              <a:pPr algn="l"/>
              <a:r>
                <a:rPr lang="en-US" altLang="en-US" dirty="0">
                  <a:sym typeface="Symbol" pitchFamily="18" charset="2"/>
                </a:rPr>
                <a:t> </a:t>
              </a:r>
              <a:r>
                <a:rPr lang="en-US" altLang="en-US" dirty="0" smtClean="0">
                  <a:sym typeface="Symbol" pitchFamily="18" charset="2"/>
                </a:rPr>
                <a:t>                            Scattering ~ # phonons with ~</a:t>
              </a:r>
              <a:r>
                <a:rPr lang="en-US" altLang="en-US" dirty="0">
                  <a:sym typeface="Symbol" pitchFamily="18" charset="2"/>
                </a:rPr>
                <a:t>D</a:t>
              </a:r>
              <a:r>
                <a:rPr lang="en-US" altLang="en-US" dirty="0" smtClean="0">
                  <a:sym typeface="Symbol" pitchFamily="18" charset="2"/>
                </a:rPr>
                <a:t>ebye energy</a:t>
              </a:r>
              <a:endParaRPr lang="en-US" altLang="en-US" baseline="30000" dirty="0">
                <a:sym typeface="Symbol" pitchFamily="18" charset="2"/>
              </a:endParaRPr>
            </a:p>
          </p:txBody>
        </p:sp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14015020"/>
                </p:ext>
              </p:extLst>
            </p:nvPr>
          </p:nvGraphicFramePr>
          <p:xfrm>
            <a:off x="2300423" y="4014377"/>
            <a:ext cx="187325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552" name="Equation" r:id="rId10" imgW="152400" imgH="266536" progId="Equation.3">
                    <p:embed/>
                  </p:oleObj>
                </mc:Choice>
                <mc:Fallback>
                  <p:oleObj name="Equation" r:id="rId10" imgW="152400" imgH="266536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00423" y="4014377"/>
                          <a:ext cx="187325" cy="317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AutoShape 9"/>
            <p:cNvSpPr>
              <a:spLocks noChangeArrowheads="1"/>
            </p:cNvSpPr>
            <p:nvPr/>
          </p:nvSpPr>
          <p:spPr bwMode="auto">
            <a:xfrm>
              <a:off x="5957457" y="4118027"/>
              <a:ext cx="514350" cy="133350"/>
            </a:xfrm>
            <a:prstGeom prst="rightArrow">
              <a:avLst>
                <a:gd name="adj1" fmla="val 50000"/>
                <a:gd name="adj2" fmla="val 96429"/>
              </a:avLst>
            </a:prstGeom>
            <a:solidFill>
              <a:srgbClr val="FFFF00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403977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Thermal conductivity</a:t>
            </a:r>
          </a:p>
        </p:txBody>
      </p:sp>
      <p:pic>
        <p:nvPicPr>
          <p:cNvPr id="150538" name="Picture 10" descr="C:\WINDOWS\Desktop\highlight-ruf-5-2000-abb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888" y="1385888"/>
            <a:ext cx="6650037" cy="4697412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50539" name="Text Box 11"/>
          <p:cNvSpPr txBox="1">
            <a:spLocks noChangeArrowheads="1"/>
          </p:cNvSpPr>
          <p:nvPr/>
        </p:nvSpPr>
        <p:spPr bwMode="auto">
          <a:xfrm>
            <a:off x="838200" y="6330950"/>
            <a:ext cx="762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/>
              <a:t>Isotope pure Silicon (T. </a:t>
            </a:r>
            <a:r>
              <a:rPr lang="en-US" altLang="en-US" dirty="0" err="1"/>
              <a:t>Ruf</a:t>
            </a:r>
            <a:r>
              <a:rPr lang="en-US" altLang="en-US" dirty="0"/>
              <a:t> et al. Sol. St. Comm. 2000)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812470" y="4409954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</a:t>
            </a:r>
            <a:r>
              <a:rPr lang="en-US" baseline="30000" dirty="0" smtClean="0">
                <a:solidFill>
                  <a:srgbClr val="FF0000"/>
                </a:solidFill>
              </a:rPr>
              <a:t>3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38628" y="4793186"/>
            <a:ext cx="5379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</a:t>
            </a:r>
            <a:r>
              <a:rPr lang="en-US" baseline="30000" dirty="0" smtClean="0">
                <a:solidFill>
                  <a:srgbClr val="FF0000"/>
                </a:solidFill>
              </a:rPr>
              <a:t>-1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05872" y="2337734"/>
            <a:ext cx="16738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~</a:t>
            </a:r>
            <a:r>
              <a:rPr lang="en-US" dirty="0" err="1" smtClean="0">
                <a:solidFill>
                  <a:srgbClr val="FF0000"/>
                </a:solidFill>
              </a:rPr>
              <a:t>exp</a:t>
            </a:r>
            <a:r>
              <a:rPr lang="en-US" dirty="0" smtClean="0">
                <a:solidFill>
                  <a:srgbClr val="FF0000"/>
                </a:solidFill>
              </a:rPr>
              <a:t>(T</a:t>
            </a:r>
            <a:r>
              <a:rPr lang="en-US" baseline="-25000" dirty="0" smtClean="0">
                <a:solidFill>
                  <a:srgbClr val="FF0000"/>
                </a:solidFill>
              </a:rPr>
              <a:t>D</a:t>
            </a:r>
            <a:r>
              <a:rPr lang="en-US" dirty="0" smtClean="0">
                <a:solidFill>
                  <a:srgbClr val="FF0000"/>
                </a:solidFill>
              </a:rPr>
              <a:t>/T)</a:t>
            </a:r>
            <a:endParaRPr lang="en-A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07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FF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FF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2609</TotalTime>
  <Words>206</Words>
  <Application>Microsoft Office PowerPoint</Application>
  <PresentationFormat>On-screen Show (4:3)</PresentationFormat>
  <Paragraphs>65</Paragraphs>
  <Slides>9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Default Design</vt:lpstr>
      <vt:lpstr>Equation</vt:lpstr>
      <vt:lpstr>Condensed Matter Physics I</vt:lpstr>
      <vt:lpstr>Previously</vt:lpstr>
      <vt:lpstr>Today</vt:lpstr>
      <vt:lpstr>Thermal conductivity</vt:lpstr>
      <vt:lpstr>Thermal conductivity</vt:lpstr>
      <vt:lpstr>Scattering of phonons</vt:lpstr>
      <vt:lpstr>Scattering of phonons</vt:lpstr>
      <vt:lpstr>Thermal conductivity</vt:lpstr>
      <vt:lpstr>Thermal conductivity</vt:lpstr>
    </vt:vector>
  </TitlesOfParts>
  <Company>Rijksuniversiteit groningen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Vaste Stof Fysica I Solid State Physics I</dc:title>
  <dc:creator>IT-beheer FWN</dc:creator>
  <cp:lastModifiedBy>pvl</cp:lastModifiedBy>
  <cp:revision>99</cp:revision>
  <dcterms:created xsi:type="dcterms:W3CDTF">2001-11-29T08:55:22Z</dcterms:created>
  <dcterms:modified xsi:type="dcterms:W3CDTF">2014-10-23T11:42:49Z</dcterms:modified>
</cp:coreProperties>
</file>