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7" r:id="rId3"/>
    <p:sldId id="309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8" r:id="rId15"/>
    <p:sldId id="379" r:id="rId16"/>
    <p:sldId id="380" r:id="rId17"/>
    <p:sldId id="381" r:id="rId18"/>
    <p:sldId id="382" r:id="rId19"/>
    <p:sldId id="383" r:id="rId20"/>
    <p:sldId id="384" r:id="rId21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2AB2"/>
    <a:srgbClr val="FF0000"/>
    <a:srgbClr val="000000"/>
    <a:srgbClr val="01FF2B"/>
    <a:srgbClr val="0000FF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51" d="100"/>
          <a:sy n="51" d="100"/>
        </p:scale>
        <p:origin x="-618" y="-96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image" Target="../media/image8.emf"/><Relationship Id="rId1" Type="http://schemas.openxmlformats.org/officeDocument/2006/relationships/image" Target="../media/image7.emf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10" Type="http://schemas.openxmlformats.org/officeDocument/2006/relationships/image" Target="../media/image16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image" Target="../media/image22.emf"/><Relationship Id="rId4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4" Type="http://schemas.openxmlformats.org/officeDocument/2006/relationships/image" Target="../media/image2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87C4C8-56A9-4C8F-96A8-28B5E0CE5B8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756B4B-75B1-416F-80E9-4B1A2F31E70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2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4.e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e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3.emf"/><Relationship Id="rId20" Type="http://schemas.openxmlformats.org/officeDocument/2006/relationships/image" Target="../media/image15.e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0.e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7.e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emf"/><Relationship Id="rId22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e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0.emf"/><Relationship Id="rId4" Type="http://schemas.openxmlformats.org/officeDocument/2006/relationships/image" Target="../media/image17.emf"/><Relationship Id="rId9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e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emf"/><Relationship Id="rId4" Type="http://schemas.openxmlformats.org/officeDocument/2006/relationships/image" Target="../media/image22.emf"/><Relationship Id="rId9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e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emf"/><Relationship Id="rId4" Type="http://schemas.openxmlformats.org/officeDocument/2006/relationships/image" Target="../media/image26.emf"/><Relationship Id="rId9" Type="http://schemas.openxmlformats.org/officeDocument/2006/relationships/oleObject" Target="../embeddings/oleObject2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II Physikalisches Institut,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1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2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2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402" name="Group 178"/>
          <p:cNvGrpSpPr>
            <a:grpSpLocks/>
          </p:cNvGrpSpPr>
          <p:nvPr/>
        </p:nvGrpSpPr>
        <p:grpSpPr bwMode="auto">
          <a:xfrm>
            <a:off x="4171950" y="1528763"/>
            <a:ext cx="4257675" cy="2343150"/>
            <a:chOff x="2610" y="819"/>
            <a:chExt cx="2682" cy="1476"/>
          </a:xfrm>
        </p:grpSpPr>
        <p:sp>
          <p:nvSpPr>
            <p:cNvPr id="180400" name="Line 176"/>
            <p:cNvSpPr>
              <a:spLocks noChangeShapeType="1"/>
            </p:cNvSpPr>
            <p:nvPr/>
          </p:nvSpPr>
          <p:spPr bwMode="auto">
            <a:xfrm>
              <a:off x="2610" y="819"/>
              <a:ext cx="0" cy="14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0401" name="Line 177"/>
            <p:cNvSpPr>
              <a:spLocks noChangeShapeType="1"/>
            </p:cNvSpPr>
            <p:nvPr/>
          </p:nvSpPr>
          <p:spPr bwMode="auto">
            <a:xfrm>
              <a:off x="2610" y="2295"/>
              <a:ext cx="268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Statistics &amp; DOS</a:t>
            </a:r>
          </a:p>
        </p:txBody>
      </p:sp>
      <p:sp>
        <p:nvSpPr>
          <p:cNvPr id="180227" name="Text Box 3"/>
          <p:cNvSpPr txBox="1">
            <a:spLocks noChangeArrowheads="1"/>
          </p:cNvSpPr>
          <p:nvPr/>
        </p:nvSpPr>
        <p:spPr bwMode="auto">
          <a:xfrm>
            <a:off x="474663" y="4597400"/>
            <a:ext cx="2605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Density of states: </a:t>
            </a:r>
          </a:p>
        </p:txBody>
      </p:sp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450850" y="5349875"/>
          <a:ext cx="4216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3" imgW="4216320" imgH="723600" progId="Equation.3">
                  <p:embed/>
                </p:oleObj>
              </mc:Choice>
              <mc:Fallback>
                <p:oleObj name="Equation" r:id="rId3" imgW="421632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349875"/>
                        <a:ext cx="4216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298" name="Text Box 74"/>
          <p:cNvSpPr txBox="1">
            <a:spLocks noChangeArrowheads="1"/>
          </p:cNvSpPr>
          <p:nvPr/>
        </p:nvSpPr>
        <p:spPr bwMode="auto">
          <a:xfrm>
            <a:off x="474663" y="2116138"/>
            <a:ext cx="3198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Fermi-Dirac statistics: </a:t>
            </a:r>
          </a:p>
        </p:txBody>
      </p:sp>
      <p:graphicFrame>
        <p:nvGraphicFramePr>
          <p:cNvPr id="180299" name="Object 75"/>
          <p:cNvGraphicFramePr>
            <a:graphicFrameLocks noChangeAspect="1"/>
          </p:cNvGraphicFramePr>
          <p:nvPr/>
        </p:nvGraphicFramePr>
        <p:xfrm>
          <a:off x="812800" y="2928938"/>
          <a:ext cx="243998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5" imgW="2070000" imgH="939600" progId="Equation.3">
                  <p:embed/>
                </p:oleObj>
              </mc:Choice>
              <mc:Fallback>
                <p:oleObj name="Equation" r:id="rId5" imgW="207000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2928938"/>
                        <a:ext cx="2439988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0345" name="Line 121"/>
          <p:cNvSpPr>
            <a:spLocks noChangeShapeType="1"/>
          </p:cNvSpPr>
          <p:nvPr/>
        </p:nvSpPr>
        <p:spPr bwMode="auto">
          <a:xfrm flipH="1">
            <a:off x="8093075" y="3459163"/>
            <a:ext cx="28575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63" name="Line 139"/>
          <p:cNvSpPr>
            <a:spLocks noChangeShapeType="1"/>
          </p:cNvSpPr>
          <p:nvPr/>
        </p:nvSpPr>
        <p:spPr bwMode="auto">
          <a:xfrm>
            <a:off x="5159375" y="1816100"/>
            <a:ext cx="1588" cy="20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66" name="Line 142"/>
          <p:cNvSpPr>
            <a:spLocks noChangeShapeType="1"/>
          </p:cNvSpPr>
          <p:nvPr/>
        </p:nvSpPr>
        <p:spPr bwMode="auto">
          <a:xfrm>
            <a:off x="6146800" y="1816100"/>
            <a:ext cx="1588" cy="206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77" name="Freeform 153"/>
          <p:cNvSpPr>
            <a:spLocks/>
          </p:cNvSpPr>
          <p:nvPr/>
        </p:nvSpPr>
        <p:spPr bwMode="auto">
          <a:xfrm>
            <a:off x="4171950" y="1816100"/>
            <a:ext cx="1566863" cy="92075"/>
          </a:xfrm>
          <a:custGeom>
            <a:avLst/>
            <a:gdLst>
              <a:gd name="T0" fmla="*/ 86 w 8591"/>
              <a:gd name="T1" fmla="*/ 0 h 763"/>
              <a:gd name="T2" fmla="*/ 260 w 8591"/>
              <a:gd name="T3" fmla="*/ 0 h 763"/>
              <a:gd name="T4" fmla="*/ 434 w 8591"/>
              <a:gd name="T5" fmla="*/ 0 h 763"/>
              <a:gd name="T6" fmla="*/ 607 w 8591"/>
              <a:gd name="T7" fmla="*/ 0 h 763"/>
              <a:gd name="T8" fmla="*/ 781 w 8591"/>
              <a:gd name="T9" fmla="*/ 2 h 763"/>
              <a:gd name="T10" fmla="*/ 955 w 8591"/>
              <a:gd name="T11" fmla="*/ 2 h 763"/>
              <a:gd name="T12" fmla="*/ 1128 w 8591"/>
              <a:gd name="T13" fmla="*/ 2 h 763"/>
              <a:gd name="T14" fmla="*/ 1302 w 8591"/>
              <a:gd name="T15" fmla="*/ 2 h 763"/>
              <a:gd name="T16" fmla="*/ 1475 w 8591"/>
              <a:gd name="T17" fmla="*/ 2 h 763"/>
              <a:gd name="T18" fmla="*/ 1648 w 8591"/>
              <a:gd name="T19" fmla="*/ 2 h 763"/>
              <a:gd name="T20" fmla="*/ 1822 w 8591"/>
              <a:gd name="T21" fmla="*/ 2 h 763"/>
              <a:gd name="T22" fmla="*/ 1996 w 8591"/>
              <a:gd name="T23" fmla="*/ 3 h 763"/>
              <a:gd name="T24" fmla="*/ 2169 w 8591"/>
              <a:gd name="T25" fmla="*/ 3 h 763"/>
              <a:gd name="T26" fmla="*/ 2343 w 8591"/>
              <a:gd name="T27" fmla="*/ 3 h 763"/>
              <a:gd name="T28" fmla="*/ 2517 w 8591"/>
              <a:gd name="T29" fmla="*/ 4 h 763"/>
              <a:gd name="T30" fmla="*/ 2690 w 8591"/>
              <a:gd name="T31" fmla="*/ 4 h 763"/>
              <a:gd name="T32" fmla="*/ 2864 w 8591"/>
              <a:gd name="T33" fmla="*/ 5 h 763"/>
              <a:gd name="T34" fmla="*/ 3037 w 8591"/>
              <a:gd name="T35" fmla="*/ 5 h 763"/>
              <a:gd name="T36" fmla="*/ 3210 w 8591"/>
              <a:gd name="T37" fmla="*/ 6 h 763"/>
              <a:gd name="T38" fmla="*/ 3384 w 8591"/>
              <a:gd name="T39" fmla="*/ 7 h 763"/>
              <a:gd name="T40" fmla="*/ 3557 w 8591"/>
              <a:gd name="T41" fmla="*/ 8 h 763"/>
              <a:gd name="T42" fmla="*/ 3731 w 8591"/>
              <a:gd name="T43" fmla="*/ 9 h 763"/>
              <a:gd name="T44" fmla="*/ 3905 w 8591"/>
              <a:gd name="T45" fmla="*/ 11 h 763"/>
              <a:gd name="T46" fmla="*/ 4078 w 8591"/>
              <a:gd name="T47" fmla="*/ 12 h 763"/>
              <a:gd name="T48" fmla="*/ 4252 w 8591"/>
              <a:gd name="T49" fmla="*/ 14 h 763"/>
              <a:gd name="T50" fmla="*/ 4426 w 8591"/>
              <a:gd name="T51" fmla="*/ 18 h 763"/>
              <a:gd name="T52" fmla="*/ 4598 w 8591"/>
              <a:gd name="T53" fmla="*/ 21 h 763"/>
              <a:gd name="T54" fmla="*/ 4772 w 8591"/>
              <a:gd name="T55" fmla="*/ 24 h 763"/>
              <a:gd name="T56" fmla="*/ 4946 w 8591"/>
              <a:gd name="T57" fmla="*/ 28 h 763"/>
              <a:gd name="T58" fmla="*/ 5119 w 8591"/>
              <a:gd name="T59" fmla="*/ 33 h 763"/>
              <a:gd name="T60" fmla="*/ 5293 w 8591"/>
              <a:gd name="T61" fmla="*/ 38 h 763"/>
              <a:gd name="T62" fmla="*/ 5467 w 8591"/>
              <a:gd name="T63" fmla="*/ 44 h 763"/>
              <a:gd name="T64" fmla="*/ 5640 w 8591"/>
              <a:gd name="T65" fmla="*/ 53 h 763"/>
              <a:gd name="T66" fmla="*/ 5814 w 8591"/>
              <a:gd name="T67" fmla="*/ 62 h 763"/>
              <a:gd name="T68" fmla="*/ 5988 w 8591"/>
              <a:gd name="T69" fmla="*/ 72 h 763"/>
              <a:gd name="T70" fmla="*/ 6160 w 8591"/>
              <a:gd name="T71" fmla="*/ 84 h 763"/>
              <a:gd name="T72" fmla="*/ 6334 w 8591"/>
              <a:gd name="T73" fmla="*/ 99 h 763"/>
              <a:gd name="T74" fmla="*/ 6508 w 8591"/>
              <a:gd name="T75" fmla="*/ 116 h 763"/>
              <a:gd name="T76" fmla="*/ 6681 w 8591"/>
              <a:gd name="T77" fmla="*/ 136 h 763"/>
              <a:gd name="T78" fmla="*/ 6855 w 8591"/>
              <a:gd name="T79" fmla="*/ 159 h 763"/>
              <a:gd name="T80" fmla="*/ 7029 w 8591"/>
              <a:gd name="T81" fmla="*/ 187 h 763"/>
              <a:gd name="T82" fmla="*/ 7202 w 8591"/>
              <a:gd name="T83" fmla="*/ 220 h 763"/>
              <a:gd name="T84" fmla="*/ 7376 w 8591"/>
              <a:gd name="T85" fmla="*/ 256 h 763"/>
              <a:gd name="T86" fmla="*/ 7550 w 8591"/>
              <a:gd name="T87" fmla="*/ 300 h 763"/>
              <a:gd name="T88" fmla="*/ 7722 w 8591"/>
              <a:gd name="T89" fmla="*/ 352 h 763"/>
              <a:gd name="T90" fmla="*/ 7896 w 8591"/>
              <a:gd name="T91" fmla="*/ 411 h 763"/>
              <a:gd name="T92" fmla="*/ 8070 w 8591"/>
              <a:gd name="T93" fmla="*/ 481 h 763"/>
              <a:gd name="T94" fmla="*/ 8243 w 8591"/>
              <a:gd name="T95" fmla="*/ 561 h 763"/>
              <a:gd name="T96" fmla="*/ 8417 w 8591"/>
              <a:gd name="T97" fmla="*/ 655 h 763"/>
              <a:gd name="T98" fmla="*/ 8591 w 8591"/>
              <a:gd name="T99" fmla="*/ 763 h 7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591" h="763">
                <a:moveTo>
                  <a:pt x="0" y="0"/>
                </a:moveTo>
                <a:lnTo>
                  <a:pt x="0" y="0"/>
                </a:lnTo>
                <a:lnTo>
                  <a:pt x="43" y="0"/>
                </a:lnTo>
                <a:lnTo>
                  <a:pt x="86" y="0"/>
                </a:lnTo>
                <a:lnTo>
                  <a:pt x="129" y="0"/>
                </a:lnTo>
                <a:lnTo>
                  <a:pt x="174" y="0"/>
                </a:lnTo>
                <a:lnTo>
                  <a:pt x="217" y="0"/>
                </a:lnTo>
                <a:lnTo>
                  <a:pt x="260" y="0"/>
                </a:lnTo>
                <a:lnTo>
                  <a:pt x="303" y="0"/>
                </a:lnTo>
                <a:lnTo>
                  <a:pt x="347" y="0"/>
                </a:lnTo>
                <a:lnTo>
                  <a:pt x="390" y="0"/>
                </a:lnTo>
                <a:lnTo>
                  <a:pt x="434" y="0"/>
                </a:lnTo>
                <a:lnTo>
                  <a:pt x="477" y="0"/>
                </a:lnTo>
                <a:lnTo>
                  <a:pt x="521" y="0"/>
                </a:lnTo>
                <a:lnTo>
                  <a:pt x="564" y="0"/>
                </a:lnTo>
                <a:lnTo>
                  <a:pt x="607" y="0"/>
                </a:lnTo>
                <a:lnTo>
                  <a:pt x="650" y="0"/>
                </a:lnTo>
                <a:lnTo>
                  <a:pt x="694" y="2"/>
                </a:lnTo>
                <a:lnTo>
                  <a:pt x="738" y="2"/>
                </a:lnTo>
                <a:lnTo>
                  <a:pt x="781" y="2"/>
                </a:lnTo>
                <a:lnTo>
                  <a:pt x="824" y="2"/>
                </a:lnTo>
                <a:lnTo>
                  <a:pt x="867" y="2"/>
                </a:lnTo>
                <a:lnTo>
                  <a:pt x="911" y="2"/>
                </a:lnTo>
                <a:lnTo>
                  <a:pt x="955" y="2"/>
                </a:lnTo>
                <a:lnTo>
                  <a:pt x="998" y="2"/>
                </a:lnTo>
                <a:lnTo>
                  <a:pt x="1041" y="2"/>
                </a:lnTo>
                <a:lnTo>
                  <a:pt x="1084" y="2"/>
                </a:lnTo>
                <a:lnTo>
                  <a:pt x="1128" y="2"/>
                </a:lnTo>
                <a:lnTo>
                  <a:pt x="1171" y="2"/>
                </a:lnTo>
                <a:lnTo>
                  <a:pt x="1215" y="2"/>
                </a:lnTo>
                <a:lnTo>
                  <a:pt x="1258" y="2"/>
                </a:lnTo>
                <a:lnTo>
                  <a:pt x="1302" y="2"/>
                </a:lnTo>
                <a:lnTo>
                  <a:pt x="1345" y="2"/>
                </a:lnTo>
                <a:lnTo>
                  <a:pt x="1388" y="2"/>
                </a:lnTo>
                <a:lnTo>
                  <a:pt x="1431" y="2"/>
                </a:lnTo>
                <a:lnTo>
                  <a:pt x="1475" y="2"/>
                </a:lnTo>
                <a:lnTo>
                  <a:pt x="1519" y="2"/>
                </a:lnTo>
                <a:lnTo>
                  <a:pt x="1562" y="2"/>
                </a:lnTo>
                <a:lnTo>
                  <a:pt x="1605" y="2"/>
                </a:lnTo>
                <a:lnTo>
                  <a:pt x="1648" y="2"/>
                </a:lnTo>
                <a:lnTo>
                  <a:pt x="1692" y="2"/>
                </a:lnTo>
                <a:lnTo>
                  <a:pt x="1736" y="2"/>
                </a:lnTo>
                <a:lnTo>
                  <a:pt x="1779" y="2"/>
                </a:lnTo>
                <a:lnTo>
                  <a:pt x="1822" y="2"/>
                </a:lnTo>
                <a:lnTo>
                  <a:pt x="1865" y="2"/>
                </a:lnTo>
                <a:lnTo>
                  <a:pt x="1909" y="3"/>
                </a:lnTo>
                <a:lnTo>
                  <a:pt x="1952" y="3"/>
                </a:lnTo>
                <a:lnTo>
                  <a:pt x="1996" y="3"/>
                </a:lnTo>
                <a:lnTo>
                  <a:pt x="2039" y="3"/>
                </a:lnTo>
                <a:lnTo>
                  <a:pt x="2083" y="3"/>
                </a:lnTo>
                <a:lnTo>
                  <a:pt x="2126" y="3"/>
                </a:lnTo>
                <a:lnTo>
                  <a:pt x="2169" y="3"/>
                </a:lnTo>
                <a:lnTo>
                  <a:pt x="2212" y="3"/>
                </a:lnTo>
                <a:lnTo>
                  <a:pt x="2256" y="3"/>
                </a:lnTo>
                <a:lnTo>
                  <a:pt x="2300" y="3"/>
                </a:lnTo>
                <a:lnTo>
                  <a:pt x="2343" y="3"/>
                </a:lnTo>
                <a:lnTo>
                  <a:pt x="2386" y="3"/>
                </a:lnTo>
                <a:lnTo>
                  <a:pt x="2429" y="4"/>
                </a:lnTo>
                <a:lnTo>
                  <a:pt x="2473" y="4"/>
                </a:lnTo>
                <a:lnTo>
                  <a:pt x="2517" y="4"/>
                </a:lnTo>
                <a:lnTo>
                  <a:pt x="2560" y="4"/>
                </a:lnTo>
                <a:lnTo>
                  <a:pt x="2603" y="4"/>
                </a:lnTo>
                <a:lnTo>
                  <a:pt x="2646" y="4"/>
                </a:lnTo>
                <a:lnTo>
                  <a:pt x="2690" y="4"/>
                </a:lnTo>
                <a:lnTo>
                  <a:pt x="2733" y="4"/>
                </a:lnTo>
                <a:lnTo>
                  <a:pt x="2777" y="4"/>
                </a:lnTo>
                <a:lnTo>
                  <a:pt x="2820" y="5"/>
                </a:lnTo>
                <a:lnTo>
                  <a:pt x="2864" y="5"/>
                </a:lnTo>
                <a:lnTo>
                  <a:pt x="2907" y="5"/>
                </a:lnTo>
                <a:lnTo>
                  <a:pt x="2950" y="5"/>
                </a:lnTo>
                <a:lnTo>
                  <a:pt x="2993" y="5"/>
                </a:lnTo>
                <a:lnTo>
                  <a:pt x="3037" y="5"/>
                </a:lnTo>
                <a:lnTo>
                  <a:pt x="3081" y="6"/>
                </a:lnTo>
                <a:lnTo>
                  <a:pt x="3124" y="6"/>
                </a:lnTo>
                <a:lnTo>
                  <a:pt x="3167" y="6"/>
                </a:lnTo>
                <a:lnTo>
                  <a:pt x="3210" y="6"/>
                </a:lnTo>
                <a:lnTo>
                  <a:pt x="3254" y="6"/>
                </a:lnTo>
                <a:lnTo>
                  <a:pt x="3297" y="7"/>
                </a:lnTo>
                <a:lnTo>
                  <a:pt x="3341" y="7"/>
                </a:lnTo>
                <a:lnTo>
                  <a:pt x="3384" y="7"/>
                </a:lnTo>
                <a:lnTo>
                  <a:pt x="3427" y="7"/>
                </a:lnTo>
                <a:lnTo>
                  <a:pt x="3471" y="8"/>
                </a:lnTo>
                <a:lnTo>
                  <a:pt x="3514" y="8"/>
                </a:lnTo>
                <a:lnTo>
                  <a:pt x="3557" y="8"/>
                </a:lnTo>
                <a:lnTo>
                  <a:pt x="3601" y="8"/>
                </a:lnTo>
                <a:lnTo>
                  <a:pt x="3645" y="9"/>
                </a:lnTo>
                <a:lnTo>
                  <a:pt x="3688" y="9"/>
                </a:lnTo>
                <a:lnTo>
                  <a:pt x="3731" y="9"/>
                </a:lnTo>
                <a:lnTo>
                  <a:pt x="3774" y="10"/>
                </a:lnTo>
                <a:lnTo>
                  <a:pt x="3817" y="10"/>
                </a:lnTo>
                <a:lnTo>
                  <a:pt x="3862" y="10"/>
                </a:lnTo>
                <a:lnTo>
                  <a:pt x="3905" y="11"/>
                </a:lnTo>
                <a:lnTo>
                  <a:pt x="3948" y="11"/>
                </a:lnTo>
                <a:lnTo>
                  <a:pt x="3991" y="12"/>
                </a:lnTo>
                <a:lnTo>
                  <a:pt x="4035" y="12"/>
                </a:lnTo>
                <a:lnTo>
                  <a:pt x="4078" y="12"/>
                </a:lnTo>
                <a:lnTo>
                  <a:pt x="4122" y="13"/>
                </a:lnTo>
                <a:lnTo>
                  <a:pt x="4165" y="13"/>
                </a:lnTo>
                <a:lnTo>
                  <a:pt x="4208" y="14"/>
                </a:lnTo>
                <a:lnTo>
                  <a:pt x="4252" y="14"/>
                </a:lnTo>
                <a:lnTo>
                  <a:pt x="4295" y="15"/>
                </a:lnTo>
                <a:lnTo>
                  <a:pt x="4338" y="17"/>
                </a:lnTo>
                <a:lnTo>
                  <a:pt x="4382" y="17"/>
                </a:lnTo>
                <a:lnTo>
                  <a:pt x="4426" y="18"/>
                </a:lnTo>
                <a:lnTo>
                  <a:pt x="4469" y="18"/>
                </a:lnTo>
                <a:lnTo>
                  <a:pt x="4512" y="19"/>
                </a:lnTo>
                <a:lnTo>
                  <a:pt x="4555" y="20"/>
                </a:lnTo>
                <a:lnTo>
                  <a:pt x="4598" y="21"/>
                </a:lnTo>
                <a:lnTo>
                  <a:pt x="4643" y="21"/>
                </a:lnTo>
                <a:lnTo>
                  <a:pt x="4686" y="22"/>
                </a:lnTo>
                <a:lnTo>
                  <a:pt x="4729" y="23"/>
                </a:lnTo>
                <a:lnTo>
                  <a:pt x="4772" y="24"/>
                </a:lnTo>
                <a:lnTo>
                  <a:pt x="4816" y="25"/>
                </a:lnTo>
                <a:lnTo>
                  <a:pt x="4859" y="26"/>
                </a:lnTo>
                <a:lnTo>
                  <a:pt x="4903" y="27"/>
                </a:lnTo>
                <a:lnTo>
                  <a:pt x="4946" y="28"/>
                </a:lnTo>
                <a:lnTo>
                  <a:pt x="4989" y="29"/>
                </a:lnTo>
                <a:lnTo>
                  <a:pt x="5033" y="31"/>
                </a:lnTo>
                <a:lnTo>
                  <a:pt x="5076" y="32"/>
                </a:lnTo>
                <a:lnTo>
                  <a:pt x="5119" y="33"/>
                </a:lnTo>
                <a:lnTo>
                  <a:pt x="5163" y="34"/>
                </a:lnTo>
                <a:lnTo>
                  <a:pt x="5207" y="36"/>
                </a:lnTo>
                <a:lnTo>
                  <a:pt x="5250" y="37"/>
                </a:lnTo>
                <a:lnTo>
                  <a:pt x="5293" y="38"/>
                </a:lnTo>
                <a:lnTo>
                  <a:pt x="5336" y="40"/>
                </a:lnTo>
                <a:lnTo>
                  <a:pt x="5379" y="41"/>
                </a:lnTo>
                <a:lnTo>
                  <a:pt x="5424" y="43"/>
                </a:lnTo>
                <a:lnTo>
                  <a:pt x="5467" y="44"/>
                </a:lnTo>
                <a:lnTo>
                  <a:pt x="5510" y="47"/>
                </a:lnTo>
                <a:lnTo>
                  <a:pt x="5553" y="49"/>
                </a:lnTo>
                <a:lnTo>
                  <a:pt x="5597" y="51"/>
                </a:lnTo>
                <a:lnTo>
                  <a:pt x="5640" y="53"/>
                </a:lnTo>
                <a:lnTo>
                  <a:pt x="5684" y="55"/>
                </a:lnTo>
                <a:lnTo>
                  <a:pt x="5727" y="57"/>
                </a:lnTo>
                <a:lnTo>
                  <a:pt x="5770" y="60"/>
                </a:lnTo>
                <a:lnTo>
                  <a:pt x="5814" y="62"/>
                </a:lnTo>
                <a:lnTo>
                  <a:pt x="5857" y="64"/>
                </a:lnTo>
                <a:lnTo>
                  <a:pt x="5900" y="67"/>
                </a:lnTo>
                <a:lnTo>
                  <a:pt x="5944" y="69"/>
                </a:lnTo>
                <a:lnTo>
                  <a:pt x="5988" y="72"/>
                </a:lnTo>
                <a:lnTo>
                  <a:pt x="6031" y="76"/>
                </a:lnTo>
                <a:lnTo>
                  <a:pt x="6074" y="78"/>
                </a:lnTo>
                <a:lnTo>
                  <a:pt x="6117" y="81"/>
                </a:lnTo>
                <a:lnTo>
                  <a:pt x="6160" y="84"/>
                </a:lnTo>
                <a:lnTo>
                  <a:pt x="6204" y="89"/>
                </a:lnTo>
                <a:lnTo>
                  <a:pt x="6248" y="92"/>
                </a:lnTo>
                <a:lnTo>
                  <a:pt x="6291" y="95"/>
                </a:lnTo>
                <a:lnTo>
                  <a:pt x="6334" y="99"/>
                </a:lnTo>
                <a:lnTo>
                  <a:pt x="6378" y="104"/>
                </a:lnTo>
                <a:lnTo>
                  <a:pt x="6421" y="108"/>
                </a:lnTo>
                <a:lnTo>
                  <a:pt x="6464" y="112"/>
                </a:lnTo>
                <a:lnTo>
                  <a:pt x="6508" y="116"/>
                </a:lnTo>
                <a:lnTo>
                  <a:pt x="6551" y="121"/>
                </a:lnTo>
                <a:lnTo>
                  <a:pt x="6595" y="126"/>
                </a:lnTo>
                <a:lnTo>
                  <a:pt x="6638" y="131"/>
                </a:lnTo>
                <a:lnTo>
                  <a:pt x="6681" y="136"/>
                </a:lnTo>
                <a:lnTo>
                  <a:pt x="6724" y="142"/>
                </a:lnTo>
                <a:lnTo>
                  <a:pt x="6769" y="148"/>
                </a:lnTo>
                <a:lnTo>
                  <a:pt x="6812" y="153"/>
                </a:lnTo>
                <a:lnTo>
                  <a:pt x="6855" y="159"/>
                </a:lnTo>
                <a:lnTo>
                  <a:pt x="6898" y="166"/>
                </a:lnTo>
                <a:lnTo>
                  <a:pt x="6941" y="172"/>
                </a:lnTo>
                <a:lnTo>
                  <a:pt x="6985" y="180"/>
                </a:lnTo>
                <a:lnTo>
                  <a:pt x="7029" y="187"/>
                </a:lnTo>
                <a:lnTo>
                  <a:pt x="7072" y="195"/>
                </a:lnTo>
                <a:lnTo>
                  <a:pt x="7115" y="202"/>
                </a:lnTo>
                <a:lnTo>
                  <a:pt x="7159" y="211"/>
                </a:lnTo>
                <a:lnTo>
                  <a:pt x="7202" y="220"/>
                </a:lnTo>
                <a:lnTo>
                  <a:pt x="7245" y="228"/>
                </a:lnTo>
                <a:lnTo>
                  <a:pt x="7289" y="237"/>
                </a:lnTo>
                <a:lnTo>
                  <a:pt x="7332" y="246"/>
                </a:lnTo>
                <a:lnTo>
                  <a:pt x="7376" y="256"/>
                </a:lnTo>
                <a:lnTo>
                  <a:pt x="7419" y="267"/>
                </a:lnTo>
                <a:lnTo>
                  <a:pt x="7462" y="278"/>
                </a:lnTo>
                <a:lnTo>
                  <a:pt x="7505" y="288"/>
                </a:lnTo>
                <a:lnTo>
                  <a:pt x="7550" y="300"/>
                </a:lnTo>
                <a:lnTo>
                  <a:pt x="7593" y="312"/>
                </a:lnTo>
                <a:lnTo>
                  <a:pt x="7636" y="325"/>
                </a:lnTo>
                <a:lnTo>
                  <a:pt x="7679" y="338"/>
                </a:lnTo>
                <a:lnTo>
                  <a:pt x="7722" y="352"/>
                </a:lnTo>
                <a:lnTo>
                  <a:pt x="7766" y="366"/>
                </a:lnTo>
                <a:lnTo>
                  <a:pt x="7810" y="380"/>
                </a:lnTo>
                <a:lnTo>
                  <a:pt x="7853" y="395"/>
                </a:lnTo>
                <a:lnTo>
                  <a:pt x="7896" y="411"/>
                </a:lnTo>
                <a:lnTo>
                  <a:pt x="7940" y="427"/>
                </a:lnTo>
                <a:lnTo>
                  <a:pt x="7983" y="444"/>
                </a:lnTo>
                <a:lnTo>
                  <a:pt x="8026" y="462"/>
                </a:lnTo>
                <a:lnTo>
                  <a:pt x="8070" y="481"/>
                </a:lnTo>
                <a:lnTo>
                  <a:pt x="8114" y="499"/>
                </a:lnTo>
                <a:lnTo>
                  <a:pt x="8157" y="519"/>
                </a:lnTo>
                <a:lnTo>
                  <a:pt x="8200" y="540"/>
                </a:lnTo>
                <a:lnTo>
                  <a:pt x="8243" y="561"/>
                </a:lnTo>
                <a:lnTo>
                  <a:pt x="8286" y="583"/>
                </a:lnTo>
                <a:lnTo>
                  <a:pt x="8331" y="606"/>
                </a:lnTo>
                <a:lnTo>
                  <a:pt x="8374" y="630"/>
                </a:lnTo>
                <a:lnTo>
                  <a:pt x="8417" y="655"/>
                </a:lnTo>
                <a:lnTo>
                  <a:pt x="8460" y="680"/>
                </a:lnTo>
                <a:lnTo>
                  <a:pt x="8503" y="707"/>
                </a:lnTo>
                <a:lnTo>
                  <a:pt x="8547" y="735"/>
                </a:lnTo>
                <a:lnTo>
                  <a:pt x="8591" y="763"/>
                </a:lnTo>
              </a:path>
            </a:pathLst>
          </a:custGeom>
          <a:noFill/>
          <a:ln w="28575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78" name="Freeform 154"/>
          <p:cNvSpPr>
            <a:spLocks/>
          </p:cNvSpPr>
          <p:nvPr/>
        </p:nvSpPr>
        <p:spPr bwMode="auto">
          <a:xfrm>
            <a:off x="5738813" y="1908175"/>
            <a:ext cx="1574800" cy="1946275"/>
          </a:xfrm>
          <a:custGeom>
            <a:avLst/>
            <a:gdLst>
              <a:gd name="T0" fmla="*/ 130 w 8632"/>
              <a:gd name="T1" fmla="*/ 92 h 16212"/>
              <a:gd name="T2" fmla="*/ 304 w 8632"/>
              <a:gd name="T3" fmla="*/ 233 h 16212"/>
              <a:gd name="T4" fmla="*/ 476 w 8632"/>
              <a:gd name="T5" fmla="*/ 394 h 16212"/>
              <a:gd name="T6" fmla="*/ 650 w 8632"/>
              <a:gd name="T7" fmla="*/ 580 h 16212"/>
              <a:gd name="T8" fmla="*/ 824 w 8632"/>
              <a:gd name="T9" fmla="*/ 792 h 16212"/>
              <a:gd name="T10" fmla="*/ 997 w 8632"/>
              <a:gd name="T11" fmla="*/ 1033 h 16212"/>
              <a:gd name="T12" fmla="*/ 1171 w 8632"/>
              <a:gd name="T13" fmla="*/ 1308 h 16212"/>
              <a:gd name="T14" fmla="*/ 1345 w 8632"/>
              <a:gd name="T15" fmla="*/ 1619 h 16212"/>
              <a:gd name="T16" fmla="*/ 1518 w 8632"/>
              <a:gd name="T17" fmla="*/ 1967 h 16212"/>
              <a:gd name="T18" fmla="*/ 1692 w 8632"/>
              <a:gd name="T19" fmla="*/ 2355 h 16212"/>
              <a:gd name="T20" fmla="*/ 1865 w 8632"/>
              <a:gd name="T21" fmla="*/ 2784 h 16212"/>
              <a:gd name="T22" fmla="*/ 2037 w 8632"/>
              <a:gd name="T23" fmla="*/ 3256 h 16212"/>
              <a:gd name="T24" fmla="*/ 2211 w 8632"/>
              <a:gd name="T25" fmla="*/ 3769 h 16212"/>
              <a:gd name="T26" fmla="*/ 2385 w 8632"/>
              <a:gd name="T27" fmla="*/ 4323 h 16212"/>
              <a:gd name="T28" fmla="*/ 2558 w 8632"/>
              <a:gd name="T29" fmla="*/ 4914 h 16212"/>
              <a:gd name="T30" fmla="*/ 2732 w 8632"/>
              <a:gd name="T31" fmla="*/ 5537 h 16212"/>
              <a:gd name="T32" fmla="*/ 2906 w 8632"/>
              <a:gd name="T33" fmla="*/ 6187 h 16212"/>
              <a:gd name="T34" fmla="*/ 3079 w 8632"/>
              <a:gd name="T35" fmla="*/ 6857 h 16212"/>
              <a:gd name="T36" fmla="*/ 3253 w 8632"/>
              <a:gd name="T37" fmla="*/ 7539 h 16212"/>
              <a:gd name="T38" fmla="*/ 3427 w 8632"/>
              <a:gd name="T39" fmla="*/ 8222 h 16212"/>
              <a:gd name="T40" fmla="*/ 3599 w 8632"/>
              <a:gd name="T41" fmla="*/ 8902 h 16212"/>
              <a:gd name="T42" fmla="*/ 3773 w 8632"/>
              <a:gd name="T43" fmla="*/ 9567 h 16212"/>
              <a:gd name="T44" fmla="*/ 3946 w 8632"/>
              <a:gd name="T45" fmla="*/ 10211 h 16212"/>
              <a:gd name="T46" fmla="*/ 4120 w 8632"/>
              <a:gd name="T47" fmla="*/ 10826 h 16212"/>
              <a:gd name="T48" fmla="*/ 4294 w 8632"/>
              <a:gd name="T49" fmla="*/ 11407 h 16212"/>
              <a:gd name="T50" fmla="*/ 4467 w 8632"/>
              <a:gd name="T51" fmla="*/ 11950 h 16212"/>
              <a:gd name="T52" fmla="*/ 4641 w 8632"/>
              <a:gd name="T53" fmla="*/ 12452 h 16212"/>
              <a:gd name="T54" fmla="*/ 4815 w 8632"/>
              <a:gd name="T55" fmla="*/ 12912 h 16212"/>
              <a:gd name="T56" fmla="*/ 4988 w 8632"/>
              <a:gd name="T57" fmla="*/ 13330 h 16212"/>
              <a:gd name="T58" fmla="*/ 5161 w 8632"/>
              <a:gd name="T59" fmla="*/ 13707 h 16212"/>
              <a:gd name="T60" fmla="*/ 5335 w 8632"/>
              <a:gd name="T61" fmla="*/ 14044 h 16212"/>
              <a:gd name="T62" fmla="*/ 5508 w 8632"/>
              <a:gd name="T63" fmla="*/ 14344 h 16212"/>
              <a:gd name="T64" fmla="*/ 5682 w 8632"/>
              <a:gd name="T65" fmla="*/ 14609 h 16212"/>
              <a:gd name="T66" fmla="*/ 5856 w 8632"/>
              <a:gd name="T67" fmla="*/ 14843 h 16212"/>
              <a:gd name="T68" fmla="*/ 6029 w 8632"/>
              <a:gd name="T69" fmla="*/ 15047 h 16212"/>
              <a:gd name="T70" fmla="*/ 6203 w 8632"/>
              <a:gd name="T71" fmla="*/ 15226 h 16212"/>
              <a:gd name="T72" fmla="*/ 6377 w 8632"/>
              <a:gd name="T73" fmla="*/ 15381 h 16212"/>
              <a:gd name="T74" fmla="*/ 6550 w 8632"/>
              <a:gd name="T75" fmla="*/ 15516 h 16212"/>
              <a:gd name="T76" fmla="*/ 6723 w 8632"/>
              <a:gd name="T77" fmla="*/ 15633 h 16212"/>
              <a:gd name="T78" fmla="*/ 6897 w 8632"/>
              <a:gd name="T79" fmla="*/ 15733 h 16212"/>
              <a:gd name="T80" fmla="*/ 7070 w 8632"/>
              <a:gd name="T81" fmla="*/ 15820 h 16212"/>
              <a:gd name="T82" fmla="*/ 7244 w 8632"/>
              <a:gd name="T83" fmla="*/ 15894 h 16212"/>
              <a:gd name="T84" fmla="*/ 7418 w 8632"/>
              <a:gd name="T85" fmla="*/ 15958 h 16212"/>
              <a:gd name="T86" fmla="*/ 7591 w 8632"/>
              <a:gd name="T87" fmla="*/ 16013 h 16212"/>
              <a:gd name="T88" fmla="*/ 7765 w 8632"/>
              <a:gd name="T89" fmla="*/ 16060 h 16212"/>
              <a:gd name="T90" fmla="*/ 7939 w 8632"/>
              <a:gd name="T91" fmla="*/ 16101 h 16212"/>
              <a:gd name="T92" fmla="*/ 8112 w 8632"/>
              <a:gd name="T93" fmla="*/ 16135 h 16212"/>
              <a:gd name="T94" fmla="*/ 8285 w 8632"/>
              <a:gd name="T95" fmla="*/ 16164 h 16212"/>
              <a:gd name="T96" fmla="*/ 8459 w 8632"/>
              <a:gd name="T97" fmla="*/ 16190 h 16212"/>
              <a:gd name="T98" fmla="*/ 8632 w 8632"/>
              <a:gd name="T99" fmla="*/ 16212 h 162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32" h="16212">
                <a:moveTo>
                  <a:pt x="0" y="0"/>
                </a:moveTo>
                <a:lnTo>
                  <a:pt x="43" y="30"/>
                </a:lnTo>
                <a:lnTo>
                  <a:pt x="86" y="61"/>
                </a:lnTo>
                <a:lnTo>
                  <a:pt x="130" y="92"/>
                </a:lnTo>
                <a:lnTo>
                  <a:pt x="173" y="126"/>
                </a:lnTo>
                <a:lnTo>
                  <a:pt x="216" y="160"/>
                </a:lnTo>
                <a:lnTo>
                  <a:pt x="260" y="196"/>
                </a:lnTo>
                <a:lnTo>
                  <a:pt x="304" y="233"/>
                </a:lnTo>
                <a:lnTo>
                  <a:pt x="347" y="271"/>
                </a:lnTo>
                <a:lnTo>
                  <a:pt x="390" y="310"/>
                </a:lnTo>
                <a:lnTo>
                  <a:pt x="433" y="352"/>
                </a:lnTo>
                <a:lnTo>
                  <a:pt x="476" y="394"/>
                </a:lnTo>
                <a:lnTo>
                  <a:pt x="521" y="438"/>
                </a:lnTo>
                <a:lnTo>
                  <a:pt x="564" y="483"/>
                </a:lnTo>
                <a:lnTo>
                  <a:pt x="607" y="531"/>
                </a:lnTo>
                <a:lnTo>
                  <a:pt x="650" y="580"/>
                </a:lnTo>
                <a:lnTo>
                  <a:pt x="694" y="631"/>
                </a:lnTo>
                <a:lnTo>
                  <a:pt x="737" y="682"/>
                </a:lnTo>
                <a:lnTo>
                  <a:pt x="780" y="736"/>
                </a:lnTo>
                <a:lnTo>
                  <a:pt x="824" y="792"/>
                </a:lnTo>
                <a:lnTo>
                  <a:pt x="867" y="850"/>
                </a:lnTo>
                <a:lnTo>
                  <a:pt x="911" y="909"/>
                </a:lnTo>
                <a:lnTo>
                  <a:pt x="954" y="970"/>
                </a:lnTo>
                <a:lnTo>
                  <a:pt x="997" y="1033"/>
                </a:lnTo>
                <a:lnTo>
                  <a:pt x="1040" y="1099"/>
                </a:lnTo>
                <a:lnTo>
                  <a:pt x="1085" y="1167"/>
                </a:lnTo>
                <a:lnTo>
                  <a:pt x="1128" y="1236"/>
                </a:lnTo>
                <a:lnTo>
                  <a:pt x="1171" y="1308"/>
                </a:lnTo>
                <a:lnTo>
                  <a:pt x="1214" y="1382"/>
                </a:lnTo>
                <a:lnTo>
                  <a:pt x="1257" y="1459"/>
                </a:lnTo>
                <a:lnTo>
                  <a:pt x="1301" y="1537"/>
                </a:lnTo>
                <a:lnTo>
                  <a:pt x="1345" y="1619"/>
                </a:lnTo>
                <a:lnTo>
                  <a:pt x="1388" y="1701"/>
                </a:lnTo>
                <a:lnTo>
                  <a:pt x="1431" y="1787"/>
                </a:lnTo>
                <a:lnTo>
                  <a:pt x="1475" y="1875"/>
                </a:lnTo>
                <a:lnTo>
                  <a:pt x="1518" y="1967"/>
                </a:lnTo>
                <a:lnTo>
                  <a:pt x="1561" y="2059"/>
                </a:lnTo>
                <a:lnTo>
                  <a:pt x="1605" y="2155"/>
                </a:lnTo>
                <a:lnTo>
                  <a:pt x="1648" y="2254"/>
                </a:lnTo>
                <a:lnTo>
                  <a:pt x="1692" y="2355"/>
                </a:lnTo>
                <a:lnTo>
                  <a:pt x="1735" y="2458"/>
                </a:lnTo>
                <a:lnTo>
                  <a:pt x="1777" y="2564"/>
                </a:lnTo>
                <a:lnTo>
                  <a:pt x="1820" y="2672"/>
                </a:lnTo>
                <a:lnTo>
                  <a:pt x="1865" y="2784"/>
                </a:lnTo>
                <a:lnTo>
                  <a:pt x="1908" y="2898"/>
                </a:lnTo>
                <a:lnTo>
                  <a:pt x="1951" y="3014"/>
                </a:lnTo>
                <a:lnTo>
                  <a:pt x="1994" y="3134"/>
                </a:lnTo>
                <a:lnTo>
                  <a:pt x="2037" y="3256"/>
                </a:lnTo>
                <a:lnTo>
                  <a:pt x="2081" y="3380"/>
                </a:lnTo>
                <a:lnTo>
                  <a:pt x="2125" y="3507"/>
                </a:lnTo>
                <a:lnTo>
                  <a:pt x="2168" y="3637"/>
                </a:lnTo>
                <a:lnTo>
                  <a:pt x="2211" y="3769"/>
                </a:lnTo>
                <a:lnTo>
                  <a:pt x="2255" y="3904"/>
                </a:lnTo>
                <a:lnTo>
                  <a:pt x="2298" y="4041"/>
                </a:lnTo>
                <a:lnTo>
                  <a:pt x="2341" y="4180"/>
                </a:lnTo>
                <a:lnTo>
                  <a:pt x="2385" y="4323"/>
                </a:lnTo>
                <a:lnTo>
                  <a:pt x="2428" y="4467"/>
                </a:lnTo>
                <a:lnTo>
                  <a:pt x="2472" y="4613"/>
                </a:lnTo>
                <a:lnTo>
                  <a:pt x="2515" y="4763"/>
                </a:lnTo>
                <a:lnTo>
                  <a:pt x="2558" y="4914"/>
                </a:lnTo>
                <a:lnTo>
                  <a:pt x="2601" y="5067"/>
                </a:lnTo>
                <a:lnTo>
                  <a:pt x="2646" y="5221"/>
                </a:lnTo>
                <a:lnTo>
                  <a:pt x="2689" y="5378"/>
                </a:lnTo>
                <a:lnTo>
                  <a:pt x="2732" y="5537"/>
                </a:lnTo>
                <a:lnTo>
                  <a:pt x="2775" y="5697"/>
                </a:lnTo>
                <a:lnTo>
                  <a:pt x="2818" y="5859"/>
                </a:lnTo>
                <a:lnTo>
                  <a:pt x="2862" y="6023"/>
                </a:lnTo>
                <a:lnTo>
                  <a:pt x="2906" y="6187"/>
                </a:lnTo>
                <a:lnTo>
                  <a:pt x="2949" y="6353"/>
                </a:lnTo>
                <a:lnTo>
                  <a:pt x="2992" y="6520"/>
                </a:lnTo>
                <a:lnTo>
                  <a:pt x="3036" y="6689"/>
                </a:lnTo>
                <a:lnTo>
                  <a:pt x="3079" y="6857"/>
                </a:lnTo>
                <a:lnTo>
                  <a:pt x="3122" y="7027"/>
                </a:lnTo>
                <a:lnTo>
                  <a:pt x="3166" y="7198"/>
                </a:lnTo>
                <a:lnTo>
                  <a:pt x="3209" y="7367"/>
                </a:lnTo>
                <a:lnTo>
                  <a:pt x="3253" y="7539"/>
                </a:lnTo>
                <a:lnTo>
                  <a:pt x="3296" y="7710"/>
                </a:lnTo>
                <a:lnTo>
                  <a:pt x="3339" y="7882"/>
                </a:lnTo>
                <a:lnTo>
                  <a:pt x="3382" y="8053"/>
                </a:lnTo>
                <a:lnTo>
                  <a:pt x="3427" y="8222"/>
                </a:lnTo>
                <a:lnTo>
                  <a:pt x="3470" y="8393"/>
                </a:lnTo>
                <a:lnTo>
                  <a:pt x="3513" y="8564"/>
                </a:lnTo>
                <a:lnTo>
                  <a:pt x="3556" y="8734"/>
                </a:lnTo>
                <a:lnTo>
                  <a:pt x="3599" y="8902"/>
                </a:lnTo>
                <a:lnTo>
                  <a:pt x="3643" y="9070"/>
                </a:lnTo>
                <a:lnTo>
                  <a:pt x="3687" y="9237"/>
                </a:lnTo>
                <a:lnTo>
                  <a:pt x="3730" y="9403"/>
                </a:lnTo>
                <a:lnTo>
                  <a:pt x="3773" y="9567"/>
                </a:lnTo>
                <a:lnTo>
                  <a:pt x="3817" y="9730"/>
                </a:lnTo>
                <a:lnTo>
                  <a:pt x="3860" y="9893"/>
                </a:lnTo>
                <a:lnTo>
                  <a:pt x="3903" y="10053"/>
                </a:lnTo>
                <a:lnTo>
                  <a:pt x="3946" y="10211"/>
                </a:lnTo>
                <a:lnTo>
                  <a:pt x="3990" y="10367"/>
                </a:lnTo>
                <a:lnTo>
                  <a:pt x="4034" y="10522"/>
                </a:lnTo>
                <a:lnTo>
                  <a:pt x="4077" y="10676"/>
                </a:lnTo>
                <a:lnTo>
                  <a:pt x="4120" y="10826"/>
                </a:lnTo>
                <a:lnTo>
                  <a:pt x="4163" y="10974"/>
                </a:lnTo>
                <a:lnTo>
                  <a:pt x="4207" y="11121"/>
                </a:lnTo>
                <a:lnTo>
                  <a:pt x="4251" y="11265"/>
                </a:lnTo>
                <a:lnTo>
                  <a:pt x="4294" y="11407"/>
                </a:lnTo>
                <a:lnTo>
                  <a:pt x="4337" y="11547"/>
                </a:lnTo>
                <a:lnTo>
                  <a:pt x="4380" y="11683"/>
                </a:lnTo>
                <a:lnTo>
                  <a:pt x="4424" y="11817"/>
                </a:lnTo>
                <a:lnTo>
                  <a:pt x="4467" y="11950"/>
                </a:lnTo>
                <a:lnTo>
                  <a:pt x="4511" y="12080"/>
                </a:lnTo>
                <a:lnTo>
                  <a:pt x="4554" y="12206"/>
                </a:lnTo>
                <a:lnTo>
                  <a:pt x="4598" y="12330"/>
                </a:lnTo>
                <a:lnTo>
                  <a:pt x="4641" y="12452"/>
                </a:lnTo>
                <a:lnTo>
                  <a:pt x="4684" y="12570"/>
                </a:lnTo>
                <a:lnTo>
                  <a:pt x="4727" y="12687"/>
                </a:lnTo>
                <a:lnTo>
                  <a:pt x="4771" y="12801"/>
                </a:lnTo>
                <a:lnTo>
                  <a:pt x="4815" y="12912"/>
                </a:lnTo>
                <a:lnTo>
                  <a:pt x="4858" y="13020"/>
                </a:lnTo>
                <a:lnTo>
                  <a:pt x="4901" y="13127"/>
                </a:lnTo>
                <a:lnTo>
                  <a:pt x="4944" y="13230"/>
                </a:lnTo>
                <a:lnTo>
                  <a:pt x="4988" y="13330"/>
                </a:lnTo>
                <a:lnTo>
                  <a:pt x="5032" y="13429"/>
                </a:lnTo>
                <a:lnTo>
                  <a:pt x="5075" y="13523"/>
                </a:lnTo>
                <a:lnTo>
                  <a:pt x="5118" y="13617"/>
                </a:lnTo>
                <a:lnTo>
                  <a:pt x="5161" y="13707"/>
                </a:lnTo>
                <a:lnTo>
                  <a:pt x="5205" y="13795"/>
                </a:lnTo>
                <a:lnTo>
                  <a:pt x="5248" y="13881"/>
                </a:lnTo>
                <a:lnTo>
                  <a:pt x="5292" y="13963"/>
                </a:lnTo>
                <a:lnTo>
                  <a:pt x="5335" y="14044"/>
                </a:lnTo>
                <a:lnTo>
                  <a:pt x="5379" y="14122"/>
                </a:lnTo>
                <a:lnTo>
                  <a:pt x="5422" y="14199"/>
                </a:lnTo>
                <a:lnTo>
                  <a:pt x="5465" y="14273"/>
                </a:lnTo>
                <a:lnTo>
                  <a:pt x="5508" y="14344"/>
                </a:lnTo>
                <a:lnTo>
                  <a:pt x="5552" y="14414"/>
                </a:lnTo>
                <a:lnTo>
                  <a:pt x="5596" y="14481"/>
                </a:lnTo>
                <a:lnTo>
                  <a:pt x="5639" y="14547"/>
                </a:lnTo>
                <a:lnTo>
                  <a:pt x="5682" y="14609"/>
                </a:lnTo>
                <a:lnTo>
                  <a:pt x="5725" y="14670"/>
                </a:lnTo>
                <a:lnTo>
                  <a:pt x="5769" y="14730"/>
                </a:lnTo>
                <a:lnTo>
                  <a:pt x="5813" y="14787"/>
                </a:lnTo>
                <a:lnTo>
                  <a:pt x="5856" y="14843"/>
                </a:lnTo>
                <a:lnTo>
                  <a:pt x="5899" y="14897"/>
                </a:lnTo>
                <a:lnTo>
                  <a:pt x="5942" y="14948"/>
                </a:lnTo>
                <a:lnTo>
                  <a:pt x="5986" y="14999"/>
                </a:lnTo>
                <a:lnTo>
                  <a:pt x="6029" y="15047"/>
                </a:lnTo>
                <a:lnTo>
                  <a:pt x="6073" y="15095"/>
                </a:lnTo>
                <a:lnTo>
                  <a:pt x="6116" y="15140"/>
                </a:lnTo>
                <a:lnTo>
                  <a:pt x="6160" y="15184"/>
                </a:lnTo>
                <a:lnTo>
                  <a:pt x="6203" y="15226"/>
                </a:lnTo>
                <a:lnTo>
                  <a:pt x="6246" y="15266"/>
                </a:lnTo>
                <a:lnTo>
                  <a:pt x="6289" y="15306"/>
                </a:lnTo>
                <a:lnTo>
                  <a:pt x="6333" y="15345"/>
                </a:lnTo>
                <a:lnTo>
                  <a:pt x="6377" y="15381"/>
                </a:lnTo>
                <a:lnTo>
                  <a:pt x="6420" y="15417"/>
                </a:lnTo>
                <a:lnTo>
                  <a:pt x="6463" y="15451"/>
                </a:lnTo>
                <a:lnTo>
                  <a:pt x="6506" y="15484"/>
                </a:lnTo>
                <a:lnTo>
                  <a:pt x="6550" y="15516"/>
                </a:lnTo>
                <a:lnTo>
                  <a:pt x="6594" y="15547"/>
                </a:lnTo>
                <a:lnTo>
                  <a:pt x="6637" y="15577"/>
                </a:lnTo>
                <a:lnTo>
                  <a:pt x="6680" y="15605"/>
                </a:lnTo>
                <a:lnTo>
                  <a:pt x="6723" y="15633"/>
                </a:lnTo>
                <a:lnTo>
                  <a:pt x="6767" y="15658"/>
                </a:lnTo>
                <a:lnTo>
                  <a:pt x="6810" y="15684"/>
                </a:lnTo>
                <a:lnTo>
                  <a:pt x="6854" y="15709"/>
                </a:lnTo>
                <a:lnTo>
                  <a:pt x="6897" y="15733"/>
                </a:lnTo>
                <a:lnTo>
                  <a:pt x="6941" y="15756"/>
                </a:lnTo>
                <a:lnTo>
                  <a:pt x="6984" y="15778"/>
                </a:lnTo>
                <a:lnTo>
                  <a:pt x="7027" y="15799"/>
                </a:lnTo>
                <a:lnTo>
                  <a:pt x="7070" y="15820"/>
                </a:lnTo>
                <a:lnTo>
                  <a:pt x="7113" y="15839"/>
                </a:lnTo>
                <a:lnTo>
                  <a:pt x="7158" y="15858"/>
                </a:lnTo>
                <a:lnTo>
                  <a:pt x="7201" y="15876"/>
                </a:lnTo>
                <a:lnTo>
                  <a:pt x="7244" y="15894"/>
                </a:lnTo>
                <a:lnTo>
                  <a:pt x="7287" y="15911"/>
                </a:lnTo>
                <a:lnTo>
                  <a:pt x="7331" y="15927"/>
                </a:lnTo>
                <a:lnTo>
                  <a:pt x="7374" y="15943"/>
                </a:lnTo>
                <a:lnTo>
                  <a:pt x="7418" y="15958"/>
                </a:lnTo>
                <a:lnTo>
                  <a:pt x="7461" y="15973"/>
                </a:lnTo>
                <a:lnTo>
                  <a:pt x="7504" y="15987"/>
                </a:lnTo>
                <a:lnTo>
                  <a:pt x="7548" y="16000"/>
                </a:lnTo>
                <a:lnTo>
                  <a:pt x="7591" y="16013"/>
                </a:lnTo>
                <a:lnTo>
                  <a:pt x="7634" y="16026"/>
                </a:lnTo>
                <a:lnTo>
                  <a:pt x="7678" y="16038"/>
                </a:lnTo>
                <a:lnTo>
                  <a:pt x="7722" y="16049"/>
                </a:lnTo>
                <a:lnTo>
                  <a:pt x="7765" y="16060"/>
                </a:lnTo>
                <a:lnTo>
                  <a:pt x="7808" y="16071"/>
                </a:lnTo>
                <a:lnTo>
                  <a:pt x="7851" y="16082"/>
                </a:lnTo>
                <a:lnTo>
                  <a:pt x="7894" y="16091"/>
                </a:lnTo>
                <a:lnTo>
                  <a:pt x="7939" y="16101"/>
                </a:lnTo>
                <a:lnTo>
                  <a:pt x="7982" y="16110"/>
                </a:lnTo>
                <a:lnTo>
                  <a:pt x="8025" y="16118"/>
                </a:lnTo>
                <a:lnTo>
                  <a:pt x="8068" y="16127"/>
                </a:lnTo>
                <a:lnTo>
                  <a:pt x="8112" y="16135"/>
                </a:lnTo>
                <a:lnTo>
                  <a:pt x="8155" y="16143"/>
                </a:lnTo>
                <a:lnTo>
                  <a:pt x="8199" y="16150"/>
                </a:lnTo>
                <a:lnTo>
                  <a:pt x="8242" y="16158"/>
                </a:lnTo>
                <a:lnTo>
                  <a:pt x="8285" y="16164"/>
                </a:lnTo>
                <a:lnTo>
                  <a:pt x="8329" y="16171"/>
                </a:lnTo>
                <a:lnTo>
                  <a:pt x="8372" y="16177"/>
                </a:lnTo>
                <a:lnTo>
                  <a:pt x="8415" y="16184"/>
                </a:lnTo>
                <a:lnTo>
                  <a:pt x="8459" y="16190"/>
                </a:lnTo>
                <a:lnTo>
                  <a:pt x="8503" y="16195"/>
                </a:lnTo>
                <a:lnTo>
                  <a:pt x="8546" y="16201"/>
                </a:lnTo>
                <a:lnTo>
                  <a:pt x="8589" y="16206"/>
                </a:lnTo>
                <a:lnTo>
                  <a:pt x="8632" y="16212"/>
                </a:lnTo>
              </a:path>
            </a:pathLst>
          </a:custGeom>
          <a:noFill/>
          <a:ln w="28575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79" name="Freeform 155"/>
          <p:cNvSpPr>
            <a:spLocks/>
          </p:cNvSpPr>
          <p:nvPr/>
        </p:nvSpPr>
        <p:spPr bwMode="auto">
          <a:xfrm>
            <a:off x="7313613" y="3854450"/>
            <a:ext cx="808037" cy="14288"/>
          </a:xfrm>
          <a:custGeom>
            <a:avLst/>
            <a:gdLst>
              <a:gd name="T0" fmla="*/ 43 w 4426"/>
              <a:gd name="T1" fmla="*/ 4 h 122"/>
              <a:gd name="T2" fmla="*/ 131 w 4426"/>
              <a:gd name="T3" fmla="*/ 14 h 122"/>
              <a:gd name="T4" fmla="*/ 217 w 4426"/>
              <a:gd name="T5" fmla="*/ 22 h 122"/>
              <a:gd name="T6" fmla="*/ 304 w 4426"/>
              <a:gd name="T7" fmla="*/ 30 h 122"/>
              <a:gd name="T8" fmla="*/ 391 w 4426"/>
              <a:gd name="T9" fmla="*/ 37 h 122"/>
              <a:gd name="T10" fmla="*/ 478 w 4426"/>
              <a:gd name="T11" fmla="*/ 44 h 122"/>
              <a:gd name="T12" fmla="*/ 564 w 4426"/>
              <a:gd name="T13" fmla="*/ 50 h 122"/>
              <a:gd name="T14" fmla="*/ 652 w 4426"/>
              <a:gd name="T15" fmla="*/ 55 h 122"/>
              <a:gd name="T16" fmla="*/ 738 w 4426"/>
              <a:gd name="T17" fmla="*/ 61 h 122"/>
              <a:gd name="T18" fmla="*/ 824 w 4426"/>
              <a:gd name="T19" fmla="*/ 65 h 122"/>
              <a:gd name="T20" fmla="*/ 912 w 4426"/>
              <a:gd name="T21" fmla="*/ 71 h 122"/>
              <a:gd name="T22" fmla="*/ 998 w 4426"/>
              <a:gd name="T23" fmla="*/ 75 h 122"/>
              <a:gd name="T24" fmla="*/ 1085 w 4426"/>
              <a:gd name="T25" fmla="*/ 78 h 122"/>
              <a:gd name="T26" fmla="*/ 1172 w 4426"/>
              <a:gd name="T27" fmla="*/ 81 h 122"/>
              <a:gd name="T28" fmla="*/ 1259 w 4426"/>
              <a:gd name="T29" fmla="*/ 84 h 122"/>
              <a:gd name="T30" fmla="*/ 1345 w 4426"/>
              <a:gd name="T31" fmla="*/ 88 h 122"/>
              <a:gd name="T32" fmla="*/ 1433 w 4426"/>
              <a:gd name="T33" fmla="*/ 91 h 122"/>
              <a:gd name="T34" fmla="*/ 1519 w 4426"/>
              <a:gd name="T35" fmla="*/ 93 h 122"/>
              <a:gd name="T36" fmla="*/ 1605 w 4426"/>
              <a:gd name="T37" fmla="*/ 95 h 122"/>
              <a:gd name="T38" fmla="*/ 1693 w 4426"/>
              <a:gd name="T39" fmla="*/ 97 h 122"/>
              <a:gd name="T40" fmla="*/ 1779 w 4426"/>
              <a:gd name="T41" fmla="*/ 100 h 122"/>
              <a:gd name="T42" fmla="*/ 1866 w 4426"/>
              <a:gd name="T43" fmla="*/ 102 h 122"/>
              <a:gd name="T44" fmla="*/ 1953 w 4426"/>
              <a:gd name="T45" fmla="*/ 104 h 122"/>
              <a:gd name="T46" fmla="*/ 2040 w 4426"/>
              <a:gd name="T47" fmla="*/ 105 h 122"/>
              <a:gd name="T48" fmla="*/ 2126 w 4426"/>
              <a:gd name="T49" fmla="*/ 107 h 122"/>
              <a:gd name="T50" fmla="*/ 2214 w 4426"/>
              <a:gd name="T51" fmla="*/ 108 h 122"/>
              <a:gd name="T52" fmla="*/ 2300 w 4426"/>
              <a:gd name="T53" fmla="*/ 109 h 122"/>
              <a:gd name="T54" fmla="*/ 2386 w 4426"/>
              <a:gd name="T55" fmla="*/ 110 h 122"/>
              <a:gd name="T56" fmla="*/ 2474 w 4426"/>
              <a:gd name="T57" fmla="*/ 111 h 122"/>
              <a:gd name="T58" fmla="*/ 2560 w 4426"/>
              <a:gd name="T59" fmla="*/ 112 h 122"/>
              <a:gd name="T60" fmla="*/ 2647 w 4426"/>
              <a:gd name="T61" fmla="*/ 113 h 122"/>
              <a:gd name="T62" fmla="*/ 2734 w 4426"/>
              <a:gd name="T63" fmla="*/ 115 h 122"/>
              <a:gd name="T64" fmla="*/ 2821 w 4426"/>
              <a:gd name="T65" fmla="*/ 115 h 122"/>
              <a:gd name="T66" fmla="*/ 2907 w 4426"/>
              <a:gd name="T67" fmla="*/ 116 h 122"/>
              <a:gd name="T68" fmla="*/ 2995 w 4426"/>
              <a:gd name="T69" fmla="*/ 117 h 122"/>
              <a:gd name="T70" fmla="*/ 3081 w 4426"/>
              <a:gd name="T71" fmla="*/ 117 h 122"/>
              <a:gd name="T72" fmla="*/ 3168 w 4426"/>
              <a:gd name="T73" fmla="*/ 118 h 122"/>
              <a:gd name="T74" fmla="*/ 3255 w 4426"/>
              <a:gd name="T75" fmla="*/ 118 h 122"/>
              <a:gd name="T76" fmla="*/ 3341 w 4426"/>
              <a:gd name="T77" fmla="*/ 119 h 122"/>
              <a:gd name="T78" fmla="*/ 3428 w 4426"/>
              <a:gd name="T79" fmla="*/ 119 h 122"/>
              <a:gd name="T80" fmla="*/ 3515 w 4426"/>
              <a:gd name="T81" fmla="*/ 119 h 122"/>
              <a:gd name="T82" fmla="*/ 3602 w 4426"/>
              <a:gd name="T83" fmla="*/ 120 h 122"/>
              <a:gd name="T84" fmla="*/ 3688 w 4426"/>
              <a:gd name="T85" fmla="*/ 120 h 122"/>
              <a:gd name="T86" fmla="*/ 3776 w 4426"/>
              <a:gd name="T87" fmla="*/ 120 h 122"/>
              <a:gd name="T88" fmla="*/ 3862 w 4426"/>
              <a:gd name="T89" fmla="*/ 121 h 122"/>
              <a:gd name="T90" fmla="*/ 3949 w 4426"/>
              <a:gd name="T91" fmla="*/ 121 h 122"/>
              <a:gd name="T92" fmla="*/ 4036 w 4426"/>
              <a:gd name="T93" fmla="*/ 121 h 122"/>
              <a:gd name="T94" fmla="*/ 4122 w 4426"/>
              <a:gd name="T95" fmla="*/ 121 h 122"/>
              <a:gd name="T96" fmla="*/ 4209 w 4426"/>
              <a:gd name="T97" fmla="*/ 122 h 122"/>
              <a:gd name="T98" fmla="*/ 4296 w 4426"/>
              <a:gd name="T99" fmla="*/ 122 h 122"/>
              <a:gd name="T100" fmla="*/ 4383 w 4426"/>
              <a:gd name="T101" fmla="*/ 122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26" h="122">
                <a:moveTo>
                  <a:pt x="0" y="0"/>
                </a:moveTo>
                <a:lnTo>
                  <a:pt x="43" y="4"/>
                </a:lnTo>
                <a:lnTo>
                  <a:pt x="88" y="9"/>
                </a:lnTo>
                <a:lnTo>
                  <a:pt x="131" y="14"/>
                </a:lnTo>
                <a:lnTo>
                  <a:pt x="174" y="18"/>
                </a:lnTo>
                <a:lnTo>
                  <a:pt x="217" y="22"/>
                </a:lnTo>
                <a:lnTo>
                  <a:pt x="261" y="25"/>
                </a:lnTo>
                <a:lnTo>
                  <a:pt x="304" y="30"/>
                </a:lnTo>
                <a:lnTo>
                  <a:pt x="348" y="33"/>
                </a:lnTo>
                <a:lnTo>
                  <a:pt x="391" y="37"/>
                </a:lnTo>
                <a:lnTo>
                  <a:pt x="434" y="40"/>
                </a:lnTo>
                <a:lnTo>
                  <a:pt x="478" y="44"/>
                </a:lnTo>
                <a:lnTo>
                  <a:pt x="521" y="47"/>
                </a:lnTo>
                <a:lnTo>
                  <a:pt x="564" y="50"/>
                </a:lnTo>
                <a:lnTo>
                  <a:pt x="608" y="52"/>
                </a:lnTo>
                <a:lnTo>
                  <a:pt x="652" y="55"/>
                </a:lnTo>
                <a:lnTo>
                  <a:pt x="695" y="59"/>
                </a:lnTo>
                <a:lnTo>
                  <a:pt x="738" y="61"/>
                </a:lnTo>
                <a:lnTo>
                  <a:pt x="781" y="63"/>
                </a:lnTo>
                <a:lnTo>
                  <a:pt x="824" y="65"/>
                </a:lnTo>
                <a:lnTo>
                  <a:pt x="869" y="68"/>
                </a:lnTo>
                <a:lnTo>
                  <a:pt x="912" y="71"/>
                </a:lnTo>
                <a:lnTo>
                  <a:pt x="955" y="73"/>
                </a:lnTo>
                <a:lnTo>
                  <a:pt x="998" y="75"/>
                </a:lnTo>
                <a:lnTo>
                  <a:pt x="1042" y="76"/>
                </a:lnTo>
                <a:lnTo>
                  <a:pt x="1085" y="78"/>
                </a:lnTo>
                <a:lnTo>
                  <a:pt x="1129" y="80"/>
                </a:lnTo>
                <a:lnTo>
                  <a:pt x="1172" y="81"/>
                </a:lnTo>
                <a:lnTo>
                  <a:pt x="1215" y="83"/>
                </a:lnTo>
                <a:lnTo>
                  <a:pt x="1259" y="84"/>
                </a:lnTo>
                <a:lnTo>
                  <a:pt x="1302" y="87"/>
                </a:lnTo>
                <a:lnTo>
                  <a:pt x="1345" y="88"/>
                </a:lnTo>
                <a:lnTo>
                  <a:pt x="1388" y="90"/>
                </a:lnTo>
                <a:lnTo>
                  <a:pt x="1433" y="91"/>
                </a:lnTo>
                <a:lnTo>
                  <a:pt x="1476" y="92"/>
                </a:lnTo>
                <a:lnTo>
                  <a:pt x="1519" y="93"/>
                </a:lnTo>
                <a:lnTo>
                  <a:pt x="1562" y="94"/>
                </a:lnTo>
                <a:lnTo>
                  <a:pt x="1605" y="95"/>
                </a:lnTo>
                <a:lnTo>
                  <a:pt x="1649" y="96"/>
                </a:lnTo>
                <a:lnTo>
                  <a:pt x="1693" y="97"/>
                </a:lnTo>
                <a:lnTo>
                  <a:pt x="1736" y="98"/>
                </a:lnTo>
                <a:lnTo>
                  <a:pt x="1779" y="100"/>
                </a:lnTo>
                <a:lnTo>
                  <a:pt x="1823" y="101"/>
                </a:lnTo>
                <a:lnTo>
                  <a:pt x="1866" y="102"/>
                </a:lnTo>
                <a:lnTo>
                  <a:pt x="1909" y="103"/>
                </a:lnTo>
                <a:lnTo>
                  <a:pt x="1953" y="104"/>
                </a:lnTo>
                <a:lnTo>
                  <a:pt x="1997" y="104"/>
                </a:lnTo>
                <a:lnTo>
                  <a:pt x="2040" y="105"/>
                </a:lnTo>
                <a:lnTo>
                  <a:pt x="2083" y="106"/>
                </a:lnTo>
                <a:lnTo>
                  <a:pt x="2126" y="107"/>
                </a:lnTo>
                <a:lnTo>
                  <a:pt x="2169" y="107"/>
                </a:lnTo>
                <a:lnTo>
                  <a:pt x="2214" y="108"/>
                </a:lnTo>
                <a:lnTo>
                  <a:pt x="2257" y="108"/>
                </a:lnTo>
                <a:lnTo>
                  <a:pt x="2300" y="109"/>
                </a:lnTo>
                <a:lnTo>
                  <a:pt x="2343" y="110"/>
                </a:lnTo>
                <a:lnTo>
                  <a:pt x="2386" y="110"/>
                </a:lnTo>
                <a:lnTo>
                  <a:pt x="2430" y="111"/>
                </a:lnTo>
                <a:lnTo>
                  <a:pt x="2474" y="111"/>
                </a:lnTo>
                <a:lnTo>
                  <a:pt x="2517" y="112"/>
                </a:lnTo>
                <a:lnTo>
                  <a:pt x="2560" y="112"/>
                </a:lnTo>
                <a:lnTo>
                  <a:pt x="2604" y="112"/>
                </a:lnTo>
                <a:lnTo>
                  <a:pt x="2647" y="113"/>
                </a:lnTo>
                <a:lnTo>
                  <a:pt x="2690" y="113"/>
                </a:lnTo>
                <a:lnTo>
                  <a:pt x="2734" y="115"/>
                </a:lnTo>
                <a:lnTo>
                  <a:pt x="2778" y="115"/>
                </a:lnTo>
                <a:lnTo>
                  <a:pt x="2821" y="115"/>
                </a:lnTo>
                <a:lnTo>
                  <a:pt x="2864" y="116"/>
                </a:lnTo>
                <a:lnTo>
                  <a:pt x="2907" y="116"/>
                </a:lnTo>
                <a:lnTo>
                  <a:pt x="2950" y="116"/>
                </a:lnTo>
                <a:lnTo>
                  <a:pt x="2995" y="117"/>
                </a:lnTo>
                <a:lnTo>
                  <a:pt x="3038" y="117"/>
                </a:lnTo>
                <a:lnTo>
                  <a:pt x="3081" y="117"/>
                </a:lnTo>
                <a:lnTo>
                  <a:pt x="3124" y="117"/>
                </a:lnTo>
                <a:lnTo>
                  <a:pt x="3168" y="118"/>
                </a:lnTo>
                <a:lnTo>
                  <a:pt x="3211" y="118"/>
                </a:lnTo>
                <a:lnTo>
                  <a:pt x="3255" y="118"/>
                </a:lnTo>
                <a:lnTo>
                  <a:pt x="3298" y="118"/>
                </a:lnTo>
                <a:lnTo>
                  <a:pt x="3341" y="119"/>
                </a:lnTo>
                <a:lnTo>
                  <a:pt x="3385" y="119"/>
                </a:lnTo>
                <a:lnTo>
                  <a:pt x="3428" y="119"/>
                </a:lnTo>
                <a:lnTo>
                  <a:pt x="3471" y="119"/>
                </a:lnTo>
                <a:lnTo>
                  <a:pt x="3515" y="119"/>
                </a:lnTo>
                <a:lnTo>
                  <a:pt x="3559" y="120"/>
                </a:lnTo>
                <a:lnTo>
                  <a:pt x="3602" y="120"/>
                </a:lnTo>
                <a:lnTo>
                  <a:pt x="3645" y="120"/>
                </a:lnTo>
                <a:lnTo>
                  <a:pt x="3688" y="120"/>
                </a:lnTo>
                <a:lnTo>
                  <a:pt x="3731" y="120"/>
                </a:lnTo>
                <a:lnTo>
                  <a:pt x="3776" y="120"/>
                </a:lnTo>
                <a:lnTo>
                  <a:pt x="3819" y="121"/>
                </a:lnTo>
                <a:lnTo>
                  <a:pt x="3862" y="121"/>
                </a:lnTo>
                <a:lnTo>
                  <a:pt x="3905" y="121"/>
                </a:lnTo>
                <a:lnTo>
                  <a:pt x="3949" y="121"/>
                </a:lnTo>
                <a:lnTo>
                  <a:pt x="3992" y="121"/>
                </a:lnTo>
                <a:lnTo>
                  <a:pt x="4036" y="121"/>
                </a:lnTo>
                <a:lnTo>
                  <a:pt x="4079" y="121"/>
                </a:lnTo>
                <a:lnTo>
                  <a:pt x="4122" y="121"/>
                </a:lnTo>
                <a:lnTo>
                  <a:pt x="4166" y="122"/>
                </a:lnTo>
                <a:lnTo>
                  <a:pt x="4209" y="122"/>
                </a:lnTo>
                <a:lnTo>
                  <a:pt x="4252" y="122"/>
                </a:lnTo>
                <a:lnTo>
                  <a:pt x="4296" y="122"/>
                </a:lnTo>
                <a:lnTo>
                  <a:pt x="4340" y="122"/>
                </a:lnTo>
                <a:lnTo>
                  <a:pt x="4383" y="122"/>
                </a:lnTo>
                <a:lnTo>
                  <a:pt x="4426" y="122"/>
                </a:lnTo>
              </a:path>
            </a:pathLst>
          </a:custGeom>
          <a:noFill/>
          <a:ln w="28575" cmpd="sng">
            <a:solidFill>
              <a:srgbClr val="FF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82" name="Freeform 158"/>
          <p:cNvSpPr>
            <a:spLocks/>
          </p:cNvSpPr>
          <p:nvPr/>
        </p:nvSpPr>
        <p:spPr bwMode="auto">
          <a:xfrm>
            <a:off x="4171950" y="1816100"/>
            <a:ext cx="1566863" cy="1588"/>
          </a:xfrm>
          <a:custGeom>
            <a:avLst/>
            <a:gdLst>
              <a:gd name="T0" fmla="*/ 86 w 8591"/>
              <a:gd name="T1" fmla="*/ 260 w 8591"/>
              <a:gd name="T2" fmla="*/ 434 w 8591"/>
              <a:gd name="T3" fmla="*/ 607 w 8591"/>
              <a:gd name="T4" fmla="*/ 781 w 8591"/>
              <a:gd name="T5" fmla="*/ 955 w 8591"/>
              <a:gd name="T6" fmla="*/ 1128 w 8591"/>
              <a:gd name="T7" fmla="*/ 1302 w 8591"/>
              <a:gd name="T8" fmla="*/ 1475 w 8591"/>
              <a:gd name="T9" fmla="*/ 1648 w 8591"/>
              <a:gd name="T10" fmla="*/ 1822 w 8591"/>
              <a:gd name="T11" fmla="*/ 1996 w 8591"/>
              <a:gd name="T12" fmla="*/ 2169 w 8591"/>
              <a:gd name="T13" fmla="*/ 2343 w 8591"/>
              <a:gd name="T14" fmla="*/ 2517 w 8591"/>
              <a:gd name="T15" fmla="*/ 2690 w 8591"/>
              <a:gd name="T16" fmla="*/ 2864 w 8591"/>
              <a:gd name="T17" fmla="*/ 3037 w 8591"/>
              <a:gd name="T18" fmla="*/ 3210 w 8591"/>
              <a:gd name="T19" fmla="*/ 3384 w 8591"/>
              <a:gd name="T20" fmla="*/ 3557 w 8591"/>
              <a:gd name="T21" fmla="*/ 3731 w 8591"/>
              <a:gd name="T22" fmla="*/ 3905 w 8591"/>
              <a:gd name="T23" fmla="*/ 4078 w 8591"/>
              <a:gd name="T24" fmla="*/ 4252 w 8591"/>
              <a:gd name="T25" fmla="*/ 4426 w 8591"/>
              <a:gd name="T26" fmla="*/ 4598 w 8591"/>
              <a:gd name="T27" fmla="*/ 4772 w 8591"/>
              <a:gd name="T28" fmla="*/ 4946 w 8591"/>
              <a:gd name="T29" fmla="*/ 5119 w 8591"/>
              <a:gd name="T30" fmla="*/ 5293 w 8591"/>
              <a:gd name="T31" fmla="*/ 5467 w 8591"/>
              <a:gd name="T32" fmla="*/ 5640 w 8591"/>
              <a:gd name="T33" fmla="*/ 5814 w 8591"/>
              <a:gd name="T34" fmla="*/ 5988 w 8591"/>
              <a:gd name="T35" fmla="*/ 6160 w 8591"/>
              <a:gd name="T36" fmla="*/ 6334 w 8591"/>
              <a:gd name="T37" fmla="*/ 6508 w 8591"/>
              <a:gd name="T38" fmla="*/ 6681 w 8591"/>
              <a:gd name="T39" fmla="*/ 6855 w 8591"/>
              <a:gd name="T40" fmla="*/ 7029 w 8591"/>
              <a:gd name="T41" fmla="*/ 7202 w 8591"/>
              <a:gd name="T42" fmla="*/ 7376 w 8591"/>
              <a:gd name="T43" fmla="*/ 7550 w 8591"/>
              <a:gd name="T44" fmla="*/ 7722 w 8591"/>
              <a:gd name="T45" fmla="*/ 7896 w 8591"/>
              <a:gd name="T46" fmla="*/ 8070 w 8591"/>
              <a:gd name="T47" fmla="*/ 8243 w 8591"/>
              <a:gd name="T48" fmla="*/ 8417 w 8591"/>
              <a:gd name="T49" fmla="*/ 8591 w 8591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  <a:cxn ang="0">
                <a:pos x="T47" y="0"/>
              </a:cxn>
              <a:cxn ang="0">
                <a:pos x="T48" y="0"/>
              </a:cxn>
              <a:cxn ang="0">
                <a:pos x="T49" y="0"/>
              </a:cxn>
            </a:cxnLst>
            <a:rect l="0" t="0" r="r" b="b"/>
            <a:pathLst>
              <a:path w="8591">
                <a:moveTo>
                  <a:pt x="0" y="0"/>
                </a:moveTo>
                <a:lnTo>
                  <a:pt x="0" y="0"/>
                </a:lnTo>
                <a:lnTo>
                  <a:pt x="43" y="0"/>
                </a:lnTo>
                <a:lnTo>
                  <a:pt x="86" y="0"/>
                </a:lnTo>
                <a:lnTo>
                  <a:pt x="129" y="0"/>
                </a:lnTo>
                <a:lnTo>
                  <a:pt x="174" y="0"/>
                </a:lnTo>
                <a:lnTo>
                  <a:pt x="217" y="0"/>
                </a:lnTo>
                <a:lnTo>
                  <a:pt x="260" y="0"/>
                </a:lnTo>
                <a:lnTo>
                  <a:pt x="303" y="0"/>
                </a:lnTo>
                <a:lnTo>
                  <a:pt x="347" y="0"/>
                </a:lnTo>
                <a:lnTo>
                  <a:pt x="390" y="0"/>
                </a:lnTo>
                <a:lnTo>
                  <a:pt x="434" y="0"/>
                </a:lnTo>
                <a:lnTo>
                  <a:pt x="477" y="0"/>
                </a:lnTo>
                <a:lnTo>
                  <a:pt x="521" y="0"/>
                </a:lnTo>
                <a:lnTo>
                  <a:pt x="564" y="0"/>
                </a:lnTo>
                <a:lnTo>
                  <a:pt x="607" y="0"/>
                </a:lnTo>
                <a:lnTo>
                  <a:pt x="650" y="0"/>
                </a:lnTo>
                <a:lnTo>
                  <a:pt x="694" y="0"/>
                </a:lnTo>
                <a:lnTo>
                  <a:pt x="738" y="0"/>
                </a:lnTo>
                <a:lnTo>
                  <a:pt x="781" y="0"/>
                </a:lnTo>
                <a:lnTo>
                  <a:pt x="824" y="0"/>
                </a:lnTo>
                <a:lnTo>
                  <a:pt x="867" y="0"/>
                </a:lnTo>
                <a:lnTo>
                  <a:pt x="911" y="0"/>
                </a:lnTo>
                <a:lnTo>
                  <a:pt x="955" y="0"/>
                </a:lnTo>
                <a:lnTo>
                  <a:pt x="998" y="0"/>
                </a:lnTo>
                <a:lnTo>
                  <a:pt x="1041" y="0"/>
                </a:lnTo>
                <a:lnTo>
                  <a:pt x="1084" y="0"/>
                </a:lnTo>
                <a:lnTo>
                  <a:pt x="1128" y="0"/>
                </a:lnTo>
                <a:lnTo>
                  <a:pt x="1171" y="0"/>
                </a:lnTo>
                <a:lnTo>
                  <a:pt x="1215" y="0"/>
                </a:lnTo>
                <a:lnTo>
                  <a:pt x="1258" y="0"/>
                </a:lnTo>
                <a:lnTo>
                  <a:pt x="1302" y="0"/>
                </a:lnTo>
                <a:lnTo>
                  <a:pt x="1345" y="0"/>
                </a:lnTo>
                <a:lnTo>
                  <a:pt x="1388" y="0"/>
                </a:lnTo>
                <a:lnTo>
                  <a:pt x="1431" y="0"/>
                </a:lnTo>
                <a:lnTo>
                  <a:pt x="1475" y="0"/>
                </a:lnTo>
                <a:lnTo>
                  <a:pt x="1519" y="0"/>
                </a:lnTo>
                <a:lnTo>
                  <a:pt x="1562" y="0"/>
                </a:lnTo>
                <a:lnTo>
                  <a:pt x="1605" y="0"/>
                </a:lnTo>
                <a:lnTo>
                  <a:pt x="1648" y="0"/>
                </a:lnTo>
                <a:lnTo>
                  <a:pt x="1692" y="0"/>
                </a:lnTo>
                <a:lnTo>
                  <a:pt x="1736" y="0"/>
                </a:lnTo>
                <a:lnTo>
                  <a:pt x="1779" y="0"/>
                </a:lnTo>
                <a:lnTo>
                  <a:pt x="1822" y="0"/>
                </a:lnTo>
                <a:lnTo>
                  <a:pt x="1865" y="0"/>
                </a:lnTo>
                <a:lnTo>
                  <a:pt x="1909" y="0"/>
                </a:lnTo>
                <a:lnTo>
                  <a:pt x="1952" y="0"/>
                </a:lnTo>
                <a:lnTo>
                  <a:pt x="1996" y="0"/>
                </a:lnTo>
                <a:lnTo>
                  <a:pt x="2039" y="0"/>
                </a:lnTo>
                <a:lnTo>
                  <a:pt x="2083" y="0"/>
                </a:lnTo>
                <a:lnTo>
                  <a:pt x="2126" y="0"/>
                </a:lnTo>
                <a:lnTo>
                  <a:pt x="2169" y="0"/>
                </a:lnTo>
                <a:lnTo>
                  <a:pt x="2212" y="0"/>
                </a:lnTo>
                <a:lnTo>
                  <a:pt x="2256" y="0"/>
                </a:lnTo>
                <a:lnTo>
                  <a:pt x="2300" y="0"/>
                </a:lnTo>
                <a:lnTo>
                  <a:pt x="2343" y="0"/>
                </a:lnTo>
                <a:lnTo>
                  <a:pt x="2386" y="0"/>
                </a:lnTo>
                <a:lnTo>
                  <a:pt x="2429" y="0"/>
                </a:lnTo>
                <a:lnTo>
                  <a:pt x="2473" y="0"/>
                </a:lnTo>
                <a:lnTo>
                  <a:pt x="2517" y="0"/>
                </a:lnTo>
                <a:lnTo>
                  <a:pt x="2560" y="0"/>
                </a:lnTo>
                <a:lnTo>
                  <a:pt x="2603" y="0"/>
                </a:lnTo>
                <a:lnTo>
                  <a:pt x="2646" y="0"/>
                </a:lnTo>
                <a:lnTo>
                  <a:pt x="2690" y="0"/>
                </a:lnTo>
                <a:lnTo>
                  <a:pt x="2733" y="0"/>
                </a:lnTo>
                <a:lnTo>
                  <a:pt x="2777" y="0"/>
                </a:lnTo>
                <a:lnTo>
                  <a:pt x="2820" y="0"/>
                </a:lnTo>
                <a:lnTo>
                  <a:pt x="2864" y="0"/>
                </a:lnTo>
                <a:lnTo>
                  <a:pt x="2907" y="0"/>
                </a:lnTo>
                <a:lnTo>
                  <a:pt x="2950" y="0"/>
                </a:lnTo>
                <a:lnTo>
                  <a:pt x="2993" y="0"/>
                </a:lnTo>
                <a:lnTo>
                  <a:pt x="3037" y="0"/>
                </a:lnTo>
                <a:lnTo>
                  <a:pt x="3081" y="0"/>
                </a:lnTo>
                <a:lnTo>
                  <a:pt x="3124" y="0"/>
                </a:lnTo>
                <a:lnTo>
                  <a:pt x="3167" y="0"/>
                </a:lnTo>
                <a:lnTo>
                  <a:pt x="3210" y="0"/>
                </a:lnTo>
                <a:lnTo>
                  <a:pt x="3254" y="0"/>
                </a:lnTo>
                <a:lnTo>
                  <a:pt x="3297" y="0"/>
                </a:lnTo>
                <a:lnTo>
                  <a:pt x="3341" y="0"/>
                </a:lnTo>
                <a:lnTo>
                  <a:pt x="3384" y="0"/>
                </a:lnTo>
                <a:lnTo>
                  <a:pt x="3427" y="0"/>
                </a:lnTo>
                <a:lnTo>
                  <a:pt x="3471" y="0"/>
                </a:lnTo>
                <a:lnTo>
                  <a:pt x="3514" y="0"/>
                </a:lnTo>
                <a:lnTo>
                  <a:pt x="3557" y="0"/>
                </a:lnTo>
                <a:lnTo>
                  <a:pt x="3601" y="0"/>
                </a:lnTo>
                <a:lnTo>
                  <a:pt x="3645" y="0"/>
                </a:lnTo>
                <a:lnTo>
                  <a:pt x="3688" y="0"/>
                </a:lnTo>
                <a:lnTo>
                  <a:pt x="3731" y="0"/>
                </a:lnTo>
                <a:lnTo>
                  <a:pt x="3774" y="0"/>
                </a:lnTo>
                <a:lnTo>
                  <a:pt x="3817" y="0"/>
                </a:lnTo>
                <a:lnTo>
                  <a:pt x="3862" y="0"/>
                </a:lnTo>
                <a:lnTo>
                  <a:pt x="3905" y="0"/>
                </a:lnTo>
                <a:lnTo>
                  <a:pt x="3948" y="0"/>
                </a:lnTo>
                <a:lnTo>
                  <a:pt x="3991" y="0"/>
                </a:lnTo>
                <a:lnTo>
                  <a:pt x="4035" y="0"/>
                </a:lnTo>
                <a:lnTo>
                  <a:pt x="4078" y="0"/>
                </a:lnTo>
                <a:lnTo>
                  <a:pt x="4122" y="0"/>
                </a:lnTo>
                <a:lnTo>
                  <a:pt x="4165" y="0"/>
                </a:lnTo>
                <a:lnTo>
                  <a:pt x="4208" y="0"/>
                </a:lnTo>
                <a:lnTo>
                  <a:pt x="4252" y="0"/>
                </a:lnTo>
                <a:lnTo>
                  <a:pt x="4295" y="0"/>
                </a:lnTo>
                <a:lnTo>
                  <a:pt x="4338" y="0"/>
                </a:lnTo>
                <a:lnTo>
                  <a:pt x="4382" y="0"/>
                </a:lnTo>
                <a:lnTo>
                  <a:pt x="4426" y="0"/>
                </a:lnTo>
                <a:lnTo>
                  <a:pt x="4469" y="0"/>
                </a:lnTo>
                <a:lnTo>
                  <a:pt x="4512" y="0"/>
                </a:lnTo>
                <a:lnTo>
                  <a:pt x="4555" y="0"/>
                </a:lnTo>
                <a:lnTo>
                  <a:pt x="4598" y="0"/>
                </a:lnTo>
                <a:lnTo>
                  <a:pt x="4643" y="0"/>
                </a:lnTo>
                <a:lnTo>
                  <a:pt x="4686" y="0"/>
                </a:lnTo>
                <a:lnTo>
                  <a:pt x="4729" y="0"/>
                </a:lnTo>
                <a:lnTo>
                  <a:pt x="4772" y="0"/>
                </a:lnTo>
                <a:lnTo>
                  <a:pt x="4816" y="0"/>
                </a:lnTo>
                <a:lnTo>
                  <a:pt x="4859" y="0"/>
                </a:lnTo>
                <a:lnTo>
                  <a:pt x="4903" y="0"/>
                </a:lnTo>
                <a:lnTo>
                  <a:pt x="4946" y="0"/>
                </a:lnTo>
                <a:lnTo>
                  <a:pt x="4989" y="0"/>
                </a:lnTo>
                <a:lnTo>
                  <a:pt x="5033" y="0"/>
                </a:lnTo>
                <a:lnTo>
                  <a:pt x="5076" y="0"/>
                </a:lnTo>
                <a:lnTo>
                  <a:pt x="5119" y="0"/>
                </a:lnTo>
                <a:lnTo>
                  <a:pt x="5163" y="0"/>
                </a:lnTo>
                <a:lnTo>
                  <a:pt x="5207" y="0"/>
                </a:lnTo>
                <a:lnTo>
                  <a:pt x="5250" y="0"/>
                </a:lnTo>
                <a:lnTo>
                  <a:pt x="5293" y="0"/>
                </a:lnTo>
                <a:lnTo>
                  <a:pt x="5336" y="0"/>
                </a:lnTo>
                <a:lnTo>
                  <a:pt x="5379" y="0"/>
                </a:lnTo>
                <a:lnTo>
                  <a:pt x="5424" y="0"/>
                </a:lnTo>
                <a:lnTo>
                  <a:pt x="5467" y="0"/>
                </a:lnTo>
                <a:lnTo>
                  <a:pt x="5510" y="0"/>
                </a:lnTo>
                <a:lnTo>
                  <a:pt x="5553" y="0"/>
                </a:lnTo>
                <a:lnTo>
                  <a:pt x="5597" y="0"/>
                </a:lnTo>
                <a:lnTo>
                  <a:pt x="5640" y="0"/>
                </a:lnTo>
                <a:lnTo>
                  <a:pt x="5684" y="0"/>
                </a:lnTo>
                <a:lnTo>
                  <a:pt x="5727" y="0"/>
                </a:lnTo>
                <a:lnTo>
                  <a:pt x="5770" y="0"/>
                </a:lnTo>
                <a:lnTo>
                  <a:pt x="5814" y="0"/>
                </a:lnTo>
                <a:lnTo>
                  <a:pt x="5857" y="0"/>
                </a:lnTo>
                <a:lnTo>
                  <a:pt x="5900" y="0"/>
                </a:lnTo>
                <a:lnTo>
                  <a:pt x="5944" y="0"/>
                </a:lnTo>
                <a:lnTo>
                  <a:pt x="5988" y="0"/>
                </a:lnTo>
                <a:lnTo>
                  <a:pt x="6031" y="0"/>
                </a:lnTo>
                <a:lnTo>
                  <a:pt x="6074" y="0"/>
                </a:lnTo>
                <a:lnTo>
                  <a:pt x="6117" y="0"/>
                </a:lnTo>
                <a:lnTo>
                  <a:pt x="6160" y="0"/>
                </a:lnTo>
                <a:lnTo>
                  <a:pt x="6204" y="0"/>
                </a:lnTo>
                <a:lnTo>
                  <a:pt x="6248" y="0"/>
                </a:lnTo>
                <a:lnTo>
                  <a:pt x="6291" y="0"/>
                </a:lnTo>
                <a:lnTo>
                  <a:pt x="6334" y="0"/>
                </a:lnTo>
                <a:lnTo>
                  <a:pt x="6378" y="0"/>
                </a:lnTo>
                <a:lnTo>
                  <a:pt x="6421" y="0"/>
                </a:lnTo>
                <a:lnTo>
                  <a:pt x="6464" y="0"/>
                </a:lnTo>
                <a:lnTo>
                  <a:pt x="6508" y="0"/>
                </a:lnTo>
                <a:lnTo>
                  <a:pt x="6551" y="0"/>
                </a:lnTo>
                <a:lnTo>
                  <a:pt x="6595" y="0"/>
                </a:lnTo>
                <a:lnTo>
                  <a:pt x="6638" y="0"/>
                </a:lnTo>
                <a:lnTo>
                  <a:pt x="6681" y="0"/>
                </a:lnTo>
                <a:lnTo>
                  <a:pt x="6724" y="0"/>
                </a:lnTo>
                <a:lnTo>
                  <a:pt x="6769" y="0"/>
                </a:lnTo>
                <a:lnTo>
                  <a:pt x="6812" y="0"/>
                </a:lnTo>
                <a:lnTo>
                  <a:pt x="6855" y="0"/>
                </a:lnTo>
                <a:lnTo>
                  <a:pt x="6898" y="0"/>
                </a:lnTo>
                <a:lnTo>
                  <a:pt x="6941" y="0"/>
                </a:lnTo>
                <a:lnTo>
                  <a:pt x="6985" y="0"/>
                </a:lnTo>
                <a:lnTo>
                  <a:pt x="7029" y="0"/>
                </a:lnTo>
                <a:lnTo>
                  <a:pt x="7072" y="0"/>
                </a:lnTo>
                <a:lnTo>
                  <a:pt x="7115" y="0"/>
                </a:lnTo>
                <a:lnTo>
                  <a:pt x="7159" y="0"/>
                </a:lnTo>
                <a:lnTo>
                  <a:pt x="7202" y="0"/>
                </a:lnTo>
                <a:lnTo>
                  <a:pt x="7245" y="0"/>
                </a:lnTo>
                <a:lnTo>
                  <a:pt x="7289" y="0"/>
                </a:lnTo>
                <a:lnTo>
                  <a:pt x="7332" y="0"/>
                </a:lnTo>
                <a:lnTo>
                  <a:pt x="7376" y="0"/>
                </a:lnTo>
                <a:lnTo>
                  <a:pt x="7419" y="0"/>
                </a:lnTo>
                <a:lnTo>
                  <a:pt x="7462" y="0"/>
                </a:lnTo>
                <a:lnTo>
                  <a:pt x="7505" y="0"/>
                </a:lnTo>
                <a:lnTo>
                  <a:pt x="7550" y="0"/>
                </a:lnTo>
                <a:lnTo>
                  <a:pt x="7593" y="0"/>
                </a:lnTo>
                <a:lnTo>
                  <a:pt x="7636" y="0"/>
                </a:lnTo>
                <a:lnTo>
                  <a:pt x="7679" y="0"/>
                </a:lnTo>
                <a:lnTo>
                  <a:pt x="7722" y="0"/>
                </a:lnTo>
                <a:lnTo>
                  <a:pt x="7766" y="0"/>
                </a:lnTo>
                <a:lnTo>
                  <a:pt x="7810" y="0"/>
                </a:lnTo>
                <a:lnTo>
                  <a:pt x="7853" y="0"/>
                </a:lnTo>
                <a:lnTo>
                  <a:pt x="7896" y="0"/>
                </a:lnTo>
                <a:lnTo>
                  <a:pt x="7940" y="0"/>
                </a:lnTo>
                <a:lnTo>
                  <a:pt x="7983" y="0"/>
                </a:lnTo>
                <a:lnTo>
                  <a:pt x="8026" y="0"/>
                </a:lnTo>
                <a:lnTo>
                  <a:pt x="8070" y="0"/>
                </a:lnTo>
                <a:lnTo>
                  <a:pt x="8114" y="0"/>
                </a:lnTo>
                <a:lnTo>
                  <a:pt x="8157" y="0"/>
                </a:lnTo>
                <a:lnTo>
                  <a:pt x="8200" y="0"/>
                </a:lnTo>
                <a:lnTo>
                  <a:pt x="8243" y="0"/>
                </a:lnTo>
                <a:lnTo>
                  <a:pt x="8286" y="0"/>
                </a:lnTo>
                <a:lnTo>
                  <a:pt x="8331" y="0"/>
                </a:lnTo>
                <a:lnTo>
                  <a:pt x="8374" y="0"/>
                </a:lnTo>
                <a:lnTo>
                  <a:pt x="8417" y="0"/>
                </a:lnTo>
                <a:lnTo>
                  <a:pt x="8460" y="0"/>
                </a:lnTo>
                <a:lnTo>
                  <a:pt x="8503" y="0"/>
                </a:lnTo>
                <a:lnTo>
                  <a:pt x="8547" y="0"/>
                </a:lnTo>
                <a:lnTo>
                  <a:pt x="8591" y="0"/>
                </a:lnTo>
              </a:path>
            </a:pathLst>
          </a:custGeom>
          <a:noFill/>
          <a:ln w="28575" cmpd="sng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83" name="Freeform 159"/>
          <p:cNvSpPr>
            <a:spLocks/>
          </p:cNvSpPr>
          <p:nvPr/>
        </p:nvSpPr>
        <p:spPr bwMode="auto">
          <a:xfrm>
            <a:off x="5738813" y="1816100"/>
            <a:ext cx="1574800" cy="2052638"/>
          </a:xfrm>
          <a:custGeom>
            <a:avLst/>
            <a:gdLst>
              <a:gd name="T0" fmla="*/ 130 w 8632"/>
              <a:gd name="T1" fmla="*/ 0 h 17099"/>
              <a:gd name="T2" fmla="*/ 304 w 8632"/>
              <a:gd name="T3" fmla="*/ 0 h 17099"/>
              <a:gd name="T4" fmla="*/ 476 w 8632"/>
              <a:gd name="T5" fmla="*/ 0 h 17099"/>
              <a:gd name="T6" fmla="*/ 650 w 8632"/>
              <a:gd name="T7" fmla="*/ 0 h 17099"/>
              <a:gd name="T8" fmla="*/ 824 w 8632"/>
              <a:gd name="T9" fmla="*/ 0 h 17099"/>
              <a:gd name="T10" fmla="*/ 997 w 8632"/>
              <a:gd name="T11" fmla="*/ 0 h 17099"/>
              <a:gd name="T12" fmla="*/ 1171 w 8632"/>
              <a:gd name="T13" fmla="*/ 0 h 17099"/>
              <a:gd name="T14" fmla="*/ 1345 w 8632"/>
              <a:gd name="T15" fmla="*/ 0 h 17099"/>
              <a:gd name="T16" fmla="*/ 1518 w 8632"/>
              <a:gd name="T17" fmla="*/ 0 h 17099"/>
              <a:gd name="T18" fmla="*/ 1692 w 8632"/>
              <a:gd name="T19" fmla="*/ 0 h 17099"/>
              <a:gd name="T20" fmla="*/ 1865 w 8632"/>
              <a:gd name="T21" fmla="*/ 0 h 17099"/>
              <a:gd name="T22" fmla="*/ 2037 w 8632"/>
              <a:gd name="T23" fmla="*/ 0 h 17099"/>
              <a:gd name="T24" fmla="*/ 2211 w 8632"/>
              <a:gd name="T25" fmla="*/ 2 h 17099"/>
              <a:gd name="T26" fmla="*/ 2385 w 8632"/>
              <a:gd name="T27" fmla="*/ 4 h 17099"/>
              <a:gd name="T28" fmla="*/ 2558 w 8632"/>
              <a:gd name="T29" fmla="*/ 17 h 17099"/>
              <a:gd name="T30" fmla="*/ 2732 w 8632"/>
              <a:gd name="T31" fmla="*/ 78 h 17099"/>
              <a:gd name="T32" fmla="*/ 2906 w 8632"/>
              <a:gd name="T33" fmla="*/ 380 h 17099"/>
              <a:gd name="T34" fmla="*/ 3079 w 8632"/>
              <a:gd name="T35" fmla="*/ 1731 h 17099"/>
              <a:gd name="T36" fmla="*/ 3253 w 8632"/>
              <a:gd name="T37" fmla="*/ 6134 h 17099"/>
              <a:gd name="T38" fmla="*/ 3427 w 8632"/>
              <a:gd name="T39" fmla="*/ 12574 h 17099"/>
              <a:gd name="T40" fmla="*/ 3599 w 8632"/>
              <a:gd name="T41" fmla="*/ 15945 h 17099"/>
              <a:gd name="T42" fmla="*/ 3773 w 8632"/>
              <a:gd name="T43" fmla="*/ 16853 h 17099"/>
              <a:gd name="T44" fmla="*/ 3946 w 8632"/>
              <a:gd name="T45" fmla="*/ 17049 h 17099"/>
              <a:gd name="T46" fmla="*/ 4120 w 8632"/>
              <a:gd name="T47" fmla="*/ 17090 h 17099"/>
              <a:gd name="T48" fmla="*/ 4294 w 8632"/>
              <a:gd name="T49" fmla="*/ 17097 h 17099"/>
              <a:gd name="T50" fmla="*/ 4467 w 8632"/>
              <a:gd name="T51" fmla="*/ 17099 h 17099"/>
              <a:gd name="T52" fmla="*/ 4641 w 8632"/>
              <a:gd name="T53" fmla="*/ 17099 h 17099"/>
              <a:gd name="T54" fmla="*/ 4815 w 8632"/>
              <a:gd name="T55" fmla="*/ 17099 h 17099"/>
              <a:gd name="T56" fmla="*/ 4988 w 8632"/>
              <a:gd name="T57" fmla="*/ 17099 h 17099"/>
              <a:gd name="T58" fmla="*/ 5161 w 8632"/>
              <a:gd name="T59" fmla="*/ 17099 h 17099"/>
              <a:gd name="T60" fmla="*/ 5335 w 8632"/>
              <a:gd name="T61" fmla="*/ 17099 h 17099"/>
              <a:gd name="T62" fmla="*/ 5508 w 8632"/>
              <a:gd name="T63" fmla="*/ 17099 h 17099"/>
              <a:gd name="T64" fmla="*/ 5682 w 8632"/>
              <a:gd name="T65" fmla="*/ 17099 h 17099"/>
              <a:gd name="T66" fmla="*/ 5856 w 8632"/>
              <a:gd name="T67" fmla="*/ 17099 h 17099"/>
              <a:gd name="T68" fmla="*/ 6029 w 8632"/>
              <a:gd name="T69" fmla="*/ 17099 h 17099"/>
              <a:gd name="T70" fmla="*/ 6203 w 8632"/>
              <a:gd name="T71" fmla="*/ 17099 h 17099"/>
              <a:gd name="T72" fmla="*/ 6377 w 8632"/>
              <a:gd name="T73" fmla="*/ 17099 h 17099"/>
              <a:gd name="T74" fmla="*/ 6550 w 8632"/>
              <a:gd name="T75" fmla="*/ 17099 h 17099"/>
              <a:gd name="T76" fmla="*/ 6723 w 8632"/>
              <a:gd name="T77" fmla="*/ 17099 h 17099"/>
              <a:gd name="T78" fmla="*/ 6897 w 8632"/>
              <a:gd name="T79" fmla="*/ 17099 h 17099"/>
              <a:gd name="T80" fmla="*/ 7070 w 8632"/>
              <a:gd name="T81" fmla="*/ 17099 h 17099"/>
              <a:gd name="T82" fmla="*/ 7244 w 8632"/>
              <a:gd name="T83" fmla="*/ 17099 h 17099"/>
              <a:gd name="T84" fmla="*/ 7418 w 8632"/>
              <a:gd name="T85" fmla="*/ 17099 h 17099"/>
              <a:gd name="T86" fmla="*/ 7591 w 8632"/>
              <a:gd name="T87" fmla="*/ 17099 h 17099"/>
              <a:gd name="T88" fmla="*/ 7765 w 8632"/>
              <a:gd name="T89" fmla="*/ 17099 h 17099"/>
              <a:gd name="T90" fmla="*/ 7939 w 8632"/>
              <a:gd name="T91" fmla="*/ 17099 h 17099"/>
              <a:gd name="T92" fmla="*/ 8112 w 8632"/>
              <a:gd name="T93" fmla="*/ 17099 h 17099"/>
              <a:gd name="T94" fmla="*/ 8285 w 8632"/>
              <a:gd name="T95" fmla="*/ 17099 h 17099"/>
              <a:gd name="T96" fmla="*/ 8459 w 8632"/>
              <a:gd name="T97" fmla="*/ 17099 h 17099"/>
              <a:gd name="T98" fmla="*/ 8632 w 8632"/>
              <a:gd name="T99" fmla="*/ 17099 h 170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32" h="17099">
                <a:moveTo>
                  <a:pt x="0" y="0"/>
                </a:moveTo>
                <a:lnTo>
                  <a:pt x="43" y="0"/>
                </a:lnTo>
                <a:lnTo>
                  <a:pt x="86" y="0"/>
                </a:lnTo>
                <a:lnTo>
                  <a:pt x="130" y="0"/>
                </a:lnTo>
                <a:lnTo>
                  <a:pt x="173" y="0"/>
                </a:lnTo>
                <a:lnTo>
                  <a:pt x="216" y="0"/>
                </a:lnTo>
                <a:lnTo>
                  <a:pt x="260" y="0"/>
                </a:lnTo>
                <a:lnTo>
                  <a:pt x="304" y="0"/>
                </a:lnTo>
                <a:lnTo>
                  <a:pt x="347" y="0"/>
                </a:lnTo>
                <a:lnTo>
                  <a:pt x="390" y="0"/>
                </a:lnTo>
                <a:lnTo>
                  <a:pt x="433" y="0"/>
                </a:lnTo>
                <a:lnTo>
                  <a:pt x="476" y="0"/>
                </a:lnTo>
                <a:lnTo>
                  <a:pt x="521" y="0"/>
                </a:lnTo>
                <a:lnTo>
                  <a:pt x="564" y="0"/>
                </a:lnTo>
                <a:lnTo>
                  <a:pt x="607" y="0"/>
                </a:lnTo>
                <a:lnTo>
                  <a:pt x="650" y="0"/>
                </a:lnTo>
                <a:lnTo>
                  <a:pt x="694" y="0"/>
                </a:lnTo>
                <a:lnTo>
                  <a:pt x="737" y="0"/>
                </a:lnTo>
                <a:lnTo>
                  <a:pt x="780" y="0"/>
                </a:lnTo>
                <a:lnTo>
                  <a:pt x="824" y="0"/>
                </a:lnTo>
                <a:lnTo>
                  <a:pt x="867" y="0"/>
                </a:lnTo>
                <a:lnTo>
                  <a:pt x="911" y="0"/>
                </a:lnTo>
                <a:lnTo>
                  <a:pt x="954" y="0"/>
                </a:lnTo>
                <a:lnTo>
                  <a:pt x="997" y="0"/>
                </a:lnTo>
                <a:lnTo>
                  <a:pt x="1040" y="0"/>
                </a:lnTo>
                <a:lnTo>
                  <a:pt x="1085" y="0"/>
                </a:lnTo>
                <a:lnTo>
                  <a:pt x="1128" y="0"/>
                </a:lnTo>
                <a:lnTo>
                  <a:pt x="1171" y="0"/>
                </a:lnTo>
                <a:lnTo>
                  <a:pt x="1214" y="0"/>
                </a:lnTo>
                <a:lnTo>
                  <a:pt x="1257" y="0"/>
                </a:lnTo>
                <a:lnTo>
                  <a:pt x="1301" y="0"/>
                </a:lnTo>
                <a:lnTo>
                  <a:pt x="1345" y="0"/>
                </a:lnTo>
                <a:lnTo>
                  <a:pt x="1388" y="0"/>
                </a:lnTo>
                <a:lnTo>
                  <a:pt x="1431" y="0"/>
                </a:lnTo>
                <a:lnTo>
                  <a:pt x="1475" y="0"/>
                </a:lnTo>
                <a:lnTo>
                  <a:pt x="1518" y="0"/>
                </a:lnTo>
                <a:lnTo>
                  <a:pt x="1561" y="0"/>
                </a:lnTo>
                <a:lnTo>
                  <a:pt x="1605" y="0"/>
                </a:lnTo>
                <a:lnTo>
                  <a:pt x="1648" y="0"/>
                </a:lnTo>
                <a:lnTo>
                  <a:pt x="1692" y="0"/>
                </a:lnTo>
                <a:lnTo>
                  <a:pt x="1735" y="0"/>
                </a:lnTo>
                <a:lnTo>
                  <a:pt x="1777" y="0"/>
                </a:lnTo>
                <a:lnTo>
                  <a:pt x="1820" y="0"/>
                </a:lnTo>
                <a:lnTo>
                  <a:pt x="1865" y="0"/>
                </a:lnTo>
                <a:lnTo>
                  <a:pt x="1908" y="0"/>
                </a:lnTo>
                <a:lnTo>
                  <a:pt x="1951" y="0"/>
                </a:lnTo>
                <a:lnTo>
                  <a:pt x="1994" y="0"/>
                </a:lnTo>
                <a:lnTo>
                  <a:pt x="2037" y="0"/>
                </a:lnTo>
                <a:lnTo>
                  <a:pt x="2081" y="0"/>
                </a:lnTo>
                <a:lnTo>
                  <a:pt x="2125" y="0"/>
                </a:lnTo>
                <a:lnTo>
                  <a:pt x="2168" y="0"/>
                </a:lnTo>
                <a:lnTo>
                  <a:pt x="2211" y="2"/>
                </a:lnTo>
                <a:lnTo>
                  <a:pt x="2255" y="2"/>
                </a:lnTo>
                <a:lnTo>
                  <a:pt x="2298" y="2"/>
                </a:lnTo>
                <a:lnTo>
                  <a:pt x="2341" y="3"/>
                </a:lnTo>
                <a:lnTo>
                  <a:pt x="2385" y="4"/>
                </a:lnTo>
                <a:lnTo>
                  <a:pt x="2428" y="5"/>
                </a:lnTo>
                <a:lnTo>
                  <a:pt x="2472" y="8"/>
                </a:lnTo>
                <a:lnTo>
                  <a:pt x="2515" y="11"/>
                </a:lnTo>
                <a:lnTo>
                  <a:pt x="2558" y="17"/>
                </a:lnTo>
                <a:lnTo>
                  <a:pt x="2601" y="24"/>
                </a:lnTo>
                <a:lnTo>
                  <a:pt x="2646" y="35"/>
                </a:lnTo>
                <a:lnTo>
                  <a:pt x="2689" y="52"/>
                </a:lnTo>
                <a:lnTo>
                  <a:pt x="2732" y="78"/>
                </a:lnTo>
                <a:lnTo>
                  <a:pt x="2775" y="116"/>
                </a:lnTo>
                <a:lnTo>
                  <a:pt x="2818" y="172"/>
                </a:lnTo>
                <a:lnTo>
                  <a:pt x="2862" y="256"/>
                </a:lnTo>
                <a:lnTo>
                  <a:pt x="2906" y="380"/>
                </a:lnTo>
                <a:lnTo>
                  <a:pt x="2949" y="560"/>
                </a:lnTo>
                <a:lnTo>
                  <a:pt x="2992" y="822"/>
                </a:lnTo>
                <a:lnTo>
                  <a:pt x="3036" y="1199"/>
                </a:lnTo>
                <a:lnTo>
                  <a:pt x="3079" y="1731"/>
                </a:lnTo>
                <a:lnTo>
                  <a:pt x="3122" y="2460"/>
                </a:lnTo>
                <a:lnTo>
                  <a:pt x="3166" y="3430"/>
                </a:lnTo>
                <a:lnTo>
                  <a:pt x="3209" y="4660"/>
                </a:lnTo>
                <a:lnTo>
                  <a:pt x="3253" y="6134"/>
                </a:lnTo>
                <a:lnTo>
                  <a:pt x="3296" y="7781"/>
                </a:lnTo>
                <a:lnTo>
                  <a:pt x="3339" y="9488"/>
                </a:lnTo>
                <a:lnTo>
                  <a:pt x="3382" y="11123"/>
                </a:lnTo>
                <a:lnTo>
                  <a:pt x="3427" y="12574"/>
                </a:lnTo>
                <a:lnTo>
                  <a:pt x="3470" y="13778"/>
                </a:lnTo>
                <a:lnTo>
                  <a:pt x="3513" y="14722"/>
                </a:lnTo>
                <a:lnTo>
                  <a:pt x="3556" y="15431"/>
                </a:lnTo>
                <a:lnTo>
                  <a:pt x="3599" y="15945"/>
                </a:lnTo>
                <a:lnTo>
                  <a:pt x="3643" y="16308"/>
                </a:lnTo>
                <a:lnTo>
                  <a:pt x="3687" y="16561"/>
                </a:lnTo>
                <a:lnTo>
                  <a:pt x="3730" y="16735"/>
                </a:lnTo>
                <a:lnTo>
                  <a:pt x="3773" y="16853"/>
                </a:lnTo>
                <a:lnTo>
                  <a:pt x="3817" y="16934"/>
                </a:lnTo>
                <a:lnTo>
                  <a:pt x="3860" y="16989"/>
                </a:lnTo>
                <a:lnTo>
                  <a:pt x="3903" y="17025"/>
                </a:lnTo>
                <a:lnTo>
                  <a:pt x="3946" y="17049"/>
                </a:lnTo>
                <a:lnTo>
                  <a:pt x="3990" y="17066"/>
                </a:lnTo>
                <a:lnTo>
                  <a:pt x="4034" y="17077"/>
                </a:lnTo>
                <a:lnTo>
                  <a:pt x="4077" y="17084"/>
                </a:lnTo>
                <a:lnTo>
                  <a:pt x="4120" y="17090"/>
                </a:lnTo>
                <a:lnTo>
                  <a:pt x="4163" y="17093"/>
                </a:lnTo>
                <a:lnTo>
                  <a:pt x="4207" y="17095"/>
                </a:lnTo>
                <a:lnTo>
                  <a:pt x="4251" y="17096"/>
                </a:lnTo>
                <a:lnTo>
                  <a:pt x="4294" y="17097"/>
                </a:lnTo>
                <a:lnTo>
                  <a:pt x="4337" y="17098"/>
                </a:lnTo>
                <a:lnTo>
                  <a:pt x="4380" y="17098"/>
                </a:lnTo>
                <a:lnTo>
                  <a:pt x="4424" y="17098"/>
                </a:lnTo>
                <a:lnTo>
                  <a:pt x="4467" y="17099"/>
                </a:lnTo>
                <a:lnTo>
                  <a:pt x="4511" y="17099"/>
                </a:lnTo>
                <a:lnTo>
                  <a:pt x="4554" y="17099"/>
                </a:lnTo>
                <a:lnTo>
                  <a:pt x="4598" y="17099"/>
                </a:lnTo>
                <a:lnTo>
                  <a:pt x="4641" y="17099"/>
                </a:lnTo>
                <a:lnTo>
                  <a:pt x="4684" y="17099"/>
                </a:lnTo>
                <a:lnTo>
                  <a:pt x="4727" y="17099"/>
                </a:lnTo>
                <a:lnTo>
                  <a:pt x="4771" y="17099"/>
                </a:lnTo>
                <a:lnTo>
                  <a:pt x="4815" y="17099"/>
                </a:lnTo>
                <a:lnTo>
                  <a:pt x="4858" y="17099"/>
                </a:lnTo>
                <a:lnTo>
                  <a:pt x="4901" y="17099"/>
                </a:lnTo>
                <a:lnTo>
                  <a:pt x="4944" y="17099"/>
                </a:lnTo>
                <a:lnTo>
                  <a:pt x="4988" y="17099"/>
                </a:lnTo>
                <a:lnTo>
                  <a:pt x="5032" y="17099"/>
                </a:lnTo>
                <a:lnTo>
                  <a:pt x="5075" y="17099"/>
                </a:lnTo>
                <a:lnTo>
                  <a:pt x="5118" y="17099"/>
                </a:lnTo>
                <a:lnTo>
                  <a:pt x="5161" y="17099"/>
                </a:lnTo>
                <a:lnTo>
                  <a:pt x="5205" y="17099"/>
                </a:lnTo>
                <a:lnTo>
                  <a:pt x="5248" y="17099"/>
                </a:lnTo>
                <a:lnTo>
                  <a:pt x="5292" y="17099"/>
                </a:lnTo>
                <a:lnTo>
                  <a:pt x="5335" y="17099"/>
                </a:lnTo>
                <a:lnTo>
                  <a:pt x="5379" y="17099"/>
                </a:lnTo>
                <a:lnTo>
                  <a:pt x="5422" y="17099"/>
                </a:lnTo>
                <a:lnTo>
                  <a:pt x="5465" y="17099"/>
                </a:lnTo>
                <a:lnTo>
                  <a:pt x="5508" y="17099"/>
                </a:lnTo>
                <a:lnTo>
                  <a:pt x="5552" y="17099"/>
                </a:lnTo>
                <a:lnTo>
                  <a:pt x="5596" y="17099"/>
                </a:lnTo>
                <a:lnTo>
                  <a:pt x="5639" y="17099"/>
                </a:lnTo>
                <a:lnTo>
                  <a:pt x="5682" y="17099"/>
                </a:lnTo>
                <a:lnTo>
                  <a:pt x="5725" y="17099"/>
                </a:lnTo>
                <a:lnTo>
                  <a:pt x="5769" y="17099"/>
                </a:lnTo>
                <a:lnTo>
                  <a:pt x="5813" y="17099"/>
                </a:lnTo>
                <a:lnTo>
                  <a:pt x="5856" y="17099"/>
                </a:lnTo>
                <a:lnTo>
                  <a:pt x="5899" y="17099"/>
                </a:lnTo>
                <a:lnTo>
                  <a:pt x="5942" y="17099"/>
                </a:lnTo>
                <a:lnTo>
                  <a:pt x="5986" y="17099"/>
                </a:lnTo>
                <a:lnTo>
                  <a:pt x="6029" y="17099"/>
                </a:lnTo>
                <a:lnTo>
                  <a:pt x="6073" y="17099"/>
                </a:lnTo>
                <a:lnTo>
                  <a:pt x="6116" y="17099"/>
                </a:lnTo>
                <a:lnTo>
                  <a:pt x="6160" y="17099"/>
                </a:lnTo>
                <a:lnTo>
                  <a:pt x="6203" y="17099"/>
                </a:lnTo>
                <a:lnTo>
                  <a:pt x="6246" y="17099"/>
                </a:lnTo>
                <a:lnTo>
                  <a:pt x="6289" y="17099"/>
                </a:lnTo>
                <a:lnTo>
                  <a:pt x="6333" y="17099"/>
                </a:lnTo>
                <a:lnTo>
                  <a:pt x="6377" y="17099"/>
                </a:lnTo>
                <a:lnTo>
                  <a:pt x="6420" y="17099"/>
                </a:lnTo>
                <a:lnTo>
                  <a:pt x="6463" y="17099"/>
                </a:lnTo>
                <a:lnTo>
                  <a:pt x="6506" y="17099"/>
                </a:lnTo>
                <a:lnTo>
                  <a:pt x="6550" y="17099"/>
                </a:lnTo>
                <a:lnTo>
                  <a:pt x="6594" y="17099"/>
                </a:lnTo>
                <a:lnTo>
                  <a:pt x="6637" y="17099"/>
                </a:lnTo>
                <a:lnTo>
                  <a:pt x="6680" y="17099"/>
                </a:lnTo>
                <a:lnTo>
                  <a:pt x="6723" y="17099"/>
                </a:lnTo>
                <a:lnTo>
                  <a:pt x="6767" y="17099"/>
                </a:lnTo>
                <a:lnTo>
                  <a:pt x="6810" y="17099"/>
                </a:lnTo>
                <a:lnTo>
                  <a:pt x="6854" y="17099"/>
                </a:lnTo>
                <a:lnTo>
                  <a:pt x="6897" y="17099"/>
                </a:lnTo>
                <a:lnTo>
                  <a:pt x="6941" y="17099"/>
                </a:lnTo>
                <a:lnTo>
                  <a:pt x="6984" y="17099"/>
                </a:lnTo>
                <a:lnTo>
                  <a:pt x="7027" y="17099"/>
                </a:lnTo>
                <a:lnTo>
                  <a:pt x="7070" y="17099"/>
                </a:lnTo>
                <a:lnTo>
                  <a:pt x="7113" y="17099"/>
                </a:lnTo>
                <a:lnTo>
                  <a:pt x="7158" y="17099"/>
                </a:lnTo>
                <a:lnTo>
                  <a:pt x="7201" y="17099"/>
                </a:lnTo>
                <a:lnTo>
                  <a:pt x="7244" y="17099"/>
                </a:lnTo>
                <a:lnTo>
                  <a:pt x="7287" y="17099"/>
                </a:lnTo>
                <a:lnTo>
                  <a:pt x="7331" y="17099"/>
                </a:lnTo>
                <a:lnTo>
                  <a:pt x="7374" y="17099"/>
                </a:lnTo>
                <a:lnTo>
                  <a:pt x="7418" y="17099"/>
                </a:lnTo>
                <a:lnTo>
                  <a:pt x="7461" y="17099"/>
                </a:lnTo>
                <a:lnTo>
                  <a:pt x="7504" y="17099"/>
                </a:lnTo>
                <a:lnTo>
                  <a:pt x="7548" y="17099"/>
                </a:lnTo>
                <a:lnTo>
                  <a:pt x="7591" y="17099"/>
                </a:lnTo>
                <a:lnTo>
                  <a:pt x="7634" y="17099"/>
                </a:lnTo>
                <a:lnTo>
                  <a:pt x="7678" y="17099"/>
                </a:lnTo>
                <a:lnTo>
                  <a:pt x="7722" y="17099"/>
                </a:lnTo>
                <a:lnTo>
                  <a:pt x="7765" y="17099"/>
                </a:lnTo>
                <a:lnTo>
                  <a:pt x="7808" y="17099"/>
                </a:lnTo>
                <a:lnTo>
                  <a:pt x="7851" y="17099"/>
                </a:lnTo>
                <a:lnTo>
                  <a:pt x="7894" y="17099"/>
                </a:lnTo>
                <a:lnTo>
                  <a:pt x="7939" y="17099"/>
                </a:lnTo>
                <a:lnTo>
                  <a:pt x="7982" y="17099"/>
                </a:lnTo>
                <a:lnTo>
                  <a:pt x="8025" y="17099"/>
                </a:lnTo>
                <a:lnTo>
                  <a:pt x="8068" y="17099"/>
                </a:lnTo>
                <a:lnTo>
                  <a:pt x="8112" y="17099"/>
                </a:lnTo>
                <a:lnTo>
                  <a:pt x="8155" y="17099"/>
                </a:lnTo>
                <a:lnTo>
                  <a:pt x="8199" y="17099"/>
                </a:lnTo>
                <a:lnTo>
                  <a:pt x="8242" y="17099"/>
                </a:lnTo>
                <a:lnTo>
                  <a:pt x="8285" y="17099"/>
                </a:lnTo>
                <a:lnTo>
                  <a:pt x="8329" y="17099"/>
                </a:lnTo>
                <a:lnTo>
                  <a:pt x="8372" y="17099"/>
                </a:lnTo>
                <a:lnTo>
                  <a:pt x="8415" y="17099"/>
                </a:lnTo>
                <a:lnTo>
                  <a:pt x="8459" y="17099"/>
                </a:lnTo>
                <a:lnTo>
                  <a:pt x="8503" y="17099"/>
                </a:lnTo>
                <a:lnTo>
                  <a:pt x="8546" y="17099"/>
                </a:lnTo>
                <a:lnTo>
                  <a:pt x="8589" y="17099"/>
                </a:lnTo>
                <a:lnTo>
                  <a:pt x="8632" y="17099"/>
                </a:lnTo>
              </a:path>
            </a:pathLst>
          </a:custGeom>
          <a:noFill/>
          <a:ln w="28575" cmpd="sng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84" name="Freeform 160"/>
          <p:cNvSpPr>
            <a:spLocks/>
          </p:cNvSpPr>
          <p:nvPr/>
        </p:nvSpPr>
        <p:spPr bwMode="auto">
          <a:xfrm>
            <a:off x="7313613" y="3868738"/>
            <a:ext cx="808037" cy="1587"/>
          </a:xfrm>
          <a:custGeom>
            <a:avLst/>
            <a:gdLst>
              <a:gd name="T0" fmla="*/ 43 w 4426"/>
              <a:gd name="T1" fmla="*/ 131 w 4426"/>
              <a:gd name="T2" fmla="*/ 217 w 4426"/>
              <a:gd name="T3" fmla="*/ 304 w 4426"/>
              <a:gd name="T4" fmla="*/ 391 w 4426"/>
              <a:gd name="T5" fmla="*/ 478 w 4426"/>
              <a:gd name="T6" fmla="*/ 564 w 4426"/>
              <a:gd name="T7" fmla="*/ 652 w 4426"/>
              <a:gd name="T8" fmla="*/ 738 w 4426"/>
              <a:gd name="T9" fmla="*/ 824 w 4426"/>
              <a:gd name="T10" fmla="*/ 912 w 4426"/>
              <a:gd name="T11" fmla="*/ 998 w 4426"/>
              <a:gd name="T12" fmla="*/ 1085 w 4426"/>
              <a:gd name="T13" fmla="*/ 1172 w 4426"/>
              <a:gd name="T14" fmla="*/ 1259 w 4426"/>
              <a:gd name="T15" fmla="*/ 1345 w 4426"/>
              <a:gd name="T16" fmla="*/ 1433 w 4426"/>
              <a:gd name="T17" fmla="*/ 1519 w 4426"/>
              <a:gd name="T18" fmla="*/ 1605 w 4426"/>
              <a:gd name="T19" fmla="*/ 1693 w 4426"/>
              <a:gd name="T20" fmla="*/ 1779 w 4426"/>
              <a:gd name="T21" fmla="*/ 1866 w 4426"/>
              <a:gd name="T22" fmla="*/ 1953 w 4426"/>
              <a:gd name="T23" fmla="*/ 2040 w 4426"/>
              <a:gd name="T24" fmla="*/ 2126 w 4426"/>
              <a:gd name="T25" fmla="*/ 2214 w 4426"/>
              <a:gd name="T26" fmla="*/ 2300 w 4426"/>
              <a:gd name="T27" fmla="*/ 2386 w 4426"/>
              <a:gd name="T28" fmla="*/ 2474 w 4426"/>
              <a:gd name="T29" fmla="*/ 2560 w 4426"/>
              <a:gd name="T30" fmla="*/ 2647 w 4426"/>
              <a:gd name="T31" fmla="*/ 2734 w 4426"/>
              <a:gd name="T32" fmla="*/ 2821 w 4426"/>
              <a:gd name="T33" fmla="*/ 2907 w 4426"/>
              <a:gd name="T34" fmla="*/ 2995 w 4426"/>
              <a:gd name="T35" fmla="*/ 3081 w 4426"/>
              <a:gd name="T36" fmla="*/ 3168 w 4426"/>
              <a:gd name="T37" fmla="*/ 3255 w 4426"/>
              <a:gd name="T38" fmla="*/ 3341 w 4426"/>
              <a:gd name="T39" fmla="*/ 3428 w 4426"/>
              <a:gd name="T40" fmla="*/ 3515 w 4426"/>
              <a:gd name="T41" fmla="*/ 3602 w 4426"/>
              <a:gd name="T42" fmla="*/ 3688 w 4426"/>
              <a:gd name="T43" fmla="*/ 3776 w 4426"/>
              <a:gd name="T44" fmla="*/ 3862 w 4426"/>
              <a:gd name="T45" fmla="*/ 3949 w 4426"/>
              <a:gd name="T46" fmla="*/ 4036 w 4426"/>
              <a:gd name="T47" fmla="*/ 4122 w 4426"/>
              <a:gd name="T48" fmla="*/ 4209 w 4426"/>
              <a:gd name="T49" fmla="*/ 4296 w 4426"/>
              <a:gd name="T50" fmla="*/ 4383 w 442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  <a:cxn ang="0">
                <a:pos x="T3" y="0"/>
              </a:cxn>
              <a:cxn ang="0">
                <a:pos x="T4" y="0"/>
              </a:cxn>
              <a:cxn ang="0">
                <a:pos x="T5" y="0"/>
              </a:cxn>
              <a:cxn ang="0">
                <a:pos x="T6" y="0"/>
              </a:cxn>
              <a:cxn ang="0">
                <a:pos x="T7" y="0"/>
              </a:cxn>
              <a:cxn ang="0">
                <a:pos x="T8" y="0"/>
              </a:cxn>
              <a:cxn ang="0">
                <a:pos x="T9" y="0"/>
              </a:cxn>
              <a:cxn ang="0">
                <a:pos x="T10" y="0"/>
              </a:cxn>
              <a:cxn ang="0">
                <a:pos x="T11" y="0"/>
              </a:cxn>
              <a:cxn ang="0">
                <a:pos x="T12" y="0"/>
              </a:cxn>
              <a:cxn ang="0">
                <a:pos x="T13" y="0"/>
              </a:cxn>
              <a:cxn ang="0">
                <a:pos x="T14" y="0"/>
              </a:cxn>
              <a:cxn ang="0">
                <a:pos x="T15" y="0"/>
              </a:cxn>
              <a:cxn ang="0">
                <a:pos x="T16" y="0"/>
              </a:cxn>
              <a:cxn ang="0">
                <a:pos x="T17" y="0"/>
              </a:cxn>
              <a:cxn ang="0">
                <a:pos x="T18" y="0"/>
              </a:cxn>
              <a:cxn ang="0">
                <a:pos x="T19" y="0"/>
              </a:cxn>
              <a:cxn ang="0">
                <a:pos x="T20" y="0"/>
              </a:cxn>
              <a:cxn ang="0">
                <a:pos x="T21" y="0"/>
              </a:cxn>
              <a:cxn ang="0">
                <a:pos x="T22" y="0"/>
              </a:cxn>
              <a:cxn ang="0">
                <a:pos x="T23" y="0"/>
              </a:cxn>
              <a:cxn ang="0">
                <a:pos x="T24" y="0"/>
              </a:cxn>
              <a:cxn ang="0">
                <a:pos x="T25" y="0"/>
              </a:cxn>
              <a:cxn ang="0">
                <a:pos x="T26" y="0"/>
              </a:cxn>
              <a:cxn ang="0">
                <a:pos x="T27" y="0"/>
              </a:cxn>
              <a:cxn ang="0">
                <a:pos x="T28" y="0"/>
              </a:cxn>
              <a:cxn ang="0">
                <a:pos x="T29" y="0"/>
              </a:cxn>
              <a:cxn ang="0">
                <a:pos x="T30" y="0"/>
              </a:cxn>
              <a:cxn ang="0">
                <a:pos x="T31" y="0"/>
              </a:cxn>
              <a:cxn ang="0">
                <a:pos x="T32" y="0"/>
              </a:cxn>
              <a:cxn ang="0">
                <a:pos x="T33" y="0"/>
              </a:cxn>
              <a:cxn ang="0">
                <a:pos x="T34" y="0"/>
              </a:cxn>
              <a:cxn ang="0">
                <a:pos x="T35" y="0"/>
              </a:cxn>
              <a:cxn ang="0">
                <a:pos x="T36" y="0"/>
              </a:cxn>
              <a:cxn ang="0">
                <a:pos x="T37" y="0"/>
              </a:cxn>
              <a:cxn ang="0">
                <a:pos x="T38" y="0"/>
              </a:cxn>
              <a:cxn ang="0">
                <a:pos x="T39" y="0"/>
              </a:cxn>
              <a:cxn ang="0">
                <a:pos x="T40" y="0"/>
              </a:cxn>
              <a:cxn ang="0">
                <a:pos x="T41" y="0"/>
              </a:cxn>
              <a:cxn ang="0">
                <a:pos x="T42" y="0"/>
              </a:cxn>
              <a:cxn ang="0">
                <a:pos x="T43" y="0"/>
              </a:cxn>
              <a:cxn ang="0">
                <a:pos x="T44" y="0"/>
              </a:cxn>
              <a:cxn ang="0">
                <a:pos x="T45" y="0"/>
              </a:cxn>
              <a:cxn ang="0">
                <a:pos x="T46" y="0"/>
              </a:cxn>
              <a:cxn ang="0">
                <a:pos x="T47" y="0"/>
              </a:cxn>
              <a:cxn ang="0">
                <a:pos x="T48" y="0"/>
              </a:cxn>
              <a:cxn ang="0">
                <a:pos x="T49" y="0"/>
              </a:cxn>
              <a:cxn ang="0">
                <a:pos x="T50" y="0"/>
              </a:cxn>
            </a:cxnLst>
            <a:rect l="0" t="0" r="r" b="b"/>
            <a:pathLst>
              <a:path w="4426">
                <a:moveTo>
                  <a:pt x="0" y="0"/>
                </a:moveTo>
                <a:lnTo>
                  <a:pt x="43" y="0"/>
                </a:lnTo>
                <a:lnTo>
                  <a:pt x="88" y="0"/>
                </a:lnTo>
                <a:lnTo>
                  <a:pt x="131" y="0"/>
                </a:lnTo>
                <a:lnTo>
                  <a:pt x="174" y="0"/>
                </a:lnTo>
                <a:lnTo>
                  <a:pt x="217" y="0"/>
                </a:lnTo>
                <a:lnTo>
                  <a:pt x="261" y="0"/>
                </a:lnTo>
                <a:lnTo>
                  <a:pt x="304" y="0"/>
                </a:lnTo>
                <a:lnTo>
                  <a:pt x="348" y="0"/>
                </a:lnTo>
                <a:lnTo>
                  <a:pt x="391" y="0"/>
                </a:lnTo>
                <a:lnTo>
                  <a:pt x="434" y="0"/>
                </a:lnTo>
                <a:lnTo>
                  <a:pt x="478" y="0"/>
                </a:lnTo>
                <a:lnTo>
                  <a:pt x="521" y="0"/>
                </a:lnTo>
                <a:lnTo>
                  <a:pt x="564" y="0"/>
                </a:lnTo>
                <a:lnTo>
                  <a:pt x="608" y="0"/>
                </a:lnTo>
                <a:lnTo>
                  <a:pt x="652" y="0"/>
                </a:lnTo>
                <a:lnTo>
                  <a:pt x="695" y="0"/>
                </a:lnTo>
                <a:lnTo>
                  <a:pt x="738" y="0"/>
                </a:lnTo>
                <a:lnTo>
                  <a:pt x="781" y="0"/>
                </a:lnTo>
                <a:lnTo>
                  <a:pt x="824" y="0"/>
                </a:lnTo>
                <a:lnTo>
                  <a:pt x="869" y="0"/>
                </a:lnTo>
                <a:lnTo>
                  <a:pt x="912" y="0"/>
                </a:lnTo>
                <a:lnTo>
                  <a:pt x="955" y="0"/>
                </a:lnTo>
                <a:lnTo>
                  <a:pt x="998" y="0"/>
                </a:lnTo>
                <a:lnTo>
                  <a:pt x="1042" y="0"/>
                </a:lnTo>
                <a:lnTo>
                  <a:pt x="1085" y="0"/>
                </a:lnTo>
                <a:lnTo>
                  <a:pt x="1129" y="0"/>
                </a:lnTo>
                <a:lnTo>
                  <a:pt x="1172" y="0"/>
                </a:lnTo>
                <a:lnTo>
                  <a:pt x="1215" y="0"/>
                </a:lnTo>
                <a:lnTo>
                  <a:pt x="1259" y="0"/>
                </a:lnTo>
                <a:lnTo>
                  <a:pt x="1302" y="0"/>
                </a:lnTo>
                <a:lnTo>
                  <a:pt x="1345" y="0"/>
                </a:lnTo>
                <a:lnTo>
                  <a:pt x="1388" y="0"/>
                </a:lnTo>
                <a:lnTo>
                  <a:pt x="1433" y="0"/>
                </a:lnTo>
                <a:lnTo>
                  <a:pt x="1476" y="0"/>
                </a:lnTo>
                <a:lnTo>
                  <a:pt x="1519" y="0"/>
                </a:lnTo>
                <a:lnTo>
                  <a:pt x="1562" y="0"/>
                </a:lnTo>
                <a:lnTo>
                  <a:pt x="1605" y="0"/>
                </a:lnTo>
                <a:lnTo>
                  <a:pt x="1649" y="0"/>
                </a:lnTo>
                <a:lnTo>
                  <a:pt x="1693" y="0"/>
                </a:lnTo>
                <a:lnTo>
                  <a:pt x="1736" y="0"/>
                </a:lnTo>
                <a:lnTo>
                  <a:pt x="1779" y="0"/>
                </a:lnTo>
                <a:lnTo>
                  <a:pt x="1823" y="0"/>
                </a:lnTo>
                <a:lnTo>
                  <a:pt x="1866" y="0"/>
                </a:lnTo>
                <a:lnTo>
                  <a:pt x="1909" y="0"/>
                </a:lnTo>
                <a:lnTo>
                  <a:pt x="1953" y="0"/>
                </a:lnTo>
                <a:lnTo>
                  <a:pt x="1997" y="0"/>
                </a:lnTo>
                <a:lnTo>
                  <a:pt x="2040" y="0"/>
                </a:lnTo>
                <a:lnTo>
                  <a:pt x="2083" y="0"/>
                </a:lnTo>
                <a:lnTo>
                  <a:pt x="2126" y="0"/>
                </a:lnTo>
                <a:lnTo>
                  <a:pt x="2169" y="0"/>
                </a:lnTo>
                <a:lnTo>
                  <a:pt x="2214" y="0"/>
                </a:lnTo>
                <a:lnTo>
                  <a:pt x="2257" y="0"/>
                </a:lnTo>
                <a:lnTo>
                  <a:pt x="2300" y="0"/>
                </a:lnTo>
                <a:lnTo>
                  <a:pt x="2343" y="0"/>
                </a:lnTo>
                <a:lnTo>
                  <a:pt x="2386" y="0"/>
                </a:lnTo>
                <a:lnTo>
                  <a:pt x="2430" y="0"/>
                </a:lnTo>
                <a:lnTo>
                  <a:pt x="2474" y="0"/>
                </a:lnTo>
                <a:lnTo>
                  <a:pt x="2517" y="0"/>
                </a:lnTo>
                <a:lnTo>
                  <a:pt x="2560" y="0"/>
                </a:lnTo>
                <a:lnTo>
                  <a:pt x="2604" y="0"/>
                </a:lnTo>
                <a:lnTo>
                  <a:pt x="2647" y="0"/>
                </a:lnTo>
                <a:lnTo>
                  <a:pt x="2690" y="0"/>
                </a:lnTo>
                <a:lnTo>
                  <a:pt x="2734" y="0"/>
                </a:lnTo>
                <a:lnTo>
                  <a:pt x="2778" y="0"/>
                </a:lnTo>
                <a:lnTo>
                  <a:pt x="2821" y="0"/>
                </a:lnTo>
                <a:lnTo>
                  <a:pt x="2864" y="0"/>
                </a:lnTo>
                <a:lnTo>
                  <a:pt x="2907" y="0"/>
                </a:lnTo>
                <a:lnTo>
                  <a:pt x="2950" y="0"/>
                </a:lnTo>
                <a:lnTo>
                  <a:pt x="2995" y="0"/>
                </a:lnTo>
                <a:lnTo>
                  <a:pt x="3038" y="0"/>
                </a:lnTo>
                <a:lnTo>
                  <a:pt x="3081" y="0"/>
                </a:lnTo>
                <a:lnTo>
                  <a:pt x="3124" y="0"/>
                </a:lnTo>
                <a:lnTo>
                  <a:pt x="3168" y="0"/>
                </a:lnTo>
                <a:lnTo>
                  <a:pt x="3211" y="0"/>
                </a:lnTo>
                <a:lnTo>
                  <a:pt x="3255" y="0"/>
                </a:lnTo>
                <a:lnTo>
                  <a:pt x="3298" y="0"/>
                </a:lnTo>
                <a:lnTo>
                  <a:pt x="3341" y="0"/>
                </a:lnTo>
                <a:lnTo>
                  <a:pt x="3385" y="0"/>
                </a:lnTo>
                <a:lnTo>
                  <a:pt x="3428" y="0"/>
                </a:lnTo>
                <a:lnTo>
                  <a:pt x="3471" y="0"/>
                </a:lnTo>
                <a:lnTo>
                  <a:pt x="3515" y="0"/>
                </a:lnTo>
                <a:lnTo>
                  <a:pt x="3559" y="0"/>
                </a:lnTo>
                <a:lnTo>
                  <a:pt x="3602" y="0"/>
                </a:lnTo>
                <a:lnTo>
                  <a:pt x="3645" y="0"/>
                </a:lnTo>
                <a:lnTo>
                  <a:pt x="3688" y="0"/>
                </a:lnTo>
                <a:lnTo>
                  <a:pt x="3731" y="0"/>
                </a:lnTo>
                <a:lnTo>
                  <a:pt x="3776" y="0"/>
                </a:lnTo>
                <a:lnTo>
                  <a:pt x="3819" y="0"/>
                </a:lnTo>
                <a:lnTo>
                  <a:pt x="3862" y="0"/>
                </a:lnTo>
                <a:lnTo>
                  <a:pt x="3905" y="0"/>
                </a:lnTo>
                <a:lnTo>
                  <a:pt x="3949" y="0"/>
                </a:lnTo>
                <a:lnTo>
                  <a:pt x="3992" y="0"/>
                </a:lnTo>
                <a:lnTo>
                  <a:pt x="4036" y="0"/>
                </a:lnTo>
                <a:lnTo>
                  <a:pt x="4079" y="0"/>
                </a:lnTo>
                <a:lnTo>
                  <a:pt x="4122" y="0"/>
                </a:lnTo>
                <a:lnTo>
                  <a:pt x="4166" y="0"/>
                </a:lnTo>
                <a:lnTo>
                  <a:pt x="4209" y="0"/>
                </a:lnTo>
                <a:lnTo>
                  <a:pt x="4252" y="0"/>
                </a:lnTo>
                <a:lnTo>
                  <a:pt x="4296" y="0"/>
                </a:lnTo>
                <a:lnTo>
                  <a:pt x="4340" y="0"/>
                </a:lnTo>
                <a:lnTo>
                  <a:pt x="4383" y="0"/>
                </a:lnTo>
                <a:lnTo>
                  <a:pt x="4426" y="0"/>
                </a:lnTo>
              </a:path>
            </a:pathLst>
          </a:custGeom>
          <a:noFill/>
          <a:ln w="28575" cmpd="sng">
            <a:solidFill>
              <a:srgbClr val="00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87" name="Freeform 163"/>
          <p:cNvSpPr>
            <a:spLocks/>
          </p:cNvSpPr>
          <p:nvPr/>
        </p:nvSpPr>
        <p:spPr bwMode="auto">
          <a:xfrm>
            <a:off x="4171950" y="1816100"/>
            <a:ext cx="1566863" cy="4763"/>
          </a:xfrm>
          <a:custGeom>
            <a:avLst/>
            <a:gdLst>
              <a:gd name="T0" fmla="*/ 86 w 8591"/>
              <a:gd name="T1" fmla="*/ 0 h 38"/>
              <a:gd name="T2" fmla="*/ 260 w 8591"/>
              <a:gd name="T3" fmla="*/ 0 h 38"/>
              <a:gd name="T4" fmla="*/ 434 w 8591"/>
              <a:gd name="T5" fmla="*/ 0 h 38"/>
              <a:gd name="T6" fmla="*/ 607 w 8591"/>
              <a:gd name="T7" fmla="*/ 0 h 38"/>
              <a:gd name="T8" fmla="*/ 781 w 8591"/>
              <a:gd name="T9" fmla="*/ 0 h 38"/>
              <a:gd name="T10" fmla="*/ 955 w 8591"/>
              <a:gd name="T11" fmla="*/ 0 h 38"/>
              <a:gd name="T12" fmla="*/ 1128 w 8591"/>
              <a:gd name="T13" fmla="*/ 0 h 38"/>
              <a:gd name="T14" fmla="*/ 1302 w 8591"/>
              <a:gd name="T15" fmla="*/ 0 h 38"/>
              <a:gd name="T16" fmla="*/ 1475 w 8591"/>
              <a:gd name="T17" fmla="*/ 0 h 38"/>
              <a:gd name="T18" fmla="*/ 1648 w 8591"/>
              <a:gd name="T19" fmla="*/ 0 h 38"/>
              <a:gd name="T20" fmla="*/ 1822 w 8591"/>
              <a:gd name="T21" fmla="*/ 0 h 38"/>
              <a:gd name="T22" fmla="*/ 1996 w 8591"/>
              <a:gd name="T23" fmla="*/ 0 h 38"/>
              <a:gd name="T24" fmla="*/ 2169 w 8591"/>
              <a:gd name="T25" fmla="*/ 0 h 38"/>
              <a:gd name="T26" fmla="*/ 2343 w 8591"/>
              <a:gd name="T27" fmla="*/ 0 h 38"/>
              <a:gd name="T28" fmla="*/ 2517 w 8591"/>
              <a:gd name="T29" fmla="*/ 0 h 38"/>
              <a:gd name="T30" fmla="*/ 2690 w 8591"/>
              <a:gd name="T31" fmla="*/ 0 h 38"/>
              <a:gd name="T32" fmla="*/ 2864 w 8591"/>
              <a:gd name="T33" fmla="*/ 0 h 38"/>
              <a:gd name="T34" fmla="*/ 3037 w 8591"/>
              <a:gd name="T35" fmla="*/ 0 h 38"/>
              <a:gd name="T36" fmla="*/ 3210 w 8591"/>
              <a:gd name="T37" fmla="*/ 0 h 38"/>
              <a:gd name="T38" fmla="*/ 3384 w 8591"/>
              <a:gd name="T39" fmla="*/ 0 h 38"/>
              <a:gd name="T40" fmla="*/ 3557 w 8591"/>
              <a:gd name="T41" fmla="*/ 0 h 38"/>
              <a:gd name="T42" fmla="*/ 3731 w 8591"/>
              <a:gd name="T43" fmla="*/ 0 h 38"/>
              <a:gd name="T44" fmla="*/ 3905 w 8591"/>
              <a:gd name="T45" fmla="*/ 0 h 38"/>
              <a:gd name="T46" fmla="*/ 4078 w 8591"/>
              <a:gd name="T47" fmla="*/ 0 h 38"/>
              <a:gd name="T48" fmla="*/ 4252 w 8591"/>
              <a:gd name="T49" fmla="*/ 0 h 38"/>
              <a:gd name="T50" fmla="*/ 4426 w 8591"/>
              <a:gd name="T51" fmla="*/ 0 h 38"/>
              <a:gd name="T52" fmla="*/ 4598 w 8591"/>
              <a:gd name="T53" fmla="*/ 0 h 38"/>
              <a:gd name="T54" fmla="*/ 4772 w 8591"/>
              <a:gd name="T55" fmla="*/ 0 h 38"/>
              <a:gd name="T56" fmla="*/ 4946 w 8591"/>
              <a:gd name="T57" fmla="*/ 0 h 38"/>
              <a:gd name="T58" fmla="*/ 5119 w 8591"/>
              <a:gd name="T59" fmla="*/ 0 h 38"/>
              <a:gd name="T60" fmla="*/ 5293 w 8591"/>
              <a:gd name="T61" fmla="*/ 0 h 38"/>
              <a:gd name="T62" fmla="*/ 5467 w 8591"/>
              <a:gd name="T63" fmla="*/ 0 h 38"/>
              <a:gd name="T64" fmla="*/ 5640 w 8591"/>
              <a:gd name="T65" fmla="*/ 0 h 38"/>
              <a:gd name="T66" fmla="*/ 5814 w 8591"/>
              <a:gd name="T67" fmla="*/ 0 h 38"/>
              <a:gd name="T68" fmla="*/ 5988 w 8591"/>
              <a:gd name="T69" fmla="*/ 0 h 38"/>
              <a:gd name="T70" fmla="*/ 6160 w 8591"/>
              <a:gd name="T71" fmla="*/ 0 h 38"/>
              <a:gd name="T72" fmla="*/ 6334 w 8591"/>
              <a:gd name="T73" fmla="*/ 2 h 38"/>
              <a:gd name="T74" fmla="*/ 6508 w 8591"/>
              <a:gd name="T75" fmla="*/ 2 h 38"/>
              <a:gd name="T76" fmla="*/ 6681 w 8591"/>
              <a:gd name="T77" fmla="*/ 2 h 38"/>
              <a:gd name="T78" fmla="*/ 6855 w 8591"/>
              <a:gd name="T79" fmla="*/ 2 h 38"/>
              <a:gd name="T80" fmla="*/ 7029 w 8591"/>
              <a:gd name="T81" fmla="*/ 3 h 38"/>
              <a:gd name="T82" fmla="*/ 7202 w 8591"/>
              <a:gd name="T83" fmla="*/ 4 h 38"/>
              <a:gd name="T84" fmla="*/ 7376 w 8591"/>
              <a:gd name="T85" fmla="*/ 5 h 38"/>
              <a:gd name="T86" fmla="*/ 7550 w 8591"/>
              <a:gd name="T87" fmla="*/ 6 h 38"/>
              <a:gd name="T88" fmla="*/ 7722 w 8591"/>
              <a:gd name="T89" fmla="*/ 8 h 38"/>
              <a:gd name="T90" fmla="*/ 7896 w 8591"/>
              <a:gd name="T91" fmla="*/ 11 h 38"/>
              <a:gd name="T92" fmla="*/ 8070 w 8591"/>
              <a:gd name="T93" fmla="*/ 14 h 38"/>
              <a:gd name="T94" fmla="*/ 8243 w 8591"/>
              <a:gd name="T95" fmla="*/ 20 h 38"/>
              <a:gd name="T96" fmla="*/ 8417 w 8591"/>
              <a:gd name="T97" fmla="*/ 27 h 38"/>
              <a:gd name="T98" fmla="*/ 8591 w 8591"/>
              <a:gd name="T99" fmla="*/ 38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591" h="38">
                <a:moveTo>
                  <a:pt x="0" y="0"/>
                </a:moveTo>
                <a:lnTo>
                  <a:pt x="0" y="0"/>
                </a:lnTo>
                <a:lnTo>
                  <a:pt x="43" y="0"/>
                </a:lnTo>
                <a:lnTo>
                  <a:pt x="86" y="0"/>
                </a:lnTo>
                <a:lnTo>
                  <a:pt x="129" y="0"/>
                </a:lnTo>
                <a:lnTo>
                  <a:pt x="174" y="0"/>
                </a:lnTo>
                <a:lnTo>
                  <a:pt x="217" y="0"/>
                </a:lnTo>
                <a:lnTo>
                  <a:pt x="260" y="0"/>
                </a:lnTo>
                <a:lnTo>
                  <a:pt x="303" y="0"/>
                </a:lnTo>
                <a:lnTo>
                  <a:pt x="347" y="0"/>
                </a:lnTo>
                <a:lnTo>
                  <a:pt x="390" y="0"/>
                </a:lnTo>
                <a:lnTo>
                  <a:pt x="434" y="0"/>
                </a:lnTo>
                <a:lnTo>
                  <a:pt x="477" y="0"/>
                </a:lnTo>
                <a:lnTo>
                  <a:pt x="521" y="0"/>
                </a:lnTo>
                <a:lnTo>
                  <a:pt x="564" y="0"/>
                </a:lnTo>
                <a:lnTo>
                  <a:pt x="607" y="0"/>
                </a:lnTo>
                <a:lnTo>
                  <a:pt x="650" y="0"/>
                </a:lnTo>
                <a:lnTo>
                  <a:pt x="694" y="0"/>
                </a:lnTo>
                <a:lnTo>
                  <a:pt x="738" y="0"/>
                </a:lnTo>
                <a:lnTo>
                  <a:pt x="781" y="0"/>
                </a:lnTo>
                <a:lnTo>
                  <a:pt x="824" y="0"/>
                </a:lnTo>
                <a:lnTo>
                  <a:pt x="867" y="0"/>
                </a:lnTo>
                <a:lnTo>
                  <a:pt x="911" y="0"/>
                </a:lnTo>
                <a:lnTo>
                  <a:pt x="955" y="0"/>
                </a:lnTo>
                <a:lnTo>
                  <a:pt x="998" y="0"/>
                </a:lnTo>
                <a:lnTo>
                  <a:pt x="1041" y="0"/>
                </a:lnTo>
                <a:lnTo>
                  <a:pt x="1084" y="0"/>
                </a:lnTo>
                <a:lnTo>
                  <a:pt x="1128" y="0"/>
                </a:lnTo>
                <a:lnTo>
                  <a:pt x="1171" y="0"/>
                </a:lnTo>
                <a:lnTo>
                  <a:pt x="1215" y="0"/>
                </a:lnTo>
                <a:lnTo>
                  <a:pt x="1258" y="0"/>
                </a:lnTo>
                <a:lnTo>
                  <a:pt x="1302" y="0"/>
                </a:lnTo>
                <a:lnTo>
                  <a:pt x="1345" y="0"/>
                </a:lnTo>
                <a:lnTo>
                  <a:pt x="1388" y="0"/>
                </a:lnTo>
                <a:lnTo>
                  <a:pt x="1431" y="0"/>
                </a:lnTo>
                <a:lnTo>
                  <a:pt x="1475" y="0"/>
                </a:lnTo>
                <a:lnTo>
                  <a:pt x="1519" y="0"/>
                </a:lnTo>
                <a:lnTo>
                  <a:pt x="1562" y="0"/>
                </a:lnTo>
                <a:lnTo>
                  <a:pt x="1605" y="0"/>
                </a:lnTo>
                <a:lnTo>
                  <a:pt x="1648" y="0"/>
                </a:lnTo>
                <a:lnTo>
                  <a:pt x="1692" y="0"/>
                </a:lnTo>
                <a:lnTo>
                  <a:pt x="1736" y="0"/>
                </a:lnTo>
                <a:lnTo>
                  <a:pt x="1779" y="0"/>
                </a:lnTo>
                <a:lnTo>
                  <a:pt x="1822" y="0"/>
                </a:lnTo>
                <a:lnTo>
                  <a:pt x="1865" y="0"/>
                </a:lnTo>
                <a:lnTo>
                  <a:pt x="1909" y="0"/>
                </a:lnTo>
                <a:lnTo>
                  <a:pt x="1952" y="0"/>
                </a:lnTo>
                <a:lnTo>
                  <a:pt x="1996" y="0"/>
                </a:lnTo>
                <a:lnTo>
                  <a:pt x="2039" y="0"/>
                </a:lnTo>
                <a:lnTo>
                  <a:pt x="2083" y="0"/>
                </a:lnTo>
                <a:lnTo>
                  <a:pt x="2126" y="0"/>
                </a:lnTo>
                <a:lnTo>
                  <a:pt x="2169" y="0"/>
                </a:lnTo>
                <a:lnTo>
                  <a:pt x="2212" y="0"/>
                </a:lnTo>
                <a:lnTo>
                  <a:pt x="2256" y="0"/>
                </a:lnTo>
                <a:lnTo>
                  <a:pt x="2300" y="0"/>
                </a:lnTo>
                <a:lnTo>
                  <a:pt x="2343" y="0"/>
                </a:lnTo>
                <a:lnTo>
                  <a:pt x="2386" y="0"/>
                </a:lnTo>
                <a:lnTo>
                  <a:pt x="2429" y="0"/>
                </a:lnTo>
                <a:lnTo>
                  <a:pt x="2473" y="0"/>
                </a:lnTo>
                <a:lnTo>
                  <a:pt x="2517" y="0"/>
                </a:lnTo>
                <a:lnTo>
                  <a:pt x="2560" y="0"/>
                </a:lnTo>
                <a:lnTo>
                  <a:pt x="2603" y="0"/>
                </a:lnTo>
                <a:lnTo>
                  <a:pt x="2646" y="0"/>
                </a:lnTo>
                <a:lnTo>
                  <a:pt x="2690" y="0"/>
                </a:lnTo>
                <a:lnTo>
                  <a:pt x="2733" y="0"/>
                </a:lnTo>
                <a:lnTo>
                  <a:pt x="2777" y="0"/>
                </a:lnTo>
                <a:lnTo>
                  <a:pt x="2820" y="0"/>
                </a:lnTo>
                <a:lnTo>
                  <a:pt x="2864" y="0"/>
                </a:lnTo>
                <a:lnTo>
                  <a:pt x="2907" y="0"/>
                </a:lnTo>
                <a:lnTo>
                  <a:pt x="2950" y="0"/>
                </a:lnTo>
                <a:lnTo>
                  <a:pt x="2993" y="0"/>
                </a:lnTo>
                <a:lnTo>
                  <a:pt x="3037" y="0"/>
                </a:lnTo>
                <a:lnTo>
                  <a:pt x="3081" y="0"/>
                </a:lnTo>
                <a:lnTo>
                  <a:pt x="3124" y="0"/>
                </a:lnTo>
                <a:lnTo>
                  <a:pt x="3167" y="0"/>
                </a:lnTo>
                <a:lnTo>
                  <a:pt x="3210" y="0"/>
                </a:lnTo>
                <a:lnTo>
                  <a:pt x="3254" y="0"/>
                </a:lnTo>
                <a:lnTo>
                  <a:pt x="3297" y="0"/>
                </a:lnTo>
                <a:lnTo>
                  <a:pt x="3341" y="0"/>
                </a:lnTo>
                <a:lnTo>
                  <a:pt x="3384" y="0"/>
                </a:lnTo>
                <a:lnTo>
                  <a:pt x="3427" y="0"/>
                </a:lnTo>
                <a:lnTo>
                  <a:pt x="3471" y="0"/>
                </a:lnTo>
                <a:lnTo>
                  <a:pt x="3514" y="0"/>
                </a:lnTo>
                <a:lnTo>
                  <a:pt x="3557" y="0"/>
                </a:lnTo>
                <a:lnTo>
                  <a:pt x="3601" y="0"/>
                </a:lnTo>
                <a:lnTo>
                  <a:pt x="3645" y="0"/>
                </a:lnTo>
                <a:lnTo>
                  <a:pt x="3688" y="0"/>
                </a:lnTo>
                <a:lnTo>
                  <a:pt x="3731" y="0"/>
                </a:lnTo>
                <a:lnTo>
                  <a:pt x="3774" y="0"/>
                </a:lnTo>
                <a:lnTo>
                  <a:pt x="3817" y="0"/>
                </a:lnTo>
                <a:lnTo>
                  <a:pt x="3862" y="0"/>
                </a:lnTo>
                <a:lnTo>
                  <a:pt x="3905" y="0"/>
                </a:lnTo>
                <a:lnTo>
                  <a:pt x="3948" y="0"/>
                </a:lnTo>
                <a:lnTo>
                  <a:pt x="3991" y="0"/>
                </a:lnTo>
                <a:lnTo>
                  <a:pt x="4035" y="0"/>
                </a:lnTo>
                <a:lnTo>
                  <a:pt x="4078" y="0"/>
                </a:lnTo>
                <a:lnTo>
                  <a:pt x="4122" y="0"/>
                </a:lnTo>
                <a:lnTo>
                  <a:pt x="4165" y="0"/>
                </a:lnTo>
                <a:lnTo>
                  <a:pt x="4208" y="0"/>
                </a:lnTo>
                <a:lnTo>
                  <a:pt x="4252" y="0"/>
                </a:lnTo>
                <a:lnTo>
                  <a:pt x="4295" y="0"/>
                </a:lnTo>
                <a:lnTo>
                  <a:pt x="4338" y="0"/>
                </a:lnTo>
                <a:lnTo>
                  <a:pt x="4382" y="0"/>
                </a:lnTo>
                <a:lnTo>
                  <a:pt x="4426" y="0"/>
                </a:lnTo>
                <a:lnTo>
                  <a:pt x="4469" y="0"/>
                </a:lnTo>
                <a:lnTo>
                  <a:pt x="4512" y="0"/>
                </a:lnTo>
                <a:lnTo>
                  <a:pt x="4555" y="0"/>
                </a:lnTo>
                <a:lnTo>
                  <a:pt x="4598" y="0"/>
                </a:lnTo>
                <a:lnTo>
                  <a:pt x="4643" y="0"/>
                </a:lnTo>
                <a:lnTo>
                  <a:pt x="4686" y="0"/>
                </a:lnTo>
                <a:lnTo>
                  <a:pt x="4729" y="0"/>
                </a:lnTo>
                <a:lnTo>
                  <a:pt x="4772" y="0"/>
                </a:lnTo>
                <a:lnTo>
                  <a:pt x="4816" y="0"/>
                </a:lnTo>
                <a:lnTo>
                  <a:pt x="4859" y="0"/>
                </a:lnTo>
                <a:lnTo>
                  <a:pt x="4903" y="0"/>
                </a:lnTo>
                <a:lnTo>
                  <a:pt x="4946" y="0"/>
                </a:lnTo>
                <a:lnTo>
                  <a:pt x="4989" y="0"/>
                </a:lnTo>
                <a:lnTo>
                  <a:pt x="5033" y="0"/>
                </a:lnTo>
                <a:lnTo>
                  <a:pt x="5076" y="0"/>
                </a:lnTo>
                <a:lnTo>
                  <a:pt x="5119" y="0"/>
                </a:lnTo>
                <a:lnTo>
                  <a:pt x="5163" y="0"/>
                </a:lnTo>
                <a:lnTo>
                  <a:pt x="5207" y="0"/>
                </a:lnTo>
                <a:lnTo>
                  <a:pt x="5250" y="0"/>
                </a:lnTo>
                <a:lnTo>
                  <a:pt x="5293" y="0"/>
                </a:lnTo>
                <a:lnTo>
                  <a:pt x="5336" y="0"/>
                </a:lnTo>
                <a:lnTo>
                  <a:pt x="5379" y="0"/>
                </a:lnTo>
                <a:lnTo>
                  <a:pt x="5424" y="0"/>
                </a:lnTo>
                <a:lnTo>
                  <a:pt x="5467" y="0"/>
                </a:lnTo>
                <a:lnTo>
                  <a:pt x="5510" y="0"/>
                </a:lnTo>
                <a:lnTo>
                  <a:pt x="5553" y="0"/>
                </a:lnTo>
                <a:lnTo>
                  <a:pt x="5597" y="0"/>
                </a:lnTo>
                <a:lnTo>
                  <a:pt x="5640" y="0"/>
                </a:lnTo>
                <a:lnTo>
                  <a:pt x="5684" y="0"/>
                </a:lnTo>
                <a:lnTo>
                  <a:pt x="5727" y="0"/>
                </a:lnTo>
                <a:lnTo>
                  <a:pt x="5770" y="0"/>
                </a:lnTo>
                <a:lnTo>
                  <a:pt x="5814" y="0"/>
                </a:lnTo>
                <a:lnTo>
                  <a:pt x="5857" y="0"/>
                </a:lnTo>
                <a:lnTo>
                  <a:pt x="5900" y="0"/>
                </a:lnTo>
                <a:lnTo>
                  <a:pt x="5944" y="0"/>
                </a:lnTo>
                <a:lnTo>
                  <a:pt x="5988" y="0"/>
                </a:lnTo>
                <a:lnTo>
                  <a:pt x="6031" y="0"/>
                </a:lnTo>
                <a:lnTo>
                  <a:pt x="6074" y="0"/>
                </a:lnTo>
                <a:lnTo>
                  <a:pt x="6117" y="0"/>
                </a:lnTo>
                <a:lnTo>
                  <a:pt x="6160" y="0"/>
                </a:lnTo>
                <a:lnTo>
                  <a:pt x="6204" y="0"/>
                </a:lnTo>
                <a:lnTo>
                  <a:pt x="6248" y="0"/>
                </a:lnTo>
                <a:lnTo>
                  <a:pt x="6291" y="0"/>
                </a:lnTo>
                <a:lnTo>
                  <a:pt x="6334" y="2"/>
                </a:lnTo>
                <a:lnTo>
                  <a:pt x="6378" y="2"/>
                </a:lnTo>
                <a:lnTo>
                  <a:pt x="6421" y="2"/>
                </a:lnTo>
                <a:lnTo>
                  <a:pt x="6464" y="2"/>
                </a:lnTo>
                <a:lnTo>
                  <a:pt x="6508" y="2"/>
                </a:lnTo>
                <a:lnTo>
                  <a:pt x="6551" y="2"/>
                </a:lnTo>
                <a:lnTo>
                  <a:pt x="6595" y="2"/>
                </a:lnTo>
                <a:lnTo>
                  <a:pt x="6638" y="2"/>
                </a:lnTo>
                <a:lnTo>
                  <a:pt x="6681" y="2"/>
                </a:lnTo>
                <a:lnTo>
                  <a:pt x="6724" y="2"/>
                </a:lnTo>
                <a:lnTo>
                  <a:pt x="6769" y="2"/>
                </a:lnTo>
                <a:lnTo>
                  <a:pt x="6812" y="2"/>
                </a:lnTo>
                <a:lnTo>
                  <a:pt x="6855" y="2"/>
                </a:lnTo>
                <a:lnTo>
                  <a:pt x="6898" y="3"/>
                </a:lnTo>
                <a:lnTo>
                  <a:pt x="6941" y="3"/>
                </a:lnTo>
                <a:lnTo>
                  <a:pt x="6985" y="3"/>
                </a:lnTo>
                <a:lnTo>
                  <a:pt x="7029" y="3"/>
                </a:lnTo>
                <a:lnTo>
                  <a:pt x="7072" y="3"/>
                </a:lnTo>
                <a:lnTo>
                  <a:pt x="7115" y="3"/>
                </a:lnTo>
                <a:lnTo>
                  <a:pt x="7159" y="3"/>
                </a:lnTo>
                <a:lnTo>
                  <a:pt x="7202" y="4"/>
                </a:lnTo>
                <a:lnTo>
                  <a:pt x="7245" y="4"/>
                </a:lnTo>
                <a:lnTo>
                  <a:pt x="7289" y="4"/>
                </a:lnTo>
                <a:lnTo>
                  <a:pt x="7332" y="4"/>
                </a:lnTo>
                <a:lnTo>
                  <a:pt x="7376" y="5"/>
                </a:lnTo>
                <a:lnTo>
                  <a:pt x="7419" y="5"/>
                </a:lnTo>
                <a:lnTo>
                  <a:pt x="7462" y="5"/>
                </a:lnTo>
                <a:lnTo>
                  <a:pt x="7505" y="6"/>
                </a:lnTo>
                <a:lnTo>
                  <a:pt x="7550" y="6"/>
                </a:lnTo>
                <a:lnTo>
                  <a:pt x="7593" y="6"/>
                </a:lnTo>
                <a:lnTo>
                  <a:pt x="7636" y="7"/>
                </a:lnTo>
                <a:lnTo>
                  <a:pt x="7679" y="7"/>
                </a:lnTo>
                <a:lnTo>
                  <a:pt x="7722" y="8"/>
                </a:lnTo>
                <a:lnTo>
                  <a:pt x="7766" y="9"/>
                </a:lnTo>
                <a:lnTo>
                  <a:pt x="7810" y="9"/>
                </a:lnTo>
                <a:lnTo>
                  <a:pt x="7853" y="10"/>
                </a:lnTo>
                <a:lnTo>
                  <a:pt x="7896" y="11"/>
                </a:lnTo>
                <a:lnTo>
                  <a:pt x="7940" y="11"/>
                </a:lnTo>
                <a:lnTo>
                  <a:pt x="7983" y="12"/>
                </a:lnTo>
                <a:lnTo>
                  <a:pt x="8026" y="13"/>
                </a:lnTo>
                <a:lnTo>
                  <a:pt x="8070" y="14"/>
                </a:lnTo>
                <a:lnTo>
                  <a:pt x="8114" y="15"/>
                </a:lnTo>
                <a:lnTo>
                  <a:pt x="8157" y="18"/>
                </a:lnTo>
                <a:lnTo>
                  <a:pt x="8200" y="19"/>
                </a:lnTo>
                <a:lnTo>
                  <a:pt x="8243" y="20"/>
                </a:lnTo>
                <a:lnTo>
                  <a:pt x="8286" y="22"/>
                </a:lnTo>
                <a:lnTo>
                  <a:pt x="8331" y="23"/>
                </a:lnTo>
                <a:lnTo>
                  <a:pt x="8374" y="25"/>
                </a:lnTo>
                <a:lnTo>
                  <a:pt x="8417" y="27"/>
                </a:lnTo>
                <a:lnTo>
                  <a:pt x="8460" y="29"/>
                </a:lnTo>
                <a:lnTo>
                  <a:pt x="8503" y="33"/>
                </a:lnTo>
                <a:lnTo>
                  <a:pt x="8547" y="35"/>
                </a:lnTo>
                <a:lnTo>
                  <a:pt x="8591" y="38"/>
                </a:lnTo>
              </a:path>
            </a:pathLst>
          </a:custGeom>
          <a:noFill/>
          <a:ln w="28575" cmpd="sng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88" name="Freeform 164"/>
          <p:cNvSpPr>
            <a:spLocks/>
          </p:cNvSpPr>
          <p:nvPr/>
        </p:nvSpPr>
        <p:spPr bwMode="auto">
          <a:xfrm>
            <a:off x="5738813" y="1820863"/>
            <a:ext cx="1574800" cy="2047875"/>
          </a:xfrm>
          <a:custGeom>
            <a:avLst/>
            <a:gdLst>
              <a:gd name="T0" fmla="*/ 130 w 8632"/>
              <a:gd name="T1" fmla="*/ 10 h 17060"/>
              <a:gd name="T2" fmla="*/ 304 w 8632"/>
              <a:gd name="T3" fmla="*/ 28 h 17060"/>
              <a:gd name="T4" fmla="*/ 476 w 8632"/>
              <a:gd name="T5" fmla="*/ 52 h 17060"/>
              <a:gd name="T6" fmla="*/ 650 w 8632"/>
              <a:gd name="T7" fmla="*/ 86 h 17060"/>
              <a:gd name="T8" fmla="*/ 824 w 8632"/>
              <a:gd name="T9" fmla="*/ 132 h 17060"/>
              <a:gd name="T10" fmla="*/ 997 w 8632"/>
              <a:gd name="T11" fmla="*/ 194 h 17060"/>
              <a:gd name="T12" fmla="*/ 1171 w 8632"/>
              <a:gd name="T13" fmla="*/ 281 h 17060"/>
              <a:gd name="T14" fmla="*/ 1345 w 8632"/>
              <a:gd name="T15" fmla="*/ 399 h 17060"/>
              <a:gd name="T16" fmla="*/ 1518 w 8632"/>
              <a:gd name="T17" fmla="*/ 557 h 17060"/>
              <a:gd name="T18" fmla="*/ 1692 w 8632"/>
              <a:gd name="T19" fmla="*/ 772 h 17060"/>
              <a:gd name="T20" fmla="*/ 1865 w 8632"/>
              <a:gd name="T21" fmla="*/ 1058 h 17060"/>
              <a:gd name="T22" fmla="*/ 2037 w 8632"/>
              <a:gd name="T23" fmla="*/ 1437 h 17060"/>
              <a:gd name="T24" fmla="*/ 2211 w 8632"/>
              <a:gd name="T25" fmla="*/ 1930 h 17060"/>
              <a:gd name="T26" fmla="*/ 2385 w 8632"/>
              <a:gd name="T27" fmla="*/ 2561 h 17060"/>
              <a:gd name="T28" fmla="*/ 2558 w 8632"/>
              <a:gd name="T29" fmla="*/ 3348 h 17060"/>
              <a:gd name="T30" fmla="*/ 2732 w 8632"/>
              <a:gd name="T31" fmla="*/ 4303 h 17060"/>
              <a:gd name="T32" fmla="*/ 2906 w 8632"/>
              <a:gd name="T33" fmla="*/ 5420 h 17060"/>
              <a:gd name="T34" fmla="*/ 3079 w 8632"/>
              <a:gd name="T35" fmla="*/ 6673 h 17060"/>
              <a:gd name="T36" fmla="*/ 3253 w 8632"/>
              <a:gd name="T37" fmla="*/ 8016 h 17060"/>
              <a:gd name="T38" fmla="*/ 3427 w 8632"/>
              <a:gd name="T39" fmla="*/ 9382 h 17060"/>
              <a:gd name="T40" fmla="*/ 3599 w 8632"/>
              <a:gd name="T41" fmla="*/ 10706 h 17060"/>
              <a:gd name="T42" fmla="*/ 3773 w 8632"/>
              <a:gd name="T43" fmla="*/ 11926 h 17060"/>
              <a:gd name="T44" fmla="*/ 3946 w 8632"/>
              <a:gd name="T45" fmla="*/ 13000 h 17060"/>
              <a:gd name="T46" fmla="*/ 4120 w 8632"/>
              <a:gd name="T47" fmla="*/ 13909 h 17060"/>
              <a:gd name="T48" fmla="*/ 4294 w 8632"/>
              <a:gd name="T49" fmla="*/ 14651 h 17060"/>
              <a:gd name="T50" fmla="*/ 4467 w 8632"/>
              <a:gd name="T51" fmla="*/ 15242 h 17060"/>
              <a:gd name="T52" fmla="*/ 4641 w 8632"/>
              <a:gd name="T53" fmla="*/ 15701 h 17060"/>
              <a:gd name="T54" fmla="*/ 4815 w 8632"/>
              <a:gd name="T55" fmla="*/ 16053 h 17060"/>
              <a:gd name="T56" fmla="*/ 4988 w 8632"/>
              <a:gd name="T57" fmla="*/ 16317 h 17060"/>
              <a:gd name="T58" fmla="*/ 5161 w 8632"/>
              <a:gd name="T59" fmla="*/ 16514 h 17060"/>
              <a:gd name="T60" fmla="*/ 5335 w 8632"/>
              <a:gd name="T61" fmla="*/ 16662 h 17060"/>
              <a:gd name="T62" fmla="*/ 5508 w 8632"/>
              <a:gd name="T63" fmla="*/ 16769 h 17060"/>
              <a:gd name="T64" fmla="*/ 5682 w 8632"/>
              <a:gd name="T65" fmla="*/ 16849 h 17060"/>
              <a:gd name="T66" fmla="*/ 5856 w 8632"/>
              <a:gd name="T67" fmla="*/ 16907 h 17060"/>
              <a:gd name="T68" fmla="*/ 6029 w 8632"/>
              <a:gd name="T69" fmla="*/ 16948 h 17060"/>
              <a:gd name="T70" fmla="*/ 6203 w 8632"/>
              <a:gd name="T71" fmla="*/ 16980 h 17060"/>
              <a:gd name="T72" fmla="*/ 6377 w 8632"/>
              <a:gd name="T73" fmla="*/ 17001 h 17060"/>
              <a:gd name="T74" fmla="*/ 6550 w 8632"/>
              <a:gd name="T75" fmla="*/ 17018 h 17060"/>
              <a:gd name="T76" fmla="*/ 6723 w 8632"/>
              <a:gd name="T77" fmla="*/ 17030 h 17060"/>
              <a:gd name="T78" fmla="*/ 6897 w 8632"/>
              <a:gd name="T79" fmla="*/ 17039 h 17060"/>
              <a:gd name="T80" fmla="*/ 7070 w 8632"/>
              <a:gd name="T81" fmla="*/ 17045 h 17060"/>
              <a:gd name="T82" fmla="*/ 7244 w 8632"/>
              <a:gd name="T83" fmla="*/ 17049 h 17060"/>
              <a:gd name="T84" fmla="*/ 7418 w 8632"/>
              <a:gd name="T85" fmla="*/ 17053 h 17060"/>
              <a:gd name="T86" fmla="*/ 7591 w 8632"/>
              <a:gd name="T87" fmla="*/ 17055 h 17060"/>
              <a:gd name="T88" fmla="*/ 7765 w 8632"/>
              <a:gd name="T89" fmla="*/ 17057 h 17060"/>
              <a:gd name="T90" fmla="*/ 7939 w 8632"/>
              <a:gd name="T91" fmla="*/ 17058 h 17060"/>
              <a:gd name="T92" fmla="*/ 8112 w 8632"/>
              <a:gd name="T93" fmla="*/ 17059 h 17060"/>
              <a:gd name="T94" fmla="*/ 8285 w 8632"/>
              <a:gd name="T95" fmla="*/ 17059 h 17060"/>
              <a:gd name="T96" fmla="*/ 8459 w 8632"/>
              <a:gd name="T97" fmla="*/ 17060 h 17060"/>
              <a:gd name="T98" fmla="*/ 8632 w 8632"/>
              <a:gd name="T99" fmla="*/ 17060 h 17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32" h="17060">
                <a:moveTo>
                  <a:pt x="0" y="0"/>
                </a:moveTo>
                <a:lnTo>
                  <a:pt x="43" y="3"/>
                </a:lnTo>
                <a:lnTo>
                  <a:pt x="86" y="6"/>
                </a:lnTo>
                <a:lnTo>
                  <a:pt x="130" y="10"/>
                </a:lnTo>
                <a:lnTo>
                  <a:pt x="173" y="14"/>
                </a:lnTo>
                <a:lnTo>
                  <a:pt x="216" y="18"/>
                </a:lnTo>
                <a:lnTo>
                  <a:pt x="260" y="23"/>
                </a:lnTo>
                <a:lnTo>
                  <a:pt x="304" y="28"/>
                </a:lnTo>
                <a:lnTo>
                  <a:pt x="347" y="33"/>
                </a:lnTo>
                <a:lnTo>
                  <a:pt x="390" y="39"/>
                </a:lnTo>
                <a:lnTo>
                  <a:pt x="433" y="45"/>
                </a:lnTo>
                <a:lnTo>
                  <a:pt x="476" y="52"/>
                </a:lnTo>
                <a:lnTo>
                  <a:pt x="521" y="59"/>
                </a:lnTo>
                <a:lnTo>
                  <a:pt x="564" y="68"/>
                </a:lnTo>
                <a:lnTo>
                  <a:pt x="607" y="76"/>
                </a:lnTo>
                <a:lnTo>
                  <a:pt x="650" y="86"/>
                </a:lnTo>
                <a:lnTo>
                  <a:pt x="694" y="96"/>
                </a:lnTo>
                <a:lnTo>
                  <a:pt x="737" y="106"/>
                </a:lnTo>
                <a:lnTo>
                  <a:pt x="780" y="119"/>
                </a:lnTo>
                <a:lnTo>
                  <a:pt x="824" y="132"/>
                </a:lnTo>
                <a:lnTo>
                  <a:pt x="867" y="146"/>
                </a:lnTo>
                <a:lnTo>
                  <a:pt x="911" y="161"/>
                </a:lnTo>
                <a:lnTo>
                  <a:pt x="954" y="177"/>
                </a:lnTo>
                <a:lnTo>
                  <a:pt x="997" y="194"/>
                </a:lnTo>
                <a:lnTo>
                  <a:pt x="1040" y="214"/>
                </a:lnTo>
                <a:lnTo>
                  <a:pt x="1085" y="234"/>
                </a:lnTo>
                <a:lnTo>
                  <a:pt x="1128" y="257"/>
                </a:lnTo>
                <a:lnTo>
                  <a:pt x="1171" y="281"/>
                </a:lnTo>
                <a:lnTo>
                  <a:pt x="1214" y="307"/>
                </a:lnTo>
                <a:lnTo>
                  <a:pt x="1257" y="335"/>
                </a:lnTo>
                <a:lnTo>
                  <a:pt x="1301" y="365"/>
                </a:lnTo>
                <a:lnTo>
                  <a:pt x="1345" y="399"/>
                </a:lnTo>
                <a:lnTo>
                  <a:pt x="1388" y="434"/>
                </a:lnTo>
                <a:lnTo>
                  <a:pt x="1431" y="472"/>
                </a:lnTo>
                <a:lnTo>
                  <a:pt x="1475" y="513"/>
                </a:lnTo>
                <a:lnTo>
                  <a:pt x="1518" y="557"/>
                </a:lnTo>
                <a:lnTo>
                  <a:pt x="1561" y="606"/>
                </a:lnTo>
                <a:lnTo>
                  <a:pt x="1605" y="656"/>
                </a:lnTo>
                <a:lnTo>
                  <a:pt x="1648" y="712"/>
                </a:lnTo>
                <a:lnTo>
                  <a:pt x="1692" y="772"/>
                </a:lnTo>
                <a:lnTo>
                  <a:pt x="1735" y="836"/>
                </a:lnTo>
                <a:lnTo>
                  <a:pt x="1777" y="904"/>
                </a:lnTo>
                <a:lnTo>
                  <a:pt x="1820" y="979"/>
                </a:lnTo>
                <a:lnTo>
                  <a:pt x="1865" y="1058"/>
                </a:lnTo>
                <a:lnTo>
                  <a:pt x="1908" y="1143"/>
                </a:lnTo>
                <a:lnTo>
                  <a:pt x="1951" y="1234"/>
                </a:lnTo>
                <a:lnTo>
                  <a:pt x="1994" y="1332"/>
                </a:lnTo>
                <a:lnTo>
                  <a:pt x="2037" y="1437"/>
                </a:lnTo>
                <a:lnTo>
                  <a:pt x="2081" y="1549"/>
                </a:lnTo>
                <a:lnTo>
                  <a:pt x="2125" y="1667"/>
                </a:lnTo>
                <a:lnTo>
                  <a:pt x="2168" y="1795"/>
                </a:lnTo>
                <a:lnTo>
                  <a:pt x="2211" y="1930"/>
                </a:lnTo>
                <a:lnTo>
                  <a:pt x="2255" y="2074"/>
                </a:lnTo>
                <a:lnTo>
                  <a:pt x="2298" y="2227"/>
                </a:lnTo>
                <a:lnTo>
                  <a:pt x="2341" y="2389"/>
                </a:lnTo>
                <a:lnTo>
                  <a:pt x="2385" y="2561"/>
                </a:lnTo>
                <a:lnTo>
                  <a:pt x="2428" y="2742"/>
                </a:lnTo>
                <a:lnTo>
                  <a:pt x="2472" y="2933"/>
                </a:lnTo>
                <a:lnTo>
                  <a:pt x="2515" y="3136"/>
                </a:lnTo>
                <a:lnTo>
                  <a:pt x="2558" y="3348"/>
                </a:lnTo>
                <a:lnTo>
                  <a:pt x="2601" y="3571"/>
                </a:lnTo>
                <a:lnTo>
                  <a:pt x="2646" y="3805"/>
                </a:lnTo>
                <a:lnTo>
                  <a:pt x="2689" y="4048"/>
                </a:lnTo>
                <a:lnTo>
                  <a:pt x="2732" y="4303"/>
                </a:lnTo>
                <a:lnTo>
                  <a:pt x="2775" y="4568"/>
                </a:lnTo>
                <a:lnTo>
                  <a:pt x="2818" y="4843"/>
                </a:lnTo>
                <a:lnTo>
                  <a:pt x="2862" y="5127"/>
                </a:lnTo>
                <a:lnTo>
                  <a:pt x="2906" y="5420"/>
                </a:lnTo>
                <a:lnTo>
                  <a:pt x="2949" y="5723"/>
                </a:lnTo>
                <a:lnTo>
                  <a:pt x="2992" y="6032"/>
                </a:lnTo>
                <a:lnTo>
                  <a:pt x="3036" y="6350"/>
                </a:lnTo>
                <a:lnTo>
                  <a:pt x="3079" y="6673"/>
                </a:lnTo>
                <a:lnTo>
                  <a:pt x="3122" y="7003"/>
                </a:lnTo>
                <a:lnTo>
                  <a:pt x="3166" y="7337"/>
                </a:lnTo>
                <a:lnTo>
                  <a:pt x="3209" y="7676"/>
                </a:lnTo>
                <a:lnTo>
                  <a:pt x="3253" y="8016"/>
                </a:lnTo>
                <a:lnTo>
                  <a:pt x="3296" y="8358"/>
                </a:lnTo>
                <a:lnTo>
                  <a:pt x="3339" y="8700"/>
                </a:lnTo>
                <a:lnTo>
                  <a:pt x="3382" y="9042"/>
                </a:lnTo>
                <a:lnTo>
                  <a:pt x="3427" y="9382"/>
                </a:lnTo>
                <a:lnTo>
                  <a:pt x="3470" y="9720"/>
                </a:lnTo>
                <a:lnTo>
                  <a:pt x="3513" y="10054"/>
                </a:lnTo>
                <a:lnTo>
                  <a:pt x="3556" y="10382"/>
                </a:lnTo>
                <a:lnTo>
                  <a:pt x="3599" y="10706"/>
                </a:lnTo>
                <a:lnTo>
                  <a:pt x="3643" y="11023"/>
                </a:lnTo>
                <a:lnTo>
                  <a:pt x="3687" y="11332"/>
                </a:lnTo>
                <a:lnTo>
                  <a:pt x="3730" y="11633"/>
                </a:lnTo>
                <a:lnTo>
                  <a:pt x="3773" y="11926"/>
                </a:lnTo>
                <a:lnTo>
                  <a:pt x="3817" y="12208"/>
                </a:lnTo>
                <a:lnTo>
                  <a:pt x="3860" y="12482"/>
                </a:lnTo>
                <a:lnTo>
                  <a:pt x="3903" y="12747"/>
                </a:lnTo>
                <a:lnTo>
                  <a:pt x="3946" y="13000"/>
                </a:lnTo>
                <a:lnTo>
                  <a:pt x="3990" y="13243"/>
                </a:lnTo>
                <a:lnTo>
                  <a:pt x="4034" y="13475"/>
                </a:lnTo>
                <a:lnTo>
                  <a:pt x="4077" y="13697"/>
                </a:lnTo>
                <a:lnTo>
                  <a:pt x="4120" y="13909"/>
                </a:lnTo>
                <a:lnTo>
                  <a:pt x="4163" y="14110"/>
                </a:lnTo>
                <a:lnTo>
                  <a:pt x="4207" y="14300"/>
                </a:lnTo>
                <a:lnTo>
                  <a:pt x="4251" y="14480"/>
                </a:lnTo>
                <a:lnTo>
                  <a:pt x="4294" y="14651"/>
                </a:lnTo>
                <a:lnTo>
                  <a:pt x="4337" y="14813"/>
                </a:lnTo>
                <a:lnTo>
                  <a:pt x="4380" y="14965"/>
                </a:lnTo>
                <a:lnTo>
                  <a:pt x="4424" y="15107"/>
                </a:lnTo>
                <a:lnTo>
                  <a:pt x="4467" y="15242"/>
                </a:lnTo>
                <a:lnTo>
                  <a:pt x="4511" y="15368"/>
                </a:lnTo>
                <a:lnTo>
                  <a:pt x="4554" y="15487"/>
                </a:lnTo>
                <a:lnTo>
                  <a:pt x="4598" y="15597"/>
                </a:lnTo>
                <a:lnTo>
                  <a:pt x="4641" y="15701"/>
                </a:lnTo>
                <a:lnTo>
                  <a:pt x="4684" y="15798"/>
                </a:lnTo>
                <a:lnTo>
                  <a:pt x="4727" y="15889"/>
                </a:lnTo>
                <a:lnTo>
                  <a:pt x="4771" y="15973"/>
                </a:lnTo>
                <a:lnTo>
                  <a:pt x="4815" y="16053"/>
                </a:lnTo>
                <a:lnTo>
                  <a:pt x="4858" y="16126"/>
                </a:lnTo>
                <a:lnTo>
                  <a:pt x="4901" y="16194"/>
                </a:lnTo>
                <a:lnTo>
                  <a:pt x="4944" y="16258"/>
                </a:lnTo>
                <a:lnTo>
                  <a:pt x="4988" y="16317"/>
                </a:lnTo>
                <a:lnTo>
                  <a:pt x="5032" y="16372"/>
                </a:lnTo>
                <a:lnTo>
                  <a:pt x="5075" y="16423"/>
                </a:lnTo>
                <a:lnTo>
                  <a:pt x="5118" y="16470"/>
                </a:lnTo>
                <a:lnTo>
                  <a:pt x="5161" y="16514"/>
                </a:lnTo>
                <a:lnTo>
                  <a:pt x="5205" y="16555"/>
                </a:lnTo>
                <a:lnTo>
                  <a:pt x="5248" y="16594"/>
                </a:lnTo>
                <a:lnTo>
                  <a:pt x="5292" y="16628"/>
                </a:lnTo>
                <a:lnTo>
                  <a:pt x="5335" y="16662"/>
                </a:lnTo>
                <a:lnTo>
                  <a:pt x="5379" y="16692"/>
                </a:lnTo>
                <a:lnTo>
                  <a:pt x="5422" y="16720"/>
                </a:lnTo>
                <a:lnTo>
                  <a:pt x="5465" y="16745"/>
                </a:lnTo>
                <a:lnTo>
                  <a:pt x="5508" y="16769"/>
                </a:lnTo>
                <a:lnTo>
                  <a:pt x="5552" y="16792"/>
                </a:lnTo>
                <a:lnTo>
                  <a:pt x="5596" y="16812"/>
                </a:lnTo>
                <a:lnTo>
                  <a:pt x="5639" y="16830"/>
                </a:lnTo>
                <a:lnTo>
                  <a:pt x="5682" y="16849"/>
                </a:lnTo>
                <a:lnTo>
                  <a:pt x="5725" y="16865"/>
                </a:lnTo>
                <a:lnTo>
                  <a:pt x="5769" y="16880"/>
                </a:lnTo>
                <a:lnTo>
                  <a:pt x="5813" y="16894"/>
                </a:lnTo>
                <a:lnTo>
                  <a:pt x="5856" y="16907"/>
                </a:lnTo>
                <a:lnTo>
                  <a:pt x="5899" y="16918"/>
                </a:lnTo>
                <a:lnTo>
                  <a:pt x="5942" y="16929"/>
                </a:lnTo>
                <a:lnTo>
                  <a:pt x="5986" y="16939"/>
                </a:lnTo>
                <a:lnTo>
                  <a:pt x="6029" y="16948"/>
                </a:lnTo>
                <a:lnTo>
                  <a:pt x="6073" y="16957"/>
                </a:lnTo>
                <a:lnTo>
                  <a:pt x="6116" y="16965"/>
                </a:lnTo>
                <a:lnTo>
                  <a:pt x="6160" y="16972"/>
                </a:lnTo>
                <a:lnTo>
                  <a:pt x="6203" y="16980"/>
                </a:lnTo>
                <a:lnTo>
                  <a:pt x="6246" y="16985"/>
                </a:lnTo>
                <a:lnTo>
                  <a:pt x="6289" y="16991"/>
                </a:lnTo>
                <a:lnTo>
                  <a:pt x="6333" y="16997"/>
                </a:lnTo>
                <a:lnTo>
                  <a:pt x="6377" y="17001"/>
                </a:lnTo>
                <a:lnTo>
                  <a:pt x="6420" y="17006"/>
                </a:lnTo>
                <a:lnTo>
                  <a:pt x="6463" y="17011"/>
                </a:lnTo>
                <a:lnTo>
                  <a:pt x="6506" y="17014"/>
                </a:lnTo>
                <a:lnTo>
                  <a:pt x="6550" y="17018"/>
                </a:lnTo>
                <a:lnTo>
                  <a:pt x="6594" y="17021"/>
                </a:lnTo>
                <a:lnTo>
                  <a:pt x="6637" y="17025"/>
                </a:lnTo>
                <a:lnTo>
                  <a:pt x="6680" y="17027"/>
                </a:lnTo>
                <a:lnTo>
                  <a:pt x="6723" y="17030"/>
                </a:lnTo>
                <a:lnTo>
                  <a:pt x="6767" y="17032"/>
                </a:lnTo>
                <a:lnTo>
                  <a:pt x="6810" y="17034"/>
                </a:lnTo>
                <a:lnTo>
                  <a:pt x="6854" y="17037"/>
                </a:lnTo>
                <a:lnTo>
                  <a:pt x="6897" y="17039"/>
                </a:lnTo>
                <a:lnTo>
                  <a:pt x="6941" y="17040"/>
                </a:lnTo>
                <a:lnTo>
                  <a:pt x="6984" y="17042"/>
                </a:lnTo>
                <a:lnTo>
                  <a:pt x="7027" y="17043"/>
                </a:lnTo>
                <a:lnTo>
                  <a:pt x="7070" y="17045"/>
                </a:lnTo>
                <a:lnTo>
                  <a:pt x="7113" y="17046"/>
                </a:lnTo>
                <a:lnTo>
                  <a:pt x="7158" y="17047"/>
                </a:lnTo>
                <a:lnTo>
                  <a:pt x="7201" y="17048"/>
                </a:lnTo>
                <a:lnTo>
                  <a:pt x="7244" y="17049"/>
                </a:lnTo>
                <a:lnTo>
                  <a:pt x="7287" y="17050"/>
                </a:lnTo>
                <a:lnTo>
                  <a:pt x="7331" y="17050"/>
                </a:lnTo>
                <a:lnTo>
                  <a:pt x="7374" y="17052"/>
                </a:lnTo>
                <a:lnTo>
                  <a:pt x="7418" y="17053"/>
                </a:lnTo>
                <a:lnTo>
                  <a:pt x="7461" y="17053"/>
                </a:lnTo>
                <a:lnTo>
                  <a:pt x="7504" y="17054"/>
                </a:lnTo>
                <a:lnTo>
                  <a:pt x="7548" y="17055"/>
                </a:lnTo>
                <a:lnTo>
                  <a:pt x="7591" y="17055"/>
                </a:lnTo>
                <a:lnTo>
                  <a:pt x="7634" y="17056"/>
                </a:lnTo>
                <a:lnTo>
                  <a:pt x="7678" y="17056"/>
                </a:lnTo>
                <a:lnTo>
                  <a:pt x="7722" y="17056"/>
                </a:lnTo>
                <a:lnTo>
                  <a:pt x="7765" y="17057"/>
                </a:lnTo>
                <a:lnTo>
                  <a:pt x="7808" y="17057"/>
                </a:lnTo>
                <a:lnTo>
                  <a:pt x="7851" y="17057"/>
                </a:lnTo>
                <a:lnTo>
                  <a:pt x="7894" y="17058"/>
                </a:lnTo>
                <a:lnTo>
                  <a:pt x="7939" y="17058"/>
                </a:lnTo>
                <a:lnTo>
                  <a:pt x="7982" y="17058"/>
                </a:lnTo>
                <a:lnTo>
                  <a:pt x="8025" y="17058"/>
                </a:lnTo>
                <a:lnTo>
                  <a:pt x="8068" y="17059"/>
                </a:lnTo>
                <a:lnTo>
                  <a:pt x="8112" y="17059"/>
                </a:lnTo>
                <a:lnTo>
                  <a:pt x="8155" y="17059"/>
                </a:lnTo>
                <a:lnTo>
                  <a:pt x="8199" y="17059"/>
                </a:lnTo>
                <a:lnTo>
                  <a:pt x="8242" y="17059"/>
                </a:lnTo>
                <a:lnTo>
                  <a:pt x="8285" y="17059"/>
                </a:lnTo>
                <a:lnTo>
                  <a:pt x="8329" y="17059"/>
                </a:lnTo>
                <a:lnTo>
                  <a:pt x="8372" y="17060"/>
                </a:lnTo>
                <a:lnTo>
                  <a:pt x="8415" y="17060"/>
                </a:lnTo>
                <a:lnTo>
                  <a:pt x="8459" y="17060"/>
                </a:lnTo>
                <a:lnTo>
                  <a:pt x="8503" y="17060"/>
                </a:lnTo>
                <a:lnTo>
                  <a:pt x="8546" y="17060"/>
                </a:lnTo>
                <a:lnTo>
                  <a:pt x="8589" y="17060"/>
                </a:lnTo>
                <a:lnTo>
                  <a:pt x="8632" y="17060"/>
                </a:lnTo>
              </a:path>
            </a:pathLst>
          </a:custGeom>
          <a:noFill/>
          <a:ln w="28575" cmpd="sng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89" name="Freeform 165"/>
          <p:cNvSpPr>
            <a:spLocks/>
          </p:cNvSpPr>
          <p:nvPr/>
        </p:nvSpPr>
        <p:spPr bwMode="auto">
          <a:xfrm>
            <a:off x="7313613" y="3868738"/>
            <a:ext cx="808037" cy="1587"/>
          </a:xfrm>
          <a:custGeom>
            <a:avLst/>
            <a:gdLst>
              <a:gd name="T0" fmla="*/ 43 w 4426"/>
              <a:gd name="T1" fmla="*/ 0 h 1"/>
              <a:gd name="T2" fmla="*/ 131 w 4426"/>
              <a:gd name="T3" fmla="*/ 0 h 1"/>
              <a:gd name="T4" fmla="*/ 217 w 4426"/>
              <a:gd name="T5" fmla="*/ 0 h 1"/>
              <a:gd name="T6" fmla="*/ 304 w 4426"/>
              <a:gd name="T7" fmla="*/ 1 h 1"/>
              <a:gd name="T8" fmla="*/ 391 w 4426"/>
              <a:gd name="T9" fmla="*/ 1 h 1"/>
              <a:gd name="T10" fmla="*/ 478 w 4426"/>
              <a:gd name="T11" fmla="*/ 1 h 1"/>
              <a:gd name="T12" fmla="*/ 564 w 4426"/>
              <a:gd name="T13" fmla="*/ 1 h 1"/>
              <a:gd name="T14" fmla="*/ 652 w 4426"/>
              <a:gd name="T15" fmla="*/ 1 h 1"/>
              <a:gd name="T16" fmla="*/ 738 w 4426"/>
              <a:gd name="T17" fmla="*/ 1 h 1"/>
              <a:gd name="T18" fmla="*/ 824 w 4426"/>
              <a:gd name="T19" fmla="*/ 1 h 1"/>
              <a:gd name="T20" fmla="*/ 912 w 4426"/>
              <a:gd name="T21" fmla="*/ 1 h 1"/>
              <a:gd name="T22" fmla="*/ 998 w 4426"/>
              <a:gd name="T23" fmla="*/ 1 h 1"/>
              <a:gd name="T24" fmla="*/ 1085 w 4426"/>
              <a:gd name="T25" fmla="*/ 1 h 1"/>
              <a:gd name="T26" fmla="*/ 1172 w 4426"/>
              <a:gd name="T27" fmla="*/ 1 h 1"/>
              <a:gd name="T28" fmla="*/ 1259 w 4426"/>
              <a:gd name="T29" fmla="*/ 1 h 1"/>
              <a:gd name="T30" fmla="*/ 1345 w 4426"/>
              <a:gd name="T31" fmla="*/ 1 h 1"/>
              <a:gd name="T32" fmla="*/ 1433 w 4426"/>
              <a:gd name="T33" fmla="*/ 1 h 1"/>
              <a:gd name="T34" fmla="*/ 1519 w 4426"/>
              <a:gd name="T35" fmla="*/ 1 h 1"/>
              <a:gd name="T36" fmla="*/ 1605 w 4426"/>
              <a:gd name="T37" fmla="*/ 1 h 1"/>
              <a:gd name="T38" fmla="*/ 1693 w 4426"/>
              <a:gd name="T39" fmla="*/ 1 h 1"/>
              <a:gd name="T40" fmla="*/ 1779 w 4426"/>
              <a:gd name="T41" fmla="*/ 1 h 1"/>
              <a:gd name="T42" fmla="*/ 1866 w 4426"/>
              <a:gd name="T43" fmla="*/ 1 h 1"/>
              <a:gd name="T44" fmla="*/ 1953 w 4426"/>
              <a:gd name="T45" fmla="*/ 1 h 1"/>
              <a:gd name="T46" fmla="*/ 2040 w 4426"/>
              <a:gd name="T47" fmla="*/ 1 h 1"/>
              <a:gd name="T48" fmla="*/ 2126 w 4426"/>
              <a:gd name="T49" fmla="*/ 1 h 1"/>
              <a:gd name="T50" fmla="*/ 2214 w 4426"/>
              <a:gd name="T51" fmla="*/ 1 h 1"/>
              <a:gd name="T52" fmla="*/ 2300 w 4426"/>
              <a:gd name="T53" fmla="*/ 1 h 1"/>
              <a:gd name="T54" fmla="*/ 2386 w 4426"/>
              <a:gd name="T55" fmla="*/ 1 h 1"/>
              <a:gd name="T56" fmla="*/ 2474 w 4426"/>
              <a:gd name="T57" fmla="*/ 1 h 1"/>
              <a:gd name="T58" fmla="*/ 2560 w 4426"/>
              <a:gd name="T59" fmla="*/ 1 h 1"/>
              <a:gd name="T60" fmla="*/ 2647 w 4426"/>
              <a:gd name="T61" fmla="*/ 1 h 1"/>
              <a:gd name="T62" fmla="*/ 2734 w 4426"/>
              <a:gd name="T63" fmla="*/ 1 h 1"/>
              <a:gd name="T64" fmla="*/ 2821 w 4426"/>
              <a:gd name="T65" fmla="*/ 1 h 1"/>
              <a:gd name="T66" fmla="*/ 2907 w 4426"/>
              <a:gd name="T67" fmla="*/ 1 h 1"/>
              <a:gd name="T68" fmla="*/ 2995 w 4426"/>
              <a:gd name="T69" fmla="*/ 1 h 1"/>
              <a:gd name="T70" fmla="*/ 3081 w 4426"/>
              <a:gd name="T71" fmla="*/ 1 h 1"/>
              <a:gd name="T72" fmla="*/ 3168 w 4426"/>
              <a:gd name="T73" fmla="*/ 1 h 1"/>
              <a:gd name="T74" fmla="*/ 3255 w 4426"/>
              <a:gd name="T75" fmla="*/ 1 h 1"/>
              <a:gd name="T76" fmla="*/ 3341 w 4426"/>
              <a:gd name="T77" fmla="*/ 1 h 1"/>
              <a:gd name="T78" fmla="*/ 3428 w 4426"/>
              <a:gd name="T79" fmla="*/ 1 h 1"/>
              <a:gd name="T80" fmla="*/ 3515 w 4426"/>
              <a:gd name="T81" fmla="*/ 1 h 1"/>
              <a:gd name="T82" fmla="*/ 3602 w 4426"/>
              <a:gd name="T83" fmla="*/ 1 h 1"/>
              <a:gd name="T84" fmla="*/ 3688 w 4426"/>
              <a:gd name="T85" fmla="*/ 1 h 1"/>
              <a:gd name="T86" fmla="*/ 3776 w 4426"/>
              <a:gd name="T87" fmla="*/ 1 h 1"/>
              <a:gd name="T88" fmla="*/ 3862 w 4426"/>
              <a:gd name="T89" fmla="*/ 1 h 1"/>
              <a:gd name="T90" fmla="*/ 3949 w 4426"/>
              <a:gd name="T91" fmla="*/ 1 h 1"/>
              <a:gd name="T92" fmla="*/ 4036 w 4426"/>
              <a:gd name="T93" fmla="*/ 1 h 1"/>
              <a:gd name="T94" fmla="*/ 4122 w 4426"/>
              <a:gd name="T95" fmla="*/ 1 h 1"/>
              <a:gd name="T96" fmla="*/ 4209 w 4426"/>
              <a:gd name="T97" fmla="*/ 1 h 1"/>
              <a:gd name="T98" fmla="*/ 4296 w 4426"/>
              <a:gd name="T99" fmla="*/ 1 h 1"/>
              <a:gd name="T100" fmla="*/ 4383 w 4426"/>
              <a:gd name="T101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26" h="1">
                <a:moveTo>
                  <a:pt x="0" y="0"/>
                </a:moveTo>
                <a:lnTo>
                  <a:pt x="43" y="0"/>
                </a:lnTo>
                <a:lnTo>
                  <a:pt x="88" y="0"/>
                </a:lnTo>
                <a:lnTo>
                  <a:pt x="131" y="0"/>
                </a:lnTo>
                <a:lnTo>
                  <a:pt x="174" y="0"/>
                </a:lnTo>
                <a:lnTo>
                  <a:pt x="217" y="0"/>
                </a:lnTo>
                <a:lnTo>
                  <a:pt x="261" y="0"/>
                </a:lnTo>
                <a:lnTo>
                  <a:pt x="304" y="1"/>
                </a:lnTo>
                <a:lnTo>
                  <a:pt x="348" y="1"/>
                </a:lnTo>
                <a:lnTo>
                  <a:pt x="391" y="1"/>
                </a:lnTo>
                <a:lnTo>
                  <a:pt x="434" y="1"/>
                </a:lnTo>
                <a:lnTo>
                  <a:pt x="478" y="1"/>
                </a:lnTo>
                <a:lnTo>
                  <a:pt x="521" y="1"/>
                </a:lnTo>
                <a:lnTo>
                  <a:pt x="564" y="1"/>
                </a:lnTo>
                <a:lnTo>
                  <a:pt x="608" y="1"/>
                </a:lnTo>
                <a:lnTo>
                  <a:pt x="652" y="1"/>
                </a:lnTo>
                <a:lnTo>
                  <a:pt x="695" y="1"/>
                </a:lnTo>
                <a:lnTo>
                  <a:pt x="738" y="1"/>
                </a:lnTo>
                <a:lnTo>
                  <a:pt x="781" y="1"/>
                </a:lnTo>
                <a:lnTo>
                  <a:pt x="824" y="1"/>
                </a:lnTo>
                <a:lnTo>
                  <a:pt x="869" y="1"/>
                </a:lnTo>
                <a:lnTo>
                  <a:pt x="912" y="1"/>
                </a:lnTo>
                <a:lnTo>
                  <a:pt x="955" y="1"/>
                </a:lnTo>
                <a:lnTo>
                  <a:pt x="998" y="1"/>
                </a:lnTo>
                <a:lnTo>
                  <a:pt x="1042" y="1"/>
                </a:lnTo>
                <a:lnTo>
                  <a:pt x="1085" y="1"/>
                </a:lnTo>
                <a:lnTo>
                  <a:pt x="1129" y="1"/>
                </a:lnTo>
                <a:lnTo>
                  <a:pt x="1172" y="1"/>
                </a:lnTo>
                <a:lnTo>
                  <a:pt x="1215" y="1"/>
                </a:lnTo>
                <a:lnTo>
                  <a:pt x="1259" y="1"/>
                </a:lnTo>
                <a:lnTo>
                  <a:pt x="1302" y="1"/>
                </a:lnTo>
                <a:lnTo>
                  <a:pt x="1345" y="1"/>
                </a:lnTo>
                <a:lnTo>
                  <a:pt x="1388" y="1"/>
                </a:lnTo>
                <a:lnTo>
                  <a:pt x="1433" y="1"/>
                </a:lnTo>
                <a:lnTo>
                  <a:pt x="1476" y="1"/>
                </a:lnTo>
                <a:lnTo>
                  <a:pt x="1519" y="1"/>
                </a:lnTo>
                <a:lnTo>
                  <a:pt x="1562" y="1"/>
                </a:lnTo>
                <a:lnTo>
                  <a:pt x="1605" y="1"/>
                </a:lnTo>
                <a:lnTo>
                  <a:pt x="1649" y="1"/>
                </a:lnTo>
                <a:lnTo>
                  <a:pt x="1693" y="1"/>
                </a:lnTo>
                <a:lnTo>
                  <a:pt x="1736" y="1"/>
                </a:lnTo>
                <a:lnTo>
                  <a:pt x="1779" y="1"/>
                </a:lnTo>
                <a:lnTo>
                  <a:pt x="1823" y="1"/>
                </a:lnTo>
                <a:lnTo>
                  <a:pt x="1866" y="1"/>
                </a:lnTo>
                <a:lnTo>
                  <a:pt x="1909" y="1"/>
                </a:lnTo>
                <a:lnTo>
                  <a:pt x="1953" y="1"/>
                </a:lnTo>
                <a:lnTo>
                  <a:pt x="1997" y="1"/>
                </a:lnTo>
                <a:lnTo>
                  <a:pt x="2040" y="1"/>
                </a:lnTo>
                <a:lnTo>
                  <a:pt x="2083" y="1"/>
                </a:lnTo>
                <a:lnTo>
                  <a:pt x="2126" y="1"/>
                </a:lnTo>
                <a:lnTo>
                  <a:pt x="2169" y="1"/>
                </a:lnTo>
                <a:lnTo>
                  <a:pt x="2214" y="1"/>
                </a:lnTo>
                <a:lnTo>
                  <a:pt x="2257" y="1"/>
                </a:lnTo>
                <a:lnTo>
                  <a:pt x="2300" y="1"/>
                </a:lnTo>
                <a:lnTo>
                  <a:pt x="2343" y="1"/>
                </a:lnTo>
                <a:lnTo>
                  <a:pt x="2386" y="1"/>
                </a:lnTo>
                <a:lnTo>
                  <a:pt x="2430" y="1"/>
                </a:lnTo>
                <a:lnTo>
                  <a:pt x="2474" y="1"/>
                </a:lnTo>
                <a:lnTo>
                  <a:pt x="2517" y="1"/>
                </a:lnTo>
                <a:lnTo>
                  <a:pt x="2560" y="1"/>
                </a:lnTo>
                <a:lnTo>
                  <a:pt x="2604" y="1"/>
                </a:lnTo>
                <a:lnTo>
                  <a:pt x="2647" y="1"/>
                </a:lnTo>
                <a:lnTo>
                  <a:pt x="2690" y="1"/>
                </a:lnTo>
                <a:lnTo>
                  <a:pt x="2734" y="1"/>
                </a:lnTo>
                <a:lnTo>
                  <a:pt x="2778" y="1"/>
                </a:lnTo>
                <a:lnTo>
                  <a:pt x="2821" y="1"/>
                </a:lnTo>
                <a:lnTo>
                  <a:pt x="2864" y="1"/>
                </a:lnTo>
                <a:lnTo>
                  <a:pt x="2907" y="1"/>
                </a:lnTo>
                <a:lnTo>
                  <a:pt x="2950" y="1"/>
                </a:lnTo>
                <a:lnTo>
                  <a:pt x="2995" y="1"/>
                </a:lnTo>
                <a:lnTo>
                  <a:pt x="3038" y="1"/>
                </a:lnTo>
                <a:lnTo>
                  <a:pt x="3081" y="1"/>
                </a:lnTo>
                <a:lnTo>
                  <a:pt x="3124" y="1"/>
                </a:lnTo>
                <a:lnTo>
                  <a:pt x="3168" y="1"/>
                </a:lnTo>
                <a:lnTo>
                  <a:pt x="3211" y="1"/>
                </a:lnTo>
                <a:lnTo>
                  <a:pt x="3255" y="1"/>
                </a:lnTo>
                <a:lnTo>
                  <a:pt x="3298" y="1"/>
                </a:lnTo>
                <a:lnTo>
                  <a:pt x="3341" y="1"/>
                </a:lnTo>
                <a:lnTo>
                  <a:pt x="3385" y="1"/>
                </a:lnTo>
                <a:lnTo>
                  <a:pt x="3428" y="1"/>
                </a:lnTo>
                <a:lnTo>
                  <a:pt x="3471" y="1"/>
                </a:lnTo>
                <a:lnTo>
                  <a:pt x="3515" y="1"/>
                </a:lnTo>
                <a:lnTo>
                  <a:pt x="3559" y="1"/>
                </a:lnTo>
                <a:lnTo>
                  <a:pt x="3602" y="1"/>
                </a:lnTo>
                <a:lnTo>
                  <a:pt x="3645" y="1"/>
                </a:lnTo>
                <a:lnTo>
                  <a:pt x="3688" y="1"/>
                </a:lnTo>
                <a:lnTo>
                  <a:pt x="3731" y="1"/>
                </a:lnTo>
                <a:lnTo>
                  <a:pt x="3776" y="1"/>
                </a:lnTo>
                <a:lnTo>
                  <a:pt x="3819" y="1"/>
                </a:lnTo>
                <a:lnTo>
                  <a:pt x="3862" y="1"/>
                </a:lnTo>
                <a:lnTo>
                  <a:pt x="3905" y="1"/>
                </a:lnTo>
                <a:lnTo>
                  <a:pt x="3949" y="1"/>
                </a:lnTo>
                <a:lnTo>
                  <a:pt x="3992" y="1"/>
                </a:lnTo>
                <a:lnTo>
                  <a:pt x="4036" y="1"/>
                </a:lnTo>
                <a:lnTo>
                  <a:pt x="4079" y="1"/>
                </a:lnTo>
                <a:lnTo>
                  <a:pt x="4122" y="1"/>
                </a:lnTo>
                <a:lnTo>
                  <a:pt x="4166" y="1"/>
                </a:lnTo>
                <a:lnTo>
                  <a:pt x="4209" y="1"/>
                </a:lnTo>
                <a:lnTo>
                  <a:pt x="4252" y="1"/>
                </a:lnTo>
                <a:lnTo>
                  <a:pt x="4296" y="1"/>
                </a:lnTo>
                <a:lnTo>
                  <a:pt x="4340" y="1"/>
                </a:lnTo>
                <a:lnTo>
                  <a:pt x="4383" y="1"/>
                </a:lnTo>
                <a:lnTo>
                  <a:pt x="4426" y="1"/>
                </a:lnTo>
              </a:path>
            </a:pathLst>
          </a:custGeom>
          <a:noFill/>
          <a:ln w="28575" cmpd="sng">
            <a:solidFill>
              <a:schemeClr val="accent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92" name="Freeform 168"/>
          <p:cNvSpPr>
            <a:spLocks/>
          </p:cNvSpPr>
          <p:nvPr/>
        </p:nvSpPr>
        <p:spPr bwMode="auto">
          <a:xfrm>
            <a:off x="4171950" y="1824038"/>
            <a:ext cx="1566863" cy="357187"/>
          </a:xfrm>
          <a:custGeom>
            <a:avLst/>
            <a:gdLst>
              <a:gd name="T0" fmla="*/ 86 w 8591"/>
              <a:gd name="T1" fmla="*/ 2 h 2969"/>
              <a:gd name="T2" fmla="*/ 260 w 8591"/>
              <a:gd name="T3" fmla="*/ 9 h 2969"/>
              <a:gd name="T4" fmla="*/ 434 w 8591"/>
              <a:gd name="T5" fmla="*/ 15 h 2969"/>
              <a:gd name="T6" fmla="*/ 607 w 8591"/>
              <a:gd name="T7" fmla="*/ 23 h 2969"/>
              <a:gd name="T8" fmla="*/ 781 w 8591"/>
              <a:gd name="T9" fmla="*/ 30 h 2969"/>
              <a:gd name="T10" fmla="*/ 955 w 8591"/>
              <a:gd name="T11" fmla="*/ 38 h 2969"/>
              <a:gd name="T12" fmla="*/ 1128 w 8591"/>
              <a:gd name="T13" fmla="*/ 48 h 2969"/>
              <a:gd name="T14" fmla="*/ 1302 w 8591"/>
              <a:gd name="T15" fmla="*/ 57 h 2969"/>
              <a:gd name="T16" fmla="*/ 1475 w 8591"/>
              <a:gd name="T17" fmla="*/ 68 h 2969"/>
              <a:gd name="T18" fmla="*/ 1648 w 8591"/>
              <a:gd name="T19" fmla="*/ 79 h 2969"/>
              <a:gd name="T20" fmla="*/ 1822 w 8591"/>
              <a:gd name="T21" fmla="*/ 92 h 2969"/>
              <a:gd name="T22" fmla="*/ 1996 w 8591"/>
              <a:gd name="T23" fmla="*/ 104 h 2969"/>
              <a:gd name="T24" fmla="*/ 2169 w 8591"/>
              <a:gd name="T25" fmla="*/ 118 h 2969"/>
              <a:gd name="T26" fmla="*/ 2343 w 8591"/>
              <a:gd name="T27" fmla="*/ 135 h 2969"/>
              <a:gd name="T28" fmla="*/ 2517 w 8591"/>
              <a:gd name="T29" fmla="*/ 151 h 2969"/>
              <a:gd name="T30" fmla="*/ 2690 w 8591"/>
              <a:gd name="T31" fmla="*/ 169 h 2969"/>
              <a:gd name="T32" fmla="*/ 2864 w 8591"/>
              <a:gd name="T33" fmla="*/ 189 h 2969"/>
              <a:gd name="T34" fmla="*/ 3037 w 8591"/>
              <a:gd name="T35" fmla="*/ 210 h 2969"/>
              <a:gd name="T36" fmla="*/ 3210 w 8591"/>
              <a:gd name="T37" fmla="*/ 233 h 2969"/>
              <a:gd name="T38" fmla="*/ 3384 w 8591"/>
              <a:gd name="T39" fmla="*/ 258 h 2969"/>
              <a:gd name="T40" fmla="*/ 3557 w 8591"/>
              <a:gd name="T41" fmla="*/ 285 h 2969"/>
              <a:gd name="T42" fmla="*/ 3731 w 8591"/>
              <a:gd name="T43" fmla="*/ 313 h 2969"/>
              <a:gd name="T44" fmla="*/ 3905 w 8591"/>
              <a:gd name="T45" fmla="*/ 344 h 2969"/>
              <a:gd name="T46" fmla="*/ 4078 w 8591"/>
              <a:gd name="T47" fmla="*/ 378 h 2969"/>
              <a:gd name="T48" fmla="*/ 4252 w 8591"/>
              <a:gd name="T49" fmla="*/ 415 h 2969"/>
              <a:gd name="T50" fmla="*/ 4426 w 8591"/>
              <a:gd name="T51" fmla="*/ 454 h 2969"/>
              <a:gd name="T52" fmla="*/ 4598 w 8591"/>
              <a:gd name="T53" fmla="*/ 495 h 2969"/>
              <a:gd name="T54" fmla="*/ 4772 w 8591"/>
              <a:gd name="T55" fmla="*/ 542 h 2969"/>
              <a:gd name="T56" fmla="*/ 4946 w 8591"/>
              <a:gd name="T57" fmla="*/ 590 h 2969"/>
              <a:gd name="T58" fmla="*/ 5119 w 8591"/>
              <a:gd name="T59" fmla="*/ 643 h 2969"/>
              <a:gd name="T60" fmla="*/ 5293 w 8591"/>
              <a:gd name="T61" fmla="*/ 699 h 2969"/>
              <a:gd name="T62" fmla="*/ 5467 w 8591"/>
              <a:gd name="T63" fmla="*/ 761 h 2969"/>
              <a:gd name="T64" fmla="*/ 5640 w 8591"/>
              <a:gd name="T65" fmla="*/ 826 h 2969"/>
              <a:gd name="T66" fmla="*/ 5814 w 8591"/>
              <a:gd name="T67" fmla="*/ 897 h 2969"/>
              <a:gd name="T68" fmla="*/ 5988 w 8591"/>
              <a:gd name="T69" fmla="*/ 973 h 2969"/>
              <a:gd name="T70" fmla="*/ 6160 w 8591"/>
              <a:gd name="T71" fmla="*/ 1054 h 2969"/>
              <a:gd name="T72" fmla="*/ 6334 w 8591"/>
              <a:gd name="T73" fmla="*/ 1141 h 2969"/>
              <a:gd name="T74" fmla="*/ 6508 w 8591"/>
              <a:gd name="T75" fmla="*/ 1234 h 2969"/>
              <a:gd name="T76" fmla="*/ 6681 w 8591"/>
              <a:gd name="T77" fmla="*/ 1334 h 2969"/>
              <a:gd name="T78" fmla="*/ 6855 w 8591"/>
              <a:gd name="T79" fmla="*/ 1442 h 2969"/>
              <a:gd name="T80" fmla="*/ 7029 w 8591"/>
              <a:gd name="T81" fmla="*/ 1556 h 2969"/>
              <a:gd name="T82" fmla="*/ 7202 w 8591"/>
              <a:gd name="T83" fmla="*/ 1678 h 2969"/>
              <a:gd name="T84" fmla="*/ 7376 w 8591"/>
              <a:gd name="T85" fmla="*/ 1807 h 2969"/>
              <a:gd name="T86" fmla="*/ 7550 w 8591"/>
              <a:gd name="T87" fmla="*/ 1945 h 2969"/>
              <a:gd name="T88" fmla="*/ 7722 w 8591"/>
              <a:gd name="T89" fmla="*/ 2093 h 2969"/>
              <a:gd name="T90" fmla="*/ 7896 w 8591"/>
              <a:gd name="T91" fmla="*/ 2248 h 2969"/>
              <a:gd name="T92" fmla="*/ 8070 w 8591"/>
              <a:gd name="T93" fmla="*/ 2414 h 2969"/>
              <a:gd name="T94" fmla="*/ 8243 w 8591"/>
              <a:gd name="T95" fmla="*/ 2589 h 2969"/>
              <a:gd name="T96" fmla="*/ 8417 w 8591"/>
              <a:gd name="T97" fmla="*/ 2774 h 2969"/>
              <a:gd name="T98" fmla="*/ 8591 w 8591"/>
              <a:gd name="T99" fmla="*/ 2969 h 29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591" h="2969">
                <a:moveTo>
                  <a:pt x="0" y="0"/>
                </a:moveTo>
                <a:lnTo>
                  <a:pt x="0" y="0"/>
                </a:lnTo>
                <a:lnTo>
                  <a:pt x="43" y="1"/>
                </a:lnTo>
                <a:lnTo>
                  <a:pt x="86" y="2"/>
                </a:lnTo>
                <a:lnTo>
                  <a:pt x="129" y="5"/>
                </a:lnTo>
                <a:lnTo>
                  <a:pt x="174" y="6"/>
                </a:lnTo>
                <a:lnTo>
                  <a:pt x="217" y="8"/>
                </a:lnTo>
                <a:lnTo>
                  <a:pt x="260" y="9"/>
                </a:lnTo>
                <a:lnTo>
                  <a:pt x="303" y="11"/>
                </a:lnTo>
                <a:lnTo>
                  <a:pt x="347" y="12"/>
                </a:lnTo>
                <a:lnTo>
                  <a:pt x="390" y="14"/>
                </a:lnTo>
                <a:lnTo>
                  <a:pt x="434" y="15"/>
                </a:lnTo>
                <a:lnTo>
                  <a:pt x="477" y="17"/>
                </a:lnTo>
                <a:lnTo>
                  <a:pt x="521" y="19"/>
                </a:lnTo>
                <a:lnTo>
                  <a:pt x="564" y="21"/>
                </a:lnTo>
                <a:lnTo>
                  <a:pt x="607" y="23"/>
                </a:lnTo>
                <a:lnTo>
                  <a:pt x="650" y="24"/>
                </a:lnTo>
                <a:lnTo>
                  <a:pt x="694" y="26"/>
                </a:lnTo>
                <a:lnTo>
                  <a:pt x="738" y="28"/>
                </a:lnTo>
                <a:lnTo>
                  <a:pt x="781" y="30"/>
                </a:lnTo>
                <a:lnTo>
                  <a:pt x="824" y="32"/>
                </a:lnTo>
                <a:lnTo>
                  <a:pt x="867" y="35"/>
                </a:lnTo>
                <a:lnTo>
                  <a:pt x="911" y="36"/>
                </a:lnTo>
                <a:lnTo>
                  <a:pt x="955" y="38"/>
                </a:lnTo>
                <a:lnTo>
                  <a:pt x="998" y="40"/>
                </a:lnTo>
                <a:lnTo>
                  <a:pt x="1041" y="43"/>
                </a:lnTo>
                <a:lnTo>
                  <a:pt x="1084" y="45"/>
                </a:lnTo>
                <a:lnTo>
                  <a:pt x="1128" y="48"/>
                </a:lnTo>
                <a:lnTo>
                  <a:pt x="1171" y="50"/>
                </a:lnTo>
                <a:lnTo>
                  <a:pt x="1215" y="52"/>
                </a:lnTo>
                <a:lnTo>
                  <a:pt x="1258" y="54"/>
                </a:lnTo>
                <a:lnTo>
                  <a:pt x="1302" y="57"/>
                </a:lnTo>
                <a:lnTo>
                  <a:pt x="1345" y="59"/>
                </a:lnTo>
                <a:lnTo>
                  <a:pt x="1388" y="63"/>
                </a:lnTo>
                <a:lnTo>
                  <a:pt x="1431" y="65"/>
                </a:lnTo>
                <a:lnTo>
                  <a:pt x="1475" y="68"/>
                </a:lnTo>
                <a:lnTo>
                  <a:pt x="1519" y="70"/>
                </a:lnTo>
                <a:lnTo>
                  <a:pt x="1562" y="73"/>
                </a:lnTo>
                <a:lnTo>
                  <a:pt x="1605" y="75"/>
                </a:lnTo>
                <a:lnTo>
                  <a:pt x="1648" y="79"/>
                </a:lnTo>
                <a:lnTo>
                  <a:pt x="1692" y="82"/>
                </a:lnTo>
                <a:lnTo>
                  <a:pt x="1736" y="85"/>
                </a:lnTo>
                <a:lnTo>
                  <a:pt x="1779" y="88"/>
                </a:lnTo>
                <a:lnTo>
                  <a:pt x="1822" y="92"/>
                </a:lnTo>
                <a:lnTo>
                  <a:pt x="1865" y="95"/>
                </a:lnTo>
                <a:lnTo>
                  <a:pt x="1909" y="98"/>
                </a:lnTo>
                <a:lnTo>
                  <a:pt x="1952" y="101"/>
                </a:lnTo>
                <a:lnTo>
                  <a:pt x="1996" y="104"/>
                </a:lnTo>
                <a:lnTo>
                  <a:pt x="2039" y="108"/>
                </a:lnTo>
                <a:lnTo>
                  <a:pt x="2083" y="111"/>
                </a:lnTo>
                <a:lnTo>
                  <a:pt x="2126" y="115"/>
                </a:lnTo>
                <a:lnTo>
                  <a:pt x="2169" y="118"/>
                </a:lnTo>
                <a:lnTo>
                  <a:pt x="2212" y="123"/>
                </a:lnTo>
                <a:lnTo>
                  <a:pt x="2256" y="126"/>
                </a:lnTo>
                <a:lnTo>
                  <a:pt x="2300" y="130"/>
                </a:lnTo>
                <a:lnTo>
                  <a:pt x="2343" y="135"/>
                </a:lnTo>
                <a:lnTo>
                  <a:pt x="2386" y="139"/>
                </a:lnTo>
                <a:lnTo>
                  <a:pt x="2429" y="142"/>
                </a:lnTo>
                <a:lnTo>
                  <a:pt x="2473" y="146"/>
                </a:lnTo>
                <a:lnTo>
                  <a:pt x="2517" y="151"/>
                </a:lnTo>
                <a:lnTo>
                  <a:pt x="2560" y="155"/>
                </a:lnTo>
                <a:lnTo>
                  <a:pt x="2603" y="160"/>
                </a:lnTo>
                <a:lnTo>
                  <a:pt x="2646" y="165"/>
                </a:lnTo>
                <a:lnTo>
                  <a:pt x="2690" y="169"/>
                </a:lnTo>
                <a:lnTo>
                  <a:pt x="2733" y="174"/>
                </a:lnTo>
                <a:lnTo>
                  <a:pt x="2777" y="179"/>
                </a:lnTo>
                <a:lnTo>
                  <a:pt x="2820" y="184"/>
                </a:lnTo>
                <a:lnTo>
                  <a:pt x="2864" y="189"/>
                </a:lnTo>
                <a:lnTo>
                  <a:pt x="2907" y="194"/>
                </a:lnTo>
                <a:lnTo>
                  <a:pt x="2950" y="199"/>
                </a:lnTo>
                <a:lnTo>
                  <a:pt x="2993" y="204"/>
                </a:lnTo>
                <a:lnTo>
                  <a:pt x="3037" y="210"/>
                </a:lnTo>
                <a:lnTo>
                  <a:pt x="3081" y="215"/>
                </a:lnTo>
                <a:lnTo>
                  <a:pt x="3124" y="222"/>
                </a:lnTo>
                <a:lnTo>
                  <a:pt x="3167" y="227"/>
                </a:lnTo>
                <a:lnTo>
                  <a:pt x="3210" y="233"/>
                </a:lnTo>
                <a:lnTo>
                  <a:pt x="3254" y="239"/>
                </a:lnTo>
                <a:lnTo>
                  <a:pt x="3297" y="245"/>
                </a:lnTo>
                <a:lnTo>
                  <a:pt x="3341" y="252"/>
                </a:lnTo>
                <a:lnTo>
                  <a:pt x="3384" y="258"/>
                </a:lnTo>
                <a:lnTo>
                  <a:pt x="3427" y="264"/>
                </a:lnTo>
                <a:lnTo>
                  <a:pt x="3471" y="271"/>
                </a:lnTo>
                <a:lnTo>
                  <a:pt x="3514" y="277"/>
                </a:lnTo>
                <a:lnTo>
                  <a:pt x="3557" y="285"/>
                </a:lnTo>
                <a:lnTo>
                  <a:pt x="3601" y="291"/>
                </a:lnTo>
                <a:lnTo>
                  <a:pt x="3645" y="299"/>
                </a:lnTo>
                <a:lnTo>
                  <a:pt x="3688" y="306"/>
                </a:lnTo>
                <a:lnTo>
                  <a:pt x="3731" y="313"/>
                </a:lnTo>
                <a:lnTo>
                  <a:pt x="3774" y="320"/>
                </a:lnTo>
                <a:lnTo>
                  <a:pt x="3817" y="329"/>
                </a:lnTo>
                <a:lnTo>
                  <a:pt x="3862" y="336"/>
                </a:lnTo>
                <a:lnTo>
                  <a:pt x="3905" y="344"/>
                </a:lnTo>
                <a:lnTo>
                  <a:pt x="3948" y="353"/>
                </a:lnTo>
                <a:lnTo>
                  <a:pt x="3991" y="361"/>
                </a:lnTo>
                <a:lnTo>
                  <a:pt x="4035" y="370"/>
                </a:lnTo>
                <a:lnTo>
                  <a:pt x="4078" y="378"/>
                </a:lnTo>
                <a:lnTo>
                  <a:pt x="4122" y="387"/>
                </a:lnTo>
                <a:lnTo>
                  <a:pt x="4165" y="396"/>
                </a:lnTo>
                <a:lnTo>
                  <a:pt x="4208" y="405"/>
                </a:lnTo>
                <a:lnTo>
                  <a:pt x="4252" y="415"/>
                </a:lnTo>
                <a:lnTo>
                  <a:pt x="4295" y="423"/>
                </a:lnTo>
                <a:lnTo>
                  <a:pt x="4338" y="433"/>
                </a:lnTo>
                <a:lnTo>
                  <a:pt x="4382" y="444"/>
                </a:lnTo>
                <a:lnTo>
                  <a:pt x="4426" y="454"/>
                </a:lnTo>
                <a:lnTo>
                  <a:pt x="4469" y="464"/>
                </a:lnTo>
                <a:lnTo>
                  <a:pt x="4512" y="474"/>
                </a:lnTo>
                <a:lnTo>
                  <a:pt x="4555" y="485"/>
                </a:lnTo>
                <a:lnTo>
                  <a:pt x="4598" y="495"/>
                </a:lnTo>
                <a:lnTo>
                  <a:pt x="4643" y="507"/>
                </a:lnTo>
                <a:lnTo>
                  <a:pt x="4686" y="518"/>
                </a:lnTo>
                <a:lnTo>
                  <a:pt x="4729" y="530"/>
                </a:lnTo>
                <a:lnTo>
                  <a:pt x="4772" y="542"/>
                </a:lnTo>
                <a:lnTo>
                  <a:pt x="4816" y="553"/>
                </a:lnTo>
                <a:lnTo>
                  <a:pt x="4859" y="565"/>
                </a:lnTo>
                <a:lnTo>
                  <a:pt x="4903" y="578"/>
                </a:lnTo>
                <a:lnTo>
                  <a:pt x="4946" y="590"/>
                </a:lnTo>
                <a:lnTo>
                  <a:pt x="4989" y="603"/>
                </a:lnTo>
                <a:lnTo>
                  <a:pt x="5033" y="616"/>
                </a:lnTo>
                <a:lnTo>
                  <a:pt x="5076" y="630"/>
                </a:lnTo>
                <a:lnTo>
                  <a:pt x="5119" y="643"/>
                </a:lnTo>
                <a:lnTo>
                  <a:pt x="5163" y="657"/>
                </a:lnTo>
                <a:lnTo>
                  <a:pt x="5207" y="670"/>
                </a:lnTo>
                <a:lnTo>
                  <a:pt x="5250" y="686"/>
                </a:lnTo>
                <a:lnTo>
                  <a:pt x="5293" y="699"/>
                </a:lnTo>
                <a:lnTo>
                  <a:pt x="5336" y="715"/>
                </a:lnTo>
                <a:lnTo>
                  <a:pt x="5379" y="730"/>
                </a:lnTo>
                <a:lnTo>
                  <a:pt x="5424" y="746"/>
                </a:lnTo>
                <a:lnTo>
                  <a:pt x="5467" y="761"/>
                </a:lnTo>
                <a:lnTo>
                  <a:pt x="5510" y="777"/>
                </a:lnTo>
                <a:lnTo>
                  <a:pt x="5553" y="793"/>
                </a:lnTo>
                <a:lnTo>
                  <a:pt x="5597" y="810"/>
                </a:lnTo>
                <a:lnTo>
                  <a:pt x="5640" y="826"/>
                </a:lnTo>
                <a:lnTo>
                  <a:pt x="5684" y="843"/>
                </a:lnTo>
                <a:lnTo>
                  <a:pt x="5727" y="862"/>
                </a:lnTo>
                <a:lnTo>
                  <a:pt x="5770" y="879"/>
                </a:lnTo>
                <a:lnTo>
                  <a:pt x="5814" y="897"/>
                </a:lnTo>
                <a:lnTo>
                  <a:pt x="5857" y="915"/>
                </a:lnTo>
                <a:lnTo>
                  <a:pt x="5900" y="935"/>
                </a:lnTo>
                <a:lnTo>
                  <a:pt x="5944" y="954"/>
                </a:lnTo>
                <a:lnTo>
                  <a:pt x="5988" y="973"/>
                </a:lnTo>
                <a:lnTo>
                  <a:pt x="6031" y="993"/>
                </a:lnTo>
                <a:lnTo>
                  <a:pt x="6074" y="1013"/>
                </a:lnTo>
                <a:lnTo>
                  <a:pt x="6117" y="1034"/>
                </a:lnTo>
                <a:lnTo>
                  <a:pt x="6160" y="1054"/>
                </a:lnTo>
                <a:lnTo>
                  <a:pt x="6204" y="1075"/>
                </a:lnTo>
                <a:lnTo>
                  <a:pt x="6248" y="1097"/>
                </a:lnTo>
                <a:lnTo>
                  <a:pt x="6291" y="1119"/>
                </a:lnTo>
                <a:lnTo>
                  <a:pt x="6334" y="1141"/>
                </a:lnTo>
                <a:lnTo>
                  <a:pt x="6378" y="1165"/>
                </a:lnTo>
                <a:lnTo>
                  <a:pt x="6421" y="1187"/>
                </a:lnTo>
                <a:lnTo>
                  <a:pt x="6464" y="1211"/>
                </a:lnTo>
                <a:lnTo>
                  <a:pt x="6508" y="1234"/>
                </a:lnTo>
                <a:lnTo>
                  <a:pt x="6551" y="1259"/>
                </a:lnTo>
                <a:lnTo>
                  <a:pt x="6595" y="1284"/>
                </a:lnTo>
                <a:lnTo>
                  <a:pt x="6638" y="1310"/>
                </a:lnTo>
                <a:lnTo>
                  <a:pt x="6681" y="1334"/>
                </a:lnTo>
                <a:lnTo>
                  <a:pt x="6724" y="1361"/>
                </a:lnTo>
                <a:lnTo>
                  <a:pt x="6769" y="1387"/>
                </a:lnTo>
                <a:lnTo>
                  <a:pt x="6812" y="1414"/>
                </a:lnTo>
                <a:lnTo>
                  <a:pt x="6855" y="1442"/>
                </a:lnTo>
                <a:lnTo>
                  <a:pt x="6898" y="1470"/>
                </a:lnTo>
                <a:lnTo>
                  <a:pt x="6941" y="1498"/>
                </a:lnTo>
                <a:lnTo>
                  <a:pt x="6985" y="1527"/>
                </a:lnTo>
                <a:lnTo>
                  <a:pt x="7029" y="1556"/>
                </a:lnTo>
                <a:lnTo>
                  <a:pt x="7072" y="1586"/>
                </a:lnTo>
                <a:lnTo>
                  <a:pt x="7115" y="1616"/>
                </a:lnTo>
                <a:lnTo>
                  <a:pt x="7159" y="1647"/>
                </a:lnTo>
                <a:lnTo>
                  <a:pt x="7202" y="1678"/>
                </a:lnTo>
                <a:lnTo>
                  <a:pt x="7245" y="1709"/>
                </a:lnTo>
                <a:lnTo>
                  <a:pt x="7289" y="1741"/>
                </a:lnTo>
                <a:lnTo>
                  <a:pt x="7332" y="1774"/>
                </a:lnTo>
                <a:lnTo>
                  <a:pt x="7376" y="1807"/>
                </a:lnTo>
                <a:lnTo>
                  <a:pt x="7419" y="1841"/>
                </a:lnTo>
                <a:lnTo>
                  <a:pt x="7462" y="1876"/>
                </a:lnTo>
                <a:lnTo>
                  <a:pt x="7505" y="1910"/>
                </a:lnTo>
                <a:lnTo>
                  <a:pt x="7550" y="1945"/>
                </a:lnTo>
                <a:lnTo>
                  <a:pt x="7593" y="1981"/>
                </a:lnTo>
                <a:lnTo>
                  <a:pt x="7636" y="2017"/>
                </a:lnTo>
                <a:lnTo>
                  <a:pt x="7679" y="2055"/>
                </a:lnTo>
                <a:lnTo>
                  <a:pt x="7722" y="2093"/>
                </a:lnTo>
                <a:lnTo>
                  <a:pt x="7766" y="2130"/>
                </a:lnTo>
                <a:lnTo>
                  <a:pt x="7810" y="2169"/>
                </a:lnTo>
                <a:lnTo>
                  <a:pt x="7853" y="2209"/>
                </a:lnTo>
                <a:lnTo>
                  <a:pt x="7896" y="2248"/>
                </a:lnTo>
                <a:lnTo>
                  <a:pt x="7940" y="2289"/>
                </a:lnTo>
                <a:lnTo>
                  <a:pt x="7983" y="2330"/>
                </a:lnTo>
                <a:lnTo>
                  <a:pt x="8026" y="2372"/>
                </a:lnTo>
                <a:lnTo>
                  <a:pt x="8070" y="2414"/>
                </a:lnTo>
                <a:lnTo>
                  <a:pt x="8114" y="2457"/>
                </a:lnTo>
                <a:lnTo>
                  <a:pt x="8157" y="2500"/>
                </a:lnTo>
                <a:lnTo>
                  <a:pt x="8200" y="2544"/>
                </a:lnTo>
                <a:lnTo>
                  <a:pt x="8243" y="2589"/>
                </a:lnTo>
                <a:lnTo>
                  <a:pt x="8286" y="2634"/>
                </a:lnTo>
                <a:lnTo>
                  <a:pt x="8331" y="2680"/>
                </a:lnTo>
                <a:lnTo>
                  <a:pt x="8374" y="2726"/>
                </a:lnTo>
                <a:lnTo>
                  <a:pt x="8417" y="2774"/>
                </a:lnTo>
                <a:lnTo>
                  <a:pt x="8460" y="2822"/>
                </a:lnTo>
                <a:lnTo>
                  <a:pt x="8503" y="2870"/>
                </a:lnTo>
                <a:lnTo>
                  <a:pt x="8547" y="2920"/>
                </a:lnTo>
                <a:lnTo>
                  <a:pt x="8591" y="2969"/>
                </a:lnTo>
              </a:path>
            </a:pathLst>
          </a:custGeom>
          <a:noFill/>
          <a:ln w="28575" cmpd="sng">
            <a:solidFill>
              <a:srgbClr val="FF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93" name="Freeform 169"/>
          <p:cNvSpPr>
            <a:spLocks/>
          </p:cNvSpPr>
          <p:nvPr/>
        </p:nvSpPr>
        <p:spPr bwMode="auto">
          <a:xfrm>
            <a:off x="5738813" y="2181225"/>
            <a:ext cx="1574800" cy="1525588"/>
          </a:xfrm>
          <a:custGeom>
            <a:avLst/>
            <a:gdLst>
              <a:gd name="T0" fmla="*/ 130 w 8632"/>
              <a:gd name="T1" fmla="*/ 153 h 12709"/>
              <a:gd name="T2" fmla="*/ 304 w 8632"/>
              <a:gd name="T3" fmla="*/ 366 h 12709"/>
              <a:gd name="T4" fmla="*/ 476 w 8632"/>
              <a:gd name="T5" fmla="*/ 590 h 12709"/>
              <a:gd name="T6" fmla="*/ 650 w 8632"/>
              <a:gd name="T7" fmla="*/ 825 h 12709"/>
              <a:gd name="T8" fmla="*/ 824 w 8632"/>
              <a:gd name="T9" fmla="*/ 1070 h 12709"/>
              <a:gd name="T10" fmla="*/ 997 w 8632"/>
              <a:gd name="T11" fmla="*/ 1326 h 12709"/>
              <a:gd name="T12" fmla="*/ 1171 w 8632"/>
              <a:gd name="T13" fmla="*/ 1591 h 12709"/>
              <a:gd name="T14" fmla="*/ 1345 w 8632"/>
              <a:gd name="T15" fmla="*/ 1866 h 12709"/>
              <a:gd name="T16" fmla="*/ 1518 w 8632"/>
              <a:gd name="T17" fmla="*/ 2152 h 12709"/>
              <a:gd name="T18" fmla="*/ 1692 w 8632"/>
              <a:gd name="T19" fmla="*/ 2446 h 12709"/>
              <a:gd name="T20" fmla="*/ 1865 w 8632"/>
              <a:gd name="T21" fmla="*/ 2749 h 12709"/>
              <a:gd name="T22" fmla="*/ 2037 w 8632"/>
              <a:gd name="T23" fmla="*/ 3059 h 12709"/>
              <a:gd name="T24" fmla="*/ 2211 w 8632"/>
              <a:gd name="T25" fmla="*/ 3377 h 12709"/>
              <a:gd name="T26" fmla="*/ 2385 w 8632"/>
              <a:gd name="T27" fmla="*/ 3701 h 12709"/>
              <a:gd name="T28" fmla="*/ 2558 w 8632"/>
              <a:gd name="T29" fmla="*/ 4031 h 12709"/>
              <a:gd name="T30" fmla="*/ 2732 w 8632"/>
              <a:gd name="T31" fmla="*/ 4366 h 12709"/>
              <a:gd name="T32" fmla="*/ 2906 w 8632"/>
              <a:gd name="T33" fmla="*/ 4705 h 12709"/>
              <a:gd name="T34" fmla="*/ 3079 w 8632"/>
              <a:gd name="T35" fmla="*/ 5045 h 12709"/>
              <a:gd name="T36" fmla="*/ 3253 w 8632"/>
              <a:gd name="T37" fmla="*/ 5387 h 12709"/>
              <a:gd name="T38" fmla="*/ 3427 w 8632"/>
              <a:gd name="T39" fmla="*/ 5729 h 12709"/>
              <a:gd name="T40" fmla="*/ 3599 w 8632"/>
              <a:gd name="T41" fmla="*/ 6071 h 12709"/>
              <a:gd name="T42" fmla="*/ 3773 w 8632"/>
              <a:gd name="T43" fmla="*/ 6410 h 12709"/>
              <a:gd name="T44" fmla="*/ 3946 w 8632"/>
              <a:gd name="T45" fmla="*/ 6748 h 12709"/>
              <a:gd name="T46" fmla="*/ 4120 w 8632"/>
              <a:gd name="T47" fmla="*/ 7082 h 12709"/>
              <a:gd name="T48" fmla="*/ 4294 w 8632"/>
              <a:gd name="T49" fmla="*/ 7410 h 12709"/>
              <a:gd name="T50" fmla="*/ 4467 w 8632"/>
              <a:gd name="T51" fmla="*/ 7733 h 12709"/>
              <a:gd name="T52" fmla="*/ 4641 w 8632"/>
              <a:gd name="T53" fmla="*/ 8048 h 12709"/>
              <a:gd name="T54" fmla="*/ 4815 w 8632"/>
              <a:gd name="T55" fmla="*/ 8358 h 12709"/>
              <a:gd name="T56" fmla="*/ 4988 w 8632"/>
              <a:gd name="T57" fmla="*/ 8657 h 12709"/>
              <a:gd name="T58" fmla="*/ 5161 w 8632"/>
              <a:gd name="T59" fmla="*/ 8950 h 12709"/>
              <a:gd name="T60" fmla="*/ 5335 w 8632"/>
              <a:gd name="T61" fmla="*/ 9232 h 12709"/>
              <a:gd name="T62" fmla="*/ 5508 w 8632"/>
              <a:gd name="T63" fmla="*/ 9505 h 12709"/>
              <a:gd name="T64" fmla="*/ 5682 w 8632"/>
              <a:gd name="T65" fmla="*/ 9768 h 12709"/>
              <a:gd name="T66" fmla="*/ 5856 w 8632"/>
              <a:gd name="T67" fmla="*/ 10020 h 12709"/>
              <a:gd name="T68" fmla="*/ 6029 w 8632"/>
              <a:gd name="T69" fmla="*/ 10262 h 12709"/>
              <a:gd name="T70" fmla="*/ 6203 w 8632"/>
              <a:gd name="T71" fmla="*/ 10494 h 12709"/>
              <a:gd name="T72" fmla="*/ 6377 w 8632"/>
              <a:gd name="T73" fmla="*/ 10715 h 12709"/>
              <a:gd name="T74" fmla="*/ 6550 w 8632"/>
              <a:gd name="T75" fmla="*/ 10925 h 12709"/>
              <a:gd name="T76" fmla="*/ 6723 w 8632"/>
              <a:gd name="T77" fmla="*/ 11126 h 12709"/>
              <a:gd name="T78" fmla="*/ 6897 w 8632"/>
              <a:gd name="T79" fmla="*/ 11315 h 12709"/>
              <a:gd name="T80" fmla="*/ 7070 w 8632"/>
              <a:gd name="T81" fmla="*/ 11495 h 12709"/>
              <a:gd name="T82" fmla="*/ 7244 w 8632"/>
              <a:gd name="T83" fmla="*/ 11665 h 12709"/>
              <a:gd name="T84" fmla="*/ 7418 w 8632"/>
              <a:gd name="T85" fmla="*/ 11825 h 12709"/>
              <a:gd name="T86" fmla="*/ 7591 w 8632"/>
              <a:gd name="T87" fmla="*/ 11976 h 12709"/>
              <a:gd name="T88" fmla="*/ 7765 w 8632"/>
              <a:gd name="T89" fmla="*/ 12118 h 12709"/>
              <a:gd name="T90" fmla="*/ 7939 w 8632"/>
              <a:gd name="T91" fmla="*/ 12252 h 12709"/>
              <a:gd name="T92" fmla="*/ 8112 w 8632"/>
              <a:gd name="T93" fmla="*/ 12378 h 12709"/>
              <a:gd name="T94" fmla="*/ 8285 w 8632"/>
              <a:gd name="T95" fmla="*/ 12495 h 12709"/>
              <a:gd name="T96" fmla="*/ 8459 w 8632"/>
              <a:gd name="T97" fmla="*/ 12606 h 12709"/>
              <a:gd name="T98" fmla="*/ 8632 w 8632"/>
              <a:gd name="T99" fmla="*/ 12709 h 12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32" h="12709">
                <a:moveTo>
                  <a:pt x="0" y="0"/>
                </a:moveTo>
                <a:lnTo>
                  <a:pt x="43" y="51"/>
                </a:lnTo>
                <a:lnTo>
                  <a:pt x="86" y="101"/>
                </a:lnTo>
                <a:lnTo>
                  <a:pt x="130" y="153"/>
                </a:lnTo>
                <a:lnTo>
                  <a:pt x="173" y="205"/>
                </a:lnTo>
                <a:lnTo>
                  <a:pt x="216" y="259"/>
                </a:lnTo>
                <a:lnTo>
                  <a:pt x="260" y="312"/>
                </a:lnTo>
                <a:lnTo>
                  <a:pt x="304" y="366"/>
                </a:lnTo>
                <a:lnTo>
                  <a:pt x="347" y="421"/>
                </a:lnTo>
                <a:lnTo>
                  <a:pt x="390" y="477"/>
                </a:lnTo>
                <a:lnTo>
                  <a:pt x="433" y="533"/>
                </a:lnTo>
                <a:lnTo>
                  <a:pt x="476" y="590"/>
                </a:lnTo>
                <a:lnTo>
                  <a:pt x="521" y="648"/>
                </a:lnTo>
                <a:lnTo>
                  <a:pt x="564" y="706"/>
                </a:lnTo>
                <a:lnTo>
                  <a:pt x="607" y="765"/>
                </a:lnTo>
                <a:lnTo>
                  <a:pt x="650" y="825"/>
                </a:lnTo>
                <a:lnTo>
                  <a:pt x="694" y="885"/>
                </a:lnTo>
                <a:lnTo>
                  <a:pt x="737" y="946"/>
                </a:lnTo>
                <a:lnTo>
                  <a:pt x="780" y="1008"/>
                </a:lnTo>
                <a:lnTo>
                  <a:pt x="824" y="1070"/>
                </a:lnTo>
                <a:lnTo>
                  <a:pt x="867" y="1132"/>
                </a:lnTo>
                <a:lnTo>
                  <a:pt x="911" y="1196"/>
                </a:lnTo>
                <a:lnTo>
                  <a:pt x="954" y="1260"/>
                </a:lnTo>
                <a:lnTo>
                  <a:pt x="997" y="1326"/>
                </a:lnTo>
                <a:lnTo>
                  <a:pt x="1040" y="1390"/>
                </a:lnTo>
                <a:lnTo>
                  <a:pt x="1085" y="1457"/>
                </a:lnTo>
                <a:lnTo>
                  <a:pt x="1128" y="1523"/>
                </a:lnTo>
                <a:lnTo>
                  <a:pt x="1171" y="1591"/>
                </a:lnTo>
                <a:lnTo>
                  <a:pt x="1214" y="1659"/>
                </a:lnTo>
                <a:lnTo>
                  <a:pt x="1257" y="1727"/>
                </a:lnTo>
                <a:lnTo>
                  <a:pt x="1301" y="1796"/>
                </a:lnTo>
                <a:lnTo>
                  <a:pt x="1345" y="1866"/>
                </a:lnTo>
                <a:lnTo>
                  <a:pt x="1388" y="1937"/>
                </a:lnTo>
                <a:lnTo>
                  <a:pt x="1431" y="2008"/>
                </a:lnTo>
                <a:lnTo>
                  <a:pt x="1475" y="2080"/>
                </a:lnTo>
                <a:lnTo>
                  <a:pt x="1518" y="2152"/>
                </a:lnTo>
                <a:lnTo>
                  <a:pt x="1561" y="2225"/>
                </a:lnTo>
                <a:lnTo>
                  <a:pt x="1605" y="2298"/>
                </a:lnTo>
                <a:lnTo>
                  <a:pt x="1648" y="2371"/>
                </a:lnTo>
                <a:lnTo>
                  <a:pt x="1692" y="2446"/>
                </a:lnTo>
                <a:lnTo>
                  <a:pt x="1735" y="2520"/>
                </a:lnTo>
                <a:lnTo>
                  <a:pt x="1777" y="2596"/>
                </a:lnTo>
                <a:lnTo>
                  <a:pt x="1820" y="2671"/>
                </a:lnTo>
                <a:lnTo>
                  <a:pt x="1865" y="2749"/>
                </a:lnTo>
                <a:lnTo>
                  <a:pt x="1908" y="2825"/>
                </a:lnTo>
                <a:lnTo>
                  <a:pt x="1951" y="2902"/>
                </a:lnTo>
                <a:lnTo>
                  <a:pt x="1994" y="2981"/>
                </a:lnTo>
                <a:lnTo>
                  <a:pt x="2037" y="3059"/>
                </a:lnTo>
                <a:lnTo>
                  <a:pt x="2081" y="3138"/>
                </a:lnTo>
                <a:lnTo>
                  <a:pt x="2125" y="3217"/>
                </a:lnTo>
                <a:lnTo>
                  <a:pt x="2168" y="3297"/>
                </a:lnTo>
                <a:lnTo>
                  <a:pt x="2211" y="3377"/>
                </a:lnTo>
                <a:lnTo>
                  <a:pt x="2255" y="3458"/>
                </a:lnTo>
                <a:lnTo>
                  <a:pt x="2298" y="3538"/>
                </a:lnTo>
                <a:lnTo>
                  <a:pt x="2341" y="3620"/>
                </a:lnTo>
                <a:lnTo>
                  <a:pt x="2385" y="3701"/>
                </a:lnTo>
                <a:lnTo>
                  <a:pt x="2428" y="3783"/>
                </a:lnTo>
                <a:lnTo>
                  <a:pt x="2472" y="3866"/>
                </a:lnTo>
                <a:lnTo>
                  <a:pt x="2515" y="3949"/>
                </a:lnTo>
                <a:lnTo>
                  <a:pt x="2558" y="4031"/>
                </a:lnTo>
                <a:lnTo>
                  <a:pt x="2601" y="4115"/>
                </a:lnTo>
                <a:lnTo>
                  <a:pt x="2646" y="4198"/>
                </a:lnTo>
                <a:lnTo>
                  <a:pt x="2689" y="4281"/>
                </a:lnTo>
                <a:lnTo>
                  <a:pt x="2732" y="4366"/>
                </a:lnTo>
                <a:lnTo>
                  <a:pt x="2775" y="4450"/>
                </a:lnTo>
                <a:lnTo>
                  <a:pt x="2818" y="4535"/>
                </a:lnTo>
                <a:lnTo>
                  <a:pt x="2862" y="4620"/>
                </a:lnTo>
                <a:lnTo>
                  <a:pt x="2906" y="4705"/>
                </a:lnTo>
                <a:lnTo>
                  <a:pt x="2949" y="4790"/>
                </a:lnTo>
                <a:lnTo>
                  <a:pt x="2992" y="4874"/>
                </a:lnTo>
                <a:lnTo>
                  <a:pt x="3036" y="4959"/>
                </a:lnTo>
                <a:lnTo>
                  <a:pt x="3079" y="5045"/>
                </a:lnTo>
                <a:lnTo>
                  <a:pt x="3122" y="5130"/>
                </a:lnTo>
                <a:lnTo>
                  <a:pt x="3166" y="5216"/>
                </a:lnTo>
                <a:lnTo>
                  <a:pt x="3209" y="5302"/>
                </a:lnTo>
                <a:lnTo>
                  <a:pt x="3253" y="5387"/>
                </a:lnTo>
                <a:lnTo>
                  <a:pt x="3296" y="5473"/>
                </a:lnTo>
                <a:lnTo>
                  <a:pt x="3339" y="5559"/>
                </a:lnTo>
                <a:lnTo>
                  <a:pt x="3382" y="5645"/>
                </a:lnTo>
                <a:lnTo>
                  <a:pt x="3427" y="5729"/>
                </a:lnTo>
                <a:lnTo>
                  <a:pt x="3470" y="5815"/>
                </a:lnTo>
                <a:lnTo>
                  <a:pt x="3513" y="5901"/>
                </a:lnTo>
                <a:lnTo>
                  <a:pt x="3556" y="5985"/>
                </a:lnTo>
                <a:lnTo>
                  <a:pt x="3599" y="6071"/>
                </a:lnTo>
                <a:lnTo>
                  <a:pt x="3643" y="6156"/>
                </a:lnTo>
                <a:lnTo>
                  <a:pt x="3687" y="6241"/>
                </a:lnTo>
                <a:lnTo>
                  <a:pt x="3730" y="6326"/>
                </a:lnTo>
                <a:lnTo>
                  <a:pt x="3773" y="6410"/>
                </a:lnTo>
                <a:lnTo>
                  <a:pt x="3817" y="6495"/>
                </a:lnTo>
                <a:lnTo>
                  <a:pt x="3860" y="6580"/>
                </a:lnTo>
                <a:lnTo>
                  <a:pt x="3903" y="6664"/>
                </a:lnTo>
                <a:lnTo>
                  <a:pt x="3946" y="6748"/>
                </a:lnTo>
                <a:lnTo>
                  <a:pt x="3990" y="6831"/>
                </a:lnTo>
                <a:lnTo>
                  <a:pt x="4034" y="6915"/>
                </a:lnTo>
                <a:lnTo>
                  <a:pt x="4077" y="6999"/>
                </a:lnTo>
                <a:lnTo>
                  <a:pt x="4120" y="7082"/>
                </a:lnTo>
                <a:lnTo>
                  <a:pt x="4163" y="7164"/>
                </a:lnTo>
                <a:lnTo>
                  <a:pt x="4207" y="7246"/>
                </a:lnTo>
                <a:lnTo>
                  <a:pt x="4251" y="7329"/>
                </a:lnTo>
                <a:lnTo>
                  <a:pt x="4294" y="7410"/>
                </a:lnTo>
                <a:lnTo>
                  <a:pt x="4337" y="7491"/>
                </a:lnTo>
                <a:lnTo>
                  <a:pt x="4380" y="7573"/>
                </a:lnTo>
                <a:lnTo>
                  <a:pt x="4424" y="7652"/>
                </a:lnTo>
                <a:lnTo>
                  <a:pt x="4467" y="7733"/>
                </a:lnTo>
                <a:lnTo>
                  <a:pt x="4511" y="7812"/>
                </a:lnTo>
                <a:lnTo>
                  <a:pt x="4554" y="7892"/>
                </a:lnTo>
                <a:lnTo>
                  <a:pt x="4598" y="7970"/>
                </a:lnTo>
                <a:lnTo>
                  <a:pt x="4641" y="8048"/>
                </a:lnTo>
                <a:lnTo>
                  <a:pt x="4684" y="8127"/>
                </a:lnTo>
                <a:lnTo>
                  <a:pt x="4727" y="8204"/>
                </a:lnTo>
                <a:lnTo>
                  <a:pt x="4771" y="8280"/>
                </a:lnTo>
                <a:lnTo>
                  <a:pt x="4815" y="8358"/>
                </a:lnTo>
                <a:lnTo>
                  <a:pt x="4858" y="8433"/>
                </a:lnTo>
                <a:lnTo>
                  <a:pt x="4901" y="8509"/>
                </a:lnTo>
                <a:lnTo>
                  <a:pt x="4944" y="8583"/>
                </a:lnTo>
                <a:lnTo>
                  <a:pt x="4988" y="8657"/>
                </a:lnTo>
                <a:lnTo>
                  <a:pt x="5032" y="8732"/>
                </a:lnTo>
                <a:lnTo>
                  <a:pt x="5075" y="8805"/>
                </a:lnTo>
                <a:lnTo>
                  <a:pt x="5118" y="8878"/>
                </a:lnTo>
                <a:lnTo>
                  <a:pt x="5161" y="8950"/>
                </a:lnTo>
                <a:lnTo>
                  <a:pt x="5205" y="9022"/>
                </a:lnTo>
                <a:lnTo>
                  <a:pt x="5248" y="9092"/>
                </a:lnTo>
                <a:lnTo>
                  <a:pt x="5292" y="9162"/>
                </a:lnTo>
                <a:lnTo>
                  <a:pt x="5335" y="9232"/>
                </a:lnTo>
                <a:lnTo>
                  <a:pt x="5379" y="9301"/>
                </a:lnTo>
                <a:lnTo>
                  <a:pt x="5422" y="9370"/>
                </a:lnTo>
                <a:lnTo>
                  <a:pt x="5465" y="9437"/>
                </a:lnTo>
                <a:lnTo>
                  <a:pt x="5508" y="9505"/>
                </a:lnTo>
                <a:lnTo>
                  <a:pt x="5552" y="9571"/>
                </a:lnTo>
                <a:lnTo>
                  <a:pt x="5596" y="9638"/>
                </a:lnTo>
                <a:lnTo>
                  <a:pt x="5639" y="9704"/>
                </a:lnTo>
                <a:lnTo>
                  <a:pt x="5682" y="9768"/>
                </a:lnTo>
                <a:lnTo>
                  <a:pt x="5725" y="9831"/>
                </a:lnTo>
                <a:lnTo>
                  <a:pt x="5769" y="9896"/>
                </a:lnTo>
                <a:lnTo>
                  <a:pt x="5813" y="9958"/>
                </a:lnTo>
                <a:lnTo>
                  <a:pt x="5856" y="10020"/>
                </a:lnTo>
                <a:lnTo>
                  <a:pt x="5899" y="10082"/>
                </a:lnTo>
                <a:lnTo>
                  <a:pt x="5942" y="10143"/>
                </a:lnTo>
                <a:lnTo>
                  <a:pt x="5986" y="10203"/>
                </a:lnTo>
                <a:lnTo>
                  <a:pt x="6029" y="10262"/>
                </a:lnTo>
                <a:lnTo>
                  <a:pt x="6073" y="10321"/>
                </a:lnTo>
                <a:lnTo>
                  <a:pt x="6116" y="10379"/>
                </a:lnTo>
                <a:lnTo>
                  <a:pt x="6160" y="10437"/>
                </a:lnTo>
                <a:lnTo>
                  <a:pt x="6203" y="10494"/>
                </a:lnTo>
                <a:lnTo>
                  <a:pt x="6246" y="10550"/>
                </a:lnTo>
                <a:lnTo>
                  <a:pt x="6289" y="10606"/>
                </a:lnTo>
                <a:lnTo>
                  <a:pt x="6333" y="10661"/>
                </a:lnTo>
                <a:lnTo>
                  <a:pt x="6377" y="10715"/>
                </a:lnTo>
                <a:lnTo>
                  <a:pt x="6420" y="10768"/>
                </a:lnTo>
                <a:lnTo>
                  <a:pt x="6463" y="10822"/>
                </a:lnTo>
                <a:lnTo>
                  <a:pt x="6506" y="10873"/>
                </a:lnTo>
                <a:lnTo>
                  <a:pt x="6550" y="10925"/>
                </a:lnTo>
                <a:lnTo>
                  <a:pt x="6594" y="10976"/>
                </a:lnTo>
                <a:lnTo>
                  <a:pt x="6637" y="11027"/>
                </a:lnTo>
                <a:lnTo>
                  <a:pt x="6680" y="11076"/>
                </a:lnTo>
                <a:lnTo>
                  <a:pt x="6723" y="11126"/>
                </a:lnTo>
                <a:lnTo>
                  <a:pt x="6767" y="11174"/>
                </a:lnTo>
                <a:lnTo>
                  <a:pt x="6810" y="11221"/>
                </a:lnTo>
                <a:lnTo>
                  <a:pt x="6854" y="11269"/>
                </a:lnTo>
                <a:lnTo>
                  <a:pt x="6897" y="11315"/>
                </a:lnTo>
                <a:lnTo>
                  <a:pt x="6941" y="11361"/>
                </a:lnTo>
                <a:lnTo>
                  <a:pt x="6984" y="11406"/>
                </a:lnTo>
                <a:lnTo>
                  <a:pt x="7027" y="11451"/>
                </a:lnTo>
                <a:lnTo>
                  <a:pt x="7070" y="11495"/>
                </a:lnTo>
                <a:lnTo>
                  <a:pt x="7113" y="11538"/>
                </a:lnTo>
                <a:lnTo>
                  <a:pt x="7158" y="11581"/>
                </a:lnTo>
                <a:lnTo>
                  <a:pt x="7201" y="11623"/>
                </a:lnTo>
                <a:lnTo>
                  <a:pt x="7244" y="11665"/>
                </a:lnTo>
                <a:lnTo>
                  <a:pt x="7287" y="11706"/>
                </a:lnTo>
                <a:lnTo>
                  <a:pt x="7331" y="11747"/>
                </a:lnTo>
                <a:lnTo>
                  <a:pt x="7374" y="11786"/>
                </a:lnTo>
                <a:lnTo>
                  <a:pt x="7418" y="11825"/>
                </a:lnTo>
                <a:lnTo>
                  <a:pt x="7461" y="11864"/>
                </a:lnTo>
                <a:lnTo>
                  <a:pt x="7504" y="11902"/>
                </a:lnTo>
                <a:lnTo>
                  <a:pt x="7548" y="11940"/>
                </a:lnTo>
                <a:lnTo>
                  <a:pt x="7591" y="11976"/>
                </a:lnTo>
                <a:lnTo>
                  <a:pt x="7634" y="12013"/>
                </a:lnTo>
                <a:lnTo>
                  <a:pt x="7678" y="12048"/>
                </a:lnTo>
                <a:lnTo>
                  <a:pt x="7722" y="12084"/>
                </a:lnTo>
                <a:lnTo>
                  <a:pt x="7765" y="12118"/>
                </a:lnTo>
                <a:lnTo>
                  <a:pt x="7808" y="12153"/>
                </a:lnTo>
                <a:lnTo>
                  <a:pt x="7851" y="12187"/>
                </a:lnTo>
                <a:lnTo>
                  <a:pt x="7894" y="12220"/>
                </a:lnTo>
                <a:lnTo>
                  <a:pt x="7939" y="12252"/>
                </a:lnTo>
                <a:lnTo>
                  <a:pt x="7982" y="12285"/>
                </a:lnTo>
                <a:lnTo>
                  <a:pt x="8025" y="12316"/>
                </a:lnTo>
                <a:lnTo>
                  <a:pt x="8068" y="12347"/>
                </a:lnTo>
                <a:lnTo>
                  <a:pt x="8112" y="12378"/>
                </a:lnTo>
                <a:lnTo>
                  <a:pt x="8155" y="12408"/>
                </a:lnTo>
                <a:lnTo>
                  <a:pt x="8199" y="12438"/>
                </a:lnTo>
                <a:lnTo>
                  <a:pt x="8242" y="12467"/>
                </a:lnTo>
                <a:lnTo>
                  <a:pt x="8285" y="12495"/>
                </a:lnTo>
                <a:lnTo>
                  <a:pt x="8329" y="12524"/>
                </a:lnTo>
                <a:lnTo>
                  <a:pt x="8372" y="12552"/>
                </a:lnTo>
                <a:lnTo>
                  <a:pt x="8415" y="12579"/>
                </a:lnTo>
                <a:lnTo>
                  <a:pt x="8459" y="12606"/>
                </a:lnTo>
                <a:lnTo>
                  <a:pt x="8503" y="12633"/>
                </a:lnTo>
                <a:lnTo>
                  <a:pt x="8546" y="12658"/>
                </a:lnTo>
                <a:lnTo>
                  <a:pt x="8589" y="12684"/>
                </a:lnTo>
                <a:lnTo>
                  <a:pt x="8632" y="12709"/>
                </a:lnTo>
              </a:path>
            </a:pathLst>
          </a:custGeom>
          <a:noFill/>
          <a:ln w="28575" cmpd="sng">
            <a:solidFill>
              <a:srgbClr val="FF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94" name="Freeform 170"/>
          <p:cNvSpPr>
            <a:spLocks/>
          </p:cNvSpPr>
          <p:nvPr/>
        </p:nvSpPr>
        <p:spPr bwMode="auto">
          <a:xfrm>
            <a:off x="7313613" y="3706813"/>
            <a:ext cx="808037" cy="139700"/>
          </a:xfrm>
          <a:custGeom>
            <a:avLst/>
            <a:gdLst>
              <a:gd name="T0" fmla="*/ 43 w 4426"/>
              <a:gd name="T1" fmla="*/ 25 h 1163"/>
              <a:gd name="T2" fmla="*/ 131 w 4426"/>
              <a:gd name="T3" fmla="*/ 73 h 1163"/>
              <a:gd name="T4" fmla="*/ 217 w 4426"/>
              <a:gd name="T5" fmla="*/ 119 h 1163"/>
              <a:gd name="T6" fmla="*/ 304 w 4426"/>
              <a:gd name="T7" fmla="*/ 164 h 1163"/>
              <a:gd name="T8" fmla="*/ 391 w 4426"/>
              <a:gd name="T9" fmla="*/ 208 h 1163"/>
              <a:gd name="T10" fmla="*/ 478 w 4426"/>
              <a:gd name="T11" fmla="*/ 250 h 1163"/>
              <a:gd name="T12" fmla="*/ 564 w 4426"/>
              <a:gd name="T13" fmla="*/ 291 h 1163"/>
              <a:gd name="T14" fmla="*/ 652 w 4426"/>
              <a:gd name="T15" fmla="*/ 330 h 1163"/>
              <a:gd name="T16" fmla="*/ 738 w 4426"/>
              <a:gd name="T17" fmla="*/ 367 h 1163"/>
              <a:gd name="T18" fmla="*/ 824 w 4426"/>
              <a:gd name="T19" fmla="*/ 404 h 1163"/>
              <a:gd name="T20" fmla="*/ 912 w 4426"/>
              <a:gd name="T21" fmla="*/ 439 h 1163"/>
              <a:gd name="T22" fmla="*/ 998 w 4426"/>
              <a:gd name="T23" fmla="*/ 474 h 1163"/>
              <a:gd name="T24" fmla="*/ 1085 w 4426"/>
              <a:gd name="T25" fmla="*/ 506 h 1163"/>
              <a:gd name="T26" fmla="*/ 1172 w 4426"/>
              <a:gd name="T27" fmla="*/ 538 h 1163"/>
              <a:gd name="T28" fmla="*/ 1259 w 4426"/>
              <a:gd name="T29" fmla="*/ 568 h 1163"/>
              <a:gd name="T30" fmla="*/ 1345 w 4426"/>
              <a:gd name="T31" fmla="*/ 598 h 1163"/>
              <a:gd name="T32" fmla="*/ 1433 w 4426"/>
              <a:gd name="T33" fmla="*/ 626 h 1163"/>
              <a:gd name="T34" fmla="*/ 1519 w 4426"/>
              <a:gd name="T35" fmla="*/ 653 h 1163"/>
              <a:gd name="T36" fmla="*/ 1605 w 4426"/>
              <a:gd name="T37" fmla="*/ 680 h 1163"/>
              <a:gd name="T38" fmla="*/ 1693 w 4426"/>
              <a:gd name="T39" fmla="*/ 706 h 1163"/>
              <a:gd name="T40" fmla="*/ 1779 w 4426"/>
              <a:gd name="T41" fmla="*/ 729 h 1163"/>
              <a:gd name="T42" fmla="*/ 1866 w 4426"/>
              <a:gd name="T43" fmla="*/ 753 h 1163"/>
              <a:gd name="T44" fmla="*/ 1953 w 4426"/>
              <a:gd name="T45" fmla="*/ 775 h 1163"/>
              <a:gd name="T46" fmla="*/ 2040 w 4426"/>
              <a:gd name="T47" fmla="*/ 798 h 1163"/>
              <a:gd name="T48" fmla="*/ 2126 w 4426"/>
              <a:gd name="T49" fmla="*/ 818 h 1163"/>
              <a:gd name="T50" fmla="*/ 2214 w 4426"/>
              <a:gd name="T51" fmla="*/ 839 h 1163"/>
              <a:gd name="T52" fmla="*/ 2300 w 4426"/>
              <a:gd name="T53" fmla="*/ 858 h 1163"/>
              <a:gd name="T54" fmla="*/ 2386 w 4426"/>
              <a:gd name="T55" fmla="*/ 878 h 1163"/>
              <a:gd name="T56" fmla="*/ 2474 w 4426"/>
              <a:gd name="T57" fmla="*/ 896 h 1163"/>
              <a:gd name="T58" fmla="*/ 2560 w 4426"/>
              <a:gd name="T59" fmla="*/ 913 h 1163"/>
              <a:gd name="T60" fmla="*/ 2647 w 4426"/>
              <a:gd name="T61" fmla="*/ 930 h 1163"/>
              <a:gd name="T62" fmla="*/ 2734 w 4426"/>
              <a:gd name="T63" fmla="*/ 946 h 1163"/>
              <a:gd name="T64" fmla="*/ 2821 w 4426"/>
              <a:gd name="T65" fmla="*/ 961 h 1163"/>
              <a:gd name="T66" fmla="*/ 2907 w 4426"/>
              <a:gd name="T67" fmla="*/ 976 h 1163"/>
              <a:gd name="T68" fmla="*/ 2995 w 4426"/>
              <a:gd name="T69" fmla="*/ 991 h 1163"/>
              <a:gd name="T70" fmla="*/ 3081 w 4426"/>
              <a:gd name="T71" fmla="*/ 1004 h 1163"/>
              <a:gd name="T72" fmla="*/ 3168 w 4426"/>
              <a:gd name="T73" fmla="*/ 1018 h 1163"/>
              <a:gd name="T74" fmla="*/ 3255 w 4426"/>
              <a:gd name="T75" fmla="*/ 1031 h 1163"/>
              <a:gd name="T76" fmla="*/ 3341 w 4426"/>
              <a:gd name="T77" fmla="*/ 1043 h 1163"/>
              <a:gd name="T78" fmla="*/ 3428 w 4426"/>
              <a:gd name="T79" fmla="*/ 1055 h 1163"/>
              <a:gd name="T80" fmla="*/ 3515 w 4426"/>
              <a:gd name="T81" fmla="*/ 1067 h 1163"/>
              <a:gd name="T82" fmla="*/ 3602 w 4426"/>
              <a:gd name="T83" fmla="*/ 1077 h 1163"/>
              <a:gd name="T84" fmla="*/ 3688 w 4426"/>
              <a:gd name="T85" fmla="*/ 1088 h 1163"/>
              <a:gd name="T86" fmla="*/ 3776 w 4426"/>
              <a:gd name="T87" fmla="*/ 1099 h 1163"/>
              <a:gd name="T88" fmla="*/ 3862 w 4426"/>
              <a:gd name="T89" fmla="*/ 1108 h 1163"/>
              <a:gd name="T90" fmla="*/ 3949 w 4426"/>
              <a:gd name="T91" fmla="*/ 1118 h 1163"/>
              <a:gd name="T92" fmla="*/ 4036 w 4426"/>
              <a:gd name="T93" fmla="*/ 1127 h 1163"/>
              <a:gd name="T94" fmla="*/ 4122 w 4426"/>
              <a:gd name="T95" fmla="*/ 1135 h 1163"/>
              <a:gd name="T96" fmla="*/ 4209 w 4426"/>
              <a:gd name="T97" fmla="*/ 1144 h 1163"/>
              <a:gd name="T98" fmla="*/ 4296 w 4426"/>
              <a:gd name="T99" fmla="*/ 1151 h 1163"/>
              <a:gd name="T100" fmla="*/ 4383 w 4426"/>
              <a:gd name="T101" fmla="*/ 1160 h 1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4426" h="1163">
                <a:moveTo>
                  <a:pt x="0" y="0"/>
                </a:moveTo>
                <a:lnTo>
                  <a:pt x="43" y="25"/>
                </a:lnTo>
                <a:lnTo>
                  <a:pt x="88" y="49"/>
                </a:lnTo>
                <a:lnTo>
                  <a:pt x="131" y="73"/>
                </a:lnTo>
                <a:lnTo>
                  <a:pt x="174" y="97"/>
                </a:lnTo>
                <a:lnTo>
                  <a:pt x="217" y="119"/>
                </a:lnTo>
                <a:lnTo>
                  <a:pt x="261" y="143"/>
                </a:lnTo>
                <a:lnTo>
                  <a:pt x="304" y="164"/>
                </a:lnTo>
                <a:lnTo>
                  <a:pt x="348" y="187"/>
                </a:lnTo>
                <a:lnTo>
                  <a:pt x="391" y="208"/>
                </a:lnTo>
                <a:lnTo>
                  <a:pt x="434" y="230"/>
                </a:lnTo>
                <a:lnTo>
                  <a:pt x="478" y="250"/>
                </a:lnTo>
                <a:lnTo>
                  <a:pt x="521" y="271"/>
                </a:lnTo>
                <a:lnTo>
                  <a:pt x="564" y="291"/>
                </a:lnTo>
                <a:lnTo>
                  <a:pt x="608" y="310"/>
                </a:lnTo>
                <a:lnTo>
                  <a:pt x="652" y="330"/>
                </a:lnTo>
                <a:lnTo>
                  <a:pt x="695" y="349"/>
                </a:lnTo>
                <a:lnTo>
                  <a:pt x="738" y="367"/>
                </a:lnTo>
                <a:lnTo>
                  <a:pt x="781" y="387"/>
                </a:lnTo>
                <a:lnTo>
                  <a:pt x="824" y="404"/>
                </a:lnTo>
                <a:lnTo>
                  <a:pt x="869" y="422"/>
                </a:lnTo>
                <a:lnTo>
                  <a:pt x="912" y="439"/>
                </a:lnTo>
                <a:lnTo>
                  <a:pt x="955" y="456"/>
                </a:lnTo>
                <a:lnTo>
                  <a:pt x="998" y="474"/>
                </a:lnTo>
                <a:lnTo>
                  <a:pt x="1042" y="490"/>
                </a:lnTo>
                <a:lnTo>
                  <a:pt x="1085" y="506"/>
                </a:lnTo>
                <a:lnTo>
                  <a:pt x="1129" y="522"/>
                </a:lnTo>
                <a:lnTo>
                  <a:pt x="1172" y="538"/>
                </a:lnTo>
                <a:lnTo>
                  <a:pt x="1215" y="553"/>
                </a:lnTo>
                <a:lnTo>
                  <a:pt x="1259" y="568"/>
                </a:lnTo>
                <a:lnTo>
                  <a:pt x="1302" y="583"/>
                </a:lnTo>
                <a:lnTo>
                  <a:pt x="1345" y="598"/>
                </a:lnTo>
                <a:lnTo>
                  <a:pt x="1388" y="612"/>
                </a:lnTo>
                <a:lnTo>
                  <a:pt x="1433" y="626"/>
                </a:lnTo>
                <a:lnTo>
                  <a:pt x="1476" y="640"/>
                </a:lnTo>
                <a:lnTo>
                  <a:pt x="1519" y="653"/>
                </a:lnTo>
                <a:lnTo>
                  <a:pt x="1562" y="667"/>
                </a:lnTo>
                <a:lnTo>
                  <a:pt x="1605" y="680"/>
                </a:lnTo>
                <a:lnTo>
                  <a:pt x="1649" y="693"/>
                </a:lnTo>
                <a:lnTo>
                  <a:pt x="1693" y="706"/>
                </a:lnTo>
                <a:lnTo>
                  <a:pt x="1736" y="717"/>
                </a:lnTo>
                <a:lnTo>
                  <a:pt x="1779" y="729"/>
                </a:lnTo>
                <a:lnTo>
                  <a:pt x="1823" y="741"/>
                </a:lnTo>
                <a:lnTo>
                  <a:pt x="1866" y="753"/>
                </a:lnTo>
                <a:lnTo>
                  <a:pt x="1909" y="765"/>
                </a:lnTo>
                <a:lnTo>
                  <a:pt x="1953" y="775"/>
                </a:lnTo>
                <a:lnTo>
                  <a:pt x="1997" y="787"/>
                </a:lnTo>
                <a:lnTo>
                  <a:pt x="2040" y="798"/>
                </a:lnTo>
                <a:lnTo>
                  <a:pt x="2083" y="809"/>
                </a:lnTo>
                <a:lnTo>
                  <a:pt x="2126" y="818"/>
                </a:lnTo>
                <a:lnTo>
                  <a:pt x="2169" y="829"/>
                </a:lnTo>
                <a:lnTo>
                  <a:pt x="2214" y="839"/>
                </a:lnTo>
                <a:lnTo>
                  <a:pt x="2257" y="849"/>
                </a:lnTo>
                <a:lnTo>
                  <a:pt x="2300" y="858"/>
                </a:lnTo>
                <a:lnTo>
                  <a:pt x="2343" y="868"/>
                </a:lnTo>
                <a:lnTo>
                  <a:pt x="2386" y="878"/>
                </a:lnTo>
                <a:lnTo>
                  <a:pt x="2430" y="886"/>
                </a:lnTo>
                <a:lnTo>
                  <a:pt x="2474" y="896"/>
                </a:lnTo>
                <a:lnTo>
                  <a:pt x="2517" y="904"/>
                </a:lnTo>
                <a:lnTo>
                  <a:pt x="2560" y="913"/>
                </a:lnTo>
                <a:lnTo>
                  <a:pt x="2604" y="922"/>
                </a:lnTo>
                <a:lnTo>
                  <a:pt x="2647" y="930"/>
                </a:lnTo>
                <a:lnTo>
                  <a:pt x="2690" y="938"/>
                </a:lnTo>
                <a:lnTo>
                  <a:pt x="2734" y="946"/>
                </a:lnTo>
                <a:lnTo>
                  <a:pt x="2778" y="954"/>
                </a:lnTo>
                <a:lnTo>
                  <a:pt x="2821" y="961"/>
                </a:lnTo>
                <a:lnTo>
                  <a:pt x="2864" y="969"/>
                </a:lnTo>
                <a:lnTo>
                  <a:pt x="2907" y="976"/>
                </a:lnTo>
                <a:lnTo>
                  <a:pt x="2950" y="984"/>
                </a:lnTo>
                <a:lnTo>
                  <a:pt x="2995" y="991"/>
                </a:lnTo>
                <a:lnTo>
                  <a:pt x="3038" y="998"/>
                </a:lnTo>
                <a:lnTo>
                  <a:pt x="3081" y="1004"/>
                </a:lnTo>
                <a:lnTo>
                  <a:pt x="3124" y="1012"/>
                </a:lnTo>
                <a:lnTo>
                  <a:pt x="3168" y="1018"/>
                </a:lnTo>
                <a:lnTo>
                  <a:pt x="3211" y="1025"/>
                </a:lnTo>
                <a:lnTo>
                  <a:pt x="3255" y="1031"/>
                </a:lnTo>
                <a:lnTo>
                  <a:pt x="3298" y="1038"/>
                </a:lnTo>
                <a:lnTo>
                  <a:pt x="3341" y="1043"/>
                </a:lnTo>
                <a:lnTo>
                  <a:pt x="3385" y="1049"/>
                </a:lnTo>
                <a:lnTo>
                  <a:pt x="3428" y="1055"/>
                </a:lnTo>
                <a:lnTo>
                  <a:pt x="3471" y="1061"/>
                </a:lnTo>
                <a:lnTo>
                  <a:pt x="3515" y="1067"/>
                </a:lnTo>
                <a:lnTo>
                  <a:pt x="3559" y="1072"/>
                </a:lnTo>
                <a:lnTo>
                  <a:pt x="3602" y="1077"/>
                </a:lnTo>
                <a:lnTo>
                  <a:pt x="3645" y="1083"/>
                </a:lnTo>
                <a:lnTo>
                  <a:pt x="3688" y="1088"/>
                </a:lnTo>
                <a:lnTo>
                  <a:pt x="3731" y="1093"/>
                </a:lnTo>
                <a:lnTo>
                  <a:pt x="3776" y="1099"/>
                </a:lnTo>
                <a:lnTo>
                  <a:pt x="3819" y="1103"/>
                </a:lnTo>
                <a:lnTo>
                  <a:pt x="3862" y="1108"/>
                </a:lnTo>
                <a:lnTo>
                  <a:pt x="3905" y="1113"/>
                </a:lnTo>
                <a:lnTo>
                  <a:pt x="3949" y="1118"/>
                </a:lnTo>
                <a:lnTo>
                  <a:pt x="3992" y="1122"/>
                </a:lnTo>
                <a:lnTo>
                  <a:pt x="4036" y="1127"/>
                </a:lnTo>
                <a:lnTo>
                  <a:pt x="4079" y="1131"/>
                </a:lnTo>
                <a:lnTo>
                  <a:pt x="4122" y="1135"/>
                </a:lnTo>
                <a:lnTo>
                  <a:pt x="4166" y="1140"/>
                </a:lnTo>
                <a:lnTo>
                  <a:pt x="4209" y="1144"/>
                </a:lnTo>
                <a:lnTo>
                  <a:pt x="4252" y="1148"/>
                </a:lnTo>
                <a:lnTo>
                  <a:pt x="4296" y="1151"/>
                </a:lnTo>
                <a:lnTo>
                  <a:pt x="4340" y="1156"/>
                </a:lnTo>
                <a:lnTo>
                  <a:pt x="4383" y="1160"/>
                </a:lnTo>
                <a:lnTo>
                  <a:pt x="4426" y="1163"/>
                </a:lnTo>
              </a:path>
            </a:pathLst>
          </a:custGeom>
          <a:noFill/>
          <a:ln w="28575" cmpd="sng">
            <a:solidFill>
              <a:srgbClr val="FF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0396" name="Text Box 172"/>
          <p:cNvSpPr txBox="1">
            <a:spLocks noChangeArrowheads="1"/>
          </p:cNvSpPr>
          <p:nvPr/>
        </p:nvSpPr>
        <p:spPr bwMode="auto">
          <a:xfrm>
            <a:off x="6486525" y="2139950"/>
            <a:ext cx="11477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01FF2B"/>
                </a:solidFill>
              </a:rPr>
              <a:t>T=0.1</a:t>
            </a:r>
            <a:r>
              <a:rPr lang="en-US" altLang="en-US">
                <a:solidFill>
                  <a:srgbClr val="01FF2B"/>
                </a:solidFill>
                <a:latin typeface="Symbol" pitchFamily="18" charset="2"/>
              </a:rPr>
              <a:t>m</a:t>
            </a:r>
          </a:p>
        </p:txBody>
      </p:sp>
      <p:sp>
        <p:nvSpPr>
          <p:cNvPr id="180397" name="Text Box 173"/>
          <p:cNvSpPr txBox="1">
            <a:spLocks noChangeArrowheads="1"/>
          </p:cNvSpPr>
          <p:nvPr/>
        </p:nvSpPr>
        <p:spPr bwMode="auto">
          <a:xfrm>
            <a:off x="6784975" y="2630488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accent1"/>
                </a:solidFill>
              </a:rPr>
              <a:t>0.5</a:t>
            </a:r>
          </a:p>
        </p:txBody>
      </p:sp>
      <p:sp>
        <p:nvSpPr>
          <p:cNvPr id="180398" name="Text Box 174"/>
          <p:cNvSpPr txBox="1">
            <a:spLocks noChangeArrowheads="1"/>
          </p:cNvSpPr>
          <p:nvPr/>
        </p:nvSpPr>
        <p:spPr bwMode="auto">
          <a:xfrm>
            <a:off x="7361238" y="263048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0399" name="Text Box 175"/>
          <p:cNvSpPr txBox="1">
            <a:spLocks noChangeArrowheads="1"/>
          </p:cNvSpPr>
          <p:nvPr/>
        </p:nvSpPr>
        <p:spPr bwMode="auto">
          <a:xfrm>
            <a:off x="7683500" y="26304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rgbClr val="FF66CC"/>
                </a:solidFill>
              </a:rPr>
              <a:t>2</a:t>
            </a:r>
          </a:p>
        </p:txBody>
      </p:sp>
      <p:sp>
        <p:nvSpPr>
          <p:cNvPr id="180403" name="Text Box 179"/>
          <p:cNvSpPr txBox="1">
            <a:spLocks noChangeArrowheads="1"/>
          </p:cNvSpPr>
          <p:nvPr/>
        </p:nvSpPr>
        <p:spPr bwMode="auto">
          <a:xfrm>
            <a:off x="3795713" y="1544638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1</a:t>
            </a:r>
          </a:p>
        </p:txBody>
      </p:sp>
      <p:sp>
        <p:nvSpPr>
          <p:cNvPr id="180404" name="Text Box 180"/>
          <p:cNvSpPr txBox="1">
            <a:spLocks noChangeArrowheads="1"/>
          </p:cNvSpPr>
          <p:nvPr/>
        </p:nvSpPr>
        <p:spPr bwMode="auto">
          <a:xfrm>
            <a:off x="6097588" y="3854450"/>
            <a:ext cx="868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Symbol" pitchFamily="18" charset="2"/>
              </a:rPr>
              <a:t>m</a:t>
            </a:r>
            <a:r>
              <a:rPr lang="en-US" altLang="en-US"/>
              <a:t>=E</a:t>
            </a:r>
            <a:r>
              <a:rPr lang="en-US" altLang="en-US" baseline="-25000"/>
              <a:t>F</a:t>
            </a:r>
            <a:endParaRPr lang="en-US" altLang="en-US"/>
          </a:p>
        </p:txBody>
      </p:sp>
      <p:grpSp>
        <p:nvGrpSpPr>
          <p:cNvPr id="180422" name="Group 198"/>
          <p:cNvGrpSpPr>
            <a:grpSpLocks/>
          </p:cNvGrpSpPr>
          <p:nvPr/>
        </p:nvGrpSpPr>
        <p:grpSpPr bwMode="auto">
          <a:xfrm>
            <a:off x="4821238" y="4779963"/>
            <a:ext cx="3082925" cy="2028825"/>
            <a:chOff x="1918" y="3056"/>
            <a:chExt cx="2181" cy="1346"/>
          </a:xfrm>
        </p:grpSpPr>
        <p:sp>
          <p:nvSpPr>
            <p:cNvPr id="180407" name="Rectangle 183"/>
            <p:cNvSpPr>
              <a:spLocks noChangeArrowheads="1"/>
            </p:cNvSpPr>
            <p:nvPr/>
          </p:nvSpPr>
          <p:spPr bwMode="auto">
            <a:xfrm>
              <a:off x="2419" y="3056"/>
              <a:ext cx="1632" cy="104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pSp>
          <p:nvGrpSpPr>
            <p:cNvPr id="180408" name="Group 184"/>
            <p:cNvGrpSpPr>
              <a:grpSpLocks/>
            </p:cNvGrpSpPr>
            <p:nvPr/>
          </p:nvGrpSpPr>
          <p:grpSpPr bwMode="auto">
            <a:xfrm>
              <a:off x="2419" y="3056"/>
              <a:ext cx="1632" cy="1040"/>
              <a:chOff x="972" y="1025"/>
              <a:chExt cx="3998" cy="2420"/>
            </a:xfrm>
          </p:grpSpPr>
          <p:sp>
            <p:nvSpPr>
              <p:cNvPr id="180409" name="Freeform 185"/>
              <p:cNvSpPr>
                <a:spLocks/>
              </p:cNvSpPr>
              <p:nvPr/>
            </p:nvSpPr>
            <p:spPr bwMode="auto">
              <a:xfrm>
                <a:off x="972" y="1920"/>
                <a:ext cx="1587" cy="1525"/>
              </a:xfrm>
              <a:custGeom>
                <a:avLst/>
                <a:gdLst>
                  <a:gd name="T0" fmla="*/ 96 w 9518"/>
                  <a:gd name="T1" fmla="*/ 8229 h 9148"/>
                  <a:gd name="T2" fmla="*/ 289 w 9518"/>
                  <a:gd name="T3" fmla="*/ 7556 h 9148"/>
                  <a:gd name="T4" fmla="*/ 481 w 9518"/>
                  <a:gd name="T5" fmla="*/ 7092 h 9148"/>
                  <a:gd name="T6" fmla="*/ 673 w 9518"/>
                  <a:gd name="T7" fmla="*/ 6715 h 9148"/>
                  <a:gd name="T8" fmla="*/ 866 w 9518"/>
                  <a:gd name="T9" fmla="*/ 6390 h 9148"/>
                  <a:gd name="T10" fmla="*/ 1058 w 9518"/>
                  <a:gd name="T11" fmla="*/ 6098 h 9148"/>
                  <a:gd name="T12" fmla="*/ 1250 w 9518"/>
                  <a:gd name="T13" fmla="*/ 5833 h 9148"/>
                  <a:gd name="T14" fmla="*/ 1443 w 9518"/>
                  <a:gd name="T15" fmla="*/ 5587 h 9148"/>
                  <a:gd name="T16" fmla="*/ 1635 w 9518"/>
                  <a:gd name="T17" fmla="*/ 5357 h 9148"/>
                  <a:gd name="T18" fmla="*/ 1827 w 9518"/>
                  <a:gd name="T19" fmla="*/ 5141 h 9148"/>
                  <a:gd name="T20" fmla="*/ 2019 w 9518"/>
                  <a:gd name="T21" fmla="*/ 4935 h 9148"/>
                  <a:gd name="T22" fmla="*/ 2212 w 9518"/>
                  <a:gd name="T23" fmla="*/ 4739 h 9148"/>
                  <a:gd name="T24" fmla="*/ 2404 w 9518"/>
                  <a:gd name="T25" fmla="*/ 4551 h 9148"/>
                  <a:gd name="T26" fmla="*/ 2596 w 9518"/>
                  <a:gd name="T27" fmla="*/ 4371 h 9148"/>
                  <a:gd name="T28" fmla="*/ 2789 w 9518"/>
                  <a:gd name="T29" fmla="*/ 4196 h 9148"/>
                  <a:gd name="T30" fmla="*/ 2980 w 9518"/>
                  <a:gd name="T31" fmla="*/ 4029 h 9148"/>
                  <a:gd name="T32" fmla="*/ 3173 w 9518"/>
                  <a:gd name="T33" fmla="*/ 3866 h 9148"/>
                  <a:gd name="T34" fmla="*/ 3366 w 9518"/>
                  <a:gd name="T35" fmla="*/ 3709 h 9148"/>
                  <a:gd name="T36" fmla="*/ 3557 w 9518"/>
                  <a:gd name="T37" fmla="*/ 3556 h 9148"/>
                  <a:gd name="T38" fmla="*/ 3750 w 9518"/>
                  <a:gd name="T39" fmla="*/ 3406 h 9148"/>
                  <a:gd name="T40" fmla="*/ 3941 w 9518"/>
                  <a:gd name="T41" fmla="*/ 3261 h 9148"/>
                  <a:gd name="T42" fmla="*/ 4134 w 9518"/>
                  <a:gd name="T43" fmla="*/ 3119 h 9148"/>
                  <a:gd name="T44" fmla="*/ 4327 w 9518"/>
                  <a:gd name="T45" fmla="*/ 2980 h 9148"/>
                  <a:gd name="T46" fmla="*/ 4518 w 9518"/>
                  <a:gd name="T47" fmla="*/ 2845 h 9148"/>
                  <a:gd name="T48" fmla="*/ 4711 w 9518"/>
                  <a:gd name="T49" fmla="*/ 2712 h 9148"/>
                  <a:gd name="T50" fmla="*/ 4904 w 9518"/>
                  <a:gd name="T51" fmla="*/ 2581 h 9148"/>
                  <a:gd name="T52" fmla="*/ 5095 w 9518"/>
                  <a:gd name="T53" fmla="*/ 2454 h 9148"/>
                  <a:gd name="T54" fmla="*/ 5288 w 9518"/>
                  <a:gd name="T55" fmla="*/ 2328 h 9148"/>
                  <a:gd name="T56" fmla="*/ 5480 w 9518"/>
                  <a:gd name="T57" fmla="*/ 2206 h 9148"/>
                  <a:gd name="T58" fmla="*/ 5672 w 9518"/>
                  <a:gd name="T59" fmla="*/ 2086 h 9148"/>
                  <a:gd name="T60" fmla="*/ 5865 w 9518"/>
                  <a:gd name="T61" fmla="*/ 1966 h 9148"/>
                  <a:gd name="T62" fmla="*/ 6057 w 9518"/>
                  <a:gd name="T63" fmla="*/ 1850 h 9148"/>
                  <a:gd name="T64" fmla="*/ 6249 w 9518"/>
                  <a:gd name="T65" fmla="*/ 1735 h 9148"/>
                  <a:gd name="T66" fmla="*/ 6441 w 9518"/>
                  <a:gd name="T67" fmla="*/ 1622 h 9148"/>
                  <a:gd name="T68" fmla="*/ 6634 w 9518"/>
                  <a:gd name="T69" fmla="*/ 1510 h 9148"/>
                  <a:gd name="T70" fmla="*/ 6826 w 9518"/>
                  <a:gd name="T71" fmla="*/ 1401 h 9148"/>
                  <a:gd name="T72" fmla="*/ 7018 w 9518"/>
                  <a:gd name="T73" fmla="*/ 1293 h 9148"/>
                  <a:gd name="T74" fmla="*/ 7211 w 9518"/>
                  <a:gd name="T75" fmla="*/ 1186 h 9148"/>
                  <a:gd name="T76" fmla="*/ 7402 w 9518"/>
                  <a:gd name="T77" fmla="*/ 1081 h 9148"/>
                  <a:gd name="T78" fmla="*/ 7595 w 9518"/>
                  <a:gd name="T79" fmla="*/ 977 h 9148"/>
                  <a:gd name="T80" fmla="*/ 7788 w 9518"/>
                  <a:gd name="T81" fmla="*/ 874 h 9148"/>
                  <a:gd name="T82" fmla="*/ 7979 w 9518"/>
                  <a:gd name="T83" fmla="*/ 772 h 9148"/>
                  <a:gd name="T84" fmla="*/ 8172 w 9518"/>
                  <a:gd name="T85" fmla="*/ 672 h 9148"/>
                  <a:gd name="T86" fmla="*/ 8365 w 9518"/>
                  <a:gd name="T87" fmla="*/ 573 h 9148"/>
                  <a:gd name="T88" fmla="*/ 8556 w 9518"/>
                  <a:gd name="T89" fmla="*/ 475 h 9148"/>
                  <a:gd name="T90" fmla="*/ 8749 w 9518"/>
                  <a:gd name="T91" fmla="*/ 377 h 9148"/>
                  <a:gd name="T92" fmla="*/ 8941 w 9518"/>
                  <a:gd name="T93" fmla="*/ 282 h 9148"/>
                  <a:gd name="T94" fmla="*/ 9133 w 9518"/>
                  <a:gd name="T95" fmla="*/ 187 h 9148"/>
                  <a:gd name="T96" fmla="*/ 9326 w 9518"/>
                  <a:gd name="T97" fmla="*/ 94 h 9148"/>
                  <a:gd name="T98" fmla="*/ 9518 w 9518"/>
                  <a:gd name="T99" fmla="*/ 0 h 9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518" h="9148">
                    <a:moveTo>
                      <a:pt x="0" y="9148"/>
                    </a:moveTo>
                    <a:lnTo>
                      <a:pt x="0" y="9148"/>
                    </a:lnTo>
                    <a:lnTo>
                      <a:pt x="48" y="8498"/>
                    </a:lnTo>
                    <a:lnTo>
                      <a:pt x="96" y="8229"/>
                    </a:lnTo>
                    <a:lnTo>
                      <a:pt x="144" y="8022"/>
                    </a:lnTo>
                    <a:lnTo>
                      <a:pt x="193" y="7848"/>
                    </a:lnTo>
                    <a:lnTo>
                      <a:pt x="241" y="7695"/>
                    </a:lnTo>
                    <a:lnTo>
                      <a:pt x="289" y="7556"/>
                    </a:lnTo>
                    <a:lnTo>
                      <a:pt x="337" y="7427"/>
                    </a:lnTo>
                    <a:lnTo>
                      <a:pt x="385" y="7309"/>
                    </a:lnTo>
                    <a:lnTo>
                      <a:pt x="432" y="7198"/>
                    </a:lnTo>
                    <a:lnTo>
                      <a:pt x="481" y="7092"/>
                    </a:lnTo>
                    <a:lnTo>
                      <a:pt x="529" y="6992"/>
                    </a:lnTo>
                    <a:lnTo>
                      <a:pt x="577" y="6896"/>
                    </a:lnTo>
                    <a:lnTo>
                      <a:pt x="625" y="6804"/>
                    </a:lnTo>
                    <a:lnTo>
                      <a:pt x="673" y="6715"/>
                    </a:lnTo>
                    <a:lnTo>
                      <a:pt x="721" y="6630"/>
                    </a:lnTo>
                    <a:lnTo>
                      <a:pt x="770" y="6547"/>
                    </a:lnTo>
                    <a:lnTo>
                      <a:pt x="818" y="6468"/>
                    </a:lnTo>
                    <a:lnTo>
                      <a:pt x="866" y="6390"/>
                    </a:lnTo>
                    <a:lnTo>
                      <a:pt x="914" y="6314"/>
                    </a:lnTo>
                    <a:lnTo>
                      <a:pt x="961" y="6240"/>
                    </a:lnTo>
                    <a:lnTo>
                      <a:pt x="1009" y="6169"/>
                    </a:lnTo>
                    <a:lnTo>
                      <a:pt x="1058" y="6098"/>
                    </a:lnTo>
                    <a:lnTo>
                      <a:pt x="1106" y="6030"/>
                    </a:lnTo>
                    <a:lnTo>
                      <a:pt x="1154" y="5963"/>
                    </a:lnTo>
                    <a:lnTo>
                      <a:pt x="1202" y="5897"/>
                    </a:lnTo>
                    <a:lnTo>
                      <a:pt x="1250" y="5833"/>
                    </a:lnTo>
                    <a:lnTo>
                      <a:pt x="1298" y="5770"/>
                    </a:lnTo>
                    <a:lnTo>
                      <a:pt x="1347" y="5708"/>
                    </a:lnTo>
                    <a:lnTo>
                      <a:pt x="1395" y="5647"/>
                    </a:lnTo>
                    <a:lnTo>
                      <a:pt x="1443" y="5587"/>
                    </a:lnTo>
                    <a:lnTo>
                      <a:pt x="1490" y="5528"/>
                    </a:lnTo>
                    <a:lnTo>
                      <a:pt x="1538" y="5470"/>
                    </a:lnTo>
                    <a:lnTo>
                      <a:pt x="1586" y="5413"/>
                    </a:lnTo>
                    <a:lnTo>
                      <a:pt x="1635" y="5357"/>
                    </a:lnTo>
                    <a:lnTo>
                      <a:pt x="1683" y="5302"/>
                    </a:lnTo>
                    <a:lnTo>
                      <a:pt x="1731" y="5247"/>
                    </a:lnTo>
                    <a:lnTo>
                      <a:pt x="1779" y="5194"/>
                    </a:lnTo>
                    <a:lnTo>
                      <a:pt x="1827" y="5141"/>
                    </a:lnTo>
                    <a:lnTo>
                      <a:pt x="1875" y="5088"/>
                    </a:lnTo>
                    <a:lnTo>
                      <a:pt x="1924" y="5036"/>
                    </a:lnTo>
                    <a:lnTo>
                      <a:pt x="1971" y="4985"/>
                    </a:lnTo>
                    <a:lnTo>
                      <a:pt x="2019" y="4935"/>
                    </a:lnTo>
                    <a:lnTo>
                      <a:pt x="2067" y="4885"/>
                    </a:lnTo>
                    <a:lnTo>
                      <a:pt x="2115" y="4836"/>
                    </a:lnTo>
                    <a:lnTo>
                      <a:pt x="2163" y="4787"/>
                    </a:lnTo>
                    <a:lnTo>
                      <a:pt x="2212" y="4739"/>
                    </a:lnTo>
                    <a:lnTo>
                      <a:pt x="2260" y="4691"/>
                    </a:lnTo>
                    <a:lnTo>
                      <a:pt x="2308" y="4644"/>
                    </a:lnTo>
                    <a:lnTo>
                      <a:pt x="2356" y="4597"/>
                    </a:lnTo>
                    <a:lnTo>
                      <a:pt x="2404" y="4551"/>
                    </a:lnTo>
                    <a:lnTo>
                      <a:pt x="2451" y="4505"/>
                    </a:lnTo>
                    <a:lnTo>
                      <a:pt x="2500" y="4459"/>
                    </a:lnTo>
                    <a:lnTo>
                      <a:pt x="2548" y="4414"/>
                    </a:lnTo>
                    <a:lnTo>
                      <a:pt x="2596" y="4371"/>
                    </a:lnTo>
                    <a:lnTo>
                      <a:pt x="2644" y="4327"/>
                    </a:lnTo>
                    <a:lnTo>
                      <a:pt x="2692" y="4283"/>
                    </a:lnTo>
                    <a:lnTo>
                      <a:pt x="2740" y="4239"/>
                    </a:lnTo>
                    <a:lnTo>
                      <a:pt x="2789" y="4196"/>
                    </a:lnTo>
                    <a:lnTo>
                      <a:pt x="2837" y="4154"/>
                    </a:lnTo>
                    <a:lnTo>
                      <a:pt x="2885" y="4111"/>
                    </a:lnTo>
                    <a:lnTo>
                      <a:pt x="2932" y="4070"/>
                    </a:lnTo>
                    <a:lnTo>
                      <a:pt x="2980" y="4029"/>
                    </a:lnTo>
                    <a:lnTo>
                      <a:pt x="3028" y="3987"/>
                    </a:lnTo>
                    <a:lnTo>
                      <a:pt x="3077" y="3946"/>
                    </a:lnTo>
                    <a:lnTo>
                      <a:pt x="3125" y="3906"/>
                    </a:lnTo>
                    <a:lnTo>
                      <a:pt x="3173" y="3866"/>
                    </a:lnTo>
                    <a:lnTo>
                      <a:pt x="3221" y="3826"/>
                    </a:lnTo>
                    <a:lnTo>
                      <a:pt x="3269" y="3787"/>
                    </a:lnTo>
                    <a:lnTo>
                      <a:pt x="3317" y="3747"/>
                    </a:lnTo>
                    <a:lnTo>
                      <a:pt x="3366" y="3709"/>
                    </a:lnTo>
                    <a:lnTo>
                      <a:pt x="3414" y="3670"/>
                    </a:lnTo>
                    <a:lnTo>
                      <a:pt x="3461" y="3631"/>
                    </a:lnTo>
                    <a:lnTo>
                      <a:pt x="3509" y="3593"/>
                    </a:lnTo>
                    <a:lnTo>
                      <a:pt x="3557" y="3556"/>
                    </a:lnTo>
                    <a:lnTo>
                      <a:pt x="3605" y="3518"/>
                    </a:lnTo>
                    <a:lnTo>
                      <a:pt x="3653" y="3480"/>
                    </a:lnTo>
                    <a:lnTo>
                      <a:pt x="3702" y="3443"/>
                    </a:lnTo>
                    <a:lnTo>
                      <a:pt x="3750" y="3406"/>
                    </a:lnTo>
                    <a:lnTo>
                      <a:pt x="3798" y="3369"/>
                    </a:lnTo>
                    <a:lnTo>
                      <a:pt x="3846" y="3333"/>
                    </a:lnTo>
                    <a:lnTo>
                      <a:pt x="3894" y="3296"/>
                    </a:lnTo>
                    <a:lnTo>
                      <a:pt x="3941" y="3261"/>
                    </a:lnTo>
                    <a:lnTo>
                      <a:pt x="3990" y="3225"/>
                    </a:lnTo>
                    <a:lnTo>
                      <a:pt x="4038" y="3189"/>
                    </a:lnTo>
                    <a:lnTo>
                      <a:pt x="4086" y="3154"/>
                    </a:lnTo>
                    <a:lnTo>
                      <a:pt x="4134" y="3119"/>
                    </a:lnTo>
                    <a:lnTo>
                      <a:pt x="4182" y="3083"/>
                    </a:lnTo>
                    <a:lnTo>
                      <a:pt x="4230" y="3049"/>
                    </a:lnTo>
                    <a:lnTo>
                      <a:pt x="4279" y="3014"/>
                    </a:lnTo>
                    <a:lnTo>
                      <a:pt x="4327" y="2980"/>
                    </a:lnTo>
                    <a:lnTo>
                      <a:pt x="4375" y="2946"/>
                    </a:lnTo>
                    <a:lnTo>
                      <a:pt x="4422" y="2912"/>
                    </a:lnTo>
                    <a:lnTo>
                      <a:pt x="4470" y="2878"/>
                    </a:lnTo>
                    <a:lnTo>
                      <a:pt x="4518" y="2845"/>
                    </a:lnTo>
                    <a:lnTo>
                      <a:pt x="4567" y="2811"/>
                    </a:lnTo>
                    <a:lnTo>
                      <a:pt x="4615" y="2777"/>
                    </a:lnTo>
                    <a:lnTo>
                      <a:pt x="4663" y="2745"/>
                    </a:lnTo>
                    <a:lnTo>
                      <a:pt x="4711" y="2712"/>
                    </a:lnTo>
                    <a:lnTo>
                      <a:pt x="4759" y="2679"/>
                    </a:lnTo>
                    <a:lnTo>
                      <a:pt x="4807" y="2647"/>
                    </a:lnTo>
                    <a:lnTo>
                      <a:pt x="4856" y="2614"/>
                    </a:lnTo>
                    <a:lnTo>
                      <a:pt x="4904" y="2581"/>
                    </a:lnTo>
                    <a:lnTo>
                      <a:pt x="4951" y="2550"/>
                    </a:lnTo>
                    <a:lnTo>
                      <a:pt x="4999" y="2517"/>
                    </a:lnTo>
                    <a:lnTo>
                      <a:pt x="5047" y="2486"/>
                    </a:lnTo>
                    <a:lnTo>
                      <a:pt x="5095" y="2454"/>
                    </a:lnTo>
                    <a:lnTo>
                      <a:pt x="5144" y="2422"/>
                    </a:lnTo>
                    <a:lnTo>
                      <a:pt x="5192" y="2392"/>
                    </a:lnTo>
                    <a:lnTo>
                      <a:pt x="5240" y="2360"/>
                    </a:lnTo>
                    <a:lnTo>
                      <a:pt x="5288" y="2328"/>
                    </a:lnTo>
                    <a:lnTo>
                      <a:pt x="5336" y="2298"/>
                    </a:lnTo>
                    <a:lnTo>
                      <a:pt x="5383" y="2267"/>
                    </a:lnTo>
                    <a:lnTo>
                      <a:pt x="5433" y="2237"/>
                    </a:lnTo>
                    <a:lnTo>
                      <a:pt x="5480" y="2206"/>
                    </a:lnTo>
                    <a:lnTo>
                      <a:pt x="5528" y="2175"/>
                    </a:lnTo>
                    <a:lnTo>
                      <a:pt x="5576" y="2146"/>
                    </a:lnTo>
                    <a:lnTo>
                      <a:pt x="5624" y="2115"/>
                    </a:lnTo>
                    <a:lnTo>
                      <a:pt x="5672" y="2086"/>
                    </a:lnTo>
                    <a:lnTo>
                      <a:pt x="5721" y="2055"/>
                    </a:lnTo>
                    <a:lnTo>
                      <a:pt x="5769" y="2026"/>
                    </a:lnTo>
                    <a:lnTo>
                      <a:pt x="5817" y="1996"/>
                    </a:lnTo>
                    <a:lnTo>
                      <a:pt x="5865" y="1966"/>
                    </a:lnTo>
                    <a:lnTo>
                      <a:pt x="5912" y="1937"/>
                    </a:lnTo>
                    <a:lnTo>
                      <a:pt x="5960" y="1908"/>
                    </a:lnTo>
                    <a:lnTo>
                      <a:pt x="6009" y="1879"/>
                    </a:lnTo>
                    <a:lnTo>
                      <a:pt x="6057" y="1850"/>
                    </a:lnTo>
                    <a:lnTo>
                      <a:pt x="6105" y="1821"/>
                    </a:lnTo>
                    <a:lnTo>
                      <a:pt x="6153" y="1792"/>
                    </a:lnTo>
                    <a:lnTo>
                      <a:pt x="6201" y="1763"/>
                    </a:lnTo>
                    <a:lnTo>
                      <a:pt x="6249" y="1735"/>
                    </a:lnTo>
                    <a:lnTo>
                      <a:pt x="6298" y="1706"/>
                    </a:lnTo>
                    <a:lnTo>
                      <a:pt x="6346" y="1678"/>
                    </a:lnTo>
                    <a:lnTo>
                      <a:pt x="6394" y="1650"/>
                    </a:lnTo>
                    <a:lnTo>
                      <a:pt x="6441" y="1622"/>
                    </a:lnTo>
                    <a:lnTo>
                      <a:pt x="6489" y="1594"/>
                    </a:lnTo>
                    <a:lnTo>
                      <a:pt x="6537" y="1566"/>
                    </a:lnTo>
                    <a:lnTo>
                      <a:pt x="6586" y="1538"/>
                    </a:lnTo>
                    <a:lnTo>
                      <a:pt x="6634" y="1510"/>
                    </a:lnTo>
                    <a:lnTo>
                      <a:pt x="6682" y="1483"/>
                    </a:lnTo>
                    <a:lnTo>
                      <a:pt x="6730" y="1455"/>
                    </a:lnTo>
                    <a:lnTo>
                      <a:pt x="6778" y="1429"/>
                    </a:lnTo>
                    <a:lnTo>
                      <a:pt x="6826" y="1401"/>
                    </a:lnTo>
                    <a:lnTo>
                      <a:pt x="6873" y="1374"/>
                    </a:lnTo>
                    <a:lnTo>
                      <a:pt x="6922" y="1347"/>
                    </a:lnTo>
                    <a:lnTo>
                      <a:pt x="6970" y="1320"/>
                    </a:lnTo>
                    <a:lnTo>
                      <a:pt x="7018" y="1293"/>
                    </a:lnTo>
                    <a:lnTo>
                      <a:pt x="7066" y="1266"/>
                    </a:lnTo>
                    <a:lnTo>
                      <a:pt x="7114" y="1239"/>
                    </a:lnTo>
                    <a:lnTo>
                      <a:pt x="7162" y="1213"/>
                    </a:lnTo>
                    <a:lnTo>
                      <a:pt x="7211" y="1186"/>
                    </a:lnTo>
                    <a:lnTo>
                      <a:pt x="7259" y="1160"/>
                    </a:lnTo>
                    <a:lnTo>
                      <a:pt x="7307" y="1133"/>
                    </a:lnTo>
                    <a:lnTo>
                      <a:pt x="7355" y="1107"/>
                    </a:lnTo>
                    <a:lnTo>
                      <a:pt x="7402" y="1081"/>
                    </a:lnTo>
                    <a:lnTo>
                      <a:pt x="7450" y="1054"/>
                    </a:lnTo>
                    <a:lnTo>
                      <a:pt x="7499" y="1028"/>
                    </a:lnTo>
                    <a:lnTo>
                      <a:pt x="7547" y="1002"/>
                    </a:lnTo>
                    <a:lnTo>
                      <a:pt x="7595" y="977"/>
                    </a:lnTo>
                    <a:lnTo>
                      <a:pt x="7643" y="950"/>
                    </a:lnTo>
                    <a:lnTo>
                      <a:pt x="7691" y="925"/>
                    </a:lnTo>
                    <a:lnTo>
                      <a:pt x="7739" y="899"/>
                    </a:lnTo>
                    <a:lnTo>
                      <a:pt x="7788" y="874"/>
                    </a:lnTo>
                    <a:lnTo>
                      <a:pt x="7836" y="848"/>
                    </a:lnTo>
                    <a:lnTo>
                      <a:pt x="7884" y="823"/>
                    </a:lnTo>
                    <a:lnTo>
                      <a:pt x="7931" y="797"/>
                    </a:lnTo>
                    <a:lnTo>
                      <a:pt x="7979" y="772"/>
                    </a:lnTo>
                    <a:lnTo>
                      <a:pt x="8027" y="746"/>
                    </a:lnTo>
                    <a:lnTo>
                      <a:pt x="8076" y="722"/>
                    </a:lnTo>
                    <a:lnTo>
                      <a:pt x="8124" y="696"/>
                    </a:lnTo>
                    <a:lnTo>
                      <a:pt x="8172" y="672"/>
                    </a:lnTo>
                    <a:lnTo>
                      <a:pt x="8220" y="646"/>
                    </a:lnTo>
                    <a:lnTo>
                      <a:pt x="8268" y="622"/>
                    </a:lnTo>
                    <a:lnTo>
                      <a:pt x="8316" y="598"/>
                    </a:lnTo>
                    <a:lnTo>
                      <a:pt x="8365" y="573"/>
                    </a:lnTo>
                    <a:lnTo>
                      <a:pt x="8412" y="548"/>
                    </a:lnTo>
                    <a:lnTo>
                      <a:pt x="8460" y="523"/>
                    </a:lnTo>
                    <a:lnTo>
                      <a:pt x="8508" y="499"/>
                    </a:lnTo>
                    <a:lnTo>
                      <a:pt x="8556" y="475"/>
                    </a:lnTo>
                    <a:lnTo>
                      <a:pt x="8604" y="451"/>
                    </a:lnTo>
                    <a:lnTo>
                      <a:pt x="8653" y="426"/>
                    </a:lnTo>
                    <a:lnTo>
                      <a:pt x="8701" y="402"/>
                    </a:lnTo>
                    <a:lnTo>
                      <a:pt x="8749" y="377"/>
                    </a:lnTo>
                    <a:lnTo>
                      <a:pt x="8797" y="354"/>
                    </a:lnTo>
                    <a:lnTo>
                      <a:pt x="8845" y="329"/>
                    </a:lnTo>
                    <a:lnTo>
                      <a:pt x="8892" y="306"/>
                    </a:lnTo>
                    <a:lnTo>
                      <a:pt x="8941" y="282"/>
                    </a:lnTo>
                    <a:lnTo>
                      <a:pt x="8989" y="258"/>
                    </a:lnTo>
                    <a:lnTo>
                      <a:pt x="9037" y="234"/>
                    </a:lnTo>
                    <a:lnTo>
                      <a:pt x="9085" y="211"/>
                    </a:lnTo>
                    <a:lnTo>
                      <a:pt x="9133" y="187"/>
                    </a:lnTo>
                    <a:lnTo>
                      <a:pt x="9181" y="163"/>
                    </a:lnTo>
                    <a:lnTo>
                      <a:pt x="9230" y="140"/>
                    </a:lnTo>
                    <a:lnTo>
                      <a:pt x="9278" y="116"/>
                    </a:lnTo>
                    <a:lnTo>
                      <a:pt x="9326" y="94"/>
                    </a:lnTo>
                    <a:lnTo>
                      <a:pt x="9373" y="70"/>
                    </a:lnTo>
                    <a:lnTo>
                      <a:pt x="9421" y="47"/>
                    </a:lnTo>
                    <a:lnTo>
                      <a:pt x="9469" y="23"/>
                    </a:lnTo>
                    <a:lnTo>
                      <a:pt x="9518" y="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80410" name="Freeform 186"/>
              <p:cNvSpPr>
                <a:spLocks/>
              </p:cNvSpPr>
              <p:nvPr/>
            </p:nvSpPr>
            <p:spPr bwMode="auto">
              <a:xfrm>
                <a:off x="2559" y="1286"/>
                <a:ext cx="1594" cy="634"/>
              </a:xfrm>
              <a:custGeom>
                <a:avLst/>
                <a:gdLst>
                  <a:gd name="T0" fmla="*/ 144 w 9564"/>
                  <a:gd name="T1" fmla="*/ 3737 h 3806"/>
                  <a:gd name="T2" fmla="*/ 337 w 9564"/>
                  <a:gd name="T3" fmla="*/ 3646 h 3806"/>
                  <a:gd name="T4" fmla="*/ 528 w 9564"/>
                  <a:gd name="T5" fmla="*/ 3556 h 3806"/>
                  <a:gd name="T6" fmla="*/ 721 w 9564"/>
                  <a:gd name="T7" fmla="*/ 3466 h 3806"/>
                  <a:gd name="T8" fmla="*/ 913 w 9564"/>
                  <a:gd name="T9" fmla="*/ 3377 h 3806"/>
                  <a:gd name="T10" fmla="*/ 1105 w 9564"/>
                  <a:gd name="T11" fmla="*/ 3290 h 3806"/>
                  <a:gd name="T12" fmla="*/ 1298 w 9564"/>
                  <a:gd name="T13" fmla="*/ 3202 h 3806"/>
                  <a:gd name="T14" fmla="*/ 1490 w 9564"/>
                  <a:gd name="T15" fmla="*/ 3116 h 3806"/>
                  <a:gd name="T16" fmla="*/ 1682 w 9564"/>
                  <a:gd name="T17" fmla="*/ 3031 h 3806"/>
                  <a:gd name="T18" fmla="*/ 1874 w 9564"/>
                  <a:gd name="T19" fmla="*/ 2946 h 3806"/>
                  <a:gd name="T20" fmla="*/ 2066 w 9564"/>
                  <a:gd name="T21" fmla="*/ 2861 h 3806"/>
                  <a:gd name="T22" fmla="*/ 2257 w 9564"/>
                  <a:gd name="T23" fmla="*/ 2779 h 3806"/>
                  <a:gd name="T24" fmla="*/ 2450 w 9564"/>
                  <a:gd name="T25" fmla="*/ 2695 h 3806"/>
                  <a:gd name="T26" fmla="*/ 2643 w 9564"/>
                  <a:gd name="T27" fmla="*/ 2613 h 3806"/>
                  <a:gd name="T28" fmla="*/ 2834 w 9564"/>
                  <a:gd name="T29" fmla="*/ 2532 h 3806"/>
                  <a:gd name="T30" fmla="*/ 3027 w 9564"/>
                  <a:gd name="T31" fmla="*/ 2451 h 3806"/>
                  <a:gd name="T32" fmla="*/ 3220 w 9564"/>
                  <a:gd name="T33" fmla="*/ 2371 h 3806"/>
                  <a:gd name="T34" fmla="*/ 3411 w 9564"/>
                  <a:gd name="T35" fmla="*/ 2291 h 3806"/>
                  <a:gd name="T36" fmla="*/ 3604 w 9564"/>
                  <a:gd name="T37" fmla="*/ 2213 h 3806"/>
                  <a:gd name="T38" fmla="*/ 3796 w 9564"/>
                  <a:gd name="T39" fmla="*/ 2134 h 3806"/>
                  <a:gd name="T40" fmla="*/ 3988 w 9564"/>
                  <a:gd name="T41" fmla="*/ 2057 h 3806"/>
                  <a:gd name="T42" fmla="*/ 4181 w 9564"/>
                  <a:gd name="T43" fmla="*/ 1979 h 3806"/>
                  <a:gd name="T44" fmla="*/ 4372 w 9564"/>
                  <a:gd name="T45" fmla="*/ 1902 h 3806"/>
                  <a:gd name="T46" fmla="*/ 4565 w 9564"/>
                  <a:gd name="T47" fmla="*/ 1826 h 3806"/>
                  <a:gd name="T48" fmla="*/ 4757 w 9564"/>
                  <a:gd name="T49" fmla="*/ 1751 h 3806"/>
                  <a:gd name="T50" fmla="*/ 4949 w 9564"/>
                  <a:gd name="T51" fmla="*/ 1675 h 3806"/>
                  <a:gd name="T52" fmla="*/ 5142 w 9564"/>
                  <a:gd name="T53" fmla="*/ 1601 h 3806"/>
                  <a:gd name="T54" fmla="*/ 5334 w 9564"/>
                  <a:gd name="T55" fmla="*/ 1526 h 3806"/>
                  <a:gd name="T56" fmla="*/ 5526 w 9564"/>
                  <a:gd name="T57" fmla="*/ 1453 h 3806"/>
                  <a:gd name="T58" fmla="*/ 5719 w 9564"/>
                  <a:gd name="T59" fmla="*/ 1379 h 3806"/>
                  <a:gd name="T60" fmla="*/ 5911 w 9564"/>
                  <a:gd name="T61" fmla="*/ 1306 h 3806"/>
                  <a:gd name="T62" fmla="*/ 6103 w 9564"/>
                  <a:gd name="T63" fmla="*/ 1233 h 3806"/>
                  <a:gd name="T64" fmla="*/ 6295 w 9564"/>
                  <a:gd name="T65" fmla="*/ 1162 h 3806"/>
                  <a:gd name="T66" fmla="*/ 6488 w 9564"/>
                  <a:gd name="T67" fmla="*/ 1091 h 3806"/>
                  <a:gd name="T68" fmla="*/ 6680 w 9564"/>
                  <a:gd name="T69" fmla="*/ 1019 h 3806"/>
                  <a:gd name="T70" fmla="*/ 6872 w 9564"/>
                  <a:gd name="T71" fmla="*/ 949 h 3806"/>
                  <a:gd name="T72" fmla="*/ 7065 w 9564"/>
                  <a:gd name="T73" fmla="*/ 878 h 3806"/>
                  <a:gd name="T74" fmla="*/ 7256 w 9564"/>
                  <a:gd name="T75" fmla="*/ 809 h 3806"/>
                  <a:gd name="T76" fmla="*/ 7449 w 9564"/>
                  <a:gd name="T77" fmla="*/ 740 h 3806"/>
                  <a:gd name="T78" fmla="*/ 7642 w 9564"/>
                  <a:gd name="T79" fmla="*/ 670 h 3806"/>
                  <a:gd name="T80" fmla="*/ 7833 w 9564"/>
                  <a:gd name="T81" fmla="*/ 602 h 3806"/>
                  <a:gd name="T82" fmla="*/ 8026 w 9564"/>
                  <a:gd name="T83" fmla="*/ 534 h 3806"/>
                  <a:gd name="T84" fmla="*/ 8219 w 9564"/>
                  <a:gd name="T85" fmla="*/ 465 h 3806"/>
                  <a:gd name="T86" fmla="*/ 8410 w 9564"/>
                  <a:gd name="T87" fmla="*/ 398 h 3806"/>
                  <a:gd name="T88" fmla="*/ 8603 w 9564"/>
                  <a:gd name="T89" fmla="*/ 331 h 3806"/>
                  <a:gd name="T90" fmla="*/ 8795 w 9564"/>
                  <a:gd name="T91" fmla="*/ 264 h 3806"/>
                  <a:gd name="T92" fmla="*/ 8987 w 9564"/>
                  <a:gd name="T93" fmla="*/ 198 h 3806"/>
                  <a:gd name="T94" fmla="*/ 9180 w 9564"/>
                  <a:gd name="T95" fmla="*/ 132 h 3806"/>
                  <a:gd name="T96" fmla="*/ 9372 w 9564"/>
                  <a:gd name="T97" fmla="*/ 65 h 3806"/>
                  <a:gd name="T98" fmla="*/ 9564 w 9564"/>
                  <a:gd name="T99" fmla="*/ 0 h 3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564" h="3806">
                    <a:moveTo>
                      <a:pt x="0" y="3806"/>
                    </a:moveTo>
                    <a:lnTo>
                      <a:pt x="48" y="3783"/>
                    </a:lnTo>
                    <a:lnTo>
                      <a:pt x="96" y="3760"/>
                    </a:lnTo>
                    <a:lnTo>
                      <a:pt x="144" y="3737"/>
                    </a:lnTo>
                    <a:lnTo>
                      <a:pt x="192" y="3714"/>
                    </a:lnTo>
                    <a:lnTo>
                      <a:pt x="240" y="3692"/>
                    </a:lnTo>
                    <a:lnTo>
                      <a:pt x="289" y="3669"/>
                    </a:lnTo>
                    <a:lnTo>
                      <a:pt x="337" y="3646"/>
                    </a:lnTo>
                    <a:lnTo>
                      <a:pt x="384" y="3623"/>
                    </a:lnTo>
                    <a:lnTo>
                      <a:pt x="432" y="3601"/>
                    </a:lnTo>
                    <a:lnTo>
                      <a:pt x="480" y="3578"/>
                    </a:lnTo>
                    <a:lnTo>
                      <a:pt x="528" y="3556"/>
                    </a:lnTo>
                    <a:lnTo>
                      <a:pt x="577" y="3533"/>
                    </a:lnTo>
                    <a:lnTo>
                      <a:pt x="625" y="3511"/>
                    </a:lnTo>
                    <a:lnTo>
                      <a:pt x="673" y="3489"/>
                    </a:lnTo>
                    <a:lnTo>
                      <a:pt x="721" y="3466"/>
                    </a:lnTo>
                    <a:lnTo>
                      <a:pt x="769" y="3444"/>
                    </a:lnTo>
                    <a:lnTo>
                      <a:pt x="817" y="3421"/>
                    </a:lnTo>
                    <a:lnTo>
                      <a:pt x="864" y="3400"/>
                    </a:lnTo>
                    <a:lnTo>
                      <a:pt x="913" y="3377"/>
                    </a:lnTo>
                    <a:lnTo>
                      <a:pt x="961" y="3355"/>
                    </a:lnTo>
                    <a:lnTo>
                      <a:pt x="1009" y="3334"/>
                    </a:lnTo>
                    <a:lnTo>
                      <a:pt x="1057" y="3311"/>
                    </a:lnTo>
                    <a:lnTo>
                      <a:pt x="1105" y="3290"/>
                    </a:lnTo>
                    <a:lnTo>
                      <a:pt x="1153" y="3267"/>
                    </a:lnTo>
                    <a:lnTo>
                      <a:pt x="1202" y="3246"/>
                    </a:lnTo>
                    <a:lnTo>
                      <a:pt x="1250" y="3224"/>
                    </a:lnTo>
                    <a:lnTo>
                      <a:pt x="1298" y="3202"/>
                    </a:lnTo>
                    <a:lnTo>
                      <a:pt x="1345" y="3181"/>
                    </a:lnTo>
                    <a:lnTo>
                      <a:pt x="1393" y="3159"/>
                    </a:lnTo>
                    <a:lnTo>
                      <a:pt x="1441" y="3138"/>
                    </a:lnTo>
                    <a:lnTo>
                      <a:pt x="1490" y="3116"/>
                    </a:lnTo>
                    <a:lnTo>
                      <a:pt x="1538" y="3095"/>
                    </a:lnTo>
                    <a:lnTo>
                      <a:pt x="1586" y="3073"/>
                    </a:lnTo>
                    <a:lnTo>
                      <a:pt x="1634" y="3052"/>
                    </a:lnTo>
                    <a:lnTo>
                      <a:pt x="1682" y="3031"/>
                    </a:lnTo>
                    <a:lnTo>
                      <a:pt x="1730" y="3009"/>
                    </a:lnTo>
                    <a:lnTo>
                      <a:pt x="1779" y="2988"/>
                    </a:lnTo>
                    <a:lnTo>
                      <a:pt x="1827" y="2966"/>
                    </a:lnTo>
                    <a:lnTo>
                      <a:pt x="1874" y="2946"/>
                    </a:lnTo>
                    <a:lnTo>
                      <a:pt x="1922" y="2925"/>
                    </a:lnTo>
                    <a:lnTo>
                      <a:pt x="1969" y="2903"/>
                    </a:lnTo>
                    <a:lnTo>
                      <a:pt x="2017" y="2883"/>
                    </a:lnTo>
                    <a:lnTo>
                      <a:pt x="2066" y="2861"/>
                    </a:lnTo>
                    <a:lnTo>
                      <a:pt x="2114" y="2841"/>
                    </a:lnTo>
                    <a:lnTo>
                      <a:pt x="2162" y="2819"/>
                    </a:lnTo>
                    <a:lnTo>
                      <a:pt x="2210" y="2799"/>
                    </a:lnTo>
                    <a:lnTo>
                      <a:pt x="2257" y="2779"/>
                    </a:lnTo>
                    <a:lnTo>
                      <a:pt x="2305" y="2757"/>
                    </a:lnTo>
                    <a:lnTo>
                      <a:pt x="2354" y="2737"/>
                    </a:lnTo>
                    <a:lnTo>
                      <a:pt x="2402" y="2716"/>
                    </a:lnTo>
                    <a:lnTo>
                      <a:pt x="2450" y="2695"/>
                    </a:lnTo>
                    <a:lnTo>
                      <a:pt x="2498" y="2675"/>
                    </a:lnTo>
                    <a:lnTo>
                      <a:pt x="2546" y="2654"/>
                    </a:lnTo>
                    <a:lnTo>
                      <a:pt x="2594" y="2634"/>
                    </a:lnTo>
                    <a:lnTo>
                      <a:pt x="2643" y="2613"/>
                    </a:lnTo>
                    <a:lnTo>
                      <a:pt x="2691" y="2593"/>
                    </a:lnTo>
                    <a:lnTo>
                      <a:pt x="2739" y="2573"/>
                    </a:lnTo>
                    <a:lnTo>
                      <a:pt x="2786" y="2552"/>
                    </a:lnTo>
                    <a:lnTo>
                      <a:pt x="2834" y="2532"/>
                    </a:lnTo>
                    <a:lnTo>
                      <a:pt x="2882" y="2511"/>
                    </a:lnTo>
                    <a:lnTo>
                      <a:pt x="2931" y="2491"/>
                    </a:lnTo>
                    <a:lnTo>
                      <a:pt x="2979" y="2472"/>
                    </a:lnTo>
                    <a:lnTo>
                      <a:pt x="3027" y="2451"/>
                    </a:lnTo>
                    <a:lnTo>
                      <a:pt x="3075" y="2431"/>
                    </a:lnTo>
                    <a:lnTo>
                      <a:pt x="3123" y="2410"/>
                    </a:lnTo>
                    <a:lnTo>
                      <a:pt x="3171" y="2391"/>
                    </a:lnTo>
                    <a:lnTo>
                      <a:pt x="3220" y="2371"/>
                    </a:lnTo>
                    <a:lnTo>
                      <a:pt x="3268" y="2351"/>
                    </a:lnTo>
                    <a:lnTo>
                      <a:pt x="3315" y="2331"/>
                    </a:lnTo>
                    <a:lnTo>
                      <a:pt x="3363" y="2312"/>
                    </a:lnTo>
                    <a:lnTo>
                      <a:pt x="3411" y="2291"/>
                    </a:lnTo>
                    <a:lnTo>
                      <a:pt x="3459" y="2272"/>
                    </a:lnTo>
                    <a:lnTo>
                      <a:pt x="3508" y="2251"/>
                    </a:lnTo>
                    <a:lnTo>
                      <a:pt x="3556" y="2232"/>
                    </a:lnTo>
                    <a:lnTo>
                      <a:pt x="3604" y="2213"/>
                    </a:lnTo>
                    <a:lnTo>
                      <a:pt x="3652" y="2193"/>
                    </a:lnTo>
                    <a:lnTo>
                      <a:pt x="3700" y="2173"/>
                    </a:lnTo>
                    <a:lnTo>
                      <a:pt x="3747" y="2153"/>
                    </a:lnTo>
                    <a:lnTo>
                      <a:pt x="3796" y="2134"/>
                    </a:lnTo>
                    <a:lnTo>
                      <a:pt x="3844" y="2115"/>
                    </a:lnTo>
                    <a:lnTo>
                      <a:pt x="3892" y="2095"/>
                    </a:lnTo>
                    <a:lnTo>
                      <a:pt x="3940" y="2076"/>
                    </a:lnTo>
                    <a:lnTo>
                      <a:pt x="3988" y="2057"/>
                    </a:lnTo>
                    <a:lnTo>
                      <a:pt x="4036" y="2037"/>
                    </a:lnTo>
                    <a:lnTo>
                      <a:pt x="4085" y="2018"/>
                    </a:lnTo>
                    <a:lnTo>
                      <a:pt x="4133" y="1998"/>
                    </a:lnTo>
                    <a:lnTo>
                      <a:pt x="4181" y="1979"/>
                    </a:lnTo>
                    <a:lnTo>
                      <a:pt x="4229" y="1960"/>
                    </a:lnTo>
                    <a:lnTo>
                      <a:pt x="4276" y="1940"/>
                    </a:lnTo>
                    <a:lnTo>
                      <a:pt x="4324" y="1921"/>
                    </a:lnTo>
                    <a:lnTo>
                      <a:pt x="4372" y="1902"/>
                    </a:lnTo>
                    <a:lnTo>
                      <a:pt x="4421" y="1883"/>
                    </a:lnTo>
                    <a:lnTo>
                      <a:pt x="4469" y="1864"/>
                    </a:lnTo>
                    <a:lnTo>
                      <a:pt x="4517" y="1844"/>
                    </a:lnTo>
                    <a:lnTo>
                      <a:pt x="4565" y="1826"/>
                    </a:lnTo>
                    <a:lnTo>
                      <a:pt x="4613" y="1807"/>
                    </a:lnTo>
                    <a:lnTo>
                      <a:pt x="4661" y="1788"/>
                    </a:lnTo>
                    <a:lnTo>
                      <a:pt x="4710" y="1769"/>
                    </a:lnTo>
                    <a:lnTo>
                      <a:pt x="4757" y="1751"/>
                    </a:lnTo>
                    <a:lnTo>
                      <a:pt x="4805" y="1731"/>
                    </a:lnTo>
                    <a:lnTo>
                      <a:pt x="4853" y="1713"/>
                    </a:lnTo>
                    <a:lnTo>
                      <a:pt x="4901" y="1693"/>
                    </a:lnTo>
                    <a:lnTo>
                      <a:pt x="4949" y="1675"/>
                    </a:lnTo>
                    <a:lnTo>
                      <a:pt x="4998" y="1657"/>
                    </a:lnTo>
                    <a:lnTo>
                      <a:pt x="5046" y="1637"/>
                    </a:lnTo>
                    <a:lnTo>
                      <a:pt x="5094" y="1619"/>
                    </a:lnTo>
                    <a:lnTo>
                      <a:pt x="5142" y="1601"/>
                    </a:lnTo>
                    <a:lnTo>
                      <a:pt x="5190" y="1581"/>
                    </a:lnTo>
                    <a:lnTo>
                      <a:pt x="5237" y="1563"/>
                    </a:lnTo>
                    <a:lnTo>
                      <a:pt x="5286" y="1544"/>
                    </a:lnTo>
                    <a:lnTo>
                      <a:pt x="5334" y="1526"/>
                    </a:lnTo>
                    <a:lnTo>
                      <a:pt x="5382" y="1508"/>
                    </a:lnTo>
                    <a:lnTo>
                      <a:pt x="5430" y="1489"/>
                    </a:lnTo>
                    <a:lnTo>
                      <a:pt x="5478" y="1471"/>
                    </a:lnTo>
                    <a:lnTo>
                      <a:pt x="5526" y="1453"/>
                    </a:lnTo>
                    <a:lnTo>
                      <a:pt x="5575" y="1434"/>
                    </a:lnTo>
                    <a:lnTo>
                      <a:pt x="5623" y="1416"/>
                    </a:lnTo>
                    <a:lnTo>
                      <a:pt x="5671" y="1398"/>
                    </a:lnTo>
                    <a:lnTo>
                      <a:pt x="5719" y="1379"/>
                    </a:lnTo>
                    <a:lnTo>
                      <a:pt x="5766" y="1361"/>
                    </a:lnTo>
                    <a:lnTo>
                      <a:pt x="5814" y="1343"/>
                    </a:lnTo>
                    <a:lnTo>
                      <a:pt x="5863" y="1324"/>
                    </a:lnTo>
                    <a:lnTo>
                      <a:pt x="5911" y="1306"/>
                    </a:lnTo>
                    <a:lnTo>
                      <a:pt x="5959" y="1288"/>
                    </a:lnTo>
                    <a:lnTo>
                      <a:pt x="6007" y="1270"/>
                    </a:lnTo>
                    <a:lnTo>
                      <a:pt x="6055" y="1252"/>
                    </a:lnTo>
                    <a:lnTo>
                      <a:pt x="6103" y="1233"/>
                    </a:lnTo>
                    <a:lnTo>
                      <a:pt x="6152" y="1216"/>
                    </a:lnTo>
                    <a:lnTo>
                      <a:pt x="6200" y="1198"/>
                    </a:lnTo>
                    <a:lnTo>
                      <a:pt x="6247" y="1180"/>
                    </a:lnTo>
                    <a:lnTo>
                      <a:pt x="6295" y="1162"/>
                    </a:lnTo>
                    <a:lnTo>
                      <a:pt x="6343" y="1144"/>
                    </a:lnTo>
                    <a:lnTo>
                      <a:pt x="6391" y="1126"/>
                    </a:lnTo>
                    <a:lnTo>
                      <a:pt x="6440" y="1108"/>
                    </a:lnTo>
                    <a:lnTo>
                      <a:pt x="6488" y="1091"/>
                    </a:lnTo>
                    <a:lnTo>
                      <a:pt x="6536" y="1072"/>
                    </a:lnTo>
                    <a:lnTo>
                      <a:pt x="6584" y="1055"/>
                    </a:lnTo>
                    <a:lnTo>
                      <a:pt x="6632" y="1038"/>
                    </a:lnTo>
                    <a:lnTo>
                      <a:pt x="6680" y="1019"/>
                    </a:lnTo>
                    <a:lnTo>
                      <a:pt x="6729" y="1002"/>
                    </a:lnTo>
                    <a:lnTo>
                      <a:pt x="6776" y="984"/>
                    </a:lnTo>
                    <a:lnTo>
                      <a:pt x="6824" y="966"/>
                    </a:lnTo>
                    <a:lnTo>
                      <a:pt x="6872" y="949"/>
                    </a:lnTo>
                    <a:lnTo>
                      <a:pt x="6920" y="931"/>
                    </a:lnTo>
                    <a:lnTo>
                      <a:pt x="6968" y="913"/>
                    </a:lnTo>
                    <a:lnTo>
                      <a:pt x="7017" y="896"/>
                    </a:lnTo>
                    <a:lnTo>
                      <a:pt x="7065" y="878"/>
                    </a:lnTo>
                    <a:lnTo>
                      <a:pt x="7113" y="861"/>
                    </a:lnTo>
                    <a:lnTo>
                      <a:pt x="7161" y="844"/>
                    </a:lnTo>
                    <a:lnTo>
                      <a:pt x="7208" y="826"/>
                    </a:lnTo>
                    <a:lnTo>
                      <a:pt x="7256" y="809"/>
                    </a:lnTo>
                    <a:lnTo>
                      <a:pt x="7305" y="792"/>
                    </a:lnTo>
                    <a:lnTo>
                      <a:pt x="7353" y="774"/>
                    </a:lnTo>
                    <a:lnTo>
                      <a:pt x="7401" y="757"/>
                    </a:lnTo>
                    <a:lnTo>
                      <a:pt x="7449" y="740"/>
                    </a:lnTo>
                    <a:lnTo>
                      <a:pt x="7497" y="722"/>
                    </a:lnTo>
                    <a:lnTo>
                      <a:pt x="7545" y="705"/>
                    </a:lnTo>
                    <a:lnTo>
                      <a:pt x="7594" y="688"/>
                    </a:lnTo>
                    <a:lnTo>
                      <a:pt x="7642" y="670"/>
                    </a:lnTo>
                    <a:lnTo>
                      <a:pt x="7690" y="653"/>
                    </a:lnTo>
                    <a:lnTo>
                      <a:pt x="7737" y="636"/>
                    </a:lnTo>
                    <a:lnTo>
                      <a:pt x="7785" y="618"/>
                    </a:lnTo>
                    <a:lnTo>
                      <a:pt x="7833" y="602"/>
                    </a:lnTo>
                    <a:lnTo>
                      <a:pt x="7881" y="585"/>
                    </a:lnTo>
                    <a:lnTo>
                      <a:pt x="7930" y="567"/>
                    </a:lnTo>
                    <a:lnTo>
                      <a:pt x="7978" y="550"/>
                    </a:lnTo>
                    <a:lnTo>
                      <a:pt x="8026" y="534"/>
                    </a:lnTo>
                    <a:lnTo>
                      <a:pt x="8074" y="516"/>
                    </a:lnTo>
                    <a:lnTo>
                      <a:pt x="8122" y="499"/>
                    </a:lnTo>
                    <a:lnTo>
                      <a:pt x="8170" y="483"/>
                    </a:lnTo>
                    <a:lnTo>
                      <a:pt x="8219" y="465"/>
                    </a:lnTo>
                    <a:lnTo>
                      <a:pt x="8266" y="449"/>
                    </a:lnTo>
                    <a:lnTo>
                      <a:pt x="8314" y="432"/>
                    </a:lnTo>
                    <a:lnTo>
                      <a:pt x="8362" y="415"/>
                    </a:lnTo>
                    <a:lnTo>
                      <a:pt x="8410" y="398"/>
                    </a:lnTo>
                    <a:lnTo>
                      <a:pt x="8458" y="382"/>
                    </a:lnTo>
                    <a:lnTo>
                      <a:pt x="8507" y="364"/>
                    </a:lnTo>
                    <a:lnTo>
                      <a:pt x="8555" y="348"/>
                    </a:lnTo>
                    <a:lnTo>
                      <a:pt x="8603" y="331"/>
                    </a:lnTo>
                    <a:lnTo>
                      <a:pt x="8651" y="314"/>
                    </a:lnTo>
                    <a:lnTo>
                      <a:pt x="8698" y="297"/>
                    </a:lnTo>
                    <a:lnTo>
                      <a:pt x="8746" y="281"/>
                    </a:lnTo>
                    <a:lnTo>
                      <a:pt x="8795" y="264"/>
                    </a:lnTo>
                    <a:lnTo>
                      <a:pt x="8843" y="247"/>
                    </a:lnTo>
                    <a:lnTo>
                      <a:pt x="8891" y="231"/>
                    </a:lnTo>
                    <a:lnTo>
                      <a:pt x="8939" y="214"/>
                    </a:lnTo>
                    <a:lnTo>
                      <a:pt x="8987" y="198"/>
                    </a:lnTo>
                    <a:lnTo>
                      <a:pt x="9035" y="181"/>
                    </a:lnTo>
                    <a:lnTo>
                      <a:pt x="9084" y="164"/>
                    </a:lnTo>
                    <a:lnTo>
                      <a:pt x="9132" y="148"/>
                    </a:lnTo>
                    <a:lnTo>
                      <a:pt x="9180" y="132"/>
                    </a:lnTo>
                    <a:lnTo>
                      <a:pt x="9227" y="115"/>
                    </a:lnTo>
                    <a:lnTo>
                      <a:pt x="9275" y="98"/>
                    </a:lnTo>
                    <a:lnTo>
                      <a:pt x="9323" y="82"/>
                    </a:lnTo>
                    <a:lnTo>
                      <a:pt x="9372" y="65"/>
                    </a:lnTo>
                    <a:lnTo>
                      <a:pt x="9420" y="49"/>
                    </a:lnTo>
                    <a:lnTo>
                      <a:pt x="9468" y="33"/>
                    </a:lnTo>
                    <a:lnTo>
                      <a:pt x="9516" y="17"/>
                    </a:lnTo>
                    <a:lnTo>
                      <a:pt x="9564" y="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80411" name="Freeform 187"/>
              <p:cNvSpPr>
                <a:spLocks/>
              </p:cNvSpPr>
              <p:nvPr/>
            </p:nvSpPr>
            <p:spPr bwMode="auto">
              <a:xfrm>
                <a:off x="4153" y="1025"/>
                <a:ext cx="817" cy="261"/>
              </a:xfrm>
              <a:custGeom>
                <a:avLst/>
                <a:gdLst>
                  <a:gd name="T0" fmla="*/ 48 w 4903"/>
                  <a:gd name="T1" fmla="*/ 1553 h 1569"/>
                  <a:gd name="T2" fmla="*/ 145 w 4903"/>
                  <a:gd name="T3" fmla="*/ 1520 h 1569"/>
                  <a:gd name="T4" fmla="*/ 240 w 4903"/>
                  <a:gd name="T5" fmla="*/ 1488 h 1569"/>
                  <a:gd name="T6" fmla="*/ 336 w 4903"/>
                  <a:gd name="T7" fmla="*/ 1456 h 1569"/>
                  <a:gd name="T8" fmla="*/ 433 w 4903"/>
                  <a:gd name="T9" fmla="*/ 1423 h 1569"/>
                  <a:gd name="T10" fmla="*/ 529 w 4903"/>
                  <a:gd name="T11" fmla="*/ 1391 h 1569"/>
                  <a:gd name="T12" fmla="*/ 624 w 4903"/>
                  <a:gd name="T13" fmla="*/ 1359 h 1569"/>
                  <a:gd name="T14" fmla="*/ 721 w 4903"/>
                  <a:gd name="T15" fmla="*/ 1326 h 1569"/>
                  <a:gd name="T16" fmla="*/ 817 w 4903"/>
                  <a:gd name="T17" fmla="*/ 1295 h 1569"/>
                  <a:gd name="T18" fmla="*/ 913 w 4903"/>
                  <a:gd name="T19" fmla="*/ 1263 h 1569"/>
                  <a:gd name="T20" fmla="*/ 1010 w 4903"/>
                  <a:gd name="T21" fmla="*/ 1232 h 1569"/>
                  <a:gd name="T22" fmla="*/ 1106 w 4903"/>
                  <a:gd name="T23" fmla="*/ 1199 h 1569"/>
                  <a:gd name="T24" fmla="*/ 1201 w 4903"/>
                  <a:gd name="T25" fmla="*/ 1167 h 1569"/>
                  <a:gd name="T26" fmla="*/ 1298 w 4903"/>
                  <a:gd name="T27" fmla="*/ 1136 h 1569"/>
                  <a:gd name="T28" fmla="*/ 1394 w 4903"/>
                  <a:gd name="T29" fmla="*/ 1104 h 1569"/>
                  <a:gd name="T30" fmla="*/ 1490 w 4903"/>
                  <a:gd name="T31" fmla="*/ 1073 h 1569"/>
                  <a:gd name="T32" fmla="*/ 1587 w 4903"/>
                  <a:gd name="T33" fmla="*/ 1042 h 1569"/>
                  <a:gd name="T34" fmla="*/ 1682 w 4903"/>
                  <a:gd name="T35" fmla="*/ 1010 h 1569"/>
                  <a:gd name="T36" fmla="*/ 1778 w 4903"/>
                  <a:gd name="T37" fmla="*/ 979 h 1569"/>
                  <a:gd name="T38" fmla="*/ 1875 w 4903"/>
                  <a:gd name="T39" fmla="*/ 948 h 1569"/>
                  <a:gd name="T40" fmla="*/ 1971 w 4903"/>
                  <a:gd name="T41" fmla="*/ 916 h 1569"/>
                  <a:gd name="T42" fmla="*/ 2067 w 4903"/>
                  <a:gd name="T43" fmla="*/ 886 h 1569"/>
                  <a:gd name="T44" fmla="*/ 2163 w 4903"/>
                  <a:gd name="T45" fmla="*/ 855 h 1569"/>
                  <a:gd name="T46" fmla="*/ 2259 w 4903"/>
                  <a:gd name="T47" fmla="*/ 824 h 1569"/>
                  <a:gd name="T48" fmla="*/ 2355 w 4903"/>
                  <a:gd name="T49" fmla="*/ 793 h 1569"/>
                  <a:gd name="T50" fmla="*/ 2452 w 4903"/>
                  <a:gd name="T51" fmla="*/ 762 h 1569"/>
                  <a:gd name="T52" fmla="*/ 2548 w 4903"/>
                  <a:gd name="T53" fmla="*/ 732 h 1569"/>
                  <a:gd name="T54" fmla="*/ 2643 w 4903"/>
                  <a:gd name="T55" fmla="*/ 701 h 1569"/>
                  <a:gd name="T56" fmla="*/ 2740 w 4903"/>
                  <a:gd name="T57" fmla="*/ 671 h 1569"/>
                  <a:gd name="T58" fmla="*/ 2836 w 4903"/>
                  <a:gd name="T59" fmla="*/ 640 h 1569"/>
                  <a:gd name="T60" fmla="*/ 2932 w 4903"/>
                  <a:gd name="T61" fmla="*/ 609 h 1569"/>
                  <a:gd name="T62" fmla="*/ 3029 w 4903"/>
                  <a:gd name="T63" fmla="*/ 579 h 1569"/>
                  <a:gd name="T64" fmla="*/ 3124 w 4903"/>
                  <a:gd name="T65" fmla="*/ 549 h 1569"/>
                  <a:gd name="T66" fmla="*/ 3220 w 4903"/>
                  <a:gd name="T67" fmla="*/ 519 h 1569"/>
                  <a:gd name="T68" fmla="*/ 3317 w 4903"/>
                  <a:gd name="T69" fmla="*/ 489 h 1569"/>
                  <a:gd name="T70" fmla="*/ 3413 w 4903"/>
                  <a:gd name="T71" fmla="*/ 458 h 1569"/>
                  <a:gd name="T72" fmla="*/ 3509 w 4903"/>
                  <a:gd name="T73" fmla="*/ 429 h 1569"/>
                  <a:gd name="T74" fmla="*/ 3606 w 4903"/>
                  <a:gd name="T75" fmla="*/ 398 h 1569"/>
                  <a:gd name="T76" fmla="*/ 3701 w 4903"/>
                  <a:gd name="T77" fmla="*/ 369 h 1569"/>
                  <a:gd name="T78" fmla="*/ 3797 w 4903"/>
                  <a:gd name="T79" fmla="*/ 339 h 1569"/>
                  <a:gd name="T80" fmla="*/ 3894 w 4903"/>
                  <a:gd name="T81" fmla="*/ 309 h 1569"/>
                  <a:gd name="T82" fmla="*/ 3990 w 4903"/>
                  <a:gd name="T83" fmla="*/ 279 h 1569"/>
                  <a:gd name="T84" fmla="*/ 4085 w 4903"/>
                  <a:gd name="T85" fmla="*/ 249 h 1569"/>
                  <a:gd name="T86" fmla="*/ 4182 w 4903"/>
                  <a:gd name="T87" fmla="*/ 220 h 1569"/>
                  <a:gd name="T88" fmla="*/ 4278 w 4903"/>
                  <a:gd name="T89" fmla="*/ 190 h 1569"/>
                  <a:gd name="T90" fmla="*/ 4374 w 4903"/>
                  <a:gd name="T91" fmla="*/ 162 h 1569"/>
                  <a:gd name="T92" fmla="*/ 4471 w 4903"/>
                  <a:gd name="T93" fmla="*/ 132 h 1569"/>
                  <a:gd name="T94" fmla="*/ 4567 w 4903"/>
                  <a:gd name="T95" fmla="*/ 102 h 1569"/>
                  <a:gd name="T96" fmla="*/ 4662 w 4903"/>
                  <a:gd name="T97" fmla="*/ 73 h 1569"/>
                  <a:gd name="T98" fmla="*/ 4759 w 4903"/>
                  <a:gd name="T99" fmla="*/ 44 h 1569"/>
                  <a:gd name="T100" fmla="*/ 4855 w 4903"/>
                  <a:gd name="T101" fmla="*/ 15 h 15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4903" h="1569">
                    <a:moveTo>
                      <a:pt x="0" y="1569"/>
                    </a:moveTo>
                    <a:lnTo>
                      <a:pt x="48" y="1553"/>
                    </a:lnTo>
                    <a:lnTo>
                      <a:pt x="97" y="1537"/>
                    </a:lnTo>
                    <a:lnTo>
                      <a:pt x="145" y="1520"/>
                    </a:lnTo>
                    <a:lnTo>
                      <a:pt x="192" y="1504"/>
                    </a:lnTo>
                    <a:lnTo>
                      <a:pt x="240" y="1488"/>
                    </a:lnTo>
                    <a:lnTo>
                      <a:pt x="288" y="1472"/>
                    </a:lnTo>
                    <a:lnTo>
                      <a:pt x="336" y="1456"/>
                    </a:lnTo>
                    <a:lnTo>
                      <a:pt x="385" y="1440"/>
                    </a:lnTo>
                    <a:lnTo>
                      <a:pt x="433" y="1423"/>
                    </a:lnTo>
                    <a:lnTo>
                      <a:pt x="481" y="1407"/>
                    </a:lnTo>
                    <a:lnTo>
                      <a:pt x="529" y="1391"/>
                    </a:lnTo>
                    <a:lnTo>
                      <a:pt x="577" y="1375"/>
                    </a:lnTo>
                    <a:lnTo>
                      <a:pt x="624" y="1359"/>
                    </a:lnTo>
                    <a:lnTo>
                      <a:pt x="673" y="1343"/>
                    </a:lnTo>
                    <a:lnTo>
                      <a:pt x="721" y="1326"/>
                    </a:lnTo>
                    <a:lnTo>
                      <a:pt x="769" y="1311"/>
                    </a:lnTo>
                    <a:lnTo>
                      <a:pt x="817" y="1295"/>
                    </a:lnTo>
                    <a:lnTo>
                      <a:pt x="865" y="1278"/>
                    </a:lnTo>
                    <a:lnTo>
                      <a:pt x="913" y="1263"/>
                    </a:lnTo>
                    <a:lnTo>
                      <a:pt x="962" y="1247"/>
                    </a:lnTo>
                    <a:lnTo>
                      <a:pt x="1010" y="1232"/>
                    </a:lnTo>
                    <a:lnTo>
                      <a:pt x="1058" y="1215"/>
                    </a:lnTo>
                    <a:lnTo>
                      <a:pt x="1106" y="1199"/>
                    </a:lnTo>
                    <a:lnTo>
                      <a:pt x="1153" y="1184"/>
                    </a:lnTo>
                    <a:lnTo>
                      <a:pt x="1201" y="1167"/>
                    </a:lnTo>
                    <a:lnTo>
                      <a:pt x="1250" y="1152"/>
                    </a:lnTo>
                    <a:lnTo>
                      <a:pt x="1298" y="1136"/>
                    </a:lnTo>
                    <a:lnTo>
                      <a:pt x="1346" y="1120"/>
                    </a:lnTo>
                    <a:lnTo>
                      <a:pt x="1394" y="1104"/>
                    </a:lnTo>
                    <a:lnTo>
                      <a:pt x="1442" y="1089"/>
                    </a:lnTo>
                    <a:lnTo>
                      <a:pt x="1490" y="1073"/>
                    </a:lnTo>
                    <a:lnTo>
                      <a:pt x="1538" y="1057"/>
                    </a:lnTo>
                    <a:lnTo>
                      <a:pt x="1587" y="1042"/>
                    </a:lnTo>
                    <a:lnTo>
                      <a:pt x="1634" y="1026"/>
                    </a:lnTo>
                    <a:lnTo>
                      <a:pt x="1682" y="1010"/>
                    </a:lnTo>
                    <a:lnTo>
                      <a:pt x="1730" y="995"/>
                    </a:lnTo>
                    <a:lnTo>
                      <a:pt x="1778" y="979"/>
                    </a:lnTo>
                    <a:lnTo>
                      <a:pt x="1826" y="963"/>
                    </a:lnTo>
                    <a:lnTo>
                      <a:pt x="1875" y="948"/>
                    </a:lnTo>
                    <a:lnTo>
                      <a:pt x="1923" y="933"/>
                    </a:lnTo>
                    <a:lnTo>
                      <a:pt x="1971" y="916"/>
                    </a:lnTo>
                    <a:lnTo>
                      <a:pt x="2019" y="901"/>
                    </a:lnTo>
                    <a:lnTo>
                      <a:pt x="2067" y="886"/>
                    </a:lnTo>
                    <a:lnTo>
                      <a:pt x="2114" y="870"/>
                    </a:lnTo>
                    <a:lnTo>
                      <a:pt x="2163" y="855"/>
                    </a:lnTo>
                    <a:lnTo>
                      <a:pt x="2211" y="839"/>
                    </a:lnTo>
                    <a:lnTo>
                      <a:pt x="2259" y="824"/>
                    </a:lnTo>
                    <a:lnTo>
                      <a:pt x="2307" y="808"/>
                    </a:lnTo>
                    <a:lnTo>
                      <a:pt x="2355" y="793"/>
                    </a:lnTo>
                    <a:lnTo>
                      <a:pt x="2403" y="778"/>
                    </a:lnTo>
                    <a:lnTo>
                      <a:pt x="2452" y="762"/>
                    </a:lnTo>
                    <a:lnTo>
                      <a:pt x="2500" y="747"/>
                    </a:lnTo>
                    <a:lnTo>
                      <a:pt x="2548" y="732"/>
                    </a:lnTo>
                    <a:lnTo>
                      <a:pt x="2596" y="716"/>
                    </a:lnTo>
                    <a:lnTo>
                      <a:pt x="2643" y="701"/>
                    </a:lnTo>
                    <a:lnTo>
                      <a:pt x="2691" y="686"/>
                    </a:lnTo>
                    <a:lnTo>
                      <a:pt x="2740" y="671"/>
                    </a:lnTo>
                    <a:lnTo>
                      <a:pt x="2788" y="655"/>
                    </a:lnTo>
                    <a:lnTo>
                      <a:pt x="2836" y="640"/>
                    </a:lnTo>
                    <a:lnTo>
                      <a:pt x="2884" y="625"/>
                    </a:lnTo>
                    <a:lnTo>
                      <a:pt x="2932" y="609"/>
                    </a:lnTo>
                    <a:lnTo>
                      <a:pt x="2980" y="594"/>
                    </a:lnTo>
                    <a:lnTo>
                      <a:pt x="3029" y="579"/>
                    </a:lnTo>
                    <a:lnTo>
                      <a:pt x="3077" y="564"/>
                    </a:lnTo>
                    <a:lnTo>
                      <a:pt x="3124" y="549"/>
                    </a:lnTo>
                    <a:lnTo>
                      <a:pt x="3172" y="534"/>
                    </a:lnTo>
                    <a:lnTo>
                      <a:pt x="3220" y="519"/>
                    </a:lnTo>
                    <a:lnTo>
                      <a:pt x="3268" y="503"/>
                    </a:lnTo>
                    <a:lnTo>
                      <a:pt x="3317" y="489"/>
                    </a:lnTo>
                    <a:lnTo>
                      <a:pt x="3365" y="474"/>
                    </a:lnTo>
                    <a:lnTo>
                      <a:pt x="3413" y="458"/>
                    </a:lnTo>
                    <a:lnTo>
                      <a:pt x="3461" y="443"/>
                    </a:lnTo>
                    <a:lnTo>
                      <a:pt x="3509" y="429"/>
                    </a:lnTo>
                    <a:lnTo>
                      <a:pt x="3557" y="414"/>
                    </a:lnTo>
                    <a:lnTo>
                      <a:pt x="3606" y="398"/>
                    </a:lnTo>
                    <a:lnTo>
                      <a:pt x="3653" y="384"/>
                    </a:lnTo>
                    <a:lnTo>
                      <a:pt x="3701" y="369"/>
                    </a:lnTo>
                    <a:lnTo>
                      <a:pt x="3749" y="353"/>
                    </a:lnTo>
                    <a:lnTo>
                      <a:pt x="3797" y="339"/>
                    </a:lnTo>
                    <a:lnTo>
                      <a:pt x="3845" y="324"/>
                    </a:lnTo>
                    <a:lnTo>
                      <a:pt x="3894" y="309"/>
                    </a:lnTo>
                    <a:lnTo>
                      <a:pt x="3942" y="294"/>
                    </a:lnTo>
                    <a:lnTo>
                      <a:pt x="3990" y="279"/>
                    </a:lnTo>
                    <a:lnTo>
                      <a:pt x="4038" y="265"/>
                    </a:lnTo>
                    <a:lnTo>
                      <a:pt x="4085" y="249"/>
                    </a:lnTo>
                    <a:lnTo>
                      <a:pt x="4133" y="235"/>
                    </a:lnTo>
                    <a:lnTo>
                      <a:pt x="4182" y="220"/>
                    </a:lnTo>
                    <a:lnTo>
                      <a:pt x="4230" y="205"/>
                    </a:lnTo>
                    <a:lnTo>
                      <a:pt x="4278" y="190"/>
                    </a:lnTo>
                    <a:lnTo>
                      <a:pt x="4326" y="176"/>
                    </a:lnTo>
                    <a:lnTo>
                      <a:pt x="4374" y="162"/>
                    </a:lnTo>
                    <a:lnTo>
                      <a:pt x="4422" y="146"/>
                    </a:lnTo>
                    <a:lnTo>
                      <a:pt x="4471" y="132"/>
                    </a:lnTo>
                    <a:lnTo>
                      <a:pt x="4519" y="117"/>
                    </a:lnTo>
                    <a:lnTo>
                      <a:pt x="4567" y="102"/>
                    </a:lnTo>
                    <a:lnTo>
                      <a:pt x="4614" y="88"/>
                    </a:lnTo>
                    <a:lnTo>
                      <a:pt x="4662" y="73"/>
                    </a:lnTo>
                    <a:lnTo>
                      <a:pt x="4710" y="59"/>
                    </a:lnTo>
                    <a:lnTo>
                      <a:pt x="4759" y="44"/>
                    </a:lnTo>
                    <a:lnTo>
                      <a:pt x="4807" y="29"/>
                    </a:lnTo>
                    <a:lnTo>
                      <a:pt x="4855" y="15"/>
                    </a:lnTo>
                    <a:lnTo>
                      <a:pt x="4903" y="0"/>
                    </a:lnTo>
                  </a:path>
                </a:pathLst>
              </a:custGeom>
              <a:noFill/>
              <a:ln w="28575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  <p:sp>
          <p:nvSpPr>
            <p:cNvPr id="180417" name="Text Box 193"/>
            <p:cNvSpPr txBox="1">
              <a:spLocks noChangeArrowheads="1"/>
            </p:cNvSpPr>
            <p:nvPr/>
          </p:nvSpPr>
          <p:spPr bwMode="auto">
            <a:xfrm>
              <a:off x="1918" y="3058"/>
              <a:ext cx="574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D(E)</a:t>
              </a:r>
            </a:p>
          </p:txBody>
        </p:sp>
        <p:sp>
          <p:nvSpPr>
            <p:cNvPr id="180418" name="Text Box 194"/>
            <p:cNvSpPr txBox="1">
              <a:spLocks noChangeArrowheads="1"/>
            </p:cNvSpPr>
            <p:nvPr/>
          </p:nvSpPr>
          <p:spPr bwMode="auto">
            <a:xfrm>
              <a:off x="3825" y="4098"/>
              <a:ext cx="274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E</a:t>
              </a:r>
            </a:p>
          </p:txBody>
        </p:sp>
      </p:grpSp>
      <p:sp>
        <p:nvSpPr>
          <p:cNvPr id="180419" name="Line 195"/>
          <p:cNvSpPr>
            <a:spLocks noChangeShapeType="1"/>
          </p:cNvSpPr>
          <p:nvPr/>
        </p:nvSpPr>
        <p:spPr bwMode="auto">
          <a:xfrm>
            <a:off x="5929313" y="1693863"/>
            <a:ext cx="596900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80420" name="Text Box 196"/>
          <p:cNvSpPr txBox="1">
            <a:spLocks noChangeArrowheads="1"/>
          </p:cNvSpPr>
          <p:nvPr/>
        </p:nvSpPr>
        <p:spPr bwMode="auto">
          <a:xfrm>
            <a:off x="5829300" y="1184275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2k</a:t>
            </a:r>
            <a:r>
              <a:rPr lang="en-US" altLang="en-US" baseline="-25000"/>
              <a:t>B</a:t>
            </a:r>
            <a:r>
              <a:rPr lang="en-US" altLang="en-US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406769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Occupation of states </a:t>
            </a:r>
          </a:p>
        </p:txBody>
      </p:sp>
      <p:grpSp>
        <p:nvGrpSpPr>
          <p:cNvPr id="185353" name="Group 9"/>
          <p:cNvGrpSpPr>
            <a:grpSpLocks/>
          </p:cNvGrpSpPr>
          <p:nvPr/>
        </p:nvGrpSpPr>
        <p:grpSpPr bwMode="auto">
          <a:xfrm>
            <a:off x="977900" y="3025775"/>
            <a:ext cx="1196975" cy="1193800"/>
            <a:chOff x="432" y="1199"/>
            <a:chExt cx="754" cy="752"/>
          </a:xfrm>
        </p:grpSpPr>
        <p:sp>
          <p:nvSpPr>
            <p:cNvPr id="185354" name="Oval 10"/>
            <p:cNvSpPr>
              <a:spLocks noChangeAspect="1" noChangeArrowheads="1"/>
            </p:cNvSpPr>
            <p:nvPr/>
          </p:nvSpPr>
          <p:spPr bwMode="auto">
            <a:xfrm>
              <a:off x="432" y="1199"/>
              <a:ext cx="752" cy="752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85355" name="Line 11"/>
            <p:cNvSpPr>
              <a:spLocks noChangeShapeType="1"/>
            </p:cNvSpPr>
            <p:nvPr/>
          </p:nvSpPr>
          <p:spPr bwMode="auto">
            <a:xfrm>
              <a:off x="827" y="1594"/>
              <a:ext cx="338" cy="0"/>
            </a:xfrm>
            <a:prstGeom prst="line">
              <a:avLst/>
            </a:prstGeom>
            <a:noFill/>
            <a:ln w="28575">
              <a:solidFill>
                <a:srgbClr val="FF010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85356" name="Text Box 12"/>
            <p:cNvSpPr txBox="1">
              <a:spLocks noChangeArrowheads="1"/>
            </p:cNvSpPr>
            <p:nvPr/>
          </p:nvSpPr>
          <p:spPr bwMode="auto">
            <a:xfrm>
              <a:off x="827" y="1303"/>
              <a:ext cx="35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>
                  <a:solidFill>
                    <a:srgbClr val="FF0101"/>
                  </a:solidFill>
                  <a:latin typeface="Times New Roman" pitchFamily="18" charset="0"/>
                </a:rPr>
                <a:t>|k</a:t>
              </a:r>
              <a:r>
                <a:rPr lang="en-US" altLang="en-US" baseline="-25000">
                  <a:solidFill>
                    <a:srgbClr val="FF0101"/>
                  </a:solidFill>
                  <a:latin typeface="Times New Roman" pitchFamily="18" charset="0"/>
                </a:rPr>
                <a:t>F</a:t>
              </a:r>
              <a:r>
                <a:rPr lang="en-US" altLang="en-US">
                  <a:solidFill>
                    <a:srgbClr val="FF0101"/>
                  </a:solidFill>
                  <a:latin typeface="Times New Roman" pitchFamily="18" charset="0"/>
                </a:rPr>
                <a:t>|</a:t>
              </a:r>
            </a:p>
          </p:txBody>
        </p:sp>
      </p:grpSp>
      <p:sp>
        <p:nvSpPr>
          <p:cNvPr id="185357" name="Freeform 13"/>
          <p:cNvSpPr>
            <a:spLocks/>
          </p:cNvSpPr>
          <p:nvPr/>
        </p:nvSpPr>
        <p:spPr bwMode="auto">
          <a:xfrm>
            <a:off x="1700213" y="4057650"/>
            <a:ext cx="342900" cy="233363"/>
          </a:xfrm>
          <a:custGeom>
            <a:avLst/>
            <a:gdLst>
              <a:gd name="T0" fmla="*/ 0 w 450"/>
              <a:gd name="T1" fmla="*/ 0 h 201"/>
              <a:gd name="T2" fmla="*/ 90 w 450"/>
              <a:gd name="T3" fmla="*/ 126 h 201"/>
              <a:gd name="T4" fmla="*/ 314 w 450"/>
              <a:gd name="T5" fmla="*/ 189 h 201"/>
              <a:gd name="T6" fmla="*/ 450 w 450"/>
              <a:gd name="T7" fmla="*/ 198 h 2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0" h="201">
                <a:moveTo>
                  <a:pt x="0" y="0"/>
                </a:moveTo>
                <a:cubicBezTo>
                  <a:pt x="15" y="21"/>
                  <a:pt x="38" y="95"/>
                  <a:pt x="90" y="126"/>
                </a:cubicBezTo>
                <a:cubicBezTo>
                  <a:pt x="142" y="157"/>
                  <a:pt x="254" y="177"/>
                  <a:pt x="314" y="189"/>
                </a:cubicBezTo>
                <a:cubicBezTo>
                  <a:pt x="374" y="201"/>
                  <a:pt x="422" y="196"/>
                  <a:pt x="450" y="198"/>
                </a:cubicBezTo>
              </a:path>
            </a:pathLst>
          </a:custGeom>
          <a:noFill/>
          <a:ln w="19050" cap="flat" cmpd="sng">
            <a:solidFill>
              <a:srgbClr val="FFFF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85358" name="Text Box 14"/>
          <p:cNvSpPr txBox="1">
            <a:spLocks noChangeArrowheads="1"/>
          </p:cNvSpPr>
          <p:nvPr/>
        </p:nvSpPr>
        <p:spPr bwMode="auto">
          <a:xfrm>
            <a:off x="1943100" y="4087813"/>
            <a:ext cx="1235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Fermi</a:t>
            </a:r>
          </a:p>
          <a:p>
            <a:pPr algn="ctr"/>
            <a:r>
              <a:rPr lang="en-US" altLang="en-US"/>
              <a:t>Surface</a:t>
            </a:r>
          </a:p>
        </p:txBody>
      </p:sp>
      <p:grpSp>
        <p:nvGrpSpPr>
          <p:cNvPr id="185359" name="Group 15"/>
          <p:cNvGrpSpPr>
            <a:grpSpLocks/>
          </p:cNvGrpSpPr>
          <p:nvPr/>
        </p:nvGrpSpPr>
        <p:grpSpPr bwMode="auto">
          <a:xfrm>
            <a:off x="1014413" y="2771775"/>
            <a:ext cx="1600200" cy="1343025"/>
            <a:chOff x="549" y="2826"/>
            <a:chExt cx="1008" cy="846"/>
          </a:xfrm>
        </p:grpSpPr>
        <p:sp>
          <p:nvSpPr>
            <p:cNvPr id="185360" name="Line 16"/>
            <p:cNvSpPr>
              <a:spLocks noChangeShapeType="1"/>
            </p:cNvSpPr>
            <p:nvPr/>
          </p:nvSpPr>
          <p:spPr bwMode="auto">
            <a:xfrm flipV="1">
              <a:off x="901" y="2826"/>
              <a:ext cx="0" cy="5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185361" name="Line 17"/>
            <p:cNvSpPr>
              <a:spLocks noChangeShapeType="1"/>
            </p:cNvSpPr>
            <p:nvPr/>
          </p:nvSpPr>
          <p:spPr bwMode="auto">
            <a:xfrm flipH="1">
              <a:off x="549" y="3380"/>
              <a:ext cx="352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5362" name="Line 18"/>
            <p:cNvSpPr>
              <a:spLocks noChangeShapeType="1"/>
            </p:cNvSpPr>
            <p:nvPr/>
          </p:nvSpPr>
          <p:spPr bwMode="auto">
            <a:xfrm>
              <a:off x="901" y="3380"/>
              <a:ext cx="6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grpSp>
        <p:nvGrpSpPr>
          <p:cNvPr id="185363" name="Group 19"/>
          <p:cNvGrpSpPr>
            <a:grpSpLocks/>
          </p:cNvGrpSpPr>
          <p:nvPr/>
        </p:nvGrpSpPr>
        <p:grpSpPr bwMode="auto">
          <a:xfrm>
            <a:off x="3987800" y="2481263"/>
            <a:ext cx="3919538" cy="2606675"/>
            <a:chOff x="2278" y="2427"/>
            <a:chExt cx="2469" cy="1642"/>
          </a:xfrm>
        </p:grpSpPr>
        <p:grpSp>
          <p:nvGrpSpPr>
            <p:cNvPr id="185364" name="Group 20"/>
            <p:cNvGrpSpPr>
              <a:grpSpLocks/>
            </p:cNvGrpSpPr>
            <p:nvPr/>
          </p:nvGrpSpPr>
          <p:grpSpPr bwMode="auto">
            <a:xfrm>
              <a:off x="2789" y="2427"/>
              <a:ext cx="1944" cy="1351"/>
              <a:chOff x="972" y="1025"/>
              <a:chExt cx="3998" cy="2421"/>
            </a:xfrm>
          </p:grpSpPr>
          <p:sp>
            <p:nvSpPr>
              <p:cNvPr id="185365" name="Rectangle 21"/>
              <p:cNvSpPr>
                <a:spLocks noChangeArrowheads="1"/>
              </p:cNvSpPr>
              <p:nvPr/>
            </p:nvSpPr>
            <p:spPr bwMode="auto">
              <a:xfrm>
                <a:off x="972" y="1025"/>
                <a:ext cx="3998" cy="242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AU"/>
              </a:p>
            </p:txBody>
          </p:sp>
          <p:grpSp>
            <p:nvGrpSpPr>
              <p:cNvPr id="185366" name="Group 22"/>
              <p:cNvGrpSpPr>
                <a:grpSpLocks/>
              </p:cNvGrpSpPr>
              <p:nvPr/>
            </p:nvGrpSpPr>
            <p:grpSpPr bwMode="auto">
              <a:xfrm>
                <a:off x="972" y="1025"/>
                <a:ext cx="3998" cy="2420"/>
                <a:chOff x="972" y="1025"/>
                <a:chExt cx="3998" cy="2420"/>
              </a:xfrm>
            </p:grpSpPr>
            <p:sp>
              <p:nvSpPr>
                <p:cNvPr id="185367" name="Freeform 23"/>
                <p:cNvSpPr>
                  <a:spLocks/>
                </p:cNvSpPr>
                <p:nvPr/>
              </p:nvSpPr>
              <p:spPr bwMode="auto">
                <a:xfrm>
                  <a:off x="972" y="1920"/>
                  <a:ext cx="1587" cy="1525"/>
                </a:xfrm>
                <a:custGeom>
                  <a:avLst/>
                  <a:gdLst>
                    <a:gd name="T0" fmla="*/ 96 w 9518"/>
                    <a:gd name="T1" fmla="*/ 8229 h 9148"/>
                    <a:gd name="T2" fmla="*/ 289 w 9518"/>
                    <a:gd name="T3" fmla="*/ 7556 h 9148"/>
                    <a:gd name="T4" fmla="*/ 481 w 9518"/>
                    <a:gd name="T5" fmla="*/ 7092 h 9148"/>
                    <a:gd name="T6" fmla="*/ 673 w 9518"/>
                    <a:gd name="T7" fmla="*/ 6715 h 9148"/>
                    <a:gd name="T8" fmla="*/ 866 w 9518"/>
                    <a:gd name="T9" fmla="*/ 6390 h 9148"/>
                    <a:gd name="T10" fmla="*/ 1058 w 9518"/>
                    <a:gd name="T11" fmla="*/ 6098 h 9148"/>
                    <a:gd name="T12" fmla="*/ 1250 w 9518"/>
                    <a:gd name="T13" fmla="*/ 5833 h 9148"/>
                    <a:gd name="T14" fmla="*/ 1443 w 9518"/>
                    <a:gd name="T15" fmla="*/ 5587 h 9148"/>
                    <a:gd name="T16" fmla="*/ 1635 w 9518"/>
                    <a:gd name="T17" fmla="*/ 5357 h 9148"/>
                    <a:gd name="T18" fmla="*/ 1827 w 9518"/>
                    <a:gd name="T19" fmla="*/ 5141 h 9148"/>
                    <a:gd name="T20" fmla="*/ 2019 w 9518"/>
                    <a:gd name="T21" fmla="*/ 4935 h 9148"/>
                    <a:gd name="T22" fmla="*/ 2212 w 9518"/>
                    <a:gd name="T23" fmla="*/ 4739 h 9148"/>
                    <a:gd name="T24" fmla="*/ 2404 w 9518"/>
                    <a:gd name="T25" fmla="*/ 4551 h 9148"/>
                    <a:gd name="T26" fmla="*/ 2596 w 9518"/>
                    <a:gd name="T27" fmla="*/ 4371 h 9148"/>
                    <a:gd name="T28" fmla="*/ 2789 w 9518"/>
                    <a:gd name="T29" fmla="*/ 4196 h 9148"/>
                    <a:gd name="T30" fmla="*/ 2980 w 9518"/>
                    <a:gd name="T31" fmla="*/ 4029 h 9148"/>
                    <a:gd name="T32" fmla="*/ 3173 w 9518"/>
                    <a:gd name="T33" fmla="*/ 3866 h 9148"/>
                    <a:gd name="T34" fmla="*/ 3366 w 9518"/>
                    <a:gd name="T35" fmla="*/ 3709 h 9148"/>
                    <a:gd name="T36" fmla="*/ 3557 w 9518"/>
                    <a:gd name="T37" fmla="*/ 3556 h 9148"/>
                    <a:gd name="T38" fmla="*/ 3750 w 9518"/>
                    <a:gd name="T39" fmla="*/ 3406 h 9148"/>
                    <a:gd name="T40" fmla="*/ 3941 w 9518"/>
                    <a:gd name="T41" fmla="*/ 3261 h 9148"/>
                    <a:gd name="T42" fmla="*/ 4134 w 9518"/>
                    <a:gd name="T43" fmla="*/ 3119 h 9148"/>
                    <a:gd name="T44" fmla="*/ 4327 w 9518"/>
                    <a:gd name="T45" fmla="*/ 2980 h 9148"/>
                    <a:gd name="T46" fmla="*/ 4518 w 9518"/>
                    <a:gd name="T47" fmla="*/ 2845 h 9148"/>
                    <a:gd name="T48" fmla="*/ 4711 w 9518"/>
                    <a:gd name="T49" fmla="*/ 2712 h 9148"/>
                    <a:gd name="T50" fmla="*/ 4904 w 9518"/>
                    <a:gd name="T51" fmla="*/ 2581 h 9148"/>
                    <a:gd name="T52" fmla="*/ 5095 w 9518"/>
                    <a:gd name="T53" fmla="*/ 2454 h 9148"/>
                    <a:gd name="T54" fmla="*/ 5288 w 9518"/>
                    <a:gd name="T55" fmla="*/ 2328 h 9148"/>
                    <a:gd name="T56" fmla="*/ 5480 w 9518"/>
                    <a:gd name="T57" fmla="*/ 2206 h 9148"/>
                    <a:gd name="T58" fmla="*/ 5672 w 9518"/>
                    <a:gd name="T59" fmla="*/ 2086 h 9148"/>
                    <a:gd name="T60" fmla="*/ 5865 w 9518"/>
                    <a:gd name="T61" fmla="*/ 1966 h 9148"/>
                    <a:gd name="T62" fmla="*/ 6057 w 9518"/>
                    <a:gd name="T63" fmla="*/ 1850 h 9148"/>
                    <a:gd name="T64" fmla="*/ 6249 w 9518"/>
                    <a:gd name="T65" fmla="*/ 1735 h 9148"/>
                    <a:gd name="T66" fmla="*/ 6441 w 9518"/>
                    <a:gd name="T67" fmla="*/ 1622 h 9148"/>
                    <a:gd name="T68" fmla="*/ 6634 w 9518"/>
                    <a:gd name="T69" fmla="*/ 1510 h 9148"/>
                    <a:gd name="T70" fmla="*/ 6826 w 9518"/>
                    <a:gd name="T71" fmla="*/ 1401 h 9148"/>
                    <a:gd name="T72" fmla="*/ 7018 w 9518"/>
                    <a:gd name="T73" fmla="*/ 1293 h 9148"/>
                    <a:gd name="T74" fmla="*/ 7211 w 9518"/>
                    <a:gd name="T75" fmla="*/ 1186 h 9148"/>
                    <a:gd name="T76" fmla="*/ 7402 w 9518"/>
                    <a:gd name="T77" fmla="*/ 1081 h 9148"/>
                    <a:gd name="T78" fmla="*/ 7595 w 9518"/>
                    <a:gd name="T79" fmla="*/ 977 h 9148"/>
                    <a:gd name="T80" fmla="*/ 7788 w 9518"/>
                    <a:gd name="T81" fmla="*/ 874 h 9148"/>
                    <a:gd name="T82" fmla="*/ 7979 w 9518"/>
                    <a:gd name="T83" fmla="*/ 772 h 9148"/>
                    <a:gd name="T84" fmla="*/ 8172 w 9518"/>
                    <a:gd name="T85" fmla="*/ 672 h 9148"/>
                    <a:gd name="T86" fmla="*/ 8365 w 9518"/>
                    <a:gd name="T87" fmla="*/ 573 h 9148"/>
                    <a:gd name="T88" fmla="*/ 8556 w 9518"/>
                    <a:gd name="T89" fmla="*/ 475 h 9148"/>
                    <a:gd name="T90" fmla="*/ 8749 w 9518"/>
                    <a:gd name="T91" fmla="*/ 377 h 9148"/>
                    <a:gd name="T92" fmla="*/ 8941 w 9518"/>
                    <a:gd name="T93" fmla="*/ 282 h 9148"/>
                    <a:gd name="T94" fmla="*/ 9133 w 9518"/>
                    <a:gd name="T95" fmla="*/ 187 h 9148"/>
                    <a:gd name="T96" fmla="*/ 9326 w 9518"/>
                    <a:gd name="T97" fmla="*/ 94 h 9148"/>
                    <a:gd name="T98" fmla="*/ 9518 w 9518"/>
                    <a:gd name="T99" fmla="*/ 0 h 91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518" h="9148">
                      <a:moveTo>
                        <a:pt x="0" y="9148"/>
                      </a:moveTo>
                      <a:lnTo>
                        <a:pt x="0" y="9148"/>
                      </a:lnTo>
                      <a:lnTo>
                        <a:pt x="48" y="8498"/>
                      </a:lnTo>
                      <a:lnTo>
                        <a:pt x="96" y="8229"/>
                      </a:lnTo>
                      <a:lnTo>
                        <a:pt x="144" y="8022"/>
                      </a:lnTo>
                      <a:lnTo>
                        <a:pt x="193" y="7848"/>
                      </a:lnTo>
                      <a:lnTo>
                        <a:pt x="241" y="7695"/>
                      </a:lnTo>
                      <a:lnTo>
                        <a:pt x="289" y="7556"/>
                      </a:lnTo>
                      <a:lnTo>
                        <a:pt x="337" y="7427"/>
                      </a:lnTo>
                      <a:lnTo>
                        <a:pt x="385" y="7309"/>
                      </a:lnTo>
                      <a:lnTo>
                        <a:pt x="432" y="7198"/>
                      </a:lnTo>
                      <a:lnTo>
                        <a:pt x="481" y="7092"/>
                      </a:lnTo>
                      <a:lnTo>
                        <a:pt x="529" y="6992"/>
                      </a:lnTo>
                      <a:lnTo>
                        <a:pt x="577" y="6896"/>
                      </a:lnTo>
                      <a:lnTo>
                        <a:pt x="625" y="6804"/>
                      </a:lnTo>
                      <a:lnTo>
                        <a:pt x="673" y="6715"/>
                      </a:lnTo>
                      <a:lnTo>
                        <a:pt x="721" y="6630"/>
                      </a:lnTo>
                      <a:lnTo>
                        <a:pt x="770" y="6547"/>
                      </a:lnTo>
                      <a:lnTo>
                        <a:pt x="818" y="6468"/>
                      </a:lnTo>
                      <a:lnTo>
                        <a:pt x="866" y="6390"/>
                      </a:lnTo>
                      <a:lnTo>
                        <a:pt x="914" y="6314"/>
                      </a:lnTo>
                      <a:lnTo>
                        <a:pt x="961" y="6240"/>
                      </a:lnTo>
                      <a:lnTo>
                        <a:pt x="1009" y="6169"/>
                      </a:lnTo>
                      <a:lnTo>
                        <a:pt x="1058" y="6098"/>
                      </a:lnTo>
                      <a:lnTo>
                        <a:pt x="1106" y="6030"/>
                      </a:lnTo>
                      <a:lnTo>
                        <a:pt x="1154" y="5963"/>
                      </a:lnTo>
                      <a:lnTo>
                        <a:pt x="1202" y="5897"/>
                      </a:lnTo>
                      <a:lnTo>
                        <a:pt x="1250" y="5833"/>
                      </a:lnTo>
                      <a:lnTo>
                        <a:pt x="1298" y="5770"/>
                      </a:lnTo>
                      <a:lnTo>
                        <a:pt x="1347" y="5708"/>
                      </a:lnTo>
                      <a:lnTo>
                        <a:pt x="1395" y="5647"/>
                      </a:lnTo>
                      <a:lnTo>
                        <a:pt x="1443" y="5587"/>
                      </a:lnTo>
                      <a:lnTo>
                        <a:pt x="1490" y="5528"/>
                      </a:lnTo>
                      <a:lnTo>
                        <a:pt x="1538" y="5470"/>
                      </a:lnTo>
                      <a:lnTo>
                        <a:pt x="1586" y="5413"/>
                      </a:lnTo>
                      <a:lnTo>
                        <a:pt x="1635" y="5357"/>
                      </a:lnTo>
                      <a:lnTo>
                        <a:pt x="1683" y="5302"/>
                      </a:lnTo>
                      <a:lnTo>
                        <a:pt x="1731" y="5247"/>
                      </a:lnTo>
                      <a:lnTo>
                        <a:pt x="1779" y="5194"/>
                      </a:lnTo>
                      <a:lnTo>
                        <a:pt x="1827" y="5141"/>
                      </a:lnTo>
                      <a:lnTo>
                        <a:pt x="1875" y="5088"/>
                      </a:lnTo>
                      <a:lnTo>
                        <a:pt x="1924" y="5036"/>
                      </a:lnTo>
                      <a:lnTo>
                        <a:pt x="1971" y="4985"/>
                      </a:lnTo>
                      <a:lnTo>
                        <a:pt x="2019" y="4935"/>
                      </a:lnTo>
                      <a:lnTo>
                        <a:pt x="2067" y="4885"/>
                      </a:lnTo>
                      <a:lnTo>
                        <a:pt x="2115" y="4836"/>
                      </a:lnTo>
                      <a:lnTo>
                        <a:pt x="2163" y="4787"/>
                      </a:lnTo>
                      <a:lnTo>
                        <a:pt x="2212" y="4739"/>
                      </a:lnTo>
                      <a:lnTo>
                        <a:pt x="2260" y="4691"/>
                      </a:lnTo>
                      <a:lnTo>
                        <a:pt x="2308" y="4644"/>
                      </a:lnTo>
                      <a:lnTo>
                        <a:pt x="2356" y="4597"/>
                      </a:lnTo>
                      <a:lnTo>
                        <a:pt x="2404" y="4551"/>
                      </a:lnTo>
                      <a:lnTo>
                        <a:pt x="2451" y="4505"/>
                      </a:lnTo>
                      <a:lnTo>
                        <a:pt x="2500" y="4459"/>
                      </a:lnTo>
                      <a:lnTo>
                        <a:pt x="2548" y="4414"/>
                      </a:lnTo>
                      <a:lnTo>
                        <a:pt x="2596" y="4371"/>
                      </a:lnTo>
                      <a:lnTo>
                        <a:pt x="2644" y="4327"/>
                      </a:lnTo>
                      <a:lnTo>
                        <a:pt x="2692" y="4283"/>
                      </a:lnTo>
                      <a:lnTo>
                        <a:pt x="2740" y="4239"/>
                      </a:lnTo>
                      <a:lnTo>
                        <a:pt x="2789" y="4196"/>
                      </a:lnTo>
                      <a:lnTo>
                        <a:pt x="2837" y="4154"/>
                      </a:lnTo>
                      <a:lnTo>
                        <a:pt x="2885" y="4111"/>
                      </a:lnTo>
                      <a:lnTo>
                        <a:pt x="2932" y="4070"/>
                      </a:lnTo>
                      <a:lnTo>
                        <a:pt x="2980" y="4029"/>
                      </a:lnTo>
                      <a:lnTo>
                        <a:pt x="3028" y="3987"/>
                      </a:lnTo>
                      <a:lnTo>
                        <a:pt x="3077" y="3946"/>
                      </a:lnTo>
                      <a:lnTo>
                        <a:pt x="3125" y="3906"/>
                      </a:lnTo>
                      <a:lnTo>
                        <a:pt x="3173" y="3866"/>
                      </a:lnTo>
                      <a:lnTo>
                        <a:pt x="3221" y="3826"/>
                      </a:lnTo>
                      <a:lnTo>
                        <a:pt x="3269" y="3787"/>
                      </a:lnTo>
                      <a:lnTo>
                        <a:pt x="3317" y="3747"/>
                      </a:lnTo>
                      <a:lnTo>
                        <a:pt x="3366" y="3709"/>
                      </a:lnTo>
                      <a:lnTo>
                        <a:pt x="3414" y="3670"/>
                      </a:lnTo>
                      <a:lnTo>
                        <a:pt x="3461" y="3631"/>
                      </a:lnTo>
                      <a:lnTo>
                        <a:pt x="3509" y="3593"/>
                      </a:lnTo>
                      <a:lnTo>
                        <a:pt x="3557" y="3556"/>
                      </a:lnTo>
                      <a:lnTo>
                        <a:pt x="3605" y="3518"/>
                      </a:lnTo>
                      <a:lnTo>
                        <a:pt x="3653" y="3480"/>
                      </a:lnTo>
                      <a:lnTo>
                        <a:pt x="3702" y="3443"/>
                      </a:lnTo>
                      <a:lnTo>
                        <a:pt x="3750" y="3406"/>
                      </a:lnTo>
                      <a:lnTo>
                        <a:pt x="3798" y="3369"/>
                      </a:lnTo>
                      <a:lnTo>
                        <a:pt x="3846" y="3333"/>
                      </a:lnTo>
                      <a:lnTo>
                        <a:pt x="3894" y="3296"/>
                      </a:lnTo>
                      <a:lnTo>
                        <a:pt x="3941" y="3261"/>
                      </a:lnTo>
                      <a:lnTo>
                        <a:pt x="3990" y="3225"/>
                      </a:lnTo>
                      <a:lnTo>
                        <a:pt x="4038" y="3189"/>
                      </a:lnTo>
                      <a:lnTo>
                        <a:pt x="4086" y="3154"/>
                      </a:lnTo>
                      <a:lnTo>
                        <a:pt x="4134" y="3119"/>
                      </a:lnTo>
                      <a:lnTo>
                        <a:pt x="4182" y="3083"/>
                      </a:lnTo>
                      <a:lnTo>
                        <a:pt x="4230" y="3049"/>
                      </a:lnTo>
                      <a:lnTo>
                        <a:pt x="4279" y="3014"/>
                      </a:lnTo>
                      <a:lnTo>
                        <a:pt x="4327" y="2980"/>
                      </a:lnTo>
                      <a:lnTo>
                        <a:pt x="4375" y="2946"/>
                      </a:lnTo>
                      <a:lnTo>
                        <a:pt x="4422" y="2912"/>
                      </a:lnTo>
                      <a:lnTo>
                        <a:pt x="4470" y="2878"/>
                      </a:lnTo>
                      <a:lnTo>
                        <a:pt x="4518" y="2845"/>
                      </a:lnTo>
                      <a:lnTo>
                        <a:pt x="4567" y="2811"/>
                      </a:lnTo>
                      <a:lnTo>
                        <a:pt x="4615" y="2777"/>
                      </a:lnTo>
                      <a:lnTo>
                        <a:pt x="4663" y="2745"/>
                      </a:lnTo>
                      <a:lnTo>
                        <a:pt x="4711" y="2712"/>
                      </a:lnTo>
                      <a:lnTo>
                        <a:pt x="4759" y="2679"/>
                      </a:lnTo>
                      <a:lnTo>
                        <a:pt x="4807" y="2647"/>
                      </a:lnTo>
                      <a:lnTo>
                        <a:pt x="4856" y="2614"/>
                      </a:lnTo>
                      <a:lnTo>
                        <a:pt x="4904" y="2581"/>
                      </a:lnTo>
                      <a:lnTo>
                        <a:pt x="4951" y="2550"/>
                      </a:lnTo>
                      <a:lnTo>
                        <a:pt x="4999" y="2517"/>
                      </a:lnTo>
                      <a:lnTo>
                        <a:pt x="5047" y="2486"/>
                      </a:lnTo>
                      <a:lnTo>
                        <a:pt x="5095" y="2454"/>
                      </a:lnTo>
                      <a:lnTo>
                        <a:pt x="5144" y="2422"/>
                      </a:lnTo>
                      <a:lnTo>
                        <a:pt x="5192" y="2392"/>
                      </a:lnTo>
                      <a:lnTo>
                        <a:pt x="5240" y="2360"/>
                      </a:lnTo>
                      <a:lnTo>
                        <a:pt x="5288" y="2328"/>
                      </a:lnTo>
                      <a:lnTo>
                        <a:pt x="5336" y="2298"/>
                      </a:lnTo>
                      <a:lnTo>
                        <a:pt x="5383" y="2267"/>
                      </a:lnTo>
                      <a:lnTo>
                        <a:pt x="5433" y="2237"/>
                      </a:lnTo>
                      <a:lnTo>
                        <a:pt x="5480" y="2206"/>
                      </a:lnTo>
                      <a:lnTo>
                        <a:pt x="5528" y="2175"/>
                      </a:lnTo>
                      <a:lnTo>
                        <a:pt x="5576" y="2146"/>
                      </a:lnTo>
                      <a:lnTo>
                        <a:pt x="5624" y="2115"/>
                      </a:lnTo>
                      <a:lnTo>
                        <a:pt x="5672" y="2086"/>
                      </a:lnTo>
                      <a:lnTo>
                        <a:pt x="5721" y="2055"/>
                      </a:lnTo>
                      <a:lnTo>
                        <a:pt x="5769" y="2026"/>
                      </a:lnTo>
                      <a:lnTo>
                        <a:pt x="5817" y="1996"/>
                      </a:lnTo>
                      <a:lnTo>
                        <a:pt x="5865" y="1966"/>
                      </a:lnTo>
                      <a:lnTo>
                        <a:pt x="5912" y="1937"/>
                      </a:lnTo>
                      <a:lnTo>
                        <a:pt x="5960" y="1908"/>
                      </a:lnTo>
                      <a:lnTo>
                        <a:pt x="6009" y="1879"/>
                      </a:lnTo>
                      <a:lnTo>
                        <a:pt x="6057" y="1850"/>
                      </a:lnTo>
                      <a:lnTo>
                        <a:pt x="6105" y="1821"/>
                      </a:lnTo>
                      <a:lnTo>
                        <a:pt x="6153" y="1792"/>
                      </a:lnTo>
                      <a:lnTo>
                        <a:pt x="6201" y="1763"/>
                      </a:lnTo>
                      <a:lnTo>
                        <a:pt x="6249" y="1735"/>
                      </a:lnTo>
                      <a:lnTo>
                        <a:pt x="6298" y="1706"/>
                      </a:lnTo>
                      <a:lnTo>
                        <a:pt x="6346" y="1678"/>
                      </a:lnTo>
                      <a:lnTo>
                        <a:pt x="6394" y="1650"/>
                      </a:lnTo>
                      <a:lnTo>
                        <a:pt x="6441" y="1622"/>
                      </a:lnTo>
                      <a:lnTo>
                        <a:pt x="6489" y="1594"/>
                      </a:lnTo>
                      <a:lnTo>
                        <a:pt x="6537" y="1566"/>
                      </a:lnTo>
                      <a:lnTo>
                        <a:pt x="6586" y="1538"/>
                      </a:lnTo>
                      <a:lnTo>
                        <a:pt x="6634" y="1510"/>
                      </a:lnTo>
                      <a:lnTo>
                        <a:pt x="6682" y="1483"/>
                      </a:lnTo>
                      <a:lnTo>
                        <a:pt x="6730" y="1455"/>
                      </a:lnTo>
                      <a:lnTo>
                        <a:pt x="6778" y="1429"/>
                      </a:lnTo>
                      <a:lnTo>
                        <a:pt x="6826" y="1401"/>
                      </a:lnTo>
                      <a:lnTo>
                        <a:pt x="6873" y="1374"/>
                      </a:lnTo>
                      <a:lnTo>
                        <a:pt x="6922" y="1347"/>
                      </a:lnTo>
                      <a:lnTo>
                        <a:pt x="6970" y="1320"/>
                      </a:lnTo>
                      <a:lnTo>
                        <a:pt x="7018" y="1293"/>
                      </a:lnTo>
                      <a:lnTo>
                        <a:pt x="7066" y="1266"/>
                      </a:lnTo>
                      <a:lnTo>
                        <a:pt x="7114" y="1239"/>
                      </a:lnTo>
                      <a:lnTo>
                        <a:pt x="7162" y="1213"/>
                      </a:lnTo>
                      <a:lnTo>
                        <a:pt x="7211" y="1186"/>
                      </a:lnTo>
                      <a:lnTo>
                        <a:pt x="7259" y="1160"/>
                      </a:lnTo>
                      <a:lnTo>
                        <a:pt x="7307" y="1133"/>
                      </a:lnTo>
                      <a:lnTo>
                        <a:pt x="7355" y="1107"/>
                      </a:lnTo>
                      <a:lnTo>
                        <a:pt x="7402" y="1081"/>
                      </a:lnTo>
                      <a:lnTo>
                        <a:pt x="7450" y="1054"/>
                      </a:lnTo>
                      <a:lnTo>
                        <a:pt x="7499" y="1028"/>
                      </a:lnTo>
                      <a:lnTo>
                        <a:pt x="7547" y="1002"/>
                      </a:lnTo>
                      <a:lnTo>
                        <a:pt x="7595" y="977"/>
                      </a:lnTo>
                      <a:lnTo>
                        <a:pt x="7643" y="950"/>
                      </a:lnTo>
                      <a:lnTo>
                        <a:pt x="7691" y="925"/>
                      </a:lnTo>
                      <a:lnTo>
                        <a:pt x="7739" y="899"/>
                      </a:lnTo>
                      <a:lnTo>
                        <a:pt x="7788" y="874"/>
                      </a:lnTo>
                      <a:lnTo>
                        <a:pt x="7836" y="848"/>
                      </a:lnTo>
                      <a:lnTo>
                        <a:pt x="7884" y="823"/>
                      </a:lnTo>
                      <a:lnTo>
                        <a:pt x="7931" y="797"/>
                      </a:lnTo>
                      <a:lnTo>
                        <a:pt x="7979" y="772"/>
                      </a:lnTo>
                      <a:lnTo>
                        <a:pt x="8027" y="746"/>
                      </a:lnTo>
                      <a:lnTo>
                        <a:pt x="8076" y="722"/>
                      </a:lnTo>
                      <a:lnTo>
                        <a:pt x="8124" y="696"/>
                      </a:lnTo>
                      <a:lnTo>
                        <a:pt x="8172" y="672"/>
                      </a:lnTo>
                      <a:lnTo>
                        <a:pt x="8220" y="646"/>
                      </a:lnTo>
                      <a:lnTo>
                        <a:pt x="8268" y="622"/>
                      </a:lnTo>
                      <a:lnTo>
                        <a:pt x="8316" y="598"/>
                      </a:lnTo>
                      <a:lnTo>
                        <a:pt x="8365" y="573"/>
                      </a:lnTo>
                      <a:lnTo>
                        <a:pt x="8412" y="548"/>
                      </a:lnTo>
                      <a:lnTo>
                        <a:pt x="8460" y="523"/>
                      </a:lnTo>
                      <a:lnTo>
                        <a:pt x="8508" y="499"/>
                      </a:lnTo>
                      <a:lnTo>
                        <a:pt x="8556" y="475"/>
                      </a:lnTo>
                      <a:lnTo>
                        <a:pt x="8604" y="451"/>
                      </a:lnTo>
                      <a:lnTo>
                        <a:pt x="8653" y="426"/>
                      </a:lnTo>
                      <a:lnTo>
                        <a:pt x="8701" y="402"/>
                      </a:lnTo>
                      <a:lnTo>
                        <a:pt x="8749" y="377"/>
                      </a:lnTo>
                      <a:lnTo>
                        <a:pt x="8797" y="354"/>
                      </a:lnTo>
                      <a:lnTo>
                        <a:pt x="8845" y="329"/>
                      </a:lnTo>
                      <a:lnTo>
                        <a:pt x="8892" y="306"/>
                      </a:lnTo>
                      <a:lnTo>
                        <a:pt x="8941" y="282"/>
                      </a:lnTo>
                      <a:lnTo>
                        <a:pt x="8989" y="258"/>
                      </a:lnTo>
                      <a:lnTo>
                        <a:pt x="9037" y="234"/>
                      </a:lnTo>
                      <a:lnTo>
                        <a:pt x="9085" y="211"/>
                      </a:lnTo>
                      <a:lnTo>
                        <a:pt x="9133" y="187"/>
                      </a:lnTo>
                      <a:lnTo>
                        <a:pt x="9181" y="163"/>
                      </a:lnTo>
                      <a:lnTo>
                        <a:pt x="9230" y="140"/>
                      </a:lnTo>
                      <a:lnTo>
                        <a:pt x="9278" y="116"/>
                      </a:lnTo>
                      <a:lnTo>
                        <a:pt x="9326" y="94"/>
                      </a:lnTo>
                      <a:lnTo>
                        <a:pt x="9373" y="70"/>
                      </a:lnTo>
                      <a:lnTo>
                        <a:pt x="9421" y="47"/>
                      </a:lnTo>
                      <a:lnTo>
                        <a:pt x="9469" y="23"/>
                      </a:lnTo>
                      <a:lnTo>
                        <a:pt x="9518" y="0"/>
                      </a:lnTo>
                    </a:path>
                  </a:pathLst>
                </a:custGeom>
                <a:noFill/>
                <a:ln w="28575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85368" name="Freeform 24"/>
                <p:cNvSpPr>
                  <a:spLocks/>
                </p:cNvSpPr>
                <p:nvPr/>
              </p:nvSpPr>
              <p:spPr bwMode="auto">
                <a:xfrm>
                  <a:off x="2559" y="1286"/>
                  <a:ext cx="1594" cy="634"/>
                </a:xfrm>
                <a:custGeom>
                  <a:avLst/>
                  <a:gdLst>
                    <a:gd name="T0" fmla="*/ 144 w 9564"/>
                    <a:gd name="T1" fmla="*/ 3737 h 3806"/>
                    <a:gd name="T2" fmla="*/ 337 w 9564"/>
                    <a:gd name="T3" fmla="*/ 3646 h 3806"/>
                    <a:gd name="T4" fmla="*/ 528 w 9564"/>
                    <a:gd name="T5" fmla="*/ 3556 h 3806"/>
                    <a:gd name="T6" fmla="*/ 721 w 9564"/>
                    <a:gd name="T7" fmla="*/ 3466 h 3806"/>
                    <a:gd name="T8" fmla="*/ 913 w 9564"/>
                    <a:gd name="T9" fmla="*/ 3377 h 3806"/>
                    <a:gd name="T10" fmla="*/ 1105 w 9564"/>
                    <a:gd name="T11" fmla="*/ 3290 h 3806"/>
                    <a:gd name="T12" fmla="*/ 1298 w 9564"/>
                    <a:gd name="T13" fmla="*/ 3202 h 3806"/>
                    <a:gd name="T14" fmla="*/ 1490 w 9564"/>
                    <a:gd name="T15" fmla="*/ 3116 h 3806"/>
                    <a:gd name="T16" fmla="*/ 1682 w 9564"/>
                    <a:gd name="T17" fmla="*/ 3031 h 3806"/>
                    <a:gd name="T18" fmla="*/ 1874 w 9564"/>
                    <a:gd name="T19" fmla="*/ 2946 h 3806"/>
                    <a:gd name="T20" fmla="*/ 2066 w 9564"/>
                    <a:gd name="T21" fmla="*/ 2861 h 3806"/>
                    <a:gd name="T22" fmla="*/ 2257 w 9564"/>
                    <a:gd name="T23" fmla="*/ 2779 h 3806"/>
                    <a:gd name="T24" fmla="*/ 2450 w 9564"/>
                    <a:gd name="T25" fmla="*/ 2695 h 3806"/>
                    <a:gd name="T26" fmla="*/ 2643 w 9564"/>
                    <a:gd name="T27" fmla="*/ 2613 h 3806"/>
                    <a:gd name="T28" fmla="*/ 2834 w 9564"/>
                    <a:gd name="T29" fmla="*/ 2532 h 3806"/>
                    <a:gd name="T30" fmla="*/ 3027 w 9564"/>
                    <a:gd name="T31" fmla="*/ 2451 h 3806"/>
                    <a:gd name="T32" fmla="*/ 3220 w 9564"/>
                    <a:gd name="T33" fmla="*/ 2371 h 3806"/>
                    <a:gd name="T34" fmla="*/ 3411 w 9564"/>
                    <a:gd name="T35" fmla="*/ 2291 h 3806"/>
                    <a:gd name="T36" fmla="*/ 3604 w 9564"/>
                    <a:gd name="T37" fmla="*/ 2213 h 3806"/>
                    <a:gd name="T38" fmla="*/ 3796 w 9564"/>
                    <a:gd name="T39" fmla="*/ 2134 h 3806"/>
                    <a:gd name="T40" fmla="*/ 3988 w 9564"/>
                    <a:gd name="T41" fmla="*/ 2057 h 3806"/>
                    <a:gd name="T42" fmla="*/ 4181 w 9564"/>
                    <a:gd name="T43" fmla="*/ 1979 h 3806"/>
                    <a:gd name="T44" fmla="*/ 4372 w 9564"/>
                    <a:gd name="T45" fmla="*/ 1902 h 3806"/>
                    <a:gd name="T46" fmla="*/ 4565 w 9564"/>
                    <a:gd name="T47" fmla="*/ 1826 h 3806"/>
                    <a:gd name="T48" fmla="*/ 4757 w 9564"/>
                    <a:gd name="T49" fmla="*/ 1751 h 3806"/>
                    <a:gd name="T50" fmla="*/ 4949 w 9564"/>
                    <a:gd name="T51" fmla="*/ 1675 h 3806"/>
                    <a:gd name="T52" fmla="*/ 5142 w 9564"/>
                    <a:gd name="T53" fmla="*/ 1601 h 3806"/>
                    <a:gd name="T54" fmla="*/ 5334 w 9564"/>
                    <a:gd name="T55" fmla="*/ 1526 h 3806"/>
                    <a:gd name="T56" fmla="*/ 5526 w 9564"/>
                    <a:gd name="T57" fmla="*/ 1453 h 3806"/>
                    <a:gd name="T58" fmla="*/ 5719 w 9564"/>
                    <a:gd name="T59" fmla="*/ 1379 h 3806"/>
                    <a:gd name="T60" fmla="*/ 5911 w 9564"/>
                    <a:gd name="T61" fmla="*/ 1306 h 3806"/>
                    <a:gd name="T62" fmla="*/ 6103 w 9564"/>
                    <a:gd name="T63" fmla="*/ 1233 h 3806"/>
                    <a:gd name="T64" fmla="*/ 6295 w 9564"/>
                    <a:gd name="T65" fmla="*/ 1162 h 3806"/>
                    <a:gd name="T66" fmla="*/ 6488 w 9564"/>
                    <a:gd name="T67" fmla="*/ 1091 h 3806"/>
                    <a:gd name="T68" fmla="*/ 6680 w 9564"/>
                    <a:gd name="T69" fmla="*/ 1019 h 3806"/>
                    <a:gd name="T70" fmla="*/ 6872 w 9564"/>
                    <a:gd name="T71" fmla="*/ 949 h 3806"/>
                    <a:gd name="T72" fmla="*/ 7065 w 9564"/>
                    <a:gd name="T73" fmla="*/ 878 h 3806"/>
                    <a:gd name="T74" fmla="*/ 7256 w 9564"/>
                    <a:gd name="T75" fmla="*/ 809 h 3806"/>
                    <a:gd name="T76" fmla="*/ 7449 w 9564"/>
                    <a:gd name="T77" fmla="*/ 740 h 3806"/>
                    <a:gd name="T78" fmla="*/ 7642 w 9564"/>
                    <a:gd name="T79" fmla="*/ 670 h 3806"/>
                    <a:gd name="T80" fmla="*/ 7833 w 9564"/>
                    <a:gd name="T81" fmla="*/ 602 h 3806"/>
                    <a:gd name="T82" fmla="*/ 8026 w 9564"/>
                    <a:gd name="T83" fmla="*/ 534 h 3806"/>
                    <a:gd name="T84" fmla="*/ 8219 w 9564"/>
                    <a:gd name="T85" fmla="*/ 465 h 3806"/>
                    <a:gd name="T86" fmla="*/ 8410 w 9564"/>
                    <a:gd name="T87" fmla="*/ 398 h 3806"/>
                    <a:gd name="T88" fmla="*/ 8603 w 9564"/>
                    <a:gd name="T89" fmla="*/ 331 h 3806"/>
                    <a:gd name="T90" fmla="*/ 8795 w 9564"/>
                    <a:gd name="T91" fmla="*/ 264 h 3806"/>
                    <a:gd name="T92" fmla="*/ 8987 w 9564"/>
                    <a:gd name="T93" fmla="*/ 198 h 3806"/>
                    <a:gd name="T94" fmla="*/ 9180 w 9564"/>
                    <a:gd name="T95" fmla="*/ 132 h 3806"/>
                    <a:gd name="T96" fmla="*/ 9372 w 9564"/>
                    <a:gd name="T97" fmla="*/ 65 h 3806"/>
                    <a:gd name="T98" fmla="*/ 9564 w 9564"/>
                    <a:gd name="T99" fmla="*/ 0 h 38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564" h="3806">
                      <a:moveTo>
                        <a:pt x="0" y="3806"/>
                      </a:moveTo>
                      <a:lnTo>
                        <a:pt x="48" y="3783"/>
                      </a:lnTo>
                      <a:lnTo>
                        <a:pt x="96" y="3760"/>
                      </a:lnTo>
                      <a:lnTo>
                        <a:pt x="144" y="3737"/>
                      </a:lnTo>
                      <a:lnTo>
                        <a:pt x="192" y="3714"/>
                      </a:lnTo>
                      <a:lnTo>
                        <a:pt x="240" y="3692"/>
                      </a:lnTo>
                      <a:lnTo>
                        <a:pt x="289" y="3669"/>
                      </a:lnTo>
                      <a:lnTo>
                        <a:pt x="337" y="3646"/>
                      </a:lnTo>
                      <a:lnTo>
                        <a:pt x="384" y="3623"/>
                      </a:lnTo>
                      <a:lnTo>
                        <a:pt x="432" y="3601"/>
                      </a:lnTo>
                      <a:lnTo>
                        <a:pt x="480" y="3578"/>
                      </a:lnTo>
                      <a:lnTo>
                        <a:pt x="528" y="3556"/>
                      </a:lnTo>
                      <a:lnTo>
                        <a:pt x="577" y="3533"/>
                      </a:lnTo>
                      <a:lnTo>
                        <a:pt x="625" y="3511"/>
                      </a:lnTo>
                      <a:lnTo>
                        <a:pt x="673" y="3489"/>
                      </a:lnTo>
                      <a:lnTo>
                        <a:pt x="721" y="3466"/>
                      </a:lnTo>
                      <a:lnTo>
                        <a:pt x="769" y="3444"/>
                      </a:lnTo>
                      <a:lnTo>
                        <a:pt x="817" y="3421"/>
                      </a:lnTo>
                      <a:lnTo>
                        <a:pt x="864" y="3400"/>
                      </a:lnTo>
                      <a:lnTo>
                        <a:pt x="913" y="3377"/>
                      </a:lnTo>
                      <a:lnTo>
                        <a:pt x="961" y="3355"/>
                      </a:lnTo>
                      <a:lnTo>
                        <a:pt x="1009" y="3334"/>
                      </a:lnTo>
                      <a:lnTo>
                        <a:pt x="1057" y="3311"/>
                      </a:lnTo>
                      <a:lnTo>
                        <a:pt x="1105" y="3290"/>
                      </a:lnTo>
                      <a:lnTo>
                        <a:pt x="1153" y="3267"/>
                      </a:lnTo>
                      <a:lnTo>
                        <a:pt x="1202" y="3246"/>
                      </a:lnTo>
                      <a:lnTo>
                        <a:pt x="1250" y="3224"/>
                      </a:lnTo>
                      <a:lnTo>
                        <a:pt x="1298" y="3202"/>
                      </a:lnTo>
                      <a:lnTo>
                        <a:pt x="1345" y="3181"/>
                      </a:lnTo>
                      <a:lnTo>
                        <a:pt x="1393" y="3159"/>
                      </a:lnTo>
                      <a:lnTo>
                        <a:pt x="1441" y="3138"/>
                      </a:lnTo>
                      <a:lnTo>
                        <a:pt x="1490" y="3116"/>
                      </a:lnTo>
                      <a:lnTo>
                        <a:pt x="1538" y="3095"/>
                      </a:lnTo>
                      <a:lnTo>
                        <a:pt x="1586" y="3073"/>
                      </a:lnTo>
                      <a:lnTo>
                        <a:pt x="1634" y="3052"/>
                      </a:lnTo>
                      <a:lnTo>
                        <a:pt x="1682" y="3031"/>
                      </a:lnTo>
                      <a:lnTo>
                        <a:pt x="1730" y="3009"/>
                      </a:lnTo>
                      <a:lnTo>
                        <a:pt x="1779" y="2988"/>
                      </a:lnTo>
                      <a:lnTo>
                        <a:pt x="1827" y="2966"/>
                      </a:lnTo>
                      <a:lnTo>
                        <a:pt x="1874" y="2946"/>
                      </a:lnTo>
                      <a:lnTo>
                        <a:pt x="1922" y="2925"/>
                      </a:lnTo>
                      <a:lnTo>
                        <a:pt x="1969" y="2903"/>
                      </a:lnTo>
                      <a:lnTo>
                        <a:pt x="2017" y="2883"/>
                      </a:lnTo>
                      <a:lnTo>
                        <a:pt x="2066" y="2861"/>
                      </a:lnTo>
                      <a:lnTo>
                        <a:pt x="2114" y="2841"/>
                      </a:lnTo>
                      <a:lnTo>
                        <a:pt x="2162" y="2819"/>
                      </a:lnTo>
                      <a:lnTo>
                        <a:pt x="2210" y="2799"/>
                      </a:lnTo>
                      <a:lnTo>
                        <a:pt x="2257" y="2779"/>
                      </a:lnTo>
                      <a:lnTo>
                        <a:pt x="2305" y="2757"/>
                      </a:lnTo>
                      <a:lnTo>
                        <a:pt x="2354" y="2737"/>
                      </a:lnTo>
                      <a:lnTo>
                        <a:pt x="2402" y="2716"/>
                      </a:lnTo>
                      <a:lnTo>
                        <a:pt x="2450" y="2695"/>
                      </a:lnTo>
                      <a:lnTo>
                        <a:pt x="2498" y="2675"/>
                      </a:lnTo>
                      <a:lnTo>
                        <a:pt x="2546" y="2654"/>
                      </a:lnTo>
                      <a:lnTo>
                        <a:pt x="2594" y="2634"/>
                      </a:lnTo>
                      <a:lnTo>
                        <a:pt x="2643" y="2613"/>
                      </a:lnTo>
                      <a:lnTo>
                        <a:pt x="2691" y="2593"/>
                      </a:lnTo>
                      <a:lnTo>
                        <a:pt x="2739" y="2573"/>
                      </a:lnTo>
                      <a:lnTo>
                        <a:pt x="2786" y="2552"/>
                      </a:lnTo>
                      <a:lnTo>
                        <a:pt x="2834" y="2532"/>
                      </a:lnTo>
                      <a:lnTo>
                        <a:pt x="2882" y="2511"/>
                      </a:lnTo>
                      <a:lnTo>
                        <a:pt x="2931" y="2491"/>
                      </a:lnTo>
                      <a:lnTo>
                        <a:pt x="2979" y="2472"/>
                      </a:lnTo>
                      <a:lnTo>
                        <a:pt x="3027" y="2451"/>
                      </a:lnTo>
                      <a:lnTo>
                        <a:pt x="3075" y="2431"/>
                      </a:lnTo>
                      <a:lnTo>
                        <a:pt x="3123" y="2410"/>
                      </a:lnTo>
                      <a:lnTo>
                        <a:pt x="3171" y="2391"/>
                      </a:lnTo>
                      <a:lnTo>
                        <a:pt x="3220" y="2371"/>
                      </a:lnTo>
                      <a:lnTo>
                        <a:pt x="3268" y="2351"/>
                      </a:lnTo>
                      <a:lnTo>
                        <a:pt x="3315" y="2331"/>
                      </a:lnTo>
                      <a:lnTo>
                        <a:pt x="3363" y="2312"/>
                      </a:lnTo>
                      <a:lnTo>
                        <a:pt x="3411" y="2291"/>
                      </a:lnTo>
                      <a:lnTo>
                        <a:pt x="3459" y="2272"/>
                      </a:lnTo>
                      <a:lnTo>
                        <a:pt x="3508" y="2251"/>
                      </a:lnTo>
                      <a:lnTo>
                        <a:pt x="3556" y="2232"/>
                      </a:lnTo>
                      <a:lnTo>
                        <a:pt x="3604" y="2213"/>
                      </a:lnTo>
                      <a:lnTo>
                        <a:pt x="3652" y="2193"/>
                      </a:lnTo>
                      <a:lnTo>
                        <a:pt x="3700" y="2173"/>
                      </a:lnTo>
                      <a:lnTo>
                        <a:pt x="3747" y="2153"/>
                      </a:lnTo>
                      <a:lnTo>
                        <a:pt x="3796" y="2134"/>
                      </a:lnTo>
                      <a:lnTo>
                        <a:pt x="3844" y="2115"/>
                      </a:lnTo>
                      <a:lnTo>
                        <a:pt x="3892" y="2095"/>
                      </a:lnTo>
                      <a:lnTo>
                        <a:pt x="3940" y="2076"/>
                      </a:lnTo>
                      <a:lnTo>
                        <a:pt x="3988" y="2057"/>
                      </a:lnTo>
                      <a:lnTo>
                        <a:pt x="4036" y="2037"/>
                      </a:lnTo>
                      <a:lnTo>
                        <a:pt x="4085" y="2018"/>
                      </a:lnTo>
                      <a:lnTo>
                        <a:pt x="4133" y="1998"/>
                      </a:lnTo>
                      <a:lnTo>
                        <a:pt x="4181" y="1979"/>
                      </a:lnTo>
                      <a:lnTo>
                        <a:pt x="4229" y="1960"/>
                      </a:lnTo>
                      <a:lnTo>
                        <a:pt x="4276" y="1940"/>
                      </a:lnTo>
                      <a:lnTo>
                        <a:pt x="4324" y="1921"/>
                      </a:lnTo>
                      <a:lnTo>
                        <a:pt x="4372" y="1902"/>
                      </a:lnTo>
                      <a:lnTo>
                        <a:pt x="4421" y="1883"/>
                      </a:lnTo>
                      <a:lnTo>
                        <a:pt x="4469" y="1864"/>
                      </a:lnTo>
                      <a:lnTo>
                        <a:pt x="4517" y="1844"/>
                      </a:lnTo>
                      <a:lnTo>
                        <a:pt x="4565" y="1826"/>
                      </a:lnTo>
                      <a:lnTo>
                        <a:pt x="4613" y="1807"/>
                      </a:lnTo>
                      <a:lnTo>
                        <a:pt x="4661" y="1788"/>
                      </a:lnTo>
                      <a:lnTo>
                        <a:pt x="4710" y="1769"/>
                      </a:lnTo>
                      <a:lnTo>
                        <a:pt x="4757" y="1751"/>
                      </a:lnTo>
                      <a:lnTo>
                        <a:pt x="4805" y="1731"/>
                      </a:lnTo>
                      <a:lnTo>
                        <a:pt x="4853" y="1713"/>
                      </a:lnTo>
                      <a:lnTo>
                        <a:pt x="4901" y="1693"/>
                      </a:lnTo>
                      <a:lnTo>
                        <a:pt x="4949" y="1675"/>
                      </a:lnTo>
                      <a:lnTo>
                        <a:pt x="4998" y="1657"/>
                      </a:lnTo>
                      <a:lnTo>
                        <a:pt x="5046" y="1637"/>
                      </a:lnTo>
                      <a:lnTo>
                        <a:pt x="5094" y="1619"/>
                      </a:lnTo>
                      <a:lnTo>
                        <a:pt x="5142" y="1601"/>
                      </a:lnTo>
                      <a:lnTo>
                        <a:pt x="5190" y="1581"/>
                      </a:lnTo>
                      <a:lnTo>
                        <a:pt x="5237" y="1563"/>
                      </a:lnTo>
                      <a:lnTo>
                        <a:pt x="5286" y="1544"/>
                      </a:lnTo>
                      <a:lnTo>
                        <a:pt x="5334" y="1526"/>
                      </a:lnTo>
                      <a:lnTo>
                        <a:pt x="5382" y="1508"/>
                      </a:lnTo>
                      <a:lnTo>
                        <a:pt x="5430" y="1489"/>
                      </a:lnTo>
                      <a:lnTo>
                        <a:pt x="5478" y="1471"/>
                      </a:lnTo>
                      <a:lnTo>
                        <a:pt x="5526" y="1453"/>
                      </a:lnTo>
                      <a:lnTo>
                        <a:pt x="5575" y="1434"/>
                      </a:lnTo>
                      <a:lnTo>
                        <a:pt x="5623" y="1416"/>
                      </a:lnTo>
                      <a:lnTo>
                        <a:pt x="5671" y="1398"/>
                      </a:lnTo>
                      <a:lnTo>
                        <a:pt x="5719" y="1379"/>
                      </a:lnTo>
                      <a:lnTo>
                        <a:pt x="5766" y="1361"/>
                      </a:lnTo>
                      <a:lnTo>
                        <a:pt x="5814" y="1343"/>
                      </a:lnTo>
                      <a:lnTo>
                        <a:pt x="5863" y="1324"/>
                      </a:lnTo>
                      <a:lnTo>
                        <a:pt x="5911" y="1306"/>
                      </a:lnTo>
                      <a:lnTo>
                        <a:pt x="5959" y="1288"/>
                      </a:lnTo>
                      <a:lnTo>
                        <a:pt x="6007" y="1270"/>
                      </a:lnTo>
                      <a:lnTo>
                        <a:pt x="6055" y="1252"/>
                      </a:lnTo>
                      <a:lnTo>
                        <a:pt x="6103" y="1233"/>
                      </a:lnTo>
                      <a:lnTo>
                        <a:pt x="6152" y="1216"/>
                      </a:lnTo>
                      <a:lnTo>
                        <a:pt x="6200" y="1198"/>
                      </a:lnTo>
                      <a:lnTo>
                        <a:pt x="6247" y="1180"/>
                      </a:lnTo>
                      <a:lnTo>
                        <a:pt x="6295" y="1162"/>
                      </a:lnTo>
                      <a:lnTo>
                        <a:pt x="6343" y="1144"/>
                      </a:lnTo>
                      <a:lnTo>
                        <a:pt x="6391" y="1126"/>
                      </a:lnTo>
                      <a:lnTo>
                        <a:pt x="6440" y="1108"/>
                      </a:lnTo>
                      <a:lnTo>
                        <a:pt x="6488" y="1091"/>
                      </a:lnTo>
                      <a:lnTo>
                        <a:pt x="6536" y="1072"/>
                      </a:lnTo>
                      <a:lnTo>
                        <a:pt x="6584" y="1055"/>
                      </a:lnTo>
                      <a:lnTo>
                        <a:pt x="6632" y="1038"/>
                      </a:lnTo>
                      <a:lnTo>
                        <a:pt x="6680" y="1019"/>
                      </a:lnTo>
                      <a:lnTo>
                        <a:pt x="6729" y="1002"/>
                      </a:lnTo>
                      <a:lnTo>
                        <a:pt x="6776" y="984"/>
                      </a:lnTo>
                      <a:lnTo>
                        <a:pt x="6824" y="966"/>
                      </a:lnTo>
                      <a:lnTo>
                        <a:pt x="6872" y="949"/>
                      </a:lnTo>
                      <a:lnTo>
                        <a:pt x="6920" y="931"/>
                      </a:lnTo>
                      <a:lnTo>
                        <a:pt x="6968" y="913"/>
                      </a:lnTo>
                      <a:lnTo>
                        <a:pt x="7017" y="896"/>
                      </a:lnTo>
                      <a:lnTo>
                        <a:pt x="7065" y="878"/>
                      </a:lnTo>
                      <a:lnTo>
                        <a:pt x="7113" y="861"/>
                      </a:lnTo>
                      <a:lnTo>
                        <a:pt x="7161" y="844"/>
                      </a:lnTo>
                      <a:lnTo>
                        <a:pt x="7208" y="826"/>
                      </a:lnTo>
                      <a:lnTo>
                        <a:pt x="7256" y="809"/>
                      </a:lnTo>
                      <a:lnTo>
                        <a:pt x="7305" y="792"/>
                      </a:lnTo>
                      <a:lnTo>
                        <a:pt x="7353" y="774"/>
                      </a:lnTo>
                      <a:lnTo>
                        <a:pt x="7401" y="757"/>
                      </a:lnTo>
                      <a:lnTo>
                        <a:pt x="7449" y="740"/>
                      </a:lnTo>
                      <a:lnTo>
                        <a:pt x="7497" y="722"/>
                      </a:lnTo>
                      <a:lnTo>
                        <a:pt x="7545" y="705"/>
                      </a:lnTo>
                      <a:lnTo>
                        <a:pt x="7594" y="688"/>
                      </a:lnTo>
                      <a:lnTo>
                        <a:pt x="7642" y="670"/>
                      </a:lnTo>
                      <a:lnTo>
                        <a:pt x="7690" y="653"/>
                      </a:lnTo>
                      <a:lnTo>
                        <a:pt x="7737" y="636"/>
                      </a:lnTo>
                      <a:lnTo>
                        <a:pt x="7785" y="618"/>
                      </a:lnTo>
                      <a:lnTo>
                        <a:pt x="7833" y="602"/>
                      </a:lnTo>
                      <a:lnTo>
                        <a:pt x="7881" y="585"/>
                      </a:lnTo>
                      <a:lnTo>
                        <a:pt x="7930" y="567"/>
                      </a:lnTo>
                      <a:lnTo>
                        <a:pt x="7978" y="550"/>
                      </a:lnTo>
                      <a:lnTo>
                        <a:pt x="8026" y="534"/>
                      </a:lnTo>
                      <a:lnTo>
                        <a:pt x="8074" y="516"/>
                      </a:lnTo>
                      <a:lnTo>
                        <a:pt x="8122" y="499"/>
                      </a:lnTo>
                      <a:lnTo>
                        <a:pt x="8170" y="483"/>
                      </a:lnTo>
                      <a:lnTo>
                        <a:pt x="8219" y="465"/>
                      </a:lnTo>
                      <a:lnTo>
                        <a:pt x="8266" y="449"/>
                      </a:lnTo>
                      <a:lnTo>
                        <a:pt x="8314" y="432"/>
                      </a:lnTo>
                      <a:lnTo>
                        <a:pt x="8362" y="415"/>
                      </a:lnTo>
                      <a:lnTo>
                        <a:pt x="8410" y="398"/>
                      </a:lnTo>
                      <a:lnTo>
                        <a:pt x="8458" y="382"/>
                      </a:lnTo>
                      <a:lnTo>
                        <a:pt x="8507" y="364"/>
                      </a:lnTo>
                      <a:lnTo>
                        <a:pt x="8555" y="348"/>
                      </a:lnTo>
                      <a:lnTo>
                        <a:pt x="8603" y="331"/>
                      </a:lnTo>
                      <a:lnTo>
                        <a:pt x="8651" y="314"/>
                      </a:lnTo>
                      <a:lnTo>
                        <a:pt x="8698" y="297"/>
                      </a:lnTo>
                      <a:lnTo>
                        <a:pt x="8746" y="281"/>
                      </a:lnTo>
                      <a:lnTo>
                        <a:pt x="8795" y="264"/>
                      </a:lnTo>
                      <a:lnTo>
                        <a:pt x="8843" y="247"/>
                      </a:lnTo>
                      <a:lnTo>
                        <a:pt x="8891" y="231"/>
                      </a:lnTo>
                      <a:lnTo>
                        <a:pt x="8939" y="214"/>
                      </a:lnTo>
                      <a:lnTo>
                        <a:pt x="8987" y="198"/>
                      </a:lnTo>
                      <a:lnTo>
                        <a:pt x="9035" y="181"/>
                      </a:lnTo>
                      <a:lnTo>
                        <a:pt x="9084" y="164"/>
                      </a:lnTo>
                      <a:lnTo>
                        <a:pt x="9132" y="148"/>
                      </a:lnTo>
                      <a:lnTo>
                        <a:pt x="9180" y="132"/>
                      </a:lnTo>
                      <a:lnTo>
                        <a:pt x="9227" y="115"/>
                      </a:lnTo>
                      <a:lnTo>
                        <a:pt x="9275" y="98"/>
                      </a:lnTo>
                      <a:lnTo>
                        <a:pt x="9323" y="82"/>
                      </a:lnTo>
                      <a:lnTo>
                        <a:pt x="9372" y="65"/>
                      </a:lnTo>
                      <a:lnTo>
                        <a:pt x="9420" y="49"/>
                      </a:lnTo>
                      <a:lnTo>
                        <a:pt x="9468" y="33"/>
                      </a:lnTo>
                      <a:lnTo>
                        <a:pt x="9516" y="17"/>
                      </a:lnTo>
                      <a:lnTo>
                        <a:pt x="9564" y="0"/>
                      </a:lnTo>
                    </a:path>
                  </a:pathLst>
                </a:custGeom>
                <a:noFill/>
                <a:ln w="28575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85369" name="Freeform 25"/>
                <p:cNvSpPr>
                  <a:spLocks/>
                </p:cNvSpPr>
                <p:nvPr/>
              </p:nvSpPr>
              <p:spPr bwMode="auto">
                <a:xfrm>
                  <a:off x="4153" y="1025"/>
                  <a:ext cx="817" cy="261"/>
                </a:xfrm>
                <a:custGeom>
                  <a:avLst/>
                  <a:gdLst>
                    <a:gd name="T0" fmla="*/ 48 w 4903"/>
                    <a:gd name="T1" fmla="*/ 1553 h 1569"/>
                    <a:gd name="T2" fmla="*/ 145 w 4903"/>
                    <a:gd name="T3" fmla="*/ 1520 h 1569"/>
                    <a:gd name="T4" fmla="*/ 240 w 4903"/>
                    <a:gd name="T5" fmla="*/ 1488 h 1569"/>
                    <a:gd name="T6" fmla="*/ 336 w 4903"/>
                    <a:gd name="T7" fmla="*/ 1456 h 1569"/>
                    <a:gd name="T8" fmla="*/ 433 w 4903"/>
                    <a:gd name="T9" fmla="*/ 1423 h 1569"/>
                    <a:gd name="T10" fmla="*/ 529 w 4903"/>
                    <a:gd name="T11" fmla="*/ 1391 h 1569"/>
                    <a:gd name="T12" fmla="*/ 624 w 4903"/>
                    <a:gd name="T13" fmla="*/ 1359 h 1569"/>
                    <a:gd name="T14" fmla="*/ 721 w 4903"/>
                    <a:gd name="T15" fmla="*/ 1326 h 1569"/>
                    <a:gd name="T16" fmla="*/ 817 w 4903"/>
                    <a:gd name="T17" fmla="*/ 1295 h 1569"/>
                    <a:gd name="T18" fmla="*/ 913 w 4903"/>
                    <a:gd name="T19" fmla="*/ 1263 h 1569"/>
                    <a:gd name="T20" fmla="*/ 1010 w 4903"/>
                    <a:gd name="T21" fmla="*/ 1232 h 1569"/>
                    <a:gd name="T22" fmla="*/ 1106 w 4903"/>
                    <a:gd name="T23" fmla="*/ 1199 h 1569"/>
                    <a:gd name="T24" fmla="*/ 1201 w 4903"/>
                    <a:gd name="T25" fmla="*/ 1167 h 1569"/>
                    <a:gd name="T26" fmla="*/ 1298 w 4903"/>
                    <a:gd name="T27" fmla="*/ 1136 h 1569"/>
                    <a:gd name="T28" fmla="*/ 1394 w 4903"/>
                    <a:gd name="T29" fmla="*/ 1104 h 1569"/>
                    <a:gd name="T30" fmla="*/ 1490 w 4903"/>
                    <a:gd name="T31" fmla="*/ 1073 h 1569"/>
                    <a:gd name="T32" fmla="*/ 1587 w 4903"/>
                    <a:gd name="T33" fmla="*/ 1042 h 1569"/>
                    <a:gd name="T34" fmla="*/ 1682 w 4903"/>
                    <a:gd name="T35" fmla="*/ 1010 h 1569"/>
                    <a:gd name="T36" fmla="*/ 1778 w 4903"/>
                    <a:gd name="T37" fmla="*/ 979 h 1569"/>
                    <a:gd name="T38" fmla="*/ 1875 w 4903"/>
                    <a:gd name="T39" fmla="*/ 948 h 1569"/>
                    <a:gd name="T40" fmla="*/ 1971 w 4903"/>
                    <a:gd name="T41" fmla="*/ 916 h 1569"/>
                    <a:gd name="T42" fmla="*/ 2067 w 4903"/>
                    <a:gd name="T43" fmla="*/ 886 h 1569"/>
                    <a:gd name="T44" fmla="*/ 2163 w 4903"/>
                    <a:gd name="T45" fmla="*/ 855 h 1569"/>
                    <a:gd name="T46" fmla="*/ 2259 w 4903"/>
                    <a:gd name="T47" fmla="*/ 824 h 1569"/>
                    <a:gd name="T48" fmla="*/ 2355 w 4903"/>
                    <a:gd name="T49" fmla="*/ 793 h 1569"/>
                    <a:gd name="T50" fmla="*/ 2452 w 4903"/>
                    <a:gd name="T51" fmla="*/ 762 h 1569"/>
                    <a:gd name="T52" fmla="*/ 2548 w 4903"/>
                    <a:gd name="T53" fmla="*/ 732 h 1569"/>
                    <a:gd name="T54" fmla="*/ 2643 w 4903"/>
                    <a:gd name="T55" fmla="*/ 701 h 1569"/>
                    <a:gd name="T56" fmla="*/ 2740 w 4903"/>
                    <a:gd name="T57" fmla="*/ 671 h 1569"/>
                    <a:gd name="T58" fmla="*/ 2836 w 4903"/>
                    <a:gd name="T59" fmla="*/ 640 h 1569"/>
                    <a:gd name="T60" fmla="*/ 2932 w 4903"/>
                    <a:gd name="T61" fmla="*/ 609 h 1569"/>
                    <a:gd name="T62" fmla="*/ 3029 w 4903"/>
                    <a:gd name="T63" fmla="*/ 579 h 1569"/>
                    <a:gd name="T64" fmla="*/ 3124 w 4903"/>
                    <a:gd name="T65" fmla="*/ 549 h 1569"/>
                    <a:gd name="T66" fmla="*/ 3220 w 4903"/>
                    <a:gd name="T67" fmla="*/ 519 h 1569"/>
                    <a:gd name="T68" fmla="*/ 3317 w 4903"/>
                    <a:gd name="T69" fmla="*/ 489 h 1569"/>
                    <a:gd name="T70" fmla="*/ 3413 w 4903"/>
                    <a:gd name="T71" fmla="*/ 458 h 1569"/>
                    <a:gd name="T72" fmla="*/ 3509 w 4903"/>
                    <a:gd name="T73" fmla="*/ 429 h 1569"/>
                    <a:gd name="T74" fmla="*/ 3606 w 4903"/>
                    <a:gd name="T75" fmla="*/ 398 h 1569"/>
                    <a:gd name="T76" fmla="*/ 3701 w 4903"/>
                    <a:gd name="T77" fmla="*/ 369 h 1569"/>
                    <a:gd name="T78" fmla="*/ 3797 w 4903"/>
                    <a:gd name="T79" fmla="*/ 339 h 1569"/>
                    <a:gd name="T80" fmla="*/ 3894 w 4903"/>
                    <a:gd name="T81" fmla="*/ 309 h 1569"/>
                    <a:gd name="T82" fmla="*/ 3990 w 4903"/>
                    <a:gd name="T83" fmla="*/ 279 h 1569"/>
                    <a:gd name="T84" fmla="*/ 4085 w 4903"/>
                    <a:gd name="T85" fmla="*/ 249 h 1569"/>
                    <a:gd name="T86" fmla="*/ 4182 w 4903"/>
                    <a:gd name="T87" fmla="*/ 220 h 1569"/>
                    <a:gd name="T88" fmla="*/ 4278 w 4903"/>
                    <a:gd name="T89" fmla="*/ 190 h 1569"/>
                    <a:gd name="T90" fmla="*/ 4374 w 4903"/>
                    <a:gd name="T91" fmla="*/ 162 h 1569"/>
                    <a:gd name="T92" fmla="*/ 4471 w 4903"/>
                    <a:gd name="T93" fmla="*/ 132 h 1569"/>
                    <a:gd name="T94" fmla="*/ 4567 w 4903"/>
                    <a:gd name="T95" fmla="*/ 102 h 1569"/>
                    <a:gd name="T96" fmla="*/ 4662 w 4903"/>
                    <a:gd name="T97" fmla="*/ 73 h 1569"/>
                    <a:gd name="T98" fmla="*/ 4759 w 4903"/>
                    <a:gd name="T99" fmla="*/ 44 h 1569"/>
                    <a:gd name="T100" fmla="*/ 4855 w 4903"/>
                    <a:gd name="T101" fmla="*/ 15 h 15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4903" h="1569">
                      <a:moveTo>
                        <a:pt x="0" y="1569"/>
                      </a:moveTo>
                      <a:lnTo>
                        <a:pt x="48" y="1553"/>
                      </a:lnTo>
                      <a:lnTo>
                        <a:pt x="97" y="1537"/>
                      </a:lnTo>
                      <a:lnTo>
                        <a:pt x="145" y="1520"/>
                      </a:lnTo>
                      <a:lnTo>
                        <a:pt x="192" y="1504"/>
                      </a:lnTo>
                      <a:lnTo>
                        <a:pt x="240" y="1488"/>
                      </a:lnTo>
                      <a:lnTo>
                        <a:pt x="288" y="1472"/>
                      </a:lnTo>
                      <a:lnTo>
                        <a:pt x="336" y="1456"/>
                      </a:lnTo>
                      <a:lnTo>
                        <a:pt x="385" y="1440"/>
                      </a:lnTo>
                      <a:lnTo>
                        <a:pt x="433" y="1423"/>
                      </a:lnTo>
                      <a:lnTo>
                        <a:pt x="481" y="1407"/>
                      </a:lnTo>
                      <a:lnTo>
                        <a:pt x="529" y="1391"/>
                      </a:lnTo>
                      <a:lnTo>
                        <a:pt x="577" y="1375"/>
                      </a:lnTo>
                      <a:lnTo>
                        <a:pt x="624" y="1359"/>
                      </a:lnTo>
                      <a:lnTo>
                        <a:pt x="673" y="1343"/>
                      </a:lnTo>
                      <a:lnTo>
                        <a:pt x="721" y="1326"/>
                      </a:lnTo>
                      <a:lnTo>
                        <a:pt x="769" y="1311"/>
                      </a:lnTo>
                      <a:lnTo>
                        <a:pt x="817" y="1295"/>
                      </a:lnTo>
                      <a:lnTo>
                        <a:pt x="865" y="1278"/>
                      </a:lnTo>
                      <a:lnTo>
                        <a:pt x="913" y="1263"/>
                      </a:lnTo>
                      <a:lnTo>
                        <a:pt x="962" y="1247"/>
                      </a:lnTo>
                      <a:lnTo>
                        <a:pt x="1010" y="1232"/>
                      </a:lnTo>
                      <a:lnTo>
                        <a:pt x="1058" y="1215"/>
                      </a:lnTo>
                      <a:lnTo>
                        <a:pt x="1106" y="1199"/>
                      </a:lnTo>
                      <a:lnTo>
                        <a:pt x="1153" y="1184"/>
                      </a:lnTo>
                      <a:lnTo>
                        <a:pt x="1201" y="1167"/>
                      </a:lnTo>
                      <a:lnTo>
                        <a:pt x="1250" y="1152"/>
                      </a:lnTo>
                      <a:lnTo>
                        <a:pt x="1298" y="1136"/>
                      </a:lnTo>
                      <a:lnTo>
                        <a:pt x="1346" y="1120"/>
                      </a:lnTo>
                      <a:lnTo>
                        <a:pt x="1394" y="1104"/>
                      </a:lnTo>
                      <a:lnTo>
                        <a:pt x="1442" y="1089"/>
                      </a:lnTo>
                      <a:lnTo>
                        <a:pt x="1490" y="1073"/>
                      </a:lnTo>
                      <a:lnTo>
                        <a:pt x="1538" y="1057"/>
                      </a:lnTo>
                      <a:lnTo>
                        <a:pt x="1587" y="1042"/>
                      </a:lnTo>
                      <a:lnTo>
                        <a:pt x="1634" y="1026"/>
                      </a:lnTo>
                      <a:lnTo>
                        <a:pt x="1682" y="1010"/>
                      </a:lnTo>
                      <a:lnTo>
                        <a:pt x="1730" y="995"/>
                      </a:lnTo>
                      <a:lnTo>
                        <a:pt x="1778" y="979"/>
                      </a:lnTo>
                      <a:lnTo>
                        <a:pt x="1826" y="963"/>
                      </a:lnTo>
                      <a:lnTo>
                        <a:pt x="1875" y="948"/>
                      </a:lnTo>
                      <a:lnTo>
                        <a:pt x="1923" y="933"/>
                      </a:lnTo>
                      <a:lnTo>
                        <a:pt x="1971" y="916"/>
                      </a:lnTo>
                      <a:lnTo>
                        <a:pt x="2019" y="901"/>
                      </a:lnTo>
                      <a:lnTo>
                        <a:pt x="2067" y="886"/>
                      </a:lnTo>
                      <a:lnTo>
                        <a:pt x="2114" y="870"/>
                      </a:lnTo>
                      <a:lnTo>
                        <a:pt x="2163" y="855"/>
                      </a:lnTo>
                      <a:lnTo>
                        <a:pt x="2211" y="839"/>
                      </a:lnTo>
                      <a:lnTo>
                        <a:pt x="2259" y="824"/>
                      </a:lnTo>
                      <a:lnTo>
                        <a:pt x="2307" y="808"/>
                      </a:lnTo>
                      <a:lnTo>
                        <a:pt x="2355" y="793"/>
                      </a:lnTo>
                      <a:lnTo>
                        <a:pt x="2403" y="778"/>
                      </a:lnTo>
                      <a:lnTo>
                        <a:pt x="2452" y="762"/>
                      </a:lnTo>
                      <a:lnTo>
                        <a:pt x="2500" y="747"/>
                      </a:lnTo>
                      <a:lnTo>
                        <a:pt x="2548" y="732"/>
                      </a:lnTo>
                      <a:lnTo>
                        <a:pt x="2596" y="716"/>
                      </a:lnTo>
                      <a:lnTo>
                        <a:pt x="2643" y="701"/>
                      </a:lnTo>
                      <a:lnTo>
                        <a:pt x="2691" y="686"/>
                      </a:lnTo>
                      <a:lnTo>
                        <a:pt x="2740" y="671"/>
                      </a:lnTo>
                      <a:lnTo>
                        <a:pt x="2788" y="655"/>
                      </a:lnTo>
                      <a:lnTo>
                        <a:pt x="2836" y="640"/>
                      </a:lnTo>
                      <a:lnTo>
                        <a:pt x="2884" y="625"/>
                      </a:lnTo>
                      <a:lnTo>
                        <a:pt x="2932" y="609"/>
                      </a:lnTo>
                      <a:lnTo>
                        <a:pt x="2980" y="594"/>
                      </a:lnTo>
                      <a:lnTo>
                        <a:pt x="3029" y="579"/>
                      </a:lnTo>
                      <a:lnTo>
                        <a:pt x="3077" y="564"/>
                      </a:lnTo>
                      <a:lnTo>
                        <a:pt x="3124" y="549"/>
                      </a:lnTo>
                      <a:lnTo>
                        <a:pt x="3172" y="534"/>
                      </a:lnTo>
                      <a:lnTo>
                        <a:pt x="3220" y="519"/>
                      </a:lnTo>
                      <a:lnTo>
                        <a:pt x="3268" y="503"/>
                      </a:lnTo>
                      <a:lnTo>
                        <a:pt x="3317" y="489"/>
                      </a:lnTo>
                      <a:lnTo>
                        <a:pt x="3365" y="474"/>
                      </a:lnTo>
                      <a:lnTo>
                        <a:pt x="3413" y="458"/>
                      </a:lnTo>
                      <a:lnTo>
                        <a:pt x="3461" y="443"/>
                      </a:lnTo>
                      <a:lnTo>
                        <a:pt x="3509" y="429"/>
                      </a:lnTo>
                      <a:lnTo>
                        <a:pt x="3557" y="414"/>
                      </a:lnTo>
                      <a:lnTo>
                        <a:pt x="3606" y="398"/>
                      </a:lnTo>
                      <a:lnTo>
                        <a:pt x="3653" y="384"/>
                      </a:lnTo>
                      <a:lnTo>
                        <a:pt x="3701" y="369"/>
                      </a:lnTo>
                      <a:lnTo>
                        <a:pt x="3749" y="353"/>
                      </a:lnTo>
                      <a:lnTo>
                        <a:pt x="3797" y="339"/>
                      </a:lnTo>
                      <a:lnTo>
                        <a:pt x="3845" y="324"/>
                      </a:lnTo>
                      <a:lnTo>
                        <a:pt x="3894" y="309"/>
                      </a:lnTo>
                      <a:lnTo>
                        <a:pt x="3942" y="294"/>
                      </a:lnTo>
                      <a:lnTo>
                        <a:pt x="3990" y="279"/>
                      </a:lnTo>
                      <a:lnTo>
                        <a:pt x="4038" y="265"/>
                      </a:lnTo>
                      <a:lnTo>
                        <a:pt x="4085" y="249"/>
                      </a:lnTo>
                      <a:lnTo>
                        <a:pt x="4133" y="235"/>
                      </a:lnTo>
                      <a:lnTo>
                        <a:pt x="4182" y="220"/>
                      </a:lnTo>
                      <a:lnTo>
                        <a:pt x="4230" y="205"/>
                      </a:lnTo>
                      <a:lnTo>
                        <a:pt x="4278" y="190"/>
                      </a:lnTo>
                      <a:lnTo>
                        <a:pt x="4326" y="176"/>
                      </a:lnTo>
                      <a:lnTo>
                        <a:pt x="4374" y="162"/>
                      </a:lnTo>
                      <a:lnTo>
                        <a:pt x="4422" y="146"/>
                      </a:lnTo>
                      <a:lnTo>
                        <a:pt x="4471" y="132"/>
                      </a:lnTo>
                      <a:lnTo>
                        <a:pt x="4519" y="117"/>
                      </a:lnTo>
                      <a:lnTo>
                        <a:pt x="4567" y="102"/>
                      </a:lnTo>
                      <a:lnTo>
                        <a:pt x="4614" y="88"/>
                      </a:lnTo>
                      <a:lnTo>
                        <a:pt x="4662" y="73"/>
                      </a:lnTo>
                      <a:lnTo>
                        <a:pt x="4710" y="59"/>
                      </a:lnTo>
                      <a:lnTo>
                        <a:pt x="4759" y="44"/>
                      </a:lnTo>
                      <a:lnTo>
                        <a:pt x="4807" y="29"/>
                      </a:lnTo>
                      <a:lnTo>
                        <a:pt x="4855" y="15"/>
                      </a:lnTo>
                      <a:lnTo>
                        <a:pt x="4903" y="0"/>
                      </a:lnTo>
                    </a:path>
                  </a:pathLst>
                </a:custGeom>
                <a:noFill/>
                <a:ln w="28575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sp>
            <p:nvSpPr>
              <p:cNvPr id="185370" name="Line 26"/>
              <p:cNvSpPr>
                <a:spLocks noChangeShapeType="1"/>
              </p:cNvSpPr>
              <p:nvPr/>
            </p:nvSpPr>
            <p:spPr bwMode="auto">
              <a:xfrm>
                <a:off x="2577" y="1920"/>
                <a:ext cx="0" cy="1526"/>
              </a:xfrm>
              <a:prstGeom prst="line">
                <a:avLst/>
              </a:prstGeom>
              <a:noFill/>
              <a:ln w="28575">
                <a:solidFill>
                  <a:srgbClr val="01FF2B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  <p:grpSp>
            <p:nvGrpSpPr>
              <p:cNvPr id="185371" name="Group 27"/>
              <p:cNvGrpSpPr>
                <a:grpSpLocks/>
              </p:cNvGrpSpPr>
              <p:nvPr/>
            </p:nvGrpSpPr>
            <p:grpSpPr bwMode="auto">
              <a:xfrm>
                <a:off x="972" y="2095"/>
                <a:ext cx="3998" cy="1351"/>
                <a:chOff x="972" y="2095"/>
                <a:chExt cx="3998" cy="1351"/>
              </a:xfrm>
            </p:grpSpPr>
            <p:sp>
              <p:nvSpPr>
                <p:cNvPr id="185372" name="Freeform 28"/>
                <p:cNvSpPr>
                  <a:spLocks/>
                </p:cNvSpPr>
                <p:nvPr/>
              </p:nvSpPr>
              <p:spPr bwMode="auto">
                <a:xfrm>
                  <a:off x="972" y="2095"/>
                  <a:ext cx="1587" cy="1350"/>
                </a:xfrm>
                <a:custGeom>
                  <a:avLst/>
                  <a:gdLst>
                    <a:gd name="T0" fmla="*/ 96 w 9518"/>
                    <a:gd name="T1" fmla="*/ 7179 h 8098"/>
                    <a:gd name="T2" fmla="*/ 289 w 9518"/>
                    <a:gd name="T3" fmla="*/ 6506 h 8098"/>
                    <a:gd name="T4" fmla="*/ 481 w 9518"/>
                    <a:gd name="T5" fmla="*/ 6042 h 8098"/>
                    <a:gd name="T6" fmla="*/ 673 w 9518"/>
                    <a:gd name="T7" fmla="*/ 5665 h 8098"/>
                    <a:gd name="T8" fmla="*/ 866 w 9518"/>
                    <a:gd name="T9" fmla="*/ 5340 h 8098"/>
                    <a:gd name="T10" fmla="*/ 1058 w 9518"/>
                    <a:gd name="T11" fmla="*/ 5048 h 8098"/>
                    <a:gd name="T12" fmla="*/ 1250 w 9518"/>
                    <a:gd name="T13" fmla="*/ 4783 h 8098"/>
                    <a:gd name="T14" fmla="*/ 1443 w 9518"/>
                    <a:gd name="T15" fmla="*/ 4537 h 8098"/>
                    <a:gd name="T16" fmla="*/ 1635 w 9518"/>
                    <a:gd name="T17" fmla="*/ 4307 h 8098"/>
                    <a:gd name="T18" fmla="*/ 1827 w 9518"/>
                    <a:gd name="T19" fmla="*/ 4091 h 8098"/>
                    <a:gd name="T20" fmla="*/ 2019 w 9518"/>
                    <a:gd name="T21" fmla="*/ 3885 h 8098"/>
                    <a:gd name="T22" fmla="*/ 2212 w 9518"/>
                    <a:gd name="T23" fmla="*/ 3689 h 8098"/>
                    <a:gd name="T24" fmla="*/ 2404 w 9518"/>
                    <a:gd name="T25" fmla="*/ 3501 h 8098"/>
                    <a:gd name="T26" fmla="*/ 2596 w 9518"/>
                    <a:gd name="T27" fmla="*/ 3321 h 8098"/>
                    <a:gd name="T28" fmla="*/ 2789 w 9518"/>
                    <a:gd name="T29" fmla="*/ 3146 h 8098"/>
                    <a:gd name="T30" fmla="*/ 2980 w 9518"/>
                    <a:gd name="T31" fmla="*/ 2979 h 8098"/>
                    <a:gd name="T32" fmla="*/ 3173 w 9518"/>
                    <a:gd name="T33" fmla="*/ 2816 h 8098"/>
                    <a:gd name="T34" fmla="*/ 3366 w 9518"/>
                    <a:gd name="T35" fmla="*/ 2659 h 8098"/>
                    <a:gd name="T36" fmla="*/ 3557 w 9518"/>
                    <a:gd name="T37" fmla="*/ 2506 h 8098"/>
                    <a:gd name="T38" fmla="*/ 3750 w 9518"/>
                    <a:gd name="T39" fmla="*/ 2356 h 8098"/>
                    <a:gd name="T40" fmla="*/ 3941 w 9518"/>
                    <a:gd name="T41" fmla="*/ 2211 h 8098"/>
                    <a:gd name="T42" fmla="*/ 4134 w 9518"/>
                    <a:gd name="T43" fmla="*/ 2069 h 8098"/>
                    <a:gd name="T44" fmla="*/ 4327 w 9518"/>
                    <a:gd name="T45" fmla="*/ 1930 h 8098"/>
                    <a:gd name="T46" fmla="*/ 4518 w 9518"/>
                    <a:gd name="T47" fmla="*/ 1795 h 8098"/>
                    <a:gd name="T48" fmla="*/ 4711 w 9518"/>
                    <a:gd name="T49" fmla="*/ 1662 h 8098"/>
                    <a:gd name="T50" fmla="*/ 4904 w 9518"/>
                    <a:gd name="T51" fmla="*/ 1532 h 8098"/>
                    <a:gd name="T52" fmla="*/ 5095 w 9518"/>
                    <a:gd name="T53" fmla="*/ 1405 h 8098"/>
                    <a:gd name="T54" fmla="*/ 5288 w 9518"/>
                    <a:gd name="T55" fmla="*/ 1279 h 8098"/>
                    <a:gd name="T56" fmla="*/ 5480 w 9518"/>
                    <a:gd name="T57" fmla="*/ 1157 h 8098"/>
                    <a:gd name="T58" fmla="*/ 5672 w 9518"/>
                    <a:gd name="T59" fmla="*/ 1038 h 8098"/>
                    <a:gd name="T60" fmla="*/ 5865 w 9518"/>
                    <a:gd name="T61" fmla="*/ 919 h 8098"/>
                    <a:gd name="T62" fmla="*/ 6057 w 9518"/>
                    <a:gd name="T63" fmla="*/ 804 h 8098"/>
                    <a:gd name="T64" fmla="*/ 6249 w 9518"/>
                    <a:gd name="T65" fmla="*/ 692 h 8098"/>
                    <a:gd name="T66" fmla="*/ 6441 w 9518"/>
                    <a:gd name="T67" fmla="*/ 582 h 8098"/>
                    <a:gd name="T68" fmla="*/ 6634 w 9518"/>
                    <a:gd name="T69" fmla="*/ 476 h 8098"/>
                    <a:gd name="T70" fmla="*/ 6826 w 9518"/>
                    <a:gd name="T71" fmla="*/ 376 h 8098"/>
                    <a:gd name="T72" fmla="*/ 7018 w 9518"/>
                    <a:gd name="T73" fmla="*/ 279 h 8098"/>
                    <a:gd name="T74" fmla="*/ 7211 w 9518"/>
                    <a:gd name="T75" fmla="*/ 191 h 8098"/>
                    <a:gd name="T76" fmla="*/ 7402 w 9518"/>
                    <a:gd name="T77" fmla="*/ 114 h 8098"/>
                    <a:gd name="T78" fmla="*/ 7595 w 9518"/>
                    <a:gd name="T79" fmla="*/ 51 h 8098"/>
                    <a:gd name="T80" fmla="*/ 7788 w 9518"/>
                    <a:gd name="T81" fmla="*/ 11 h 8098"/>
                    <a:gd name="T82" fmla="*/ 7979 w 9518"/>
                    <a:gd name="T83" fmla="*/ 1 h 8098"/>
                    <a:gd name="T84" fmla="*/ 8172 w 9518"/>
                    <a:gd name="T85" fmla="*/ 37 h 8098"/>
                    <a:gd name="T86" fmla="*/ 8365 w 9518"/>
                    <a:gd name="T87" fmla="*/ 135 h 8098"/>
                    <a:gd name="T88" fmla="*/ 8556 w 9518"/>
                    <a:gd name="T89" fmla="*/ 318 h 8098"/>
                    <a:gd name="T90" fmla="*/ 8749 w 9518"/>
                    <a:gd name="T91" fmla="*/ 610 h 8098"/>
                    <a:gd name="T92" fmla="*/ 8941 w 9518"/>
                    <a:gd name="T93" fmla="*/ 1038 h 8098"/>
                    <a:gd name="T94" fmla="*/ 9133 w 9518"/>
                    <a:gd name="T95" fmla="*/ 1614 h 8098"/>
                    <a:gd name="T96" fmla="*/ 9326 w 9518"/>
                    <a:gd name="T97" fmla="*/ 2332 h 8098"/>
                    <a:gd name="T98" fmla="*/ 9518 w 9518"/>
                    <a:gd name="T99" fmla="*/ 3157 h 80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518" h="8098">
                      <a:moveTo>
                        <a:pt x="0" y="8098"/>
                      </a:moveTo>
                      <a:lnTo>
                        <a:pt x="0" y="8098"/>
                      </a:lnTo>
                      <a:lnTo>
                        <a:pt x="48" y="7448"/>
                      </a:lnTo>
                      <a:lnTo>
                        <a:pt x="96" y="7179"/>
                      </a:lnTo>
                      <a:lnTo>
                        <a:pt x="144" y="6972"/>
                      </a:lnTo>
                      <a:lnTo>
                        <a:pt x="193" y="6798"/>
                      </a:lnTo>
                      <a:lnTo>
                        <a:pt x="241" y="6645"/>
                      </a:lnTo>
                      <a:lnTo>
                        <a:pt x="289" y="6506"/>
                      </a:lnTo>
                      <a:lnTo>
                        <a:pt x="337" y="6377"/>
                      </a:lnTo>
                      <a:lnTo>
                        <a:pt x="385" y="6259"/>
                      </a:lnTo>
                      <a:lnTo>
                        <a:pt x="432" y="6148"/>
                      </a:lnTo>
                      <a:lnTo>
                        <a:pt x="481" y="6042"/>
                      </a:lnTo>
                      <a:lnTo>
                        <a:pt x="529" y="5942"/>
                      </a:lnTo>
                      <a:lnTo>
                        <a:pt x="577" y="5846"/>
                      </a:lnTo>
                      <a:lnTo>
                        <a:pt x="625" y="5754"/>
                      </a:lnTo>
                      <a:lnTo>
                        <a:pt x="673" y="5665"/>
                      </a:lnTo>
                      <a:lnTo>
                        <a:pt x="721" y="5580"/>
                      </a:lnTo>
                      <a:lnTo>
                        <a:pt x="770" y="5497"/>
                      </a:lnTo>
                      <a:lnTo>
                        <a:pt x="818" y="5418"/>
                      </a:lnTo>
                      <a:lnTo>
                        <a:pt x="866" y="5340"/>
                      </a:lnTo>
                      <a:lnTo>
                        <a:pt x="914" y="5264"/>
                      </a:lnTo>
                      <a:lnTo>
                        <a:pt x="961" y="5190"/>
                      </a:lnTo>
                      <a:lnTo>
                        <a:pt x="1009" y="5119"/>
                      </a:lnTo>
                      <a:lnTo>
                        <a:pt x="1058" y="5048"/>
                      </a:lnTo>
                      <a:lnTo>
                        <a:pt x="1106" y="4980"/>
                      </a:lnTo>
                      <a:lnTo>
                        <a:pt x="1154" y="4913"/>
                      </a:lnTo>
                      <a:lnTo>
                        <a:pt x="1202" y="4847"/>
                      </a:lnTo>
                      <a:lnTo>
                        <a:pt x="1250" y="4783"/>
                      </a:lnTo>
                      <a:lnTo>
                        <a:pt x="1298" y="4720"/>
                      </a:lnTo>
                      <a:lnTo>
                        <a:pt x="1347" y="4658"/>
                      </a:lnTo>
                      <a:lnTo>
                        <a:pt x="1395" y="4597"/>
                      </a:lnTo>
                      <a:lnTo>
                        <a:pt x="1443" y="4537"/>
                      </a:lnTo>
                      <a:lnTo>
                        <a:pt x="1490" y="4478"/>
                      </a:lnTo>
                      <a:lnTo>
                        <a:pt x="1538" y="4420"/>
                      </a:lnTo>
                      <a:lnTo>
                        <a:pt x="1586" y="4363"/>
                      </a:lnTo>
                      <a:lnTo>
                        <a:pt x="1635" y="4307"/>
                      </a:lnTo>
                      <a:lnTo>
                        <a:pt x="1683" y="4252"/>
                      </a:lnTo>
                      <a:lnTo>
                        <a:pt x="1731" y="4197"/>
                      </a:lnTo>
                      <a:lnTo>
                        <a:pt x="1779" y="4144"/>
                      </a:lnTo>
                      <a:lnTo>
                        <a:pt x="1827" y="4091"/>
                      </a:lnTo>
                      <a:lnTo>
                        <a:pt x="1875" y="4038"/>
                      </a:lnTo>
                      <a:lnTo>
                        <a:pt x="1924" y="3986"/>
                      </a:lnTo>
                      <a:lnTo>
                        <a:pt x="1971" y="3935"/>
                      </a:lnTo>
                      <a:lnTo>
                        <a:pt x="2019" y="3885"/>
                      </a:lnTo>
                      <a:lnTo>
                        <a:pt x="2067" y="3835"/>
                      </a:lnTo>
                      <a:lnTo>
                        <a:pt x="2115" y="3786"/>
                      </a:lnTo>
                      <a:lnTo>
                        <a:pt x="2163" y="3737"/>
                      </a:lnTo>
                      <a:lnTo>
                        <a:pt x="2212" y="3689"/>
                      </a:lnTo>
                      <a:lnTo>
                        <a:pt x="2260" y="3641"/>
                      </a:lnTo>
                      <a:lnTo>
                        <a:pt x="2308" y="3594"/>
                      </a:lnTo>
                      <a:lnTo>
                        <a:pt x="2356" y="3547"/>
                      </a:lnTo>
                      <a:lnTo>
                        <a:pt x="2404" y="3501"/>
                      </a:lnTo>
                      <a:lnTo>
                        <a:pt x="2451" y="3455"/>
                      </a:lnTo>
                      <a:lnTo>
                        <a:pt x="2500" y="3409"/>
                      </a:lnTo>
                      <a:lnTo>
                        <a:pt x="2548" y="3364"/>
                      </a:lnTo>
                      <a:lnTo>
                        <a:pt x="2596" y="3321"/>
                      </a:lnTo>
                      <a:lnTo>
                        <a:pt x="2644" y="3277"/>
                      </a:lnTo>
                      <a:lnTo>
                        <a:pt x="2692" y="3233"/>
                      </a:lnTo>
                      <a:lnTo>
                        <a:pt x="2740" y="3189"/>
                      </a:lnTo>
                      <a:lnTo>
                        <a:pt x="2789" y="3146"/>
                      </a:lnTo>
                      <a:lnTo>
                        <a:pt x="2837" y="3104"/>
                      </a:lnTo>
                      <a:lnTo>
                        <a:pt x="2885" y="3061"/>
                      </a:lnTo>
                      <a:lnTo>
                        <a:pt x="2932" y="3020"/>
                      </a:lnTo>
                      <a:lnTo>
                        <a:pt x="2980" y="2979"/>
                      </a:lnTo>
                      <a:lnTo>
                        <a:pt x="3028" y="2938"/>
                      </a:lnTo>
                      <a:lnTo>
                        <a:pt x="3077" y="2897"/>
                      </a:lnTo>
                      <a:lnTo>
                        <a:pt x="3125" y="2856"/>
                      </a:lnTo>
                      <a:lnTo>
                        <a:pt x="3173" y="2816"/>
                      </a:lnTo>
                      <a:lnTo>
                        <a:pt x="3221" y="2776"/>
                      </a:lnTo>
                      <a:lnTo>
                        <a:pt x="3269" y="2737"/>
                      </a:lnTo>
                      <a:lnTo>
                        <a:pt x="3317" y="2697"/>
                      </a:lnTo>
                      <a:lnTo>
                        <a:pt x="3366" y="2659"/>
                      </a:lnTo>
                      <a:lnTo>
                        <a:pt x="3414" y="2620"/>
                      </a:lnTo>
                      <a:lnTo>
                        <a:pt x="3461" y="2581"/>
                      </a:lnTo>
                      <a:lnTo>
                        <a:pt x="3509" y="2543"/>
                      </a:lnTo>
                      <a:lnTo>
                        <a:pt x="3557" y="2506"/>
                      </a:lnTo>
                      <a:lnTo>
                        <a:pt x="3605" y="2468"/>
                      </a:lnTo>
                      <a:lnTo>
                        <a:pt x="3653" y="2430"/>
                      </a:lnTo>
                      <a:lnTo>
                        <a:pt x="3702" y="2393"/>
                      </a:lnTo>
                      <a:lnTo>
                        <a:pt x="3750" y="2356"/>
                      </a:lnTo>
                      <a:lnTo>
                        <a:pt x="3798" y="2319"/>
                      </a:lnTo>
                      <a:lnTo>
                        <a:pt x="3846" y="2283"/>
                      </a:lnTo>
                      <a:lnTo>
                        <a:pt x="3894" y="2246"/>
                      </a:lnTo>
                      <a:lnTo>
                        <a:pt x="3941" y="2211"/>
                      </a:lnTo>
                      <a:lnTo>
                        <a:pt x="3990" y="2175"/>
                      </a:lnTo>
                      <a:lnTo>
                        <a:pt x="4038" y="2139"/>
                      </a:lnTo>
                      <a:lnTo>
                        <a:pt x="4086" y="2104"/>
                      </a:lnTo>
                      <a:lnTo>
                        <a:pt x="4134" y="2069"/>
                      </a:lnTo>
                      <a:lnTo>
                        <a:pt x="4182" y="2033"/>
                      </a:lnTo>
                      <a:lnTo>
                        <a:pt x="4230" y="1999"/>
                      </a:lnTo>
                      <a:lnTo>
                        <a:pt x="4279" y="1965"/>
                      </a:lnTo>
                      <a:lnTo>
                        <a:pt x="4327" y="1930"/>
                      </a:lnTo>
                      <a:lnTo>
                        <a:pt x="4375" y="1896"/>
                      </a:lnTo>
                      <a:lnTo>
                        <a:pt x="4422" y="1862"/>
                      </a:lnTo>
                      <a:lnTo>
                        <a:pt x="4470" y="1828"/>
                      </a:lnTo>
                      <a:lnTo>
                        <a:pt x="4518" y="1795"/>
                      </a:lnTo>
                      <a:lnTo>
                        <a:pt x="4567" y="1761"/>
                      </a:lnTo>
                      <a:lnTo>
                        <a:pt x="4615" y="1728"/>
                      </a:lnTo>
                      <a:lnTo>
                        <a:pt x="4663" y="1695"/>
                      </a:lnTo>
                      <a:lnTo>
                        <a:pt x="4711" y="1662"/>
                      </a:lnTo>
                      <a:lnTo>
                        <a:pt x="4759" y="1629"/>
                      </a:lnTo>
                      <a:lnTo>
                        <a:pt x="4807" y="1597"/>
                      </a:lnTo>
                      <a:lnTo>
                        <a:pt x="4856" y="1564"/>
                      </a:lnTo>
                      <a:lnTo>
                        <a:pt x="4904" y="1532"/>
                      </a:lnTo>
                      <a:lnTo>
                        <a:pt x="4951" y="1500"/>
                      </a:lnTo>
                      <a:lnTo>
                        <a:pt x="4999" y="1468"/>
                      </a:lnTo>
                      <a:lnTo>
                        <a:pt x="5047" y="1437"/>
                      </a:lnTo>
                      <a:lnTo>
                        <a:pt x="5095" y="1405"/>
                      </a:lnTo>
                      <a:lnTo>
                        <a:pt x="5144" y="1373"/>
                      </a:lnTo>
                      <a:lnTo>
                        <a:pt x="5192" y="1342"/>
                      </a:lnTo>
                      <a:lnTo>
                        <a:pt x="5240" y="1311"/>
                      </a:lnTo>
                      <a:lnTo>
                        <a:pt x="5288" y="1279"/>
                      </a:lnTo>
                      <a:lnTo>
                        <a:pt x="5336" y="1249"/>
                      </a:lnTo>
                      <a:lnTo>
                        <a:pt x="5383" y="1218"/>
                      </a:lnTo>
                      <a:lnTo>
                        <a:pt x="5433" y="1188"/>
                      </a:lnTo>
                      <a:lnTo>
                        <a:pt x="5480" y="1157"/>
                      </a:lnTo>
                      <a:lnTo>
                        <a:pt x="5528" y="1128"/>
                      </a:lnTo>
                      <a:lnTo>
                        <a:pt x="5576" y="1097"/>
                      </a:lnTo>
                      <a:lnTo>
                        <a:pt x="5624" y="1067"/>
                      </a:lnTo>
                      <a:lnTo>
                        <a:pt x="5672" y="1038"/>
                      </a:lnTo>
                      <a:lnTo>
                        <a:pt x="5721" y="1008"/>
                      </a:lnTo>
                      <a:lnTo>
                        <a:pt x="5769" y="979"/>
                      </a:lnTo>
                      <a:lnTo>
                        <a:pt x="5817" y="949"/>
                      </a:lnTo>
                      <a:lnTo>
                        <a:pt x="5865" y="919"/>
                      </a:lnTo>
                      <a:lnTo>
                        <a:pt x="5912" y="891"/>
                      </a:lnTo>
                      <a:lnTo>
                        <a:pt x="5960" y="861"/>
                      </a:lnTo>
                      <a:lnTo>
                        <a:pt x="6009" y="833"/>
                      </a:lnTo>
                      <a:lnTo>
                        <a:pt x="6057" y="804"/>
                      </a:lnTo>
                      <a:lnTo>
                        <a:pt x="6105" y="776"/>
                      </a:lnTo>
                      <a:lnTo>
                        <a:pt x="6153" y="748"/>
                      </a:lnTo>
                      <a:lnTo>
                        <a:pt x="6201" y="720"/>
                      </a:lnTo>
                      <a:lnTo>
                        <a:pt x="6249" y="692"/>
                      </a:lnTo>
                      <a:lnTo>
                        <a:pt x="6298" y="664"/>
                      </a:lnTo>
                      <a:lnTo>
                        <a:pt x="6346" y="637"/>
                      </a:lnTo>
                      <a:lnTo>
                        <a:pt x="6394" y="609"/>
                      </a:lnTo>
                      <a:lnTo>
                        <a:pt x="6441" y="582"/>
                      </a:lnTo>
                      <a:lnTo>
                        <a:pt x="6489" y="555"/>
                      </a:lnTo>
                      <a:lnTo>
                        <a:pt x="6537" y="529"/>
                      </a:lnTo>
                      <a:lnTo>
                        <a:pt x="6586" y="502"/>
                      </a:lnTo>
                      <a:lnTo>
                        <a:pt x="6634" y="476"/>
                      </a:lnTo>
                      <a:lnTo>
                        <a:pt x="6682" y="450"/>
                      </a:lnTo>
                      <a:lnTo>
                        <a:pt x="6730" y="425"/>
                      </a:lnTo>
                      <a:lnTo>
                        <a:pt x="6778" y="399"/>
                      </a:lnTo>
                      <a:lnTo>
                        <a:pt x="6826" y="376"/>
                      </a:lnTo>
                      <a:lnTo>
                        <a:pt x="6873" y="351"/>
                      </a:lnTo>
                      <a:lnTo>
                        <a:pt x="6922" y="327"/>
                      </a:lnTo>
                      <a:lnTo>
                        <a:pt x="6970" y="302"/>
                      </a:lnTo>
                      <a:lnTo>
                        <a:pt x="7018" y="279"/>
                      </a:lnTo>
                      <a:lnTo>
                        <a:pt x="7066" y="256"/>
                      </a:lnTo>
                      <a:lnTo>
                        <a:pt x="7114" y="234"/>
                      </a:lnTo>
                      <a:lnTo>
                        <a:pt x="7162" y="213"/>
                      </a:lnTo>
                      <a:lnTo>
                        <a:pt x="7211" y="191"/>
                      </a:lnTo>
                      <a:lnTo>
                        <a:pt x="7259" y="171"/>
                      </a:lnTo>
                      <a:lnTo>
                        <a:pt x="7307" y="150"/>
                      </a:lnTo>
                      <a:lnTo>
                        <a:pt x="7355" y="132"/>
                      </a:lnTo>
                      <a:lnTo>
                        <a:pt x="7402" y="114"/>
                      </a:lnTo>
                      <a:lnTo>
                        <a:pt x="7450" y="96"/>
                      </a:lnTo>
                      <a:lnTo>
                        <a:pt x="7499" y="80"/>
                      </a:lnTo>
                      <a:lnTo>
                        <a:pt x="7547" y="65"/>
                      </a:lnTo>
                      <a:lnTo>
                        <a:pt x="7595" y="51"/>
                      </a:lnTo>
                      <a:lnTo>
                        <a:pt x="7643" y="38"/>
                      </a:lnTo>
                      <a:lnTo>
                        <a:pt x="7691" y="28"/>
                      </a:lnTo>
                      <a:lnTo>
                        <a:pt x="7739" y="18"/>
                      </a:lnTo>
                      <a:lnTo>
                        <a:pt x="7788" y="11"/>
                      </a:lnTo>
                      <a:lnTo>
                        <a:pt x="7836" y="4"/>
                      </a:lnTo>
                      <a:lnTo>
                        <a:pt x="7884" y="1"/>
                      </a:lnTo>
                      <a:lnTo>
                        <a:pt x="7931" y="0"/>
                      </a:lnTo>
                      <a:lnTo>
                        <a:pt x="7979" y="1"/>
                      </a:lnTo>
                      <a:lnTo>
                        <a:pt x="8027" y="6"/>
                      </a:lnTo>
                      <a:lnTo>
                        <a:pt x="8076" y="13"/>
                      </a:lnTo>
                      <a:lnTo>
                        <a:pt x="8124" y="23"/>
                      </a:lnTo>
                      <a:lnTo>
                        <a:pt x="8172" y="37"/>
                      </a:lnTo>
                      <a:lnTo>
                        <a:pt x="8220" y="54"/>
                      </a:lnTo>
                      <a:lnTo>
                        <a:pt x="8268" y="77"/>
                      </a:lnTo>
                      <a:lnTo>
                        <a:pt x="8316" y="103"/>
                      </a:lnTo>
                      <a:lnTo>
                        <a:pt x="8365" y="135"/>
                      </a:lnTo>
                      <a:lnTo>
                        <a:pt x="8412" y="172"/>
                      </a:lnTo>
                      <a:lnTo>
                        <a:pt x="8460" y="215"/>
                      </a:lnTo>
                      <a:lnTo>
                        <a:pt x="8508" y="263"/>
                      </a:lnTo>
                      <a:lnTo>
                        <a:pt x="8556" y="318"/>
                      </a:lnTo>
                      <a:lnTo>
                        <a:pt x="8604" y="380"/>
                      </a:lnTo>
                      <a:lnTo>
                        <a:pt x="8653" y="448"/>
                      </a:lnTo>
                      <a:lnTo>
                        <a:pt x="8701" y="526"/>
                      </a:lnTo>
                      <a:lnTo>
                        <a:pt x="8749" y="610"/>
                      </a:lnTo>
                      <a:lnTo>
                        <a:pt x="8797" y="704"/>
                      </a:lnTo>
                      <a:lnTo>
                        <a:pt x="8845" y="806"/>
                      </a:lnTo>
                      <a:lnTo>
                        <a:pt x="8892" y="917"/>
                      </a:lnTo>
                      <a:lnTo>
                        <a:pt x="8941" y="1038"/>
                      </a:lnTo>
                      <a:lnTo>
                        <a:pt x="8989" y="1168"/>
                      </a:lnTo>
                      <a:lnTo>
                        <a:pt x="9037" y="1307"/>
                      </a:lnTo>
                      <a:lnTo>
                        <a:pt x="9085" y="1456"/>
                      </a:lnTo>
                      <a:lnTo>
                        <a:pt x="9133" y="1614"/>
                      </a:lnTo>
                      <a:lnTo>
                        <a:pt x="9181" y="1781"/>
                      </a:lnTo>
                      <a:lnTo>
                        <a:pt x="9230" y="1957"/>
                      </a:lnTo>
                      <a:lnTo>
                        <a:pt x="9278" y="2140"/>
                      </a:lnTo>
                      <a:lnTo>
                        <a:pt x="9326" y="2332"/>
                      </a:lnTo>
                      <a:lnTo>
                        <a:pt x="9373" y="2530"/>
                      </a:lnTo>
                      <a:lnTo>
                        <a:pt x="9421" y="2735"/>
                      </a:lnTo>
                      <a:lnTo>
                        <a:pt x="9469" y="2944"/>
                      </a:lnTo>
                      <a:lnTo>
                        <a:pt x="9518" y="3157"/>
                      </a:ln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85373" name="Freeform 29"/>
                <p:cNvSpPr>
                  <a:spLocks/>
                </p:cNvSpPr>
                <p:nvPr/>
              </p:nvSpPr>
              <p:spPr bwMode="auto">
                <a:xfrm>
                  <a:off x="2559" y="2622"/>
                  <a:ext cx="1594" cy="823"/>
                </a:xfrm>
                <a:custGeom>
                  <a:avLst/>
                  <a:gdLst>
                    <a:gd name="T0" fmla="*/ 144 w 9564"/>
                    <a:gd name="T1" fmla="*/ 655 h 4941"/>
                    <a:gd name="T2" fmla="*/ 337 w 9564"/>
                    <a:gd name="T3" fmla="*/ 1516 h 4941"/>
                    <a:gd name="T4" fmla="*/ 528 w 9564"/>
                    <a:gd name="T5" fmla="*/ 2304 h 4941"/>
                    <a:gd name="T6" fmla="*/ 721 w 9564"/>
                    <a:gd name="T7" fmla="*/ 2977 h 4941"/>
                    <a:gd name="T8" fmla="*/ 913 w 9564"/>
                    <a:gd name="T9" fmla="*/ 3515 h 4941"/>
                    <a:gd name="T10" fmla="*/ 1105 w 9564"/>
                    <a:gd name="T11" fmla="*/ 3927 h 4941"/>
                    <a:gd name="T12" fmla="*/ 1298 w 9564"/>
                    <a:gd name="T13" fmla="*/ 4231 h 4941"/>
                    <a:gd name="T14" fmla="*/ 1490 w 9564"/>
                    <a:gd name="T15" fmla="*/ 4450 h 4941"/>
                    <a:gd name="T16" fmla="*/ 1682 w 9564"/>
                    <a:gd name="T17" fmla="*/ 4604 h 4941"/>
                    <a:gd name="T18" fmla="*/ 1874 w 9564"/>
                    <a:gd name="T19" fmla="*/ 4711 h 4941"/>
                    <a:gd name="T20" fmla="*/ 2066 w 9564"/>
                    <a:gd name="T21" fmla="*/ 4784 h 4941"/>
                    <a:gd name="T22" fmla="*/ 2257 w 9564"/>
                    <a:gd name="T23" fmla="*/ 4835 h 4941"/>
                    <a:gd name="T24" fmla="*/ 2450 w 9564"/>
                    <a:gd name="T25" fmla="*/ 4869 h 4941"/>
                    <a:gd name="T26" fmla="*/ 2643 w 9564"/>
                    <a:gd name="T27" fmla="*/ 4892 h 4941"/>
                    <a:gd name="T28" fmla="*/ 2834 w 9564"/>
                    <a:gd name="T29" fmla="*/ 4909 h 4941"/>
                    <a:gd name="T30" fmla="*/ 3027 w 9564"/>
                    <a:gd name="T31" fmla="*/ 4919 h 4941"/>
                    <a:gd name="T32" fmla="*/ 3220 w 9564"/>
                    <a:gd name="T33" fmla="*/ 4926 h 4941"/>
                    <a:gd name="T34" fmla="*/ 3411 w 9564"/>
                    <a:gd name="T35" fmla="*/ 4931 h 4941"/>
                    <a:gd name="T36" fmla="*/ 3604 w 9564"/>
                    <a:gd name="T37" fmla="*/ 4934 h 4941"/>
                    <a:gd name="T38" fmla="*/ 3796 w 9564"/>
                    <a:gd name="T39" fmla="*/ 4936 h 4941"/>
                    <a:gd name="T40" fmla="*/ 3988 w 9564"/>
                    <a:gd name="T41" fmla="*/ 4938 h 4941"/>
                    <a:gd name="T42" fmla="*/ 4181 w 9564"/>
                    <a:gd name="T43" fmla="*/ 4939 h 4941"/>
                    <a:gd name="T44" fmla="*/ 4372 w 9564"/>
                    <a:gd name="T45" fmla="*/ 4940 h 4941"/>
                    <a:gd name="T46" fmla="*/ 4565 w 9564"/>
                    <a:gd name="T47" fmla="*/ 4940 h 4941"/>
                    <a:gd name="T48" fmla="*/ 4757 w 9564"/>
                    <a:gd name="T49" fmla="*/ 4940 h 4941"/>
                    <a:gd name="T50" fmla="*/ 4949 w 9564"/>
                    <a:gd name="T51" fmla="*/ 4941 h 4941"/>
                    <a:gd name="T52" fmla="*/ 5142 w 9564"/>
                    <a:gd name="T53" fmla="*/ 4941 h 4941"/>
                    <a:gd name="T54" fmla="*/ 5334 w 9564"/>
                    <a:gd name="T55" fmla="*/ 4941 h 4941"/>
                    <a:gd name="T56" fmla="*/ 5526 w 9564"/>
                    <a:gd name="T57" fmla="*/ 4941 h 4941"/>
                    <a:gd name="T58" fmla="*/ 5719 w 9564"/>
                    <a:gd name="T59" fmla="*/ 4941 h 4941"/>
                    <a:gd name="T60" fmla="*/ 5911 w 9564"/>
                    <a:gd name="T61" fmla="*/ 4941 h 4941"/>
                    <a:gd name="T62" fmla="*/ 6103 w 9564"/>
                    <a:gd name="T63" fmla="*/ 4941 h 4941"/>
                    <a:gd name="T64" fmla="*/ 6295 w 9564"/>
                    <a:gd name="T65" fmla="*/ 4941 h 4941"/>
                    <a:gd name="T66" fmla="*/ 6488 w 9564"/>
                    <a:gd name="T67" fmla="*/ 4941 h 4941"/>
                    <a:gd name="T68" fmla="*/ 6680 w 9564"/>
                    <a:gd name="T69" fmla="*/ 4941 h 4941"/>
                    <a:gd name="T70" fmla="*/ 6872 w 9564"/>
                    <a:gd name="T71" fmla="*/ 4941 h 4941"/>
                    <a:gd name="T72" fmla="*/ 7065 w 9564"/>
                    <a:gd name="T73" fmla="*/ 4941 h 4941"/>
                    <a:gd name="T74" fmla="*/ 7256 w 9564"/>
                    <a:gd name="T75" fmla="*/ 4941 h 4941"/>
                    <a:gd name="T76" fmla="*/ 7449 w 9564"/>
                    <a:gd name="T77" fmla="*/ 4941 h 4941"/>
                    <a:gd name="T78" fmla="*/ 7642 w 9564"/>
                    <a:gd name="T79" fmla="*/ 4941 h 4941"/>
                    <a:gd name="T80" fmla="*/ 7833 w 9564"/>
                    <a:gd name="T81" fmla="*/ 4941 h 4941"/>
                    <a:gd name="T82" fmla="*/ 8026 w 9564"/>
                    <a:gd name="T83" fmla="*/ 4941 h 4941"/>
                    <a:gd name="T84" fmla="*/ 8219 w 9564"/>
                    <a:gd name="T85" fmla="*/ 4941 h 4941"/>
                    <a:gd name="T86" fmla="*/ 8410 w 9564"/>
                    <a:gd name="T87" fmla="*/ 4941 h 4941"/>
                    <a:gd name="T88" fmla="*/ 8603 w 9564"/>
                    <a:gd name="T89" fmla="*/ 4941 h 4941"/>
                    <a:gd name="T90" fmla="*/ 8795 w 9564"/>
                    <a:gd name="T91" fmla="*/ 4941 h 4941"/>
                    <a:gd name="T92" fmla="*/ 8987 w 9564"/>
                    <a:gd name="T93" fmla="*/ 4941 h 4941"/>
                    <a:gd name="T94" fmla="*/ 9180 w 9564"/>
                    <a:gd name="T95" fmla="*/ 4941 h 4941"/>
                    <a:gd name="T96" fmla="*/ 9372 w 9564"/>
                    <a:gd name="T97" fmla="*/ 4941 h 4941"/>
                    <a:gd name="T98" fmla="*/ 9564 w 9564"/>
                    <a:gd name="T99" fmla="*/ 4941 h 49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</a:cxnLst>
                  <a:rect l="0" t="0" r="r" b="b"/>
                  <a:pathLst>
                    <a:path w="9564" h="4941">
                      <a:moveTo>
                        <a:pt x="0" y="0"/>
                      </a:moveTo>
                      <a:lnTo>
                        <a:pt x="48" y="218"/>
                      </a:lnTo>
                      <a:lnTo>
                        <a:pt x="96" y="436"/>
                      </a:lnTo>
                      <a:lnTo>
                        <a:pt x="144" y="655"/>
                      </a:lnTo>
                      <a:lnTo>
                        <a:pt x="192" y="873"/>
                      </a:lnTo>
                      <a:lnTo>
                        <a:pt x="240" y="1091"/>
                      </a:lnTo>
                      <a:lnTo>
                        <a:pt x="289" y="1305"/>
                      </a:lnTo>
                      <a:lnTo>
                        <a:pt x="337" y="1516"/>
                      </a:lnTo>
                      <a:lnTo>
                        <a:pt x="384" y="1722"/>
                      </a:lnTo>
                      <a:lnTo>
                        <a:pt x="432" y="1923"/>
                      </a:lnTo>
                      <a:lnTo>
                        <a:pt x="480" y="2117"/>
                      </a:lnTo>
                      <a:lnTo>
                        <a:pt x="528" y="2304"/>
                      </a:lnTo>
                      <a:lnTo>
                        <a:pt x="577" y="2484"/>
                      </a:lnTo>
                      <a:lnTo>
                        <a:pt x="625" y="2656"/>
                      </a:lnTo>
                      <a:lnTo>
                        <a:pt x="673" y="2821"/>
                      </a:lnTo>
                      <a:lnTo>
                        <a:pt x="721" y="2977"/>
                      </a:lnTo>
                      <a:lnTo>
                        <a:pt x="769" y="3124"/>
                      </a:lnTo>
                      <a:lnTo>
                        <a:pt x="817" y="3262"/>
                      </a:lnTo>
                      <a:lnTo>
                        <a:pt x="864" y="3393"/>
                      </a:lnTo>
                      <a:lnTo>
                        <a:pt x="913" y="3515"/>
                      </a:lnTo>
                      <a:lnTo>
                        <a:pt x="961" y="3629"/>
                      </a:lnTo>
                      <a:lnTo>
                        <a:pt x="1009" y="3737"/>
                      </a:lnTo>
                      <a:lnTo>
                        <a:pt x="1057" y="3836"/>
                      </a:lnTo>
                      <a:lnTo>
                        <a:pt x="1105" y="3927"/>
                      </a:lnTo>
                      <a:lnTo>
                        <a:pt x="1153" y="4013"/>
                      </a:lnTo>
                      <a:lnTo>
                        <a:pt x="1202" y="4092"/>
                      </a:lnTo>
                      <a:lnTo>
                        <a:pt x="1250" y="4165"/>
                      </a:lnTo>
                      <a:lnTo>
                        <a:pt x="1298" y="4231"/>
                      </a:lnTo>
                      <a:lnTo>
                        <a:pt x="1345" y="4293"/>
                      </a:lnTo>
                      <a:lnTo>
                        <a:pt x="1393" y="4350"/>
                      </a:lnTo>
                      <a:lnTo>
                        <a:pt x="1441" y="4403"/>
                      </a:lnTo>
                      <a:lnTo>
                        <a:pt x="1490" y="4450"/>
                      </a:lnTo>
                      <a:lnTo>
                        <a:pt x="1538" y="4493"/>
                      </a:lnTo>
                      <a:lnTo>
                        <a:pt x="1586" y="4533"/>
                      </a:lnTo>
                      <a:lnTo>
                        <a:pt x="1634" y="4570"/>
                      </a:lnTo>
                      <a:lnTo>
                        <a:pt x="1682" y="4604"/>
                      </a:lnTo>
                      <a:lnTo>
                        <a:pt x="1730" y="4634"/>
                      </a:lnTo>
                      <a:lnTo>
                        <a:pt x="1779" y="4662"/>
                      </a:lnTo>
                      <a:lnTo>
                        <a:pt x="1827" y="4687"/>
                      </a:lnTo>
                      <a:lnTo>
                        <a:pt x="1874" y="4711"/>
                      </a:lnTo>
                      <a:lnTo>
                        <a:pt x="1922" y="4732"/>
                      </a:lnTo>
                      <a:lnTo>
                        <a:pt x="1969" y="4750"/>
                      </a:lnTo>
                      <a:lnTo>
                        <a:pt x="2017" y="4769"/>
                      </a:lnTo>
                      <a:lnTo>
                        <a:pt x="2066" y="4784"/>
                      </a:lnTo>
                      <a:lnTo>
                        <a:pt x="2114" y="4798"/>
                      </a:lnTo>
                      <a:lnTo>
                        <a:pt x="2162" y="4812"/>
                      </a:lnTo>
                      <a:lnTo>
                        <a:pt x="2210" y="4824"/>
                      </a:lnTo>
                      <a:lnTo>
                        <a:pt x="2257" y="4835"/>
                      </a:lnTo>
                      <a:lnTo>
                        <a:pt x="2305" y="4844"/>
                      </a:lnTo>
                      <a:lnTo>
                        <a:pt x="2354" y="4853"/>
                      </a:lnTo>
                      <a:lnTo>
                        <a:pt x="2402" y="4862"/>
                      </a:lnTo>
                      <a:lnTo>
                        <a:pt x="2450" y="4869"/>
                      </a:lnTo>
                      <a:lnTo>
                        <a:pt x="2498" y="4876"/>
                      </a:lnTo>
                      <a:lnTo>
                        <a:pt x="2546" y="4882"/>
                      </a:lnTo>
                      <a:lnTo>
                        <a:pt x="2594" y="4887"/>
                      </a:lnTo>
                      <a:lnTo>
                        <a:pt x="2643" y="4892"/>
                      </a:lnTo>
                      <a:lnTo>
                        <a:pt x="2691" y="4897"/>
                      </a:lnTo>
                      <a:lnTo>
                        <a:pt x="2739" y="4901"/>
                      </a:lnTo>
                      <a:lnTo>
                        <a:pt x="2786" y="4904"/>
                      </a:lnTo>
                      <a:lnTo>
                        <a:pt x="2834" y="4909"/>
                      </a:lnTo>
                      <a:lnTo>
                        <a:pt x="2882" y="4912"/>
                      </a:lnTo>
                      <a:lnTo>
                        <a:pt x="2931" y="4914"/>
                      </a:lnTo>
                      <a:lnTo>
                        <a:pt x="2979" y="4917"/>
                      </a:lnTo>
                      <a:lnTo>
                        <a:pt x="3027" y="4919"/>
                      </a:lnTo>
                      <a:lnTo>
                        <a:pt x="3075" y="4921"/>
                      </a:lnTo>
                      <a:lnTo>
                        <a:pt x="3123" y="4923"/>
                      </a:lnTo>
                      <a:lnTo>
                        <a:pt x="3171" y="4925"/>
                      </a:lnTo>
                      <a:lnTo>
                        <a:pt x="3220" y="4926"/>
                      </a:lnTo>
                      <a:lnTo>
                        <a:pt x="3268" y="4928"/>
                      </a:lnTo>
                      <a:lnTo>
                        <a:pt x="3315" y="4929"/>
                      </a:lnTo>
                      <a:lnTo>
                        <a:pt x="3363" y="4930"/>
                      </a:lnTo>
                      <a:lnTo>
                        <a:pt x="3411" y="4931"/>
                      </a:lnTo>
                      <a:lnTo>
                        <a:pt x="3459" y="4932"/>
                      </a:lnTo>
                      <a:lnTo>
                        <a:pt x="3508" y="4933"/>
                      </a:lnTo>
                      <a:lnTo>
                        <a:pt x="3556" y="4934"/>
                      </a:lnTo>
                      <a:lnTo>
                        <a:pt x="3604" y="4934"/>
                      </a:lnTo>
                      <a:lnTo>
                        <a:pt x="3652" y="4935"/>
                      </a:lnTo>
                      <a:lnTo>
                        <a:pt x="3700" y="4935"/>
                      </a:lnTo>
                      <a:lnTo>
                        <a:pt x="3747" y="4936"/>
                      </a:lnTo>
                      <a:lnTo>
                        <a:pt x="3796" y="4936"/>
                      </a:lnTo>
                      <a:lnTo>
                        <a:pt x="3844" y="4937"/>
                      </a:lnTo>
                      <a:lnTo>
                        <a:pt x="3892" y="4937"/>
                      </a:lnTo>
                      <a:lnTo>
                        <a:pt x="3940" y="4938"/>
                      </a:lnTo>
                      <a:lnTo>
                        <a:pt x="3988" y="4938"/>
                      </a:lnTo>
                      <a:lnTo>
                        <a:pt x="4036" y="4938"/>
                      </a:lnTo>
                      <a:lnTo>
                        <a:pt x="4085" y="4938"/>
                      </a:lnTo>
                      <a:lnTo>
                        <a:pt x="4133" y="4939"/>
                      </a:lnTo>
                      <a:lnTo>
                        <a:pt x="4181" y="4939"/>
                      </a:lnTo>
                      <a:lnTo>
                        <a:pt x="4229" y="4939"/>
                      </a:lnTo>
                      <a:lnTo>
                        <a:pt x="4276" y="4939"/>
                      </a:lnTo>
                      <a:lnTo>
                        <a:pt x="4324" y="4939"/>
                      </a:lnTo>
                      <a:lnTo>
                        <a:pt x="4372" y="4940"/>
                      </a:lnTo>
                      <a:lnTo>
                        <a:pt x="4421" y="4940"/>
                      </a:lnTo>
                      <a:lnTo>
                        <a:pt x="4469" y="4940"/>
                      </a:lnTo>
                      <a:lnTo>
                        <a:pt x="4517" y="4940"/>
                      </a:lnTo>
                      <a:lnTo>
                        <a:pt x="4565" y="4940"/>
                      </a:lnTo>
                      <a:lnTo>
                        <a:pt x="4613" y="4940"/>
                      </a:lnTo>
                      <a:lnTo>
                        <a:pt x="4661" y="4940"/>
                      </a:lnTo>
                      <a:lnTo>
                        <a:pt x="4710" y="4940"/>
                      </a:lnTo>
                      <a:lnTo>
                        <a:pt x="4757" y="4940"/>
                      </a:lnTo>
                      <a:lnTo>
                        <a:pt x="4805" y="4940"/>
                      </a:lnTo>
                      <a:lnTo>
                        <a:pt x="4853" y="4940"/>
                      </a:lnTo>
                      <a:lnTo>
                        <a:pt x="4901" y="4941"/>
                      </a:lnTo>
                      <a:lnTo>
                        <a:pt x="4949" y="4941"/>
                      </a:lnTo>
                      <a:lnTo>
                        <a:pt x="4998" y="4941"/>
                      </a:lnTo>
                      <a:lnTo>
                        <a:pt x="5046" y="4941"/>
                      </a:lnTo>
                      <a:lnTo>
                        <a:pt x="5094" y="4941"/>
                      </a:lnTo>
                      <a:lnTo>
                        <a:pt x="5142" y="4941"/>
                      </a:lnTo>
                      <a:lnTo>
                        <a:pt x="5190" y="4941"/>
                      </a:lnTo>
                      <a:lnTo>
                        <a:pt x="5237" y="4941"/>
                      </a:lnTo>
                      <a:lnTo>
                        <a:pt x="5286" y="4941"/>
                      </a:lnTo>
                      <a:lnTo>
                        <a:pt x="5334" y="4941"/>
                      </a:lnTo>
                      <a:lnTo>
                        <a:pt x="5382" y="4941"/>
                      </a:lnTo>
                      <a:lnTo>
                        <a:pt x="5430" y="4941"/>
                      </a:lnTo>
                      <a:lnTo>
                        <a:pt x="5478" y="4941"/>
                      </a:lnTo>
                      <a:lnTo>
                        <a:pt x="5526" y="4941"/>
                      </a:lnTo>
                      <a:lnTo>
                        <a:pt x="5575" y="4941"/>
                      </a:lnTo>
                      <a:lnTo>
                        <a:pt x="5623" y="4941"/>
                      </a:lnTo>
                      <a:lnTo>
                        <a:pt x="5671" y="4941"/>
                      </a:lnTo>
                      <a:lnTo>
                        <a:pt x="5719" y="4941"/>
                      </a:lnTo>
                      <a:lnTo>
                        <a:pt x="5766" y="4941"/>
                      </a:lnTo>
                      <a:lnTo>
                        <a:pt x="5814" y="4941"/>
                      </a:lnTo>
                      <a:lnTo>
                        <a:pt x="5863" y="4941"/>
                      </a:lnTo>
                      <a:lnTo>
                        <a:pt x="5911" y="4941"/>
                      </a:lnTo>
                      <a:lnTo>
                        <a:pt x="5959" y="4941"/>
                      </a:lnTo>
                      <a:lnTo>
                        <a:pt x="6007" y="4941"/>
                      </a:lnTo>
                      <a:lnTo>
                        <a:pt x="6055" y="4941"/>
                      </a:lnTo>
                      <a:lnTo>
                        <a:pt x="6103" y="4941"/>
                      </a:lnTo>
                      <a:lnTo>
                        <a:pt x="6152" y="4941"/>
                      </a:lnTo>
                      <a:lnTo>
                        <a:pt x="6200" y="4941"/>
                      </a:lnTo>
                      <a:lnTo>
                        <a:pt x="6247" y="4941"/>
                      </a:lnTo>
                      <a:lnTo>
                        <a:pt x="6295" y="4941"/>
                      </a:lnTo>
                      <a:lnTo>
                        <a:pt x="6343" y="4941"/>
                      </a:lnTo>
                      <a:lnTo>
                        <a:pt x="6391" y="4941"/>
                      </a:lnTo>
                      <a:lnTo>
                        <a:pt x="6440" y="4941"/>
                      </a:lnTo>
                      <a:lnTo>
                        <a:pt x="6488" y="4941"/>
                      </a:lnTo>
                      <a:lnTo>
                        <a:pt x="6536" y="4941"/>
                      </a:lnTo>
                      <a:lnTo>
                        <a:pt x="6584" y="4941"/>
                      </a:lnTo>
                      <a:lnTo>
                        <a:pt x="6632" y="4941"/>
                      </a:lnTo>
                      <a:lnTo>
                        <a:pt x="6680" y="4941"/>
                      </a:lnTo>
                      <a:lnTo>
                        <a:pt x="6729" y="4941"/>
                      </a:lnTo>
                      <a:lnTo>
                        <a:pt x="6776" y="4941"/>
                      </a:lnTo>
                      <a:lnTo>
                        <a:pt x="6824" y="4941"/>
                      </a:lnTo>
                      <a:lnTo>
                        <a:pt x="6872" y="4941"/>
                      </a:lnTo>
                      <a:lnTo>
                        <a:pt x="6920" y="4941"/>
                      </a:lnTo>
                      <a:lnTo>
                        <a:pt x="6968" y="4941"/>
                      </a:lnTo>
                      <a:lnTo>
                        <a:pt x="7017" y="4941"/>
                      </a:lnTo>
                      <a:lnTo>
                        <a:pt x="7065" y="4941"/>
                      </a:lnTo>
                      <a:lnTo>
                        <a:pt x="7113" y="4941"/>
                      </a:lnTo>
                      <a:lnTo>
                        <a:pt x="7161" y="4941"/>
                      </a:lnTo>
                      <a:lnTo>
                        <a:pt x="7208" y="4941"/>
                      </a:lnTo>
                      <a:lnTo>
                        <a:pt x="7256" y="4941"/>
                      </a:lnTo>
                      <a:lnTo>
                        <a:pt x="7305" y="4941"/>
                      </a:lnTo>
                      <a:lnTo>
                        <a:pt x="7353" y="4941"/>
                      </a:lnTo>
                      <a:lnTo>
                        <a:pt x="7401" y="4941"/>
                      </a:lnTo>
                      <a:lnTo>
                        <a:pt x="7449" y="4941"/>
                      </a:lnTo>
                      <a:lnTo>
                        <a:pt x="7497" y="4941"/>
                      </a:lnTo>
                      <a:lnTo>
                        <a:pt x="7545" y="4941"/>
                      </a:lnTo>
                      <a:lnTo>
                        <a:pt x="7594" y="4941"/>
                      </a:lnTo>
                      <a:lnTo>
                        <a:pt x="7642" y="4941"/>
                      </a:lnTo>
                      <a:lnTo>
                        <a:pt x="7690" y="4941"/>
                      </a:lnTo>
                      <a:lnTo>
                        <a:pt x="7737" y="4941"/>
                      </a:lnTo>
                      <a:lnTo>
                        <a:pt x="7785" y="4941"/>
                      </a:lnTo>
                      <a:lnTo>
                        <a:pt x="7833" y="4941"/>
                      </a:lnTo>
                      <a:lnTo>
                        <a:pt x="7881" y="4941"/>
                      </a:lnTo>
                      <a:lnTo>
                        <a:pt x="7930" y="4941"/>
                      </a:lnTo>
                      <a:lnTo>
                        <a:pt x="7978" y="4941"/>
                      </a:lnTo>
                      <a:lnTo>
                        <a:pt x="8026" y="4941"/>
                      </a:lnTo>
                      <a:lnTo>
                        <a:pt x="8074" y="4941"/>
                      </a:lnTo>
                      <a:lnTo>
                        <a:pt x="8122" y="4941"/>
                      </a:lnTo>
                      <a:lnTo>
                        <a:pt x="8170" y="4941"/>
                      </a:lnTo>
                      <a:lnTo>
                        <a:pt x="8219" y="4941"/>
                      </a:lnTo>
                      <a:lnTo>
                        <a:pt x="8266" y="4941"/>
                      </a:lnTo>
                      <a:lnTo>
                        <a:pt x="8314" y="4941"/>
                      </a:lnTo>
                      <a:lnTo>
                        <a:pt x="8362" y="4941"/>
                      </a:lnTo>
                      <a:lnTo>
                        <a:pt x="8410" y="4941"/>
                      </a:lnTo>
                      <a:lnTo>
                        <a:pt x="8458" y="4941"/>
                      </a:lnTo>
                      <a:lnTo>
                        <a:pt x="8507" y="4941"/>
                      </a:lnTo>
                      <a:lnTo>
                        <a:pt x="8555" y="4941"/>
                      </a:lnTo>
                      <a:lnTo>
                        <a:pt x="8603" y="4941"/>
                      </a:lnTo>
                      <a:lnTo>
                        <a:pt x="8651" y="4941"/>
                      </a:lnTo>
                      <a:lnTo>
                        <a:pt x="8698" y="4941"/>
                      </a:lnTo>
                      <a:lnTo>
                        <a:pt x="8746" y="4941"/>
                      </a:lnTo>
                      <a:lnTo>
                        <a:pt x="8795" y="4941"/>
                      </a:lnTo>
                      <a:lnTo>
                        <a:pt x="8843" y="4941"/>
                      </a:lnTo>
                      <a:lnTo>
                        <a:pt x="8891" y="4941"/>
                      </a:lnTo>
                      <a:lnTo>
                        <a:pt x="8939" y="4941"/>
                      </a:lnTo>
                      <a:lnTo>
                        <a:pt x="8987" y="4941"/>
                      </a:lnTo>
                      <a:lnTo>
                        <a:pt x="9035" y="4941"/>
                      </a:lnTo>
                      <a:lnTo>
                        <a:pt x="9084" y="4941"/>
                      </a:lnTo>
                      <a:lnTo>
                        <a:pt x="9132" y="4941"/>
                      </a:lnTo>
                      <a:lnTo>
                        <a:pt x="9180" y="4941"/>
                      </a:lnTo>
                      <a:lnTo>
                        <a:pt x="9227" y="4941"/>
                      </a:lnTo>
                      <a:lnTo>
                        <a:pt x="9275" y="4941"/>
                      </a:lnTo>
                      <a:lnTo>
                        <a:pt x="9323" y="4941"/>
                      </a:lnTo>
                      <a:lnTo>
                        <a:pt x="9372" y="4941"/>
                      </a:lnTo>
                      <a:lnTo>
                        <a:pt x="9420" y="4941"/>
                      </a:lnTo>
                      <a:lnTo>
                        <a:pt x="9468" y="4941"/>
                      </a:lnTo>
                      <a:lnTo>
                        <a:pt x="9516" y="4941"/>
                      </a:lnTo>
                      <a:lnTo>
                        <a:pt x="9564" y="4941"/>
                      </a:ln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85374" name="Freeform 30"/>
                <p:cNvSpPr>
                  <a:spLocks/>
                </p:cNvSpPr>
                <p:nvPr/>
              </p:nvSpPr>
              <p:spPr bwMode="auto">
                <a:xfrm>
                  <a:off x="4153" y="3445"/>
                  <a:ext cx="817" cy="1"/>
                </a:xfrm>
                <a:custGeom>
                  <a:avLst/>
                  <a:gdLst>
                    <a:gd name="T0" fmla="*/ 48 w 4903"/>
                    <a:gd name="T1" fmla="*/ 145 w 4903"/>
                    <a:gd name="T2" fmla="*/ 240 w 4903"/>
                    <a:gd name="T3" fmla="*/ 336 w 4903"/>
                    <a:gd name="T4" fmla="*/ 433 w 4903"/>
                    <a:gd name="T5" fmla="*/ 529 w 4903"/>
                    <a:gd name="T6" fmla="*/ 624 w 4903"/>
                    <a:gd name="T7" fmla="*/ 721 w 4903"/>
                    <a:gd name="T8" fmla="*/ 817 w 4903"/>
                    <a:gd name="T9" fmla="*/ 913 w 4903"/>
                    <a:gd name="T10" fmla="*/ 1010 w 4903"/>
                    <a:gd name="T11" fmla="*/ 1106 w 4903"/>
                    <a:gd name="T12" fmla="*/ 1201 w 4903"/>
                    <a:gd name="T13" fmla="*/ 1298 w 4903"/>
                    <a:gd name="T14" fmla="*/ 1394 w 4903"/>
                    <a:gd name="T15" fmla="*/ 1490 w 4903"/>
                    <a:gd name="T16" fmla="*/ 1587 w 4903"/>
                    <a:gd name="T17" fmla="*/ 1682 w 4903"/>
                    <a:gd name="T18" fmla="*/ 1778 w 4903"/>
                    <a:gd name="T19" fmla="*/ 1875 w 4903"/>
                    <a:gd name="T20" fmla="*/ 1971 w 4903"/>
                    <a:gd name="T21" fmla="*/ 2067 w 4903"/>
                    <a:gd name="T22" fmla="*/ 2163 w 4903"/>
                    <a:gd name="T23" fmla="*/ 2259 w 4903"/>
                    <a:gd name="T24" fmla="*/ 2355 w 4903"/>
                    <a:gd name="T25" fmla="*/ 2452 w 4903"/>
                    <a:gd name="T26" fmla="*/ 2548 w 4903"/>
                    <a:gd name="T27" fmla="*/ 2643 w 4903"/>
                    <a:gd name="T28" fmla="*/ 2740 w 4903"/>
                    <a:gd name="T29" fmla="*/ 2836 w 4903"/>
                    <a:gd name="T30" fmla="*/ 2932 w 4903"/>
                    <a:gd name="T31" fmla="*/ 3029 w 4903"/>
                    <a:gd name="T32" fmla="*/ 3124 w 4903"/>
                    <a:gd name="T33" fmla="*/ 3220 w 4903"/>
                    <a:gd name="T34" fmla="*/ 3317 w 4903"/>
                    <a:gd name="T35" fmla="*/ 3413 w 4903"/>
                    <a:gd name="T36" fmla="*/ 3509 w 4903"/>
                    <a:gd name="T37" fmla="*/ 3606 w 4903"/>
                    <a:gd name="T38" fmla="*/ 3701 w 4903"/>
                    <a:gd name="T39" fmla="*/ 3797 w 4903"/>
                    <a:gd name="T40" fmla="*/ 3894 w 4903"/>
                    <a:gd name="T41" fmla="*/ 3990 w 4903"/>
                    <a:gd name="T42" fmla="*/ 4085 w 4903"/>
                    <a:gd name="T43" fmla="*/ 4182 w 4903"/>
                    <a:gd name="T44" fmla="*/ 4278 w 4903"/>
                    <a:gd name="T45" fmla="*/ 4374 w 4903"/>
                    <a:gd name="T46" fmla="*/ 4471 w 4903"/>
                    <a:gd name="T47" fmla="*/ 4567 w 4903"/>
                    <a:gd name="T48" fmla="*/ 4662 w 4903"/>
                    <a:gd name="T49" fmla="*/ 4759 w 4903"/>
                    <a:gd name="T50" fmla="*/ 4855 w 4903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  <a:cxn ang="0">
                      <a:pos x="T46" y="0"/>
                    </a:cxn>
                    <a:cxn ang="0">
                      <a:pos x="T47" y="0"/>
                    </a:cxn>
                    <a:cxn ang="0">
                      <a:pos x="T48" y="0"/>
                    </a:cxn>
                    <a:cxn ang="0">
                      <a:pos x="T49" y="0"/>
                    </a:cxn>
                    <a:cxn ang="0">
                      <a:pos x="T50" y="0"/>
                    </a:cxn>
                  </a:cxnLst>
                  <a:rect l="0" t="0" r="r" b="b"/>
                  <a:pathLst>
                    <a:path w="4903">
                      <a:moveTo>
                        <a:pt x="0" y="0"/>
                      </a:moveTo>
                      <a:lnTo>
                        <a:pt x="48" y="0"/>
                      </a:lnTo>
                      <a:lnTo>
                        <a:pt x="97" y="0"/>
                      </a:lnTo>
                      <a:lnTo>
                        <a:pt x="145" y="0"/>
                      </a:lnTo>
                      <a:lnTo>
                        <a:pt x="192" y="0"/>
                      </a:lnTo>
                      <a:lnTo>
                        <a:pt x="240" y="0"/>
                      </a:lnTo>
                      <a:lnTo>
                        <a:pt x="288" y="0"/>
                      </a:lnTo>
                      <a:lnTo>
                        <a:pt x="336" y="0"/>
                      </a:lnTo>
                      <a:lnTo>
                        <a:pt x="385" y="0"/>
                      </a:lnTo>
                      <a:lnTo>
                        <a:pt x="433" y="0"/>
                      </a:lnTo>
                      <a:lnTo>
                        <a:pt x="481" y="0"/>
                      </a:lnTo>
                      <a:lnTo>
                        <a:pt x="529" y="0"/>
                      </a:lnTo>
                      <a:lnTo>
                        <a:pt x="577" y="0"/>
                      </a:lnTo>
                      <a:lnTo>
                        <a:pt x="624" y="0"/>
                      </a:lnTo>
                      <a:lnTo>
                        <a:pt x="673" y="0"/>
                      </a:lnTo>
                      <a:lnTo>
                        <a:pt x="721" y="0"/>
                      </a:lnTo>
                      <a:lnTo>
                        <a:pt x="769" y="0"/>
                      </a:lnTo>
                      <a:lnTo>
                        <a:pt x="817" y="0"/>
                      </a:lnTo>
                      <a:lnTo>
                        <a:pt x="865" y="0"/>
                      </a:lnTo>
                      <a:lnTo>
                        <a:pt x="913" y="0"/>
                      </a:lnTo>
                      <a:lnTo>
                        <a:pt x="962" y="0"/>
                      </a:lnTo>
                      <a:lnTo>
                        <a:pt x="1010" y="0"/>
                      </a:lnTo>
                      <a:lnTo>
                        <a:pt x="1058" y="0"/>
                      </a:lnTo>
                      <a:lnTo>
                        <a:pt x="1106" y="0"/>
                      </a:lnTo>
                      <a:lnTo>
                        <a:pt x="1153" y="0"/>
                      </a:lnTo>
                      <a:lnTo>
                        <a:pt x="1201" y="0"/>
                      </a:lnTo>
                      <a:lnTo>
                        <a:pt x="1250" y="0"/>
                      </a:lnTo>
                      <a:lnTo>
                        <a:pt x="1298" y="0"/>
                      </a:lnTo>
                      <a:lnTo>
                        <a:pt x="1346" y="0"/>
                      </a:lnTo>
                      <a:lnTo>
                        <a:pt x="1394" y="0"/>
                      </a:lnTo>
                      <a:lnTo>
                        <a:pt x="1442" y="0"/>
                      </a:lnTo>
                      <a:lnTo>
                        <a:pt x="1490" y="0"/>
                      </a:lnTo>
                      <a:lnTo>
                        <a:pt x="1538" y="0"/>
                      </a:lnTo>
                      <a:lnTo>
                        <a:pt x="1587" y="0"/>
                      </a:lnTo>
                      <a:lnTo>
                        <a:pt x="1634" y="0"/>
                      </a:lnTo>
                      <a:lnTo>
                        <a:pt x="1682" y="0"/>
                      </a:lnTo>
                      <a:lnTo>
                        <a:pt x="1730" y="0"/>
                      </a:lnTo>
                      <a:lnTo>
                        <a:pt x="1778" y="0"/>
                      </a:lnTo>
                      <a:lnTo>
                        <a:pt x="1826" y="0"/>
                      </a:lnTo>
                      <a:lnTo>
                        <a:pt x="1875" y="0"/>
                      </a:lnTo>
                      <a:lnTo>
                        <a:pt x="1923" y="0"/>
                      </a:lnTo>
                      <a:lnTo>
                        <a:pt x="1971" y="0"/>
                      </a:lnTo>
                      <a:lnTo>
                        <a:pt x="2019" y="0"/>
                      </a:lnTo>
                      <a:lnTo>
                        <a:pt x="2067" y="0"/>
                      </a:lnTo>
                      <a:lnTo>
                        <a:pt x="2114" y="0"/>
                      </a:lnTo>
                      <a:lnTo>
                        <a:pt x="2163" y="0"/>
                      </a:lnTo>
                      <a:lnTo>
                        <a:pt x="2211" y="0"/>
                      </a:lnTo>
                      <a:lnTo>
                        <a:pt x="2259" y="0"/>
                      </a:lnTo>
                      <a:lnTo>
                        <a:pt x="2307" y="0"/>
                      </a:lnTo>
                      <a:lnTo>
                        <a:pt x="2355" y="0"/>
                      </a:lnTo>
                      <a:lnTo>
                        <a:pt x="2403" y="0"/>
                      </a:lnTo>
                      <a:lnTo>
                        <a:pt x="2452" y="0"/>
                      </a:lnTo>
                      <a:lnTo>
                        <a:pt x="2500" y="0"/>
                      </a:lnTo>
                      <a:lnTo>
                        <a:pt x="2548" y="0"/>
                      </a:lnTo>
                      <a:lnTo>
                        <a:pt x="2596" y="0"/>
                      </a:lnTo>
                      <a:lnTo>
                        <a:pt x="2643" y="0"/>
                      </a:lnTo>
                      <a:lnTo>
                        <a:pt x="2691" y="0"/>
                      </a:lnTo>
                      <a:lnTo>
                        <a:pt x="2740" y="0"/>
                      </a:lnTo>
                      <a:lnTo>
                        <a:pt x="2788" y="0"/>
                      </a:lnTo>
                      <a:lnTo>
                        <a:pt x="2836" y="0"/>
                      </a:lnTo>
                      <a:lnTo>
                        <a:pt x="2884" y="0"/>
                      </a:lnTo>
                      <a:lnTo>
                        <a:pt x="2932" y="0"/>
                      </a:lnTo>
                      <a:lnTo>
                        <a:pt x="2980" y="0"/>
                      </a:lnTo>
                      <a:lnTo>
                        <a:pt x="3029" y="0"/>
                      </a:lnTo>
                      <a:lnTo>
                        <a:pt x="3077" y="0"/>
                      </a:lnTo>
                      <a:lnTo>
                        <a:pt x="3124" y="0"/>
                      </a:lnTo>
                      <a:lnTo>
                        <a:pt x="3172" y="0"/>
                      </a:lnTo>
                      <a:lnTo>
                        <a:pt x="3220" y="0"/>
                      </a:lnTo>
                      <a:lnTo>
                        <a:pt x="3268" y="0"/>
                      </a:lnTo>
                      <a:lnTo>
                        <a:pt x="3317" y="0"/>
                      </a:lnTo>
                      <a:lnTo>
                        <a:pt x="3365" y="0"/>
                      </a:lnTo>
                      <a:lnTo>
                        <a:pt x="3413" y="0"/>
                      </a:lnTo>
                      <a:lnTo>
                        <a:pt x="3461" y="0"/>
                      </a:lnTo>
                      <a:lnTo>
                        <a:pt x="3509" y="0"/>
                      </a:lnTo>
                      <a:lnTo>
                        <a:pt x="3557" y="0"/>
                      </a:lnTo>
                      <a:lnTo>
                        <a:pt x="3606" y="0"/>
                      </a:lnTo>
                      <a:lnTo>
                        <a:pt x="3653" y="0"/>
                      </a:lnTo>
                      <a:lnTo>
                        <a:pt x="3701" y="0"/>
                      </a:lnTo>
                      <a:lnTo>
                        <a:pt x="3749" y="0"/>
                      </a:lnTo>
                      <a:lnTo>
                        <a:pt x="3797" y="0"/>
                      </a:lnTo>
                      <a:lnTo>
                        <a:pt x="3845" y="0"/>
                      </a:lnTo>
                      <a:lnTo>
                        <a:pt x="3894" y="0"/>
                      </a:lnTo>
                      <a:lnTo>
                        <a:pt x="3942" y="0"/>
                      </a:lnTo>
                      <a:lnTo>
                        <a:pt x="3990" y="0"/>
                      </a:lnTo>
                      <a:lnTo>
                        <a:pt x="4038" y="0"/>
                      </a:lnTo>
                      <a:lnTo>
                        <a:pt x="4085" y="0"/>
                      </a:lnTo>
                      <a:lnTo>
                        <a:pt x="4133" y="0"/>
                      </a:lnTo>
                      <a:lnTo>
                        <a:pt x="4182" y="0"/>
                      </a:lnTo>
                      <a:lnTo>
                        <a:pt x="4230" y="0"/>
                      </a:lnTo>
                      <a:lnTo>
                        <a:pt x="4278" y="0"/>
                      </a:lnTo>
                      <a:lnTo>
                        <a:pt x="4326" y="0"/>
                      </a:lnTo>
                      <a:lnTo>
                        <a:pt x="4374" y="0"/>
                      </a:lnTo>
                      <a:lnTo>
                        <a:pt x="4422" y="0"/>
                      </a:lnTo>
                      <a:lnTo>
                        <a:pt x="4471" y="0"/>
                      </a:lnTo>
                      <a:lnTo>
                        <a:pt x="4519" y="0"/>
                      </a:lnTo>
                      <a:lnTo>
                        <a:pt x="4567" y="0"/>
                      </a:lnTo>
                      <a:lnTo>
                        <a:pt x="4614" y="0"/>
                      </a:lnTo>
                      <a:lnTo>
                        <a:pt x="4662" y="0"/>
                      </a:lnTo>
                      <a:lnTo>
                        <a:pt x="4710" y="0"/>
                      </a:lnTo>
                      <a:lnTo>
                        <a:pt x="4759" y="0"/>
                      </a:lnTo>
                      <a:lnTo>
                        <a:pt x="4807" y="0"/>
                      </a:lnTo>
                      <a:lnTo>
                        <a:pt x="4855" y="0"/>
                      </a:lnTo>
                      <a:lnTo>
                        <a:pt x="4903" y="0"/>
                      </a:ln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  <p:sp>
          <p:nvSpPr>
            <p:cNvPr id="185375" name="Text Box 31"/>
            <p:cNvSpPr txBox="1">
              <a:spLocks noChangeArrowheads="1"/>
            </p:cNvSpPr>
            <p:nvPr/>
          </p:nvSpPr>
          <p:spPr bwMode="auto">
            <a:xfrm>
              <a:off x="2278" y="2429"/>
              <a:ext cx="5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D(E)</a:t>
              </a:r>
            </a:p>
          </p:txBody>
        </p:sp>
        <p:sp>
          <p:nvSpPr>
            <p:cNvPr id="185376" name="Text Box 32"/>
            <p:cNvSpPr txBox="1">
              <a:spLocks noChangeArrowheads="1"/>
            </p:cNvSpPr>
            <p:nvPr/>
          </p:nvSpPr>
          <p:spPr bwMode="auto">
            <a:xfrm>
              <a:off x="4503" y="3781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E</a:t>
              </a:r>
            </a:p>
          </p:txBody>
        </p:sp>
        <p:sp>
          <p:nvSpPr>
            <p:cNvPr id="185377" name="Line 33"/>
            <p:cNvSpPr>
              <a:spLocks noChangeShapeType="1"/>
            </p:cNvSpPr>
            <p:nvPr/>
          </p:nvSpPr>
          <p:spPr bwMode="auto">
            <a:xfrm>
              <a:off x="3456" y="2754"/>
              <a:ext cx="255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185378" name="Text Box 34"/>
            <p:cNvSpPr txBox="1">
              <a:spLocks noChangeArrowheads="1"/>
            </p:cNvSpPr>
            <p:nvPr/>
          </p:nvSpPr>
          <p:spPr bwMode="auto">
            <a:xfrm>
              <a:off x="3323" y="2431"/>
              <a:ext cx="52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2k</a:t>
              </a:r>
              <a:r>
                <a:rPr lang="en-US" altLang="en-US" baseline="-25000"/>
                <a:t>B</a:t>
              </a:r>
              <a:r>
                <a:rPr lang="en-US" altLang="en-US"/>
                <a:t>T</a:t>
              </a:r>
            </a:p>
          </p:txBody>
        </p:sp>
        <p:sp>
          <p:nvSpPr>
            <p:cNvPr id="185379" name="Text Box 35"/>
            <p:cNvSpPr txBox="1">
              <a:spLocks noChangeArrowheads="1"/>
            </p:cNvSpPr>
            <p:nvPr/>
          </p:nvSpPr>
          <p:spPr bwMode="auto">
            <a:xfrm>
              <a:off x="3429" y="3727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E</a:t>
              </a:r>
              <a:r>
                <a:rPr lang="en-US" altLang="en-US" baseline="-25000"/>
                <a:t>F</a:t>
              </a:r>
              <a:endParaRPr lang="en-US" altLang="en-US"/>
            </a:p>
          </p:txBody>
        </p:sp>
      </p:grpSp>
      <p:sp>
        <p:nvSpPr>
          <p:cNvPr id="185381" name="Rectangle 37"/>
          <p:cNvSpPr>
            <a:spLocks noChangeArrowheads="1"/>
          </p:cNvSpPr>
          <p:nvPr/>
        </p:nvSpPr>
        <p:spPr bwMode="auto">
          <a:xfrm>
            <a:off x="6740525" y="2847975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D(E)</a:t>
            </a:r>
          </a:p>
        </p:txBody>
      </p:sp>
    </p:spTree>
    <p:extLst>
      <p:ext uri="{BB962C8B-B14F-4D97-AF65-F5344CB8AC3E}">
        <p14:creationId xmlns:p14="http://schemas.microsoft.com/office/powerpoint/2010/main" val="3221872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Free electron gas parameters</a:t>
            </a:r>
          </a:p>
        </p:txBody>
      </p:sp>
      <p:graphicFrame>
        <p:nvGraphicFramePr>
          <p:cNvPr id="182309" name="Object 37"/>
          <p:cNvGraphicFramePr>
            <a:graphicFrameLocks noChangeAspect="1"/>
          </p:cNvGraphicFramePr>
          <p:nvPr/>
        </p:nvGraphicFramePr>
        <p:xfrm>
          <a:off x="1033463" y="1657350"/>
          <a:ext cx="288766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6" name="Equation" r:id="rId3" imgW="1371600" imgH="482400" progId="Equation.3">
                  <p:embed/>
                </p:oleObj>
              </mc:Choice>
              <mc:Fallback>
                <p:oleObj name="Equation" r:id="rId3" imgW="13716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463" y="1657350"/>
                        <a:ext cx="2887662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347" name="Object 75"/>
          <p:cNvGraphicFramePr>
            <a:graphicFrameLocks noChangeAspect="1"/>
          </p:cNvGraphicFramePr>
          <p:nvPr/>
        </p:nvGraphicFramePr>
        <p:xfrm>
          <a:off x="1065213" y="5534025"/>
          <a:ext cx="2730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7" name="Equation" r:id="rId5" imgW="2730240" imgH="723600" progId="Equation.3">
                  <p:embed/>
                </p:oleObj>
              </mc:Choice>
              <mc:Fallback>
                <p:oleObj name="Equation" r:id="rId5" imgW="27302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5534025"/>
                        <a:ext cx="2730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377" name="Object 105"/>
          <p:cNvGraphicFramePr>
            <a:graphicFrameLocks noChangeAspect="1"/>
          </p:cNvGraphicFramePr>
          <p:nvPr/>
        </p:nvGraphicFramePr>
        <p:xfrm>
          <a:off x="1065213" y="2844800"/>
          <a:ext cx="1397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tion" r:id="rId7" imgW="1396800" imgH="787320" progId="Equation.3">
                  <p:embed/>
                </p:oleObj>
              </mc:Choice>
              <mc:Fallback>
                <p:oleObj name="Equation" r:id="rId7" imgW="139680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844800"/>
                        <a:ext cx="13970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378" name="Object 106"/>
          <p:cNvGraphicFramePr>
            <a:graphicFrameLocks noChangeAspect="1"/>
          </p:cNvGraphicFramePr>
          <p:nvPr/>
        </p:nvGraphicFramePr>
        <p:xfrm>
          <a:off x="1065213" y="3902075"/>
          <a:ext cx="1562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9" imgW="1562040" imgH="723600" progId="Equation.3">
                  <p:embed/>
                </p:oleObj>
              </mc:Choice>
              <mc:Fallback>
                <p:oleObj name="Equation" r:id="rId9" imgW="15620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3902075"/>
                        <a:ext cx="15621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379" name="Object 107"/>
          <p:cNvGraphicFramePr>
            <a:graphicFrameLocks noChangeAspect="1"/>
          </p:cNvGraphicFramePr>
          <p:nvPr/>
        </p:nvGraphicFramePr>
        <p:xfrm>
          <a:off x="1065213" y="4895850"/>
          <a:ext cx="14478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0" name="Equation" r:id="rId11" imgW="1447560" imgH="368280" progId="Equation.3">
                  <p:embed/>
                </p:oleObj>
              </mc:Choice>
              <mc:Fallback>
                <p:oleObj name="Equation" r:id="rId11" imgW="14475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4895850"/>
                        <a:ext cx="14478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2391" name="Group 119"/>
          <p:cNvGrpSpPr>
            <a:grpSpLocks/>
          </p:cNvGrpSpPr>
          <p:nvPr/>
        </p:nvGrpSpPr>
        <p:grpSpPr bwMode="auto">
          <a:xfrm>
            <a:off x="5003800" y="1703388"/>
            <a:ext cx="2984500" cy="4603750"/>
            <a:chOff x="2126" y="1073"/>
            <a:chExt cx="1880" cy="2900"/>
          </a:xfrm>
        </p:grpSpPr>
        <p:graphicFrame>
          <p:nvGraphicFramePr>
            <p:cNvPr id="182310" name="Object 38"/>
            <p:cNvGraphicFramePr>
              <a:graphicFrameLocks noChangeAspect="1"/>
            </p:cNvGraphicFramePr>
            <p:nvPr/>
          </p:nvGraphicFramePr>
          <p:xfrm>
            <a:off x="2126" y="1878"/>
            <a:ext cx="1080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1" name="Equation" r:id="rId13" imgW="1714320" imgH="469800" progId="Equation.3">
                    <p:embed/>
                  </p:oleObj>
                </mc:Choice>
                <mc:Fallback>
                  <p:oleObj name="Equation" r:id="rId13" imgW="171432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6" y="1878"/>
                          <a:ext cx="1080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2311" name="Object 39"/>
            <p:cNvGraphicFramePr>
              <a:graphicFrameLocks noChangeAspect="1"/>
            </p:cNvGraphicFramePr>
            <p:nvPr/>
          </p:nvGraphicFramePr>
          <p:xfrm>
            <a:off x="2126" y="2455"/>
            <a:ext cx="728" cy="4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2" name="Equation" r:id="rId15" imgW="1155600" imgH="723600" progId="Equation.3">
                    <p:embed/>
                  </p:oleObj>
                </mc:Choice>
                <mc:Fallback>
                  <p:oleObj name="Equation" r:id="rId15" imgW="115560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6" y="2455"/>
                          <a:ext cx="728" cy="4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2376" name="Object 104"/>
            <p:cNvGraphicFramePr>
              <a:graphicFrameLocks noChangeAspect="1"/>
            </p:cNvGraphicFramePr>
            <p:nvPr/>
          </p:nvGraphicFramePr>
          <p:xfrm>
            <a:off x="2126" y="1073"/>
            <a:ext cx="1416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3" name="Equation" r:id="rId17" imgW="2247840" imgH="761760" progId="Equation.3">
                    <p:embed/>
                  </p:oleObj>
                </mc:Choice>
                <mc:Fallback>
                  <p:oleObj name="Equation" r:id="rId17" imgW="2247840" imgH="7617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6" y="1073"/>
                          <a:ext cx="1416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2380" name="Object 108"/>
            <p:cNvGraphicFramePr>
              <a:graphicFrameLocks noChangeAspect="1"/>
            </p:cNvGraphicFramePr>
            <p:nvPr/>
          </p:nvGraphicFramePr>
          <p:xfrm>
            <a:off x="2126" y="2939"/>
            <a:ext cx="1600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4" name="Equation" r:id="rId19" imgW="2539800" imgH="838080" progId="Equation.3">
                    <p:embed/>
                  </p:oleObj>
                </mc:Choice>
                <mc:Fallback>
                  <p:oleObj name="Equation" r:id="rId19" imgW="2539800" imgH="838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6" y="2939"/>
                          <a:ext cx="1600" cy="5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2381" name="Object 109"/>
            <p:cNvGraphicFramePr>
              <a:graphicFrameLocks noChangeAspect="1"/>
            </p:cNvGraphicFramePr>
            <p:nvPr/>
          </p:nvGraphicFramePr>
          <p:xfrm>
            <a:off x="2126" y="3437"/>
            <a:ext cx="1880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25" name="Equation" r:id="rId21" imgW="2984400" imgH="850680" progId="Equation.3">
                    <p:embed/>
                  </p:oleObj>
                </mc:Choice>
                <mc:Fallback>
                  <p:oleObj name="Equation" r:id="rId21" imgW="2984400" imgH="850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6" y="3437"/>
                          <a:ext cx="1880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91381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Sodium</a:t>
            </a:r>
          </a:p>
        </p:txBody>
      </p:sp>
      <p:grpSp>
        <p:nvGrpSpPr>
          <p:cNvPr id="184333" name="Group 13"/>
          <p:cNvGrpSpPr>
            <a:grpSpLocks/>
          </p:cNvGrpSpPr>
          <p:nvPr/>
        </p:nvGrpSpPr>
        <p:grpSpPr bwMode="auto">
          <a:xfrm>
            <a:off x="812800" y="2711450"/>
            <a:ext cx="7874000" cy="3327400"/>
            <a:chOff x="674" y="1204"/>
            <a:chExt cx="4960" cy="2096"/>
          </a:xfrm>
        </p:grpSpPr>
        <p:grpSp>
          <p:nvGrpSpPr>
            <p:cNvPr id="184323" name="Group 3"/>
            <p:cNvGrpSpPr>
              <a:grpSpLocks/>
            </p:cNvGrpSpPr>
            <p:nvPr/>
          </p:nvGrpSpPr>
          <p:grpSpPr bwMode="auto">
            <a:xfrm>
              <a:off x="674" y="1204"/>
              <a:ext cx="1680" cy="1876"/>
              <a:chOff x="3734" y="1024"/>
              <a:chExt cx="1680" cy="1876"/>
            </a:xfrm>
          </p:grpSpPr>
          <p:graphicFrame>
            <p:nvGraphicFramePr>
              <p:cNvPr id="184324" name="Object 4"/>
              <p:cNvGraphicFramePr>
                <a:graphicFrameLocks noChangeAspect="1"/>
              </p:cNvGraphicFramePr>
              <p:nvPr/>
            </p:nvGraphicFramePr>
            <p:xfrm>
              <a:off x="3734" y="1798"/>
              <a:ext cx="1656" cy="2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25" name="Equation" r:id="rId3" imgW="2628720" imgH="406080" progId="Equation.3">
                      <p:embed/>
                    </p:oleObj>
                  </mc:Choice>
                  <mc:Fallback>
                    <p:oleObj name="Equation" r:id="rId3" imgW="2628720" imgH="4060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34" y="1798"/>
                            <a:ext cx="1656" cy="2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325" name="Object 5"/>
              <p:cNvGraphicFramePr>
                <a:graphicFrameLocks noChangeAspect="1"/>
              </p:cNvGraphicFramePr>
              <p:nvPr/>
            </p:nvGraphicFramePr>
            <p:xfrm>
              <a:off x="3734" y="1450"/>
              <a:ext cx="1096" cy="23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26" name="Equation" r:id="rId5" imgW="1739880" imgH="368280" progId="Equation.3">
                      <p:embed/>
                    </p:oleObj>
                  </mc:Choice>
                  <mc:Fallback>
                    <p:oleObj name="Equation" r:id="rId5" imgW="1739880" imgH="3682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34" y="1450"/>
                            <a:ext cx="1096" cy="23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326" name="Object 6"/>
              <p:cNvGraphicFramePr>
                <a:graphicFrameLocks noChangeAspect="1"/>
              </p:cNvGraphicFramePr>
              <p:nvPr/>
            </p:nvGraphicFramePr>
            <p:xfrm>
              <a:off x="3734" y="1024"/>
              <a:ext cx="1592" cy="2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27" name="Equation" r:id="rId7" imgW="2527200" imgH="406080" progId="Equation.3">
                      <p:embed/>
                    </p:oleObj>
                  </mc:Choice>
                  <mc:Fallback>
                    <p:oleObj name="Equation" r:id="rId7" imgW="2527200" imgH="4060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34" y="1024"/>
                            <a:ext cx="1592" cy="2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327" name="Object 7"/>
              <p:cNvGraphicFramePr>
                <a:graphicFrameLocks noChangeAspect="1"/>
              </p:cNvGraphicFramePr>
              <p:nvPr/>
            </p:nvGraphicFramePr>
            <p:xfrm>
              <a:off x="3734" y="2230"/>
              <a:ext cx="1680" cy="2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28" name="Equation" r:id="rId9" imgW="2666880" imgH="406080" progId="Equation.3">
                      <p:embed/>
                    </p:oleObj>
                  </mc:Choice>
                  <mc:Fallback>
                    <p:oleObj name="Equation" r:id="rId9" imgW="2666880" imgH="4060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34" y="2230"/>
                            <a:ext cx="1680" cy="2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4328" name="Object 8"/>
              <p:cNvGraphicFramePr>
                <a:graphicFrameLocks noChangeAspect="1"/>
              </p:cNvGraphicFramePr>
              <p:nvPr/>
            </p:nvGraphicFramePr>
            <p:xfrm>
              <a:off x="3734" y="2644"/>
              <a:ext cx="1352" cy="2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29" name="Equation" r:id="rId11" imgW="2145960" imgH="406080" progId="Equation.3">
                      <p:embed/>
                    </p:oleObj>
                  </mc:Choice>
                  <mc:Fallback>
                    <p:oleObj name="Equation" r:id="rId11" imgW="2145960" imgH="4060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34" y="2644"/>
                            <a:ext cx="1352" cy="2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84329" name="AutoShape 9"/>
            <p:cNvSpPr>
              <a:spLocks noChangeArrowheads="1"/>
            </p:cNvSpPr>
            <p:nvPr/>
          </p:nvSpPr>
          <p:spPr bwMode="auto">
            <a:xfrm>
              <a:off x="2628" y="2871"/>
              <a:ext cx="576" cy="126"/>
            </a:xfrm>
            <a:prstGeom prst="rightArrow">
              <a:avLst>
                <a:gd name="adj1" fmla="val 50000"/>
                <a:gd name="adj2" fmla="val 114286"/>
              </a:avLst>
            </a:prstGeom>
            <a:solidFill>
              <a:schemeClr val="accent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84330" name="AutoShape 10"/>
            <p:cNvSpPr>
              <a:spLocks noChangeArrowheads="1"/>
            </p:cNvSpPr>
            <p:nvPr/>
          </p:nvSpPr>
          <p:spPr bwMode="auto">
            <a:xfrm>
              <a:off x="2619" y="2493"/>
              <a:ext cx="576" cy="126"/>
            </a:xfrm>
            <a:prstGeom prst="rightArrow">
              <a:avLst>
                <a:gd name="adj1" fmla="val 50000"/>
                <a:gd name="adj2" fmla="val 114286"/>
              </a:avLst>
            </a:prstGeom>
            <a:solidFill>
              <a:schemeClr val="accent1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sp>
          <p:nvSpPr>
            <p:cNvPr id="184331" name="Text Box 11"/>
            <p:cNvSpPr txBox="1">
              <a:spLocks noChangeArrowheads="1"/>
            </p:cNvSpPr>
            <p:nvPr/>
          </p:nvSpPr>
          <p:spPr bwMode="auto">
            <a:xfrm>
              <a:off x="3347" y="2368"/>
              <a:ext cx="1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Non relativistic</a:t>
              </a:r>
            </a:p>
          </p:txBody>
        </p:sp>
        <p:sp>
          <p:nvSpPr>
            <p:cNvPr id="184332" name="Text Box 12"/>
            <p:cNvSpPr txBox="1">
              <a:spLocks noChangeArrowheads="1"/>
            </p:cNvSpPr>
            <p:nvPr/>
          </p:nvSpPr>
          <p:spPr bwMode="auto">
            <a:xfrm>
              <a:off x="3349" y="2782"/>
              <a:ext cx="228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Degenerate quantum gas</a:t>
              </a:r>
            </a:p>
            <a:p>
              <a:r>
                <a:rPr lang="en-US" altLang="en-US"/>
                <a:t>E</a:t>
              </a:r>
              <a:r>
                <a:rPr lang="en-US" altLang="en-US" baseline="-25000"/>
                <a:t>F </a:t>
              </a:r>
              <a:r>
                <a:rPr lang="en-US" altLang="en-US"/>
                <a:t>hardly depends on T</a:t>
              </a:r>
            </a:p>
          </p:txBody>
        </p:sp>
      </p:grp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242888" y="1873250"/>
            <a:ext cx="8296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Na 1s</a:t>
            </a:r>
            <a:r>
              <a:rPr lang="en-US" altLang="en-US" baseline="30000"/>
              <a:t>2</a:t>
            </a:r>
            <a:r>
              <a:rPr lang="en-US" altLang="en-US"/>
              <a:t>2s</a:t>
            </a:r>
            <a:r>
              <a:rPr lang="en-US" altLang="en-US" baseline="30000"/>
              <a:t>2</a:t>
            </a:r>
            <a:r>
              <a:rPr lang="en-US" altLang="en-US"/>
              <a:t>2p</a:t>
            </a:r>
            <a:r>
              <a:rPr lang="en-US" altLang="en-US" baseline="30000"/>
              <a:t>6</a:t>
            </a:r>
            <a:r>
              <a:rPr lang="en-US" altLang="en-US"/>
              <a:t>3s = [Ne]3s             r</a:t>
            </a:r>
            <a:r>
              <a:rPr lang="en-US" altLang="en-US" baseline="-25000"/>
              <a:t>ion </a:t>
            </a:r>
            <a:r>
              <a:rPr lang="en-US" altLang="en-US"/>
              <a:t>= 0.98 </a:t>
            </a:r>
            <a:r>
              <a:rPr lang="en-US" altLang="en-US">
                <a:cs typeface="Arial" charset="0"/>
              </a:rPr>
              <a:t>Å     d</a:t>
            </a:r>
            <a:r>
              <a:rPr lang="en-US" altLang="en-US" baseline="-25000">
                <a:cs typeface="Arial" charset="0"/>
              </a:rPr>
              <a:t>nn </a:t>
            </a:r>
            <a:r>
              <a:rPr lang="en-US" altLang="en-US">
                <a:cs typeface="Arial" charset="0"/>
              </a:rPr>
              <a:t>= 1.83 </a:t>
            </a:r>
            <a:r>
              <a:rPr lang="en-US" altLang="en-US"/>
              <a:t> </a:t>
            </a:r>
            <a:r>
              <a:rPr lang="en-US" altLang="en-US">
                <a:cs typeface="Arial" charset="0"/>
              </a:rPr>
              <a:t>Å</a:t>
            </a:r>
          </a:p>
        </p:txBody>
      </p:sp>
    </p:spTree>
    <p:extLst>
      <p:ext uri="{BB962C8B-B14F-4D97-AF65-F5344CB8AC3E}">
        <p14:creationId xmlns:p14="http://schemas.microsoft.com/office/powerpoint/2010/main" val="2961973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 far</a:t>
            </a:r>
            <a:endParaRPr lang="en-US" altLang="en-US" dirty="0"/>
          </a:p>
        </p:txBody>
      </p:sp>
      <p:sp>
        <p:nvSpPr>
          <p:cNvPr id="231427" name="Text Box 3"/>
          <p:cNvSpPr txBox="1">
            <a:spLocks noChangeArrowheads="1"/>
          </p:cNvSpPr>
          <p:nvPr/>
        </p:nvSpPr>
        <p:spPr bwMode="auto">
          <a:xfrm>
            <a:off x="1314450" y="2174875"/>
            <a:ext cx="71278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/>
              <a:t> Free electrons, </a:t>
            </a:r>
            <a:r>
              <a:rPr lang="en-US" altLang="en-US">
                <a:solidFill>
                  <a:srgbClr val="01FF2B"/>
                </a:solidFill>
              </a:rPr>
              <a:t>i.e. no periodic potential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/>
              <a:t> Independent electrons, </a:t>
            </a:r>
            <a:r>
              <a:rPr lang="en-US" altLang="en-US">
                <a:solidFill>
                  <a:srgbClr val="01FF2B"/>
                </a:solidFill>
              </a:rPr>
              <a:t>i.e. no e</a:t>
            </a:r>
            <a:r>
              <a:rPr lang="en-US" altLang="en-US" baseline="30000">
                <a:solidFill>
                  <a:srgbClr val="01FF2B"/>
                </a:solidFill>
              </a:rPr>
              <a:t>-</a:t>
            </a:r>
            <a:r>
              <a:rPr lang="en-US" altLang="en-US">
                <a:solidFill>
                  <a:srgbClr val="01FF2B"/>
                </a:solidFill>
              </a:rPr>
              <a:t> - e</a:t>
            </a:r>
            <a:r>
              <a:rPr lang="en-US" altLang="en-US" baseline="30000">
                <a:solidFill>
                  <a:srgbClr val="01FF2B"/>
                </a:solidFill>
              </a:rPr>
              <a:t>-</a:t>
            </a:r>
            <a:r>
              <a:rPr lang="en-US" altLang="en-US">
                <a:solidFill>
                  <a:srgbClr val="01FF2B"/>
                </a:solidFill>
              </a:rPr>
              <a:t> interactions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/>
              <a:t> Relaxation time approximation </a:t>
            </a:r>
            <a:r>
              <a:rPr lang="en-US" altLang="en-US">
                <a:solidFill>
                  <a:srgbClr val="01FF2B"/>
                </a:solidFill>
              </a:rPr>
              <a:t>( scattering time </a:t>
            </a:r>
            <a:r>
              <a:rPr lang="en-US" altLang="en-US">
                <a:solidFill>
                  <a:srgbClr val="01FF2B"/>
                </a:solidFill>
                <a:latin typeface="Symbol" pitchFamily="18" charset="2"/>
              </a:rPr>
              <a:t>t </a:t>
            </a:r>
            <a:r>
              <a:rPr lang="en-US" altLang="en-US">
                <a:solidFill>
                  <a:srgbClr val="01FF2B"/>
                </a:solidFill>
              </a:rPr>
              <a:t>)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/>
              <a:t> Classical statistics </a:t>
            </a:r>
            <a:r>
              <a:rPr lang="en-US" altLang="en-US">
                <a:solidFill>
                  <a:srgbClr val="01FF2B"/>
                </a:solidFill>
              </a:rPr>
              <a:t>(Drude)</a:t>
            </a:r>
            <a:endParaRPr lang="en-US" altLang="en-US"/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/>
              <a:t> Fermions </a:t>
            </a:r>
            <a:r>
              <a:rPr lang="en-US" altLang="en-US">
                <a:solidFill>
                  <a:srgbClr val="01FF2B"/>
                </a:solidFill>
              </a:rPr>
              <a:t>(Sommerfeld)</a:t>
            </a:r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3975100" y="4705350"/>
            <a:ext cx="4422775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n-US" altLang="en-US"/>
              <a:t> Density of states </a:t>
            </a:r>
            <a:r>
              <a:rPr lang="en-US" altLang="en-US">
                <a:solidFill>
                  <a:srgbClr val="01FF2B"/>
                </a:solidFill>
              </a:rPr>
              <a:t>(1D, 2D, 3D)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en-US"/>
              <a:t> Fermi energy </a:t>
            </a:r>
            <a:r>
              <a:rPr lang="en-US" altLang="en-US">
                <a:solidFill>
                  <a:srgbClr val="01FF2B"/>
                </a:solidFill>
              </a:rPr>
              <a:t>(E</a:t>
            </a:r>
            <a:r>
              <a:rPr lang="en-US" altLang="en-US" baseline="-25000">
                <a:solidFill>
                  <a:srgbClr val="01FF2B"/>
                </a:solidFill>
              </a:rPr>
              <a:t>F</a:t>
            </a:r>
            <a:r>
              <a:rPr lang="en-US" altLang="en-US">
                <a:solidFill>
                  <a:srgbClr val="01FF2B"/>
                </a:solidFill>
              </a:rPr>
              <a:t>, k</a:t>
            </a:r>
            <a:r>
              <a:rPr lang="en-US" altLang="en-US" baseline="-25000">
                <a:solidFill>
                  <a:srgbClr val="01FF2B"/>
                </a:solidFill>
              </a:rPr>
              <a:t>F</a:t>
            </a:r>
            <a:r>
              <a:rPr lang="en-US" altLang="en-US">
                <a:solidFill>
                  <a:srgbClr val="01FF2B"/>
                </a:solidFill>
              </a:rPr>
              <a:t> v</a:t>
            </a:r>
            <a:r>
              <a:rPr lang="en-US" altLang="en-US" baseline="-25000">
                <a:solidFill>
                  <a:srgbClr val="01FF2B"/>
                </a:solidFill>
              </a:rPr>
              <a:t>F</a:t>
            </a:r>
            <a:r>
              <a:rPr lang="en-US" altLang="en-US">
                <a:solidFill>
                  <a:srgbClr val="01FF2B"/>
                </a:solidFill>
              </a:rPr>
              <a:t>, T</a:t>
            </a:r>
            <a:r>
              <a:rPr lang="en-US" altLang="en-US" baseline="-25000">
                <a:solidFill>
                  <a:srgbClr val="01FF2B"/>
                </a:solidFill>
              </a:rPr>
              <a:t>F</a:t>
            </a:r>
            <a:r>
              <a:rPr lang="en-US" altLang="en-US">
                <a:solidFill>
                  <a:srgbClr val="01FF2B"/>
                </a:solidFill>
              </a:rPr>
              <a:t>)</a:t>
            </a:r>
          </a:p>
        </p:txBody>
      </p:sp>
      <p:sp>
        <p:nvSpPr>
          <p:cNvPr id="231429" name="Freeform 5"/>
          <p:cNvSpPr>
            <a:spLocks/>
          </p:cNvSpPr>
          <p:nvPr/>
        </p:nvSpPr>
        <p:spPr bwMode="auto">
          <a:xfrm>
            <a:off x="3532188" y="4699000"/>
            <a:ext cx="492125" cy="506413"/>
          </a:xfrm>
          <a:custGeom>
            <a:avLst/>
            <a:gdLst>
              <a:gd name="T0" fmla="*/ 0 w 310"/>
              <a:gd name="T1" fmla="*/ 0 h 319"/>
              <a:gd name="T2" fmla="*/ 0 w 310"/>
              <a:gd name="T3" fmla="*/ 319 h 319"/>
              <a:gd name="T4" fmla="*/ 310 w 310"/>
              <a:gd name="T5" fmla="*/ 319 h 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0" h="319">
                <a:moveTo>
                  <a:pt x="0" y="0"/>
                </a:moveTo>
                <a:lnTo>
                  <a:pt x="0" y="319"/>
                </a:lnTo>
                <a:lnTo>
                  <a:pt x="310" y="319"/>
                </a:lnTo>
              </a:path>
            </a:pathLst>
          </a:custGeom>
          <a:noFill/>
          <a:ln w="38100" cap="flat" cmpd="sng">
            <a:solidFill>
              <a:srgbClr val="01FF2B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3638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t.b.d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1398588" y="1906588"/>
            <a:ext cx="6850062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err="1"/>
              <a:t>Sommerfeld</a:t>
            </a:r>
            <a:endParaRPr lang="en-US" altLang="en-US" dirty="0"/>
          </a:p>
          <a:p>
            <a:pPr lvl="1"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Compressibility</a:t>
            </a:r>
          </a:p>
          <a:p>
            <a:pPr lvl="1"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Heat capacity</a:t>
            </a:r>
          </a:p>
          <a:p>
            <a:pPr lvl="1" algn="l">
              <a:buFontTx/>
              <a:buChar char="•"/>
            </a:pPr>
            <a:r>
              <a:rPr lang="en-US" altLang="en-US" dirty="0"/>
              <a:t> Conductivity, Hall effect, 1D conduction</a:t>
            </a:r>
          </a:p>
          <a:p>
            <a:pPr lvl="1" algn="l">
              <a:buFontTx/>
              <a:buChar char="•"/>
            </a:pPr>
            <a:r>
              <a:rPr lang="en-US" altLang="en-US" dirty="0"/>
              <a:t> Thermal conductivity, </a:t>
            </a:r>
            <a:r>
              <a:rPr lang="en-US" altLang="en-US" dirty="0" err="1"/>
              <a:t>Wiedemann</a:t>
            </a:r>
            <a:r>
              <a:rPr lang="en-US" altLang="en-US" dirty="0"/>
              <a:t>-Franz law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FAILURES of the free electron models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Including the periodic potential the e</a:t>
            </a:r>
            <a:r>
              <a:rPr lang="en-US" altLang="en-US" baseline="30000" dirty="0"/>
              <a:t>-</a:t>
            </a:r>
            <a:r>
              <a:rPr lang="en-US" altLang="en-US" dirty="0"/>
              <a:t> live in.</a:t>
            </a:r>
          </a:p>
        </p:txBody>
      </p:sp>
    </p:spTree>
    <p:extLst>
      <p:ext uri="{BB962C8B-B14F-4D97-AF65-F5344CB8AC3E}">
        <p14:creationId xmlns:p14="http://schemas.microsoft.com/office/powerpoint/2010/main" val="3449119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Compressibility</a:t>
            </a:r>
          </a:p>
        </p:txBody>
      </p:sp>
      <p:graphicFrame>
        <p:nvGraphicFramePr>
          <p:cNvPr id="261167" name="Group 47"/>
          <p:cNvGraphicFramePr>
            <a:graphicFrameLocks noGrp="1"/>
          </p:cNvGraphicFramePr>
          <p:nvPr/>
        </p:nvGraphicFramePr>
        <p:xfrm>
          <a:off x="1622425" y="1974850"/>
          <a:ext cx="6096000" cy="466344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f.e.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(Gpa)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obs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(Gpa)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1168" name="Text Box 48"/>
          <p:cNvSpPr txBox="1">
            <a:spLocks noChangeArrowheads="1"/>
          </p:cNvSpPr>
          <p:nvPr/>
        </p:nvSpPr>
        <p:spPr bwMode="auto">
          <a:xfrm>
            <a:off x="2196696" y="1284288"/>
            <a:ext cx="46474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B = 1/K = </a:t>
            </a:r>
            <a:r>
              <a:rPr lang="en-US" altLang="en-US" dirty="0">
                <a:latin typeface="Symbol" pitchFamily="18" charset="2"/>
              </a:rPr>
              <a:t>- </a:t>
            </a:r>
            <a:r>
              <a:rPr lang="en-US" altLang="en-US" dirty="0"/>
              <a:t>V </a:t>
            </a:r>
            <a:r>
              <a:rPr lang="en-US" altLang="en-US" dirty="0" err="1" smtClean="0"/>
              <a:t>dP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dV</a:t>
            </a:r>
            <a:r>
              <a:rPr lang="en-US" altLang="en-US" dirty="0" smtClean="0"/>
              <a:t> = V d</a:t>
            </a:r>
            <a:r>
              <a:rPr lang="en-US" altLang="en-US" baseline="30000" dirty="0" smtClean="0"/>
              <a:t>2</a:t>
            </a:r>
            <a:r>
              <a:rPr lang="en-US" altLang="en-US" dirty="0" smtClean="0"/>
              <a:t>U/dV</a:t>
            </a:r>
            <a:r>
              <a:rPr lang="en-US" altLang="en-US" baseline="30000" dirty="0" smtClean="0"/>
              <a:t>2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9895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7488"/>
            <a:ext cx="7772400" cy="1143000"/>
          </a:xfrm>
        </p:spPr>
        <p:txBody>
          <a:bodyPr/>
          <a:lstStyle/>
          <a:p>
            <a:r>
              <a:rPr lang="en-US" altLang="en-US"/>
              <a:t>Heat capacity: Quick&amp;Dirty</a:t>
            </a:r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1227138" y="2901950"/>
            <a:ext cx="3371850" cy="28019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7402" name="Line 10"/>
          <p:cNvSpPr>
            <a:spLocks noChangeShapeType="1"/>
          </p:cNvSpPr>
          <p:nvPr/>
        </p:nvSpPr>
        <p:spPr bwMode="auto">
          <a:xfrm>
            <a:off x="3265488" y="3722688"/>
            <a:ext cx="0" cy="1981200"/>
          </a:xfrm>
          <a:prstGeom prst="line">
            <a:avLst/>
          </a:prstGeom>
          <a:noFill/>
          <a:ln w="12700">
            <a:solidFill>
              <a:srgbClr val="01FF2B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87407" name="Text Box 15"/>
          <p:cNvSpPr txBox="1">
            <a:spLocks noChangeArrowheads="1"/>
          </p:cNvSpPr>
          <p:nvPr/>
        </p:nvSpPr>
        <p:spPr bwMode="auto">
          <a:xfrm>
            <a:off x="415925" y="3100388"/>
            <a:ext cx="811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D(E)</a:t>
            </a:r>
          </a:p>
        </p:txBody>
      </p:sp>
      <p:sp>
        <p:nvSpPr>
          <p:cNvPr id="187408" name="Text Box 16"/>
          <p:cNvSpPr txBox="1">
            <a:spLocks noChangeArrowheads="1"/>
          </p:cNvSpPr>
          <p:nvPr/>
        </p:nvSpPr>
        <p:spPr bwMode="auto">
          <a:xfrm>
            <a:off x="4205288" y="57038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E</a:t>
            </a:r>
          </a:p>
        </p:txBody>
      </p:sp>
      <p:sp>
        <p:nvSpPr>
          <p:cNvPr id="187411" name="Text Box 19"/>
          <p:cNvSpPr txBox="1">
            <a:spLocks noChangeArrowheads="1"/>
          </p:cNvSpPr>
          <p:nvPr/>
        </p:nvSpPr>
        <p:spPr bwMode="auto">
          <a:xfrm>
            <a:off x="3086100" y="5703888"/>
            <a:ext cx="51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E</a:t>
            </a:r>
            <a:r>
              <a:rPr lang="en-US" altLang="en-US" baseline="-25000"/>
              <a:t>F</a:t>
            </a:r>
            <a:endParaRPr lang="en-US" altLang="en-US"/>
          </a:p>
        </p:txBody>
      </p:sp>
      <p:graphicFrame>
        <p:nvGraphicFramePr>
          <p:cNvPr id="187412" name="Object 20"/>
          <p:cNvGraphicFramePr>
            <a:graphicFrameLocks noChangeAspect="1"/>
          </p:cNvGraphicFramePr>
          <p:nvPr/>
        </p:nvGraphicFramePr>
        <p:xfrm>
          <a:off x="1819275" y="1379538"/>
          <a:ext cx="5102225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2489040" imgH="482400" progId="Equation.3">
                  <p:embed/>
                </p:oleObj>
              </mc:Choice>
              <mc:Fallback>
                <p:oleObj name="Equation" r:id="rId3" imgW="24890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1379538"/>
                        <a:ext cx="5102225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7468" name="Group 76"/>
          <p:cNvGrpSpPr>
            <a:grpSpLocks/>
          </p:cNvGrpSpPr>
          <p:nvPr/>
        </p:nvGrpSpPr>
        <p:grpSpPr bwMode="auto">
          <a:xfrm>
            <a:off x="1257300" y="3160713"/>
            <a:ext cx="3317875" cy="2543175"/>
            <a:chOff x="612" y="1555"/>
            <a:chExt cx="3998" cy="2520"/>
          </a:xfrm>
        </p:grpSpPr>
        <p:sp>
          <p:nvSpPr>
            <p:cNvPr id="187466" name="Freeform 74"/>
            <p:cNvSpPr>
              <a:spLocks/>
            </p:cNvSpPr>
            <p:nvPr/>
          </p:nvSpPr>
          <p:spPr bwMode="auto">
            <a:xfrm>
              <a:off x="612" y="2527"/>
              <a:ext cx="3998" cy="1548"/>
            </a:xfrm>
            <a:custGeom>
              <a:avLst/>
              <a:gdLst>
                <a:gd name="T0" fmla="*/ 0 w 23985"/>
                <a:gd name="T1" fmla="*/ 9287 h 9287"/>
                <a:gd name="T2" fmla="*/ 485 w 23985"/>
                <a:gd name="T3" fmla="*/ 7138 h 9287"/>
                <a:gd name="T4" fmla="*/ 969 w 23985"/>
                <a:gd name="T5" fmla="*/ 6248 h 9287"/>
                <a:gd name="T6" fmla="*/ 1454 w 23985"/>
                <a:gd name="T7" fmla="*/ 5564 h 9287"/>
                <a:gd name="T8" fmla="*/ 1938 w 23985"/>
                <a:gd name="T9" fmla="*/ 4989 h 9287"/>
                <a:gd name="T10" fmla="*/ 2423 w 23985"/>
                <a:gd name="T11" fmla="*/ 4482 h 9287"/>
                <a:gd name="T12" fmla="*/ 2907 w 23985"/>
                <a:gd name="T13" fmla="*/ 4024 h 9287"/>
                <a:gd name="T14" fmla="*/ 3392 w 23985"/>
                <a:gd name="T15" fmla="*/ 3603 h 9287"/>
                <a:gd name="T16" fmla="*/ 3876 w 23985"/>
                <a:gd name="T17" fmla="*/ 3212 h 9287"/>
                <a:gd name="T18" fmla="*/ 4361 w 23985"/>
                <a:gd name="T19" fmla="*/ 2845 h 9287"/>
                <a:gd name="T20" fmla="*/ 4847 w 23985"/>
                <a:gd name="T21" fmla="*/ 2499 h 9287"/>
                <a:gd name="T22" fmla="*/ 5331 w 23985"/>
                <a:gd name="T23" fmla="*/ 2173 h 9287"/>
                <a:gd name="T24" fmla="*/ 5816 w 23985"/>
                <a:gd name="T25" fmla="*/ 1862 h 9287"/>
                <a:gd name="T26" fmla="*/ 6300 w 23985"/>
                <a:gd name="T27" fmla="*/ 1569 h 9287"/>
                <a:gd name="T28" fmla="*/ 6785 w 23985"/>
                <a:gd name="T29" fmla="*/ 1290 h 9287"/>
                <a:gd name="T30" fmla="*/ 7269 w 23985"/>
                <a:gd name="T31" fmla="*/ 1028 h 9287"/>
                <a:gd name="T32" fmla="*/ 7754 w 23985"/>
                <a:gd name="T33" fmla="*/ 784 h 9287"/>
                <a:gd name="T34" fmla="*/ 8238 w 23985"/>
                <a:gd name="T35" fmla="*/ 561 h 9287"/>
                <a:gd name="T36" fmla="*/ 8723 w 23985"/>
                <a:gd name="T37" fmla="*/ 364 h 9287"/>
                <a:gd name="T38" fmla="*/ 9207 w 23985"/>
                <a:gd name="T39" fmla="*/ 200 h 9287"/>
                <a:gd name="T40" fmla="*/ 9692 w 23985"/>
                <a:gd name="T41" fmla="*/ 78 h 9287"/>
                <a:gd name="T42" fmla="*/ 10176 w 23985"/>
                <a:gd name="T43" fmla="*/ 9 h 9287"/>
                <a:gd name="T44" fmla="*/ 10661 w 23985"/>
                <a:gd name="T45" fmla="*/ 11 h 9287"/>
                <a:gd name="T46" fmla="*/ 11145 w 23985"/>
                <a:gd name="T47" fmla="*/ 103 h 9287"/>
                <a:gd name="T48" fmla="*/ 11628 w 23985"/>
                <a:gd name="T49" fmla="*/ 307 h 9287"/>
                <a:gd name="T50" fmla="*/ 12113 w 23985"/>
                <a:gd name="T51" fmla="*/ 643 h 9287"/>
                <a:gd name="T52" fmla="*/ 12597 w 23985"/>
                <a:gd name="T53" fmla="*/ 1126 h 9287"/>
                <a:gd name="T54" fmla="*/ 13082 w 23985"/>
                <a:gd name="T55" fmla="*/ 1757 h 9287"/>
                <a:gd name="T56" fmla="*/ 13566 w 23985"/>
                <a:gd name="T57" fmla="*/ 2522 h 9287"/>
                <a:gd name="T58" fmla="*/ 14051 w 23985"/>
                <a:gd name="T59" fmla="*/ 3382 h 9287"/>
                <a:gd name="T60" fmla="*/ 14537 w 23985"/>
                <a:gd name="T61" fmla="*/ 4286 h 9287"/>
                <a:gd name="T62" fmla="*/ 15021 w 23985"/>
                <a:gd name="T63" fmla="*/ 5173 h 9287"/>
                <a:gd name="T64" fmla="*/ 15506 w 23985"/>
                <a:gd name="T65" fmla="*/ 5993 h 9287"/>
                <a:gd name="T66" fmla="*/ 15990 w 23985"/>
                <a:gd name="T67" fmla="*/ 6712 h 9287"/>
                <a:gd name="T68" fmla="*/ 16475 w 23985"/>
                <a:gd name="T69" fmla="*/ 7312 h 9287"/>
                <a:gd name="T70" fmla="*/ 16959 w 23985"/>
                <a:gd name="T71" fmla="*/ 7798 h 9287"/>
                <a:gd name="T72" fmla="*/ 17444 w 23985"/>
                <a:gd name="T73" fmla="*/ 8178 h 9287"/>
                <a:gd name="T74" fmla="*/ 17928 w 23985"/>
                <a:gd name="T75" fmla="*/ 8469 h 9287"/>
                <a:gd name="T76" fmla="*/ 18413 w 23985"/>
                <a:gd name="T77" fmla="*/ 8688 h 9287"/>
                <a:gd name="T78" fmla="*/ 18897 w 23985"/>
                <a:gd name="T79" fmla="*/ 8851 h 9287"/>
                <a:gd name="T80" fmla="*/ 19382 w 23985"/>
                <a:gd name="T81" fmla="*/ 8971 h 9287"/>
                <a:gd name="T82" fmla="*/ 19866 w 23985"/>
                <a:gd name="T83" fmla="*/ 9059 h 9287"/>
                <a:gd name="T84" fmla="*/ 20351 w 23985"/>
                <a:gd name="T85" fmla="*/ 9122 h 9287"/>
                <a:gd name="T86" fmla="*/ 20835 w 23985"/>
                <a:gd name="T87" fmla="*/ 9169 h 9287"/>
                <a:gd name="T88" fmla="*/ 21320 w 23985"/>
                <a:gd name="T89" fmla="*/ 9202 h 9287"/>
                <a:gd name="T90" fmla="*/ 21804 w 23985"/>
                <a:gd name="T91" fmla="*/ 9226 h 9287"/>
                <a:gd name="T92" fmla="*/ 22289 w 23985"/>
                <a:gd name="T93" fmla="*/ 9243 h 9287"/>
                <a:gd name="T94" fmla="*/ 22773 w 23985"/>
                <a:gd name="T95" fmla="*/ 9256 h 9287"/>
                <a:gd name="T96" fmla="*/ 23258 w 23985"/>
                <a:gd name="T97" fmla="*/ 9265 h 9287"/>
                <a:gd name="T98" fmla="*/ 23742 w 23985"/>
                <a:gd name="T99" fmla="*/ 9271 h 9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985" h="9287">
                  <a:moveTo>
                    <a:pt x="0" y="9287"/>
                  </a:moveTo>
                  <a:lnTo>
                    <a:pt x="0" y="9287"/>
                  </a:lnTo>
                  <a:lnTo>
                    <a:pt x="243" y="7767"/>
                  </a:lnTo>
                  <a:lnTo>
                    <a:pt x="485" y="7138"/>
                  </a:lnTo>
                  <a:lnTo>
                    <a:pt x="728" y="6655"/>
                  </a:lnTo>
                  <a:lnTo>
                    <a:pt x="969" y="6248"/>
                  </a:lnTo>
                  <a:lnTo>
                    <a:pt x="1212" y="5889"/>
                  </a:lnTo>
                  <a:lnTo>
                    <a:pt x="1454" y="5564"/>
                  </a:lnTo>
                  <a:lnTo>
                    <a:pt x="1697" y="5266"/>
                  </a:lnTo>
                  <a:lnTo>
                    <a:pt x="1938" y="4989"/>
                  </a:lnTo>
                  <a:lnTo>
                    <a:pt x="2181" y="4729"/>
                  </a:lnTo>
                  <a:lnTo>
                    <a:pt x="2423" y="4482"/>
                  </a:lnTo>
                  <a:lnTo>
                    <a:pt x="2666" y="4247"/>
                  </a:lnTo>
                  <a:lnTo>
                    <a:pt x="2907" y="4024"/>
                  </a:lnTo>
                  <a:lnTo>
                    <a:pt x="3150" y="3810"/>
                  </a:lnTo>
                  <a:lnTo>
                    <a:pt x="3392" y="3603"/>
                  </a:lnTo>
                  <a:lnTo>
                    <a:pt x="3635" y="3404"/>
                  </a:lnTo>
                  <a:lnTo>
                    <a:pt x="3876" y="3212"/>
                  </a:lnTo>
                  <a:lnTo>
                    <a:pt x="4119" y="3025"/>
                  </a:lnTo>
                  <a:lnTo>
                    <a:pt x="4361" y="2845"/>
                  </a:lnTo>
                  <a:lnTo>
                    <a:pt x="4604" y="2669"/>
                  </a:lnTo>
                  <a:lnTo>
                    <a:pt x="4847" y="2499"/>
                  </a:lnTo>
                  <a:lnTo>
                    <a:pt x="5088" y="2334"/>
                  </a:lnTo>
                  <a:lnTo>
                    <a:pt x="5331" y="2173"/>
                  </a:lnTo>
                  <a:lnTo>
                    <a:pt x="5573" y="2015"/>
                  </a:lnTo>
                  <a:lnTo>
                    <a:pt x="5816" y="1862"/>
                  </a:lnTo>
                  <a:lnTo>
                    <a:pt x="6057" y="1713"/>
                  </a:lnTo>
                  <a:lnTo>
                    <a:pt x="6300" y="1569"/>
                  </a:lnTo>
                  <a:lnTo>
                    <a:pt x="6542" y="1427"/>
                  </a:lnTo>
                  <a:lnTo>
                    <a:pt x="6785" y="1290"/>
                  </a:lnTo>
                  <a:lnTo>
                    <a:pt x="7026" y="1157"/>
                  </a:lnTo>
                  <a:lnTo>
                    <a:pt x="7269" y="1028"/>
                  </a:lnTo>
                  <a:lnTo>
                    <a:pt x="7511" y="904"/>
                  </a:lnTo>
                  <a:lnTo>
                    <a:pt x="7754" y="784"/>
                  </a:lnTo>
                  <a:lnTo>
                    <a:pt x="7995" y="670"/>
                  </a:lnTo>
                  <a:lnTo>
                    <a:pt x="8238" y="561"/>
                  </a:lnTo>
                  <a:lnTo>
                    <a:pt x="8480" y="459"/>
                  </a:lnTo>
                  <a:lnTo>
                    <a:pt x="8723" y="364"/>
                  </a:lnTo>
                  <a:lnTo>
                    <a:pt x="8964" y="278"/>
                  </a:lnTo>
                  <a:lnTo>
                    <a:pt x="9207" y="200"/>
                  </a:lnTo>
                  <a:lnTo>
                    <a:pt x="9449" y="133"/>
                  </a:lnTo>
                  <a:lnTo>
                    <a:pt x="9692" y="78"/>
                  </a:lnTo>
                  <a:lnTo>
                    <a:pt x="9934" y="36"/>
                  </a:lnTo>
                  <a:lnTo>
                    <a:pt x="10176" y="9"/>
                  </a:lnTo>
                  <a:lnTo>
                    <a:pt x="10419" y="0"/>
                  </a:lnTo>
                  <a:lnTo>
                    <a:pt x="10661" y="11"/>
                  </a:lnTo>
                  <a:lnTo>
                    <a:pt x="10903" y="45"/>
                  </a:lnTo>
                  <a:lnTo>
                    <a:pt x="11145" y="103"/>
                  </a:lnTo>
                  <a:lnTo>
                    <a:pt x="11388" y="190"/>
                  </a:lnTo>
                  <a:lnTo>
                    <a:pt x="11628" y="307"/>
                  </a:lnTo>
                  <a:lnTo>
                    <a:pt x="11871" y="457"/>
                  </a:lnTo>
                  <a:lnTo>
                    <a:pt x="12113" y="643"/>
                  </a:lnTo>
                  <a:lnTo>
                    <a:pt x="12356" y="865"/>
                  </a:lnTo>
                  <a:lnTo>
                    <a:pt x="12597" y="1126"/>
                  </a:lnTo>
                  <a:lnTo>
                    <a:pt x="12840" y="1424"/>
                  </a:lnTo>
                  <a:lnTo>
                    <a:pt x="13082" y="1757"/>
                  </a:lnTo>
                  <a:lnTo>
                    <a:pt x="13325" y="2125"/>
                  </a:lnTo>
                  <a:lnTo>
                    <a:pt x="13566" y="2522"/>
                  </a:lnTo>
                  <a:lnTo>
                    <a:pt x="13809" y="2944"/>
                  </a:lnTo>
                  <a:lnTo>
                    <a:pt x="14051" y="3382"/>
                  </a:lnTo>
                  <a:lnTo>
                    <a:pt x="14294" y="3832"/>
                  </a:lnTo>
                  <a:lnTo>
                    <a:pt x="14537" y="4286"/>
                  </a:lnTo>
                  <a:lnTo>
                    <a:pt x="14778" y="4735"/>
                  </a:lnTo>
                  <a:lnTo>
                    <a:pt x="15021" y="5173"/>
                  </a:lnTo>
                  <a:lnTo>
                    <a:pt x="15263" y="5594"/>
                  </a:lnTo>
                  <a:lnTo>
                    <a:pt x="15506" y="5993"/>
                  </a:lnTo>
                  <a:lnTo>
                    <a:pt x="15747" y="6366"/>
                  </a:lnTo>
                  <a:lnTo>
                    <a:pt x="15990" y="6712"/>
                  </a:lnTo>
                  <a:lnTo>
                    <a:pt x="16232" y="7027"/>
                  </a:lnTo>
                  <a:lnTo>
                    <a:pt x="16475" y="7312"/>
                  </a:lnTo>
                  <a:lnTo>
                    <a:pt x="16716" y="7570"/>
                  </a:lnTo>
                  <a:lnTo>
                    <a:pt x="16959" y="7798"/>
                  </a:lnTo>
                  <a:lnTo>
                    <a:pt x="17201" y="8000"/>
                  </a:lnTo>
                  <a:lnTo>
                    <a:pt x="17444" y="8178"/>
                  </a:lnTo>
                  <a:lnTo>
                    <a:pt x="17685" y="8333"/>
                  </a:lnTo>
                  <a:lnTo>
                    <a:pt x="17928" y="8469"/>
                  </a:lnTo>
                  <a:lnTo>
                    <a:pt x="18170" y="8586"/>
                  </a:lnTo>
                  <a:lnTo>
                    <a:pt x="18413" y="8688"/>
                  </a:lnTo>
                  <a:lnTo>
                    <a:pt x="18654" y="8776"/>
                  </a:lnTo>
                  <a:lnTo>
                    <a:pt x="18897" y="8851"/>
                  </a:lnTo>
                  <a:lnTo>
                    <a:pt x="19139" y="8916"/>
                  </a:lnTo>
                  <a:lnTo>
                    <a:pt x="19382" y="8971"/>
                  </a:lnTo>
                  <a:lnTo>
                    <a:pt x="19624" y="9018"/>
                  </a:lnTo>
                  <a:lnTo>
                    <a:pt x="19866" y="9059"/>
                  </a:lnTo>
                  <a:lnTo>
                    <a:pt x="20109" y="9093"/>
                  </a:lnTo>
                  <a:lnTo>
                    <a:pt x="20351" y="9122"/>
                  </a:lnTo>
                  <a:lnTo>
                    <a:pt x="20593" y="9147"/>
                  </a:lnTo>
                  <a:lnTo>
                    <a:pt x="20835" y="9169"/>
                  </a:lnTo>
                  <a:lnTo>
                    <a:pt x="21078" y="9186"/>
                  </a:lnTo>
                  <a:lnTo>
                    <a:pt x="21320" y="9202"/>
                  </a:lnTo>
                  <a:lnTo>
                    <a:pt x="21562" y="9215"/>
                  </a:lnTo>
                  <a:lnTo>
                    <a:pt x="21804" y="9226"/>
                  </a:lnTo>
                  <a:lnTo>
                    <a:pt x="22047" y="9235"/>
                  </a:lnTo>
                  <a:lnTo>
                    <a:pt x="22289" y="9243"/>
                  </a:lnTo>
                  <a:lnTo>
                    <a:pt x="22531" y="9249"/>
                  </a:lnTo>
                  <a:lnTo>
                    <a:pt x="22773" y="9256"/>
                  </a:lnTo>
                  <a:lnTo>
                    <a:pt x="23016" y="9261"/>
                  </a:lnTo>
                  <a:lnTo>
                    <a:pt x="23258" y="9265"/>
                  </a:lnTo>
                  <a:lnTo>
                    <a:pt x="23500" y="9268"/>
                  </a:lnTo>
                  <a:lnTo>
                    <a:pt x="23742" y="9271"/>
                  </a:lnTo>
                  <a:lnTo>
                    <a:pt x="23985" y="9273"/>
                  </a:lnTo>
                </a:path>
              </a:pathLst>
            </a:custGeom>
            <a:noFill/>
            <a:ln w="28575" cmpd="sng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187467" name="Freeform 75"/>
            <p:cNvSpPr>
              <a:spLocks/>
            </p:cNvSpPr>
            <p:nvPr/>
          </p:nvSpPr>
          <p:spPr bwMode="auto">
            <a:xfrm>
              <a:off x="612" y="1555"/>
              <a:ext cx="3998" cy="2520"/>
            </a:xfrm>
            <a:custGeom>
              <a:avLst/>
              <a:gdLst>
                <a:gd name="T0" fmla="*/ 0 w 23985"/>
                <a:gd name="T1" fmla="*/ 15122 h 15122"/>
                <a:gd name="T2" fmla="*/ 485 w 23985"/>
                <a:gd name="T3" fmla="*/ 12973 h 15122"/>
                <a:gd name="T4" fmla="*/ 969 w 23985"/>
                <a:gd name="T5" fmla="*/ 12083 h 15122"/>
                <a:gd name="T6" fmla="*/ 1454 w 23985"/>
                <a:gd name="T7" fmla="*/ 11399 h 15122"/>
                <a:gd name="T8" fmla="*/ 1938 w 23985"/>
                <a:gd name="T9" fmla="*/ 10823 h 15122"/>
                <a:gd name="T10" fmla="*/ 2423 w 23985"/>
                <a:gd name="T11" fmla="*/ 10316 h 15122"/>
                <a:gd name="T12" fmla="*/ 2907 w 23985"/>
                <a:gd name="T13" fmla="*/ 9857 h 15122"/>
                <a:gd name="T14" fmla="*/ 3392 w 23985"/>
                <a:gd name="T15" fmla="*/ 9435 h 15122"/>
                <a:gd name="T16" fmla="*/ 3876 w 23985"/>
                <a:gd name="T17" fmla="*/ 9043 h 15122"/>
                <a:gd name="T18" fmla="*/ 4361 w 23985"/>
                <a:gd name="T19" fmla="*/ 8674 h 15122"/>
                <a:gd name="T20" fmla="*/ 4847 w 23985"/>
                <a:gd name="T21" fmla="*/ 8325 h 15122"/>
                <a:gd name="T22" fmla="*/ 5331 w 23985"/>
                <a:gd name="T23" fmla="*/ 7993 h 15122"/>
                <a:gd name="T24" fmla="*/ 5816 w 23985"/>
                <a:gd name="T25" fmla="*/ 7676 h 15122"/>
                <a:gd name="T26" fmla="*/ 6300 w 23985"/>
                <a:gd name="T27" fmla="*/ 7373 h 15122"/>
                <a:gd name="T28" fmla="*/ 6785 w 23985"/>
                <a:gd name="T29" fmla="*/ 7081 h 15122"/>
                <a:gd name="T30" fmla="*/ 7269 w 23985"/>
                <a:gd name="T31" fmla="*/ 6798 h 15122"/>
                <a:gd name="T32" fmla="*/ 7754 w 23985"/>
                <a:gd name="T33" fmla="*/ 6526 h 15122"/>
                <a:gd name="T34" fmla="*/ 8238 w 23985"/>
                <a:gd name="T35" fmla="*/ 6260 h 15122"/>
                <a:gd name="T36" fmla="*/ 8723 w 23985"/>
                <a:gd name="T37" fmla="*/ 6003 h 15122"/>
                <a:gd name="T38" fmla="*/ 9207 w 23985"/>
                <a:gd name="T39" fmla="*/ 5753 h 15122"/>
                <a:gd name="T40" fmla="*/ 9692 w 23985"/>
                <a:gd name="T41" fmla="*/ 5511 h 15122"/>
                <a:gd name="T42" fmla="*/ 10176 w 23985"/>
                <a:gd name="T43" fmla="*/ 5273 h 15122"/>
                <a:gd name="T44" fmla="*/ 10661 w 23985"/>
                <a:gd name="T45" fmla="*/ 5042 h 15122"/>
                <a:gd name="T46" fmla="*/ 11145 w 23985"/>
                <a:gd name="T47" fmla="*/ 4814 h 15122"/>
                <a:gd name="T48" fmla="*/ 11628 w 23985"/>
                <a:gd name="T49" fmla="*/ 4593 h 15122"/>
                <a:gd name="T50" fmla="*/ 12113 w 23985"/>
                <a:gd name="T51" fmla="*/ 4375 h 15122"/>
                <a:gd name="T52" fmla="*/ 12597 w 23985"/>
                <a:gd name="T53" fmla="*/ 4163 h 15122"/>
                <a:gd name="T54" fmla="*/ 13082 w 23985"/>
                <a:gd name="T55" fmla="*/ 3954 h 15122"/>
                <a:gd name="T56" fmla="*/ 13566 w 23985"/>
                <a:gd name="T57" fmla="*/ 3749 h 15122"/>
                <a:gd name="T58" fmla="*/ 14051 w 23985"/>
                <a:gd name="T59" fmla="*/ 3548 h 15122"/>
                <a:gd name="T60" fmla="*/ 14537 w 23985"/>
                <a:gd name="T61" fmla="*/ 3350 h 15122"/>
                <a:gd name="T62" fmla="*/ 15021 w 23985"/>
                <a:gd name="T63" fmla="*/ 3156 h 15122"/>
                <a:gd name="T64" fmla="*/ 15506 w 23985"/>
                <a:gd name="T65" fmla="*/ 2964 h 15122"/>
                <a:gd name="T66" fmla="*/ 15990 w 23985"/>
                <a:gd name="T67" fmla="*/ 2775 h 15122"/>
                <a:gd name="T68" fmla="*/ 16475 w 23985"/>
                <a:gd name="T69" fmla="*/ 2589 h 15122"/>
                <a:gd name="T70" fmla="*/ 16959 w 23985"/>
                <a:gd name="T71" fmla="*/ 2407 h 15122"/>
                <a:gd name="T72" fmla="*/ 17444 w 23985"/>
                <a:gd name="T73" fmla="*/ 2226 h 15122"/>
                <a:gd name="T74" fmla="*/ 17928 w 23985"/>
                <a:gd name="T75" fmla="*/ 2048 h 15122"/>
                <a:gd name="T76" fmla="*/ 18413 w 23985"/>
                <a:gd name="T77" fmla="*/ 1872 h 15122"/>
                <a:gd name="T78" fmla="*/ 18897 w 23985"/>
                <a:gd name="T79" fmla="*/ 1700 h 15122"/>
                <a:gd name="T80" fmla="*/ 19382 w 23985"/>
                <a:gd name="T81" fmla="*/ 1529 h 15122"/>
                <a:gd name="T82" fmla="*/ 19866 w 23985"/>
                <a:gd name="T83" fmla="*/ 1359 h 15122"/>
                <a:gd name="T84" fmla="*/ 20351 w 23985"/>
                <a:gd name="T85" fmla="*/ 1193 h 15122"/>
                <a:gd name="T86" fmla="*/ 20835 w 23985"/>
                <a:gd name="T87" fmla="*/ 1028 h 15122"/>
                <a:gd name="T88" fmla="*/ 21320 w 23985"/>
                <a:gd name="T89" fmla="*/ 865 h 15122"/>
                <a:gd name="T90" fmla="*/ 21804 w 23985"/>
                <a:gd name="T91" fmla="*/ 703 h 15122"/>
                <a:gd name="T92" fmla="*/ 22289 w 23985"/>
                <a:gd name="T93" fmla="*/ 544 h 15122"/>
                <a:gd name="T94" fmla="*/ 22773 w 23985"/>
                <a:gd name="T95" fmla="*/ 387 h 15122"/>
                <a:gd name="T96" fmla="*/ 23258 w 23985"/>
                <a:gd name="T97" fmla="*/ 231 h 15122"/>
                <a:gd name="T98" fmla="*/ 23742 w 23985"/>
                <a:gd name="T99" fmla="*/ 77 h 15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985" h="15122">
                  <a:moveTo>
                    <a:pt x="0" y="15122"/>
                  </a:moveTo>
                  <a:lnTo>
                    <a:pt x="0" y="15122"/>
                  </a:lnTo>
                  <a:lnTo>
                    <a:pt x="243" y="13602"/>
                  </a:lnTo>
                  <a:lnTo>
                    <a:pt x="485" y="12973"/>
                  </a:lnTo>
                  <a:lnTo>
                    <a:pt x="728" y="12490"/>
                  </a:lnTo>
                  <a:lnTo>
                    <a:pt x="969" y="12083"/>
                  </a:lnTo>
                  <a:lnTo>
                    <a:pt x="1212" y="11724"/>
                  </a:lnTo>
                  <a:lnTo>
                    <a:pt x="1454" y="11399"/>
                  </a:lnTo>
                  <a:lnTo>
                    <a:pt x="1697" y="11101"/>
                  </a:lnTo>
                  <a:lnTo>
                    <a:pt x="1938" y="10823"/>
                  </a:lnTo>
                  <a:lnTo>
                    <a:pt x="2181" y="10563"/>
                  </a:lnTo>
                  <a:lnTo>
                    <a:pt x="2423" y="10316"/>
                  </a:lnTo>
                  <a:lnTo>
                    <a:pt x="2666" y="10081"/>
                  </a:lnTo>
                  <a:lnTo>
                    <a:pt x="2907" y="9857"/>
                  </a:lnTo>
                  <a:lnTo>
                    <a:pt x="3150" y="9642"/>
                  </a:lnTo>
                  <a:lnTo>
                    <a:pt x="3392" y="9435"/>
                  </a:lnTo>
                  <a:lnTo>
                    <a:pt x="3635" y="9236"/>
                  </a:lnTo>
                  <a:lnTo>
                    <a:pt x="3876" y="9043"/>
                  </a:lnTo>
                  <a:lnTo>
                    <a:pt x="4119" y="8855"/>
                  </a:lnTo>
                  <a:lnTo>
                    <a:pt x="4361" y="8674"/>
                  </a:lnTo>
                  <a:lnTo>
                    <a:pt x="4604" y="8497"/>
                  </a:lnTo>
                  <a:lnTo>
                    <a:pt x="4847" y="8325"/>
                  </a:lnTo>
                  <a:lnTo>
                    <a:pt x="5088" y="8157"/>
                  </a:lnTo>
                  <a:lnTo>
                    <a:pt x="5331" y="7993"/>
                  </a:lnTo>
                  <a:lnTo>
                    <a:pt x="5573" y="7833"/>
                  </a:lnTo>
                  <a:lnTo>
                    <a:pt x="5816" y="7676"/>
                  </a:lnTo>
                  <a:lnTo>
                    <a:pt x="6057" y="7522"/>
                  </a:lnTo>
                  <a:lnTo>
                    <a:pt x="6300" y="7373"/>
                  </a:lnTo>
                  <a:lnTo>
                    <a:pt x="6542" y="7225"/>
                  </a:lnTo>
                  <a:lnTo>
                    <a:pt x="6785" y="7081"/>
                  </a:lnTo>
                  <a:lnTo>
                    <a:pt x="7026" y="6938"/>
                  </a:lnTo>
                  <a:lnTo>
                    <a:pt x="7269" y="6798"/>
                  </a:lnTo>
                  <a:lnTo>
                    <a:pt x="7511" y="6660"/>
                  </a:lnTo>
                  <a:lnTo>
                    <a:pt x="7754" y="6526"/>
                  </a:lnTo>
                  <a:lnTo>
                    <a:pt x="7995" y="6392"/>
                  </a:lnTo>
                  <a:lnTo>
                    <a:pt x="8238" y="6260"/>
                  </a:lnTo>
                  <a:lnTo>
                    <a:pt x="8480" y="6131"/>
                  </a:lnTo>
                  <a:lnTo>
                    <a:pt x="8723" y="6003"/>
                  </a:lnTo>
                  <a:lnTo>
                    <a:pt x="8964" y="5878"/>
                  </a:lnTo>
                  <a:lnTo>
                    <a:pt x="9207" y="5753"/>
                  </a:lnTo>
                  <a:lnTo>
                    <a:pt x="9449" y="5631"/>
                  </a:lnTo>
                  <a:lnTo>
                    <a:pt x="9692" y="5511"/>
                  </a:lnTo>
                  <a:lnTo>
                    <a:pt x="9934" y="5391"/>
                  </a:lnTo>
                  <a:lnTo>
                    <a:pt x="10176" y="5273"/>
                  </a:lnTo>
                  <a:lnTo>
                    <a:pt x="10419" y="5157"/>
                  </a:lnTo>
                  <a:lnTo>
                    <a:pt x="10661" y="5042"/>
                  </a:lnTo>
                  <a:lnTo>
                    <a:pt x="10903" y="4927"/>
                  </a:lnTo>
                  <a:lnTo>
                    <a:pt x="11145" y="4814"/>
                  </a:lnTo>
                  <a:lnTo>
                    <a:pt x="11388" y="4703"/>
                  </a:lnTo>
                  <a:lnTo>
                    <a:pt x="11628" y="4593"/>
                  </a:lnTo>
                  <a:lnTo>
                    <a:pt x="11871" y="4484"/>
                  </a:lnTo>
                  <a:lnTo>
                    <a:pt x="12113" y="4375"/>
                  </a:lnTo>
                  <a:lnTo>
                    <a:pt x="12356" y="4268"/>
                  </a:lnTo>
                  <a:lnTo>
                    <a:pt x="12597" y="4163"/>
                  </a:lnTo>
                  <a:lnTo>
                    <a:pt x="12840" y="4058"/>
                  </a:lnTo>
                  <a:lnTo>
                    <a:pt x="13082" y="3954"/>
                  </a:lnTo>
                  <a:lnTo>
                    <a:pt x="13325" y="3851"/>
                  </a:lnTo>
                  <a:lnTo>
                    <a:pt x="13566" y="3749"/>
                  </a:lnTo>
                  <a:lnTo>
                    <a:pt x="13809" y="3648"/>
                  </a:lnTo>
                  <a:lnTo>
                    <a:pt x="14051" y="3548"/>
                  </a:lnTo>
                  <a:lnTo>
                    <a:pt x="14294" y="3448"/>
                  </a:lnTo>
                  <a:lnTo>
                    <a:pt x="14537" y="3350"/>
                  </a:lnTo>
                  <a:lnTo>
                    <a:pt x="14778" y="3252"/>
                  </a:lnTo>
                  <a:lnTo>
                    <a:pt x="15021" y="3156"/>
                  </a:lnTo>
                  <a:lnTo>
                    <a:pt x="15263" y="3060"/>
                  </a:lnTo>
                  <a:lnTo>
                    <a:pt x="15506" y="2964"/>
                  </a:lnTo>
                  <a:lnTo>
                    <a:pt x="15747" y="2869"/>
                  </a:lnTo>
                  <a:lnTo>
                    <a:pt x="15990" y="2775"/>
                  </a:lnTo>
                  <a:lnTo>
                    <a:pt x="16232" y="2682"/>
                  </a:lnTo>
                  <a:lnTo>
                    <a:pt x="16475" y="2589"/>
                  </a:lnTo>
                  <a:lnTo>
                    <a:pt x="16716" y="2498"/>
                  </a:lnTo>
                  <a:lnTo>
                    <a:pt x="16959" y="2407"/>
                  </a:lnTo>
                  <a:lnTo>
                    <a:pt x="17201" y="2316"/>
                  </a:lnTo>
                  <a:lnTo>
                    <a:pt x="17444" y="2226"/>
                  </a:lnTo>
                  <a:lnTo>
                    <a:pt x="17685" y="2137"/>
                  </a:lnTo>
                  <a:lnTo>
                    <a:pt x="17928" y="2048"/>
                  </a:lnTo>
                  <a:lnTo>
                    <a:pt x="18170" y="1960"/>
                  </a:lnTo>
                  <a:lnTo>
                    <a:pt x="18413" y="1872"/>
                  </a:lnTo>
                  <a:lnTo>
                    <a:pt x="18654" y="1786"/>
                  </a:lnTo>
                  <a:lnTo>
                    <a:pt x="18897" y="1700"/>
                  </a:lnTo>
                  <a:lnTo>
                    <a:pt x="19139" y="1614"/>
                  </a:lnTo>
                  <a:lnTo>
                    <a:pt x="19382" y="1529"/>
                  </a:lnTo>
                  <a:lnTo>
                    <a:pt x="19624" y="1444"/>
                  </a:lnTo>
                  <a:lnTo>
                    <a:pt x="19866" y="1359"/>
                  </a:lnTo>
                  <a:lnTo>
                    <a:pt x="20109" y="1276"/>
                  </a:lnTo>
                  <a:lnTo>
                    <a:pt x="20351" y="1193"/>
                  </a:lnTo>
                  <a:lnTo>
                    <a:pt x="20593" y="1110"/>
                  </a:lnTo>
                  <a:lnTo>
                    <a:pt x="20835" y="1028"/>
                  </a:lnTo>
                  <a:lnTo>
                    <a:pt x="21078" y="946"/>
                  </a:lnTo>
                  <a:lnTo>
                    <a:pt x="21320" y="865"/>
                  </a:lnTo>
                  <a:lnTo>
                    <a:pt x="21562" y="784"/>
                  </a:lnTo>
                  <a:lnTo>
                    <a:pt x="21804" y="703"/>
                  </a:lnTo>
                  <a:lnTo>
                    <a:pt x="22047" y="624"/>
                  </a:lnTo>
                  <a:lnTo>
                    <a:pt x="22289" y="544"/>
                  </a:lnTo>
                  <a:lnTo>
                    <a:pt x="22531" y="466"/>
                  </a:lnTo>
                  <a:lnTo>
                    <a:pt x="22773" y="387"/>
                  </a:lnTo>
                  <a:lnTo>
                    <a:pt x="23016" y="309"/>
                  </a:lnTo>
                  <a:lnTo>
                    <a:pt x="23258" y="231"/>
                  </a:lnTo>
                  <a:lnTo>
                    <a:pt x="23500" y="154"/>
                  </a:lnTo>
                  <a:lnTo>
                    <a:pt x="23742" y="77"/>
                  </a:lnTo>
                  <a:lnTo>
                    <a:pt x="23985" y="0"/>
                  </a:lnTo>
                </a:path>
              </a:pathLst>
            </a:custGeom>
            <a:noFill/>
            <a:ln w="28575" cmpd="sng">
              <a:solidFill>
                <a:srgbClr val="FF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187409" name="Line 17"/>
          <p:cNvSpPr>
            <a:spLocks noChangeShapeType="1"/>
          </p:cNvSpPr>
          <p:nvPr/>
        </p:nvSpPr>
        <p:spPr bwMode="auto">
          <a:xfrm>
            <a:off x="2828925" y="3387725"/>
            <a:ext cx="947738" cy="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87410" name="Text Box 18"/>
          <p:cNvSpPr txBox="1">
            <a:spLocks noChangeArrowheads="1"/>
          </p:cNvSpPr>
          <p:nvPr/>
        </p:nvSpPr>
        <p:spPr bwMode="auto">
          <a:xfrm>
            <a:off x="2860675" y="2946400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2k</a:t>
            </a:r>
            <a:r>
              <a:rPr lang="en-US" altLang="en-US" baseline="-25000"/>
              <a:t>B</a:t>
            </a:r>
            <a:r>
              <a:rPr lang="en-US" altLang="en-US"/>
              <a:t>T</a:t>
            </a:r>
          </a:p>
        </p:txBody>
      </p:sp>
      <p:sp>
        <p:nvSpPr>
          <p:cNvPr id="187469" name="Line 77"/>
          <p:cNvSpPr>
            <a:spLocks noChangeShapeType="1"/>
          </p:cNvSpPr>
          <p:nvPr/>
        </p:nvSpPr>
        <p:spPr bwMode="auto">
          <a:xfrm>
            <a:off x="2644775" y="4071938"/>
            <a:ext cx="1257300" cy="16319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graphicFrame>
        <p:nvGraphicFramePr>
          <p:cNvPr id="187476" name="Object 84"/>
          <p:cNvGraphicFramePr>
            <a:graphicFrameLocks noChangeAspect="1"/>
          </p:cNvGraphicFramePr>
          <p:nvPr/>
        </p:nvGraphicFramePr>
        <p:xfrm>
          <a:off x="5651500" y="4651375"/>
          <a:ext cx="2303463" cy="191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tion" r:id="rId5" imgW="1206360" imgH="1002960" progId="Equation.3">
                  <p:embed/>
                </p:oleObj>
              </mc:Choice>
              <mc:Fallback>
                <p:oleObj name="Equation" r:id="rId5" imgW="120636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651375"/>
                        <a:ext cx="2303463" cy="191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7481" name="Group 89"/>
          <p:cNvGrpSpPr>
            <a:grpSpLocks/>
          </p:cNvGrpSpPr>
          <p:nvPr/>
        </p:nvGrpSpPr>
        <p:grpSpPr bwMode="auto">
          <a:xfrm>
            <a:off x="2654300" y="2754313"/>
            <a:ext cx="5784850" cy="2957512"/>
            <a:chOff x="1672" y="1735"/>
            <a:chExt cx="3644" cy="1863"/>
          </a:xfrm>
        </p:grpSpPr>
        <p:graphicFrame>
          <p:nvGraphicFramePr>
            <p:cNvPr id="187470" name="Object 78"/>
            <p:cNvGraphicFramePr>
              <a:graphicFrameLocks noChangeAspect="1"/>
            </p:cNvGraphicFramePr>
            <p:nvPr/>
          </p:nvGraphicFramePr>
          <p:xfrm>
            <a:off x="3271" y="1735"/>
            <a:ext cx="2045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8" name="Equation" r:id="rId7" imgW="1917360" imgH="393480" progId="Equation.3">
                    <p:embed/>
                  </p:oleObj>
                </mc:Choice>
                <mc:Fallback>
                  <p:oleObj name="Equation" r:id="rId7" imgW="1917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1" y="1735"/>
                          <a:ext cx="2045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7473" name="Line 81"/>
            <p:cNvSpPr>
              <a:spLocks noChangeShapeType="1"/>
            </p:cNvSpPr>
            <p:nvPr/>
          </p:nvSpPr>
          <p:spPr bwMode="auto">
            <a:xfrm flipV="1">
              <a:off x="1980" y="2007"/>
              <a:ext cx="1206" cy="576"/>
            </a:xfrm>
            <a:prstGeom prst="line">
              <a:avLst/>
            </a:prstGeom>
            <a:noFill/>
            <a:ln w="28575">
              <a:solidFill>
                <a:srgbClr val="01FF2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7474" name="Line 82"/>
            <p:cNvSpPr>
              <a:spLocks noChangeShapeType="1"/>
            </p:cNvSpPr>
            <p:nvPr/>
          </p:nvSpPr>
          <p:spPr bwMode="auto">
            <a:xfrm flipV="1">
              <a:off x="2214" y="2637"/>
              <a:ext cx="936" cy="830"/>
            </a:xfrm>
            <a:prstGeom prst="line">
              <a:avLst/>
            </a:prstGeom>
            <a:noFill/>
            <a:ln w="28575">
              <a:solidFill>
                <a:srgbClr val="01FF2B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7477" name="Freeform 85"/>
            <p:cNvSpPr>
              <a:spLocks/>
            </p:cNvSpPr>
            <p:nvPr/>
          </p:nvSpPr>
          <p:spPr bwMode="auto">
            <a:xfrm>
              <a:off x="2056" y="3073"/>
              <a:ext cx="390" cy="525"/>
            </a:xfrm>
            <a:custGeom>
              <a:avLst/>
              <a:gdLst>
                <a:gd name="T0" fmla="*/ 3 w 390"/>
                <a:gd name="T1" fmla="*/ 0 h 525"/>
                <a:gd name="T2" fmla="*/ 0 w 390"/>
                <a:gd name="T3" fmla="*/ 525 h 525"/>
                <a:gd name="T4" fmla="*/ 390 w 390"/>
                <a:gd name="T5" fmla="*/ 525 h 525"/>
                <a:gd name="T6" fmla="*/ 3 w 390"/>
                <a:gd name="T7" fmla="*/ 0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0" h="525">
                  <a:moveTo>
                    <a:pt x="3" y="0"/>
                  </a:moveTo>
                  <a:lnTo>
                    <a:pt x="0" y="525"/>
                  </a:lnTo>
                  <a:lnTo>
                    <a:pt x="390" y="525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7478" name="Freeform 86"/>
            <p:cNvSpPr>
              <a:spLocks/>
            </p:cNvSpPr>
            <p:nvPr/>
          </p:nvSpPr>
          <p:spPr bwMode="auto">
            <a:xfrm>
              <a:off x="1672" y="2351"/>
              <a:ext cx="387" cy="714"/>
            </a:xfrm>
            <a:custGeom>
              <a:avLst/>
              <a:gdLst>
                <a:gd name="T0" fmla="*/ 378 w 387"/>
                <a:gd name="T1" fmla="*/ 714 h 714"/>
                <a:gd name="T2" fmla="*/ 0 w 387"/>
                <a:gd name="T3" fmla="*/ 207 h 714"/>
                <a:gd name="T4" fmla="*/ 387 w 387"/>
                <a:gd name="T5" fmla="*/ 0 h 714"/>
                <a:gd name="T6" fmla="*/ 378 w 387"/>
                <a:gd name="T7" fmla="*/ 714 h 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7" h="714">
                  <a:moveTo>
                    <a:pt x="378" y="714"/>
                  </a:moveTo>
                  <a:lnTo>
                    <a:pt x="0" y="207"/>
                  </a:lnTo>
                  <a:lnTo>
                    <a:pt x="387" y="0"/>
                  </a:lnTo>
                  <a:lnTo>
                    <a:pt x="378" y="714"/>
                  </a:lnTo>
                  <a:close/>
                </a:path>
              </a:pathLst>
            </a:custGeom>
            <a:solidFill>
              <a:srgbClr val="00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FFFF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graphicFrame>
          <p:nvGraphicFramePr>
            <p:cNvPr id="187480" name="Object 88"/>
            <p:cNvGraphicFramePr>
              <a:graphicFrameLocks noChangeAspect="1"/>
            </p:cNvGraphicFramePr>
            <p:nvPr/>
          </p:nvGraphicFramePr>
          <p:xfrm>
            <a:off x="3263" y="2399"/>
            <a:ext cx="2045" cy="4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9" name="Equation" r:id="rId9" imgW="1917360" imgH="393480" progId="Equation.3">
                    <p:embed/>
                  </p:oleObj>
                </mc:Choice>
                <mc:Fallback>
                  <p:oleObj name="Equation" r:id="rId9" imgW="19173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3" y="2399"/>
                          <a:ext cx="2045" cy="4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6000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6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Heat capacity</a:t>
            </a:r>
          </a:p>
        </p:txBody>
      </p:sp>
      <p:grpSp>
        <p:nvGrpSpPr>
          <p:cNvPr id="189453" name="Group 13"/>
          <p:cNvGrpSpPr>
            <a:grpSpLocks/>
          </p:cNvGrpSpPr>
          <p:nvPr/>
        </p:nvGrpSpPr>
        <p:grpSpPr bwMode="auto">
          <a:xfrm>
            <a:off x="622300" y="2787650"/>
            <a:ext cx="5976938" cy="457200"/>
            <a:chOff x="392" y="1612"/>
            <a:chExt cx="3765" cy="288"/>
          </a:xfrm>
        </p:grpSpPr>
        <p:graphicFrame>
          <p:nvGraphicFramePr>
            <p:cNvPr id="189444" name="Object 4"/>
            <p:cNvGraphicFramePr>
              <a:graphicFrameLocks noChangeAspect="1"/>
            </p:cNvGraphicFramePr>
            <p:nvPr/>
          </p:nvGraphicFramePr>
          <p:xfrm>
            <a:off x="2773" y="1636"/>
            <a:ext cx="1384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0" name="Equation" r:id="rId3" imgW="2197080" imgH="406080" progId="Equation.3">
                    <p:embed/>
                  </p:oleObj>
                </mc:Choice>
                <mc:Fallback>
                  <p:oleObj name="Equation" r:id="rId3" imgW="219708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73" y="1636"/>
                          <a:ext cx="1384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9445" name="Text Box 5"/>
            <p:cNvSpPr txBox="1">
              <a:spLocks noChangeArrowheads="1"/>
            </p:cNvSpPr>
            <p:nvPr/>
          </p:nvSpPr>
          <p:spPr bwMode="auto">
            <a:xfrm>
              <a:off x="392" y="1612"/>
              <a:ext cx="2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Electrons + lattice (low T):</a:t>
              </a:r>
            </a:p>
          </p:txBody>
        </p:sp>
      </p:grpSp>
      <p:graphicFrame>
        <p:nvGraphicFramePr>
          <p:cNvPr id="189447" name="Object 7"/>
          <p:cNvGraphicFramePr>
            <a:graphicFrameLocks noChangeAspect="1"/>
          </p:cNvGraphicFramePr>
          <p:nvPr/>
        </p:nvGraphicFramePr>
        <p:xfrm>
          <a:off x="5095875" y="3209925"/>
          <a:ext cx="31242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5" imgW="3124080" imgH="723600" progId="Equation.3">
                  <p:embed/>
                </p:oleObj>
              </mc:Choice>
              <mc:Fallback>
                <p:oleObj name="Equation" r:id="rId5" imgW="312408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75" y="3209925"/>
                        <a:ext cx="31242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48" name="Object 8"/>
          <p:cNvGraphicFramePr>
            <a:graphicFrameLocks noChangeAspect="1"/>
          </p:cNvGraphicFramePr>
          <p:nvPr/>
        </p:nvGraphicFramePr>
        <p:xfrm>
          <a:off x="506413" y="4021138"/>
          <a:ext cx="364331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7" imgW="1879560" imgH="457200" progId="Equation.3">
                  <p:embed/>
                </p:oleObj>
              </mc:Choice>
              <mc:Fallback>
                <p:oleObj name="Equation" r:id="rId7" imgW="1879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4021138"/>
                        <a:ext cx="364331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43" name="Object 3"/>
          <p:cNvGraphicFramePr>
            <a:graphicFrameLocks noChangeAspect="1"/>
          </p:cNvGraphicFramePr>
          <p:nvPr/>
        </p:nvGraphicFramePr>
        <p:xfrm>
          <a:off x="2071688" y="1800225"/>
          <a:ext cx="5918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9" imgW="5918040" imgH="799920" progId="Equation.3">
                  <p:embed/>
                </p:oleObj>
              </mc:Choice>
              <mc:Fallback>
                <p:oleObj name="Equation" r:id="rId9" imgW="591804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1800225"/>
                        <a:ext cx="59182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50" name="Text Box 10"/>
          <p:cNvSpPr txBox="1">
            <a:spLocks noChangeArrowheads="1"/>
          </p:cNvSpPr>
          <p:nvPr/>
        </p:nvSpPr>
        <p:spPr bwMode="auto">
          <a:xfrm>
            <a:off x="708025" y="1344613"/>
            <a:ext cx="318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Electronic contribution</a:t>
            </a:r>
          </a:p>
        </p:txBody>
      </p:sp>
      <p:sp>
        <p:nvSpPr>
          <p:cNvPr id="189452" name="Text Box 12"/>
          <p:cNvSpPr txBox="1">
            <a:spLocks noChangeArrowheads="1"/>
          </p:cNvSpPr>
          <p:nvPr/>
        </p:nvSpPr>
        <p:spPr bwMode="auto">
          <a:xfrm>
            <a:off x="1693863" y="5145088"/>
            <a:ext cx="43053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/>
              <a:t>Periodic potential (band mass)</a:t>
            </a:r>
          </a:p>
          <a:p>
            <a:r>
              <a:rPr lang="en-US" altLang="en-US"/>
              <a:t>e-p interaction (polarons)</a:t>
            </a:r>
          </a:p>
          <a:p>
            <a:r>
              <a:rPr lang="en-US" altLang="en-US"/>
              <a:t>e-e interaction</a:t>
            </a:r>
          </a:p>
        </p:txBody>
      </p:sp>
      <p:sp>
        <p:nvSpPr>
          <p:cNvPr id="189454" name="Line 14"/>
          <p:cNvSpPr>
            <a:spLocks noChangeShapeType="1"/>
          </p:cNvSpPr>
          <p:nvPr/>
        </p:nvSpPr>
        <p:spPr bwMode="auto">
          <a:xfrm>
            <a:off x="1528763" y="4729163"/>
            <a:ext cx="228600" cy="4286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54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Heat capacity: Na &amp; K</a:t>
            </a:r>
          </a:p>
        </p:txBody>
      </p:sp>
      <p:pic>
        <p:nvPicPr>
          <p:cNvPr id="188419" name="Picture 3" descr="J:\home\paulvl\elheatc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803525"/>
            <a:ext cx="6127750" cy="3973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420" name="Picture 4" descr="J:\home\paulvl\elheatcapti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438275"/>
            <a:ext cx="8734425" cy="131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8421" name="Text Box 5"/>
          <p:cNvSpPr txBox="1">
            <a:spLocks noChangeArrowheads="1"/>
          </p:cNvSpPr>
          <p:nvPr/>
        </p:nvSpPr>
        <p:spPr bwMode="auto">
          <a:xfrm>
            <a:off x="6705600" y="4873625"/>
            <a:ext cx="183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m</a:t>
            </a:r>
            <a:r>
              <a:rPr lang="en-US" altLang="en-US" baseline="-25000"/>
              <a:t>th</a:t>
            </a:r>
            <a:r>
              <a:rPr lang="en-US" altLang="en-US"/>
              <a:t>=1.25 m</a:t>
            </a:r>
            <a:r>
              <a:rPr lang="en-US" altLang="en-US" baseline="-25000"/>
              <a:t>0</a:t>
            </a:r>
            <a:endParaRPr lang="en-US" altLang="en-US"/>
          </a:p>
        </p:txBody>
      </p:sp>
      <p:graphicFrame>
        <p:nvGraphicFramePr>
          <p:cNvPr id="188422" name="Object 6"/>
          <p:cNvGraphicFramePr>
            <a:graphicFrameLocks noChangeAspect="1"/>
          </p:cNvGraphicFramePr>
          <p:nvPr/>
        </p:nvGraphicFramePr>
        <p:xfrm>
          <a:off x="6807200" y="3432175"/>
          <a:ext cx="17018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5" imgW="1701720" imgH="393480" progId="Equation.3">
                  <p:embed/>
                </p:oleObj>
              </mc:Choice>
              <mc:Fallback>
                <p:oleObj name="Equation" r:id="rId5" imgW="1701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200" y="3432175"/>
                        <a:ext cx="17018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606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5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Previously</a:t>
            </a:r>
            <a:endParaRPr lang="en-U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009710" y="1889167"/>
            <a:ext cx="3972562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Heat conductivity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+mj-lt"/>
              </a:rPr>
              <a:t>Intro second quantization</a:t>
            </a:r>
          </a:p>
        </p:txBody>
      </p:sp>
    </p:spTree>
    <p:extLst>
      <p:ext uri="{BB962C8B-B14F-4D97-AF65-F5344CB8AC3E}">
        <p14:creationId xmlns:p14="http://schemas.microsoft.com/office/powerpoint/2010/main" val="29036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latin typeface="Symbol" pitchFamily="18" charset="2"/>
              </a:rPr>
              <a:t>g </a:t>
            </a:r>
            <a:r>
              <a:rPr lang="en-US" altLang="en-US"/>
              <a:t>&amp; thermal effective mass</a:t>
            </a:r>
            <a:endParaRPr lang="en-US" altLang="en-US">
              <a:latin typeface="Symbol" pitchFamily="18" charset="2"/>
            </a:endParaRPr>
          </a:p>
        </p:txBody>
      </p:sp>
      <p:graphicFrame>
        <p:nvGraphicFramePr>
          <p:cNvPr id="211017" name="Group 73"/>
          <p:cNvGraphicFramePr>
            <a:graphicFrameLocks noGrp="1"/>
          </p:cNvGraphicFramePr>
          <p:nvPr/>
        </p:nvGraphicFramePr>
        <p:xfrm>
          <a:off x="1524000" y="1397000"/>
          <a:ext cx="6096000" cy="506984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82563"/>
                <a:gridCol w="1463675"/>
                <a:gridCol w="1401762"/>
              </a:tblGrid>
              <a:tr h="4064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Element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Free e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ymbol" pitchFamily="18" charset="2"/>
                        </a:rPr>
                        <a:t>g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Expt.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Symbol" pitchFamily="18" charset="2"/>
                        </a:rPr>
                        <a:t>g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altLang="en-US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*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/m</a:t>
                      </a:r>
                      <a:r>
                        <a:rPr kumimoji="0" lang="en-US" alt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-4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 cal/mol K</a:t>
                      </a:r>
                      <a:r>
                        <a:rPr kumimoji="0" lang="en-US" alt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en-US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Cu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0.42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Bi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4.3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0.047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2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147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Today</a:t>
            </a:r>
            <a:endParaRPr lang="en-US" altLang="en-US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953798" y="21494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431635" y="180816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1616366" y="2380308"/>
            <a:ext cx="1284326" cy="494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 smtClean="0"/>
              <a:t> Metals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9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metal ?</a:t>
            </a:r>
          </a:p>
        </p:txBody>
      </p:sp>
      <p:sp>
        <p:nvSpPr>
          <p:cNvPr id="212995" name="Text Box 3"/>
          <p:cNvSpPr txBox="1">
            <a:spLocks noChangeArrowheads="1"/>
          </p:cNvSpPr>
          <p:nvPr/>
        </p:nvSpPr>
        <p:spPr bwMode="auto">
          <a:xfrm>
            <a:off x="365125" y="803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US" altLang="en-US"/>
          </a:p>
        </p:txBody>
      </p:sp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228600" y="1419225"/>
            <a:ext cx="6096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en-US" u="sng"/>
              <a:t>Electrical conductivity: </a:t>
            </a:r>
          </a:p>
          <a:p>
            <a:pPr eaLnBrk="0" hangingPunct="0"/>
            <a:r>
              <a:rPr lang="en-US" altLang="en-US"/>
              <a:t>	</a:t>
            </a:r>
            <a:r>
              <a:rPr lang="en-US" altLang="en-US">
                <a:latin typeface="Symbol" pitchFamily="18" charset="2"/>
              </a:rPr>
              <a:t>r</a:t>
            </a:r>
            <a:r>
              <a:rPr lang="en-US" altLang="en-US" baseline="-25000">
                <a:latin typeface="Symbol" pitchFamily="18" charset="2"/>
              </a:rPr>
              <a:t>300 K</a:t>
            </a:r>
            <a:r>
              <a:rPr lang="en-US" altLang="en-US"/>
              <a:t> ~ 1.7 (Cu) - 153 </a:t>
            </a:r>
            <a:r>
              <a:rPr lang="en-US" altLang="en-US">
                <a:latin typeface="Symbol" pitchFamily="18" charset="2"/>
              </a:rPr>
              <a:t>mW</a:t>
            </a:r>
            <a:r>
              <a:rPr lang="en-US" altLang="en-US">
                <a:cs typeface="Arial" pitchFamily="34" charset="0"/>
              </a:rPr>
              <a:t>·</a:t>
            </a:r>
            <a:r>
              <a:rPr lang="en-US" altLang="en-US"/>
              <a:t>cm (Pu)   </a:t>
            </a:r>
          </a:p>
        </p:txBody>
      </p:sp>
      <p:sp>
        <p:nvSpPr>
          <p:cNvPr id="212997" name="Rectangle 5"/>
          <p:cNvSpPr>
            <a:spLocks noChangeArrowheads="1"/>
          </p:cNvSpPr>
          <p:nvPr/>
        </p:nvSpPr>
        <p:spPr bwMode="auto">
          <a:xfrm>
            <a:off x="228600" y="3208338"/>
            <a:ext cx="8348663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u="sng"/>
              <a:t>Thermal conductivity:</a:t>
            </a:r>
          </a:p>
          <a:p>
            <a:pPr eaLnBrk="0" hangingPunct="0"/>
            <a:r>
              <a:rPr lang="en-US" altLang="en-US"/>
              <a:t>	Cu:  K</a:t>
            </a:r>
            <a:r>
              <a:rPr lang="en-US" altLang="en-US" baseline="-25000"/>
              <a:t>300 K</a:t>
            </a:r>
            <a:r>
              <a:rPr lang="en-US" altLang="en-US"/>
              <a:t> ~ 3.9 W/Kcm     Pu:   K</a:t>
            </a:r>
            <a:r>
              <a:rPr lang="en-US" altLang="en-US" baseline="-25000"/>
              <a:t>300 K</a:t>
            </a:r>
            <a:r>
              <a:rPr lang="en-US" altLang="en-US"/>
              <a:t> ~ 0.049 W/Kcm</a:t>
            </a:r>
          </a:p>
          <a:p>
            <a:pPr eaLnBrk="0" hangingPunct="0"/>
            <a:r>
              <a:rPr lang="en-US" altLang="en-US"/>
              <a:t>		</a:t>
            </a:r>
            <a:r>
              <a:rPr lang="en-US" altLang="en-US">
                <a:solidFill>
                  <a:srgbClr val="01FF2B"/>
                </a:solidFill>
              </a:rPr>
              <a:t>Wiedemann-Franz:    K/</a:t>
            </a:r>
            <a:r>
              <a:rPr lang="en-US" altLang="en-US">
                <a:solidFill>
                  <a:srgbClr val="01FF2B"/>
                </a:solidFill>
                <a:latin typeface="Symbol" pitchFamily="18" charset="2"/>
              </a:rPr>
              <a:t>s</a:t>
            </a:r>
            <a:r>
              <a:rPr lang="en-US" altLang="en-US">
                <a:solidFill>
                  <a:srgbClr val="01FF2B"/>
                </a:solidFill>
              </a:rPr>
              <a:t> = </a:t>
            </a:r>
            <a:r>
              <a:rPr lang="en-US" altLang="en-US">
                <a:solidFill>
                  <a:srgbClr val="01FF2B"/>
                </a:solidFill>
                <a:latin typeface="Symbol" pitchFamily="18" charset="2"/>
              </a:rPr>
              <a:t>a</a:t>
            </a:r>
            <a:r>
              <a:rPr lang="en-US" altLang="en-US">
                <a:solidFill>
                  <a:srgbClr val="01FF2B"/>
                </a:solidFill>
              </a:rPr>
              <a:t> T</a:t>
            </a:r>
            <a:endParaRPr lang="en-US" altLang="en-US">
              <a:solidFill>
                <a:srgbClr val="01FF2B"/>
              </a:solidFill>
              <a:latin typeface="Symbol" pitchFamily="18" charset="2"/>
            </a:endParaRPr>
          </a:p>
          <a:p>
            <a:pPr eaLnBrk="0" hangingPunct="0"/>
            <a:r>
              <a:rPr lang="en-US" altLang="en-US"/>
              <a:t>         	Quartz: K ~ 0.13 W/Kcm    NaCl:   K ~ 0.27 W/Kcm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8194675" y="2965450"/>
            <a:ext cx="369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T</a:t>
            </a:r>
          </a:p>
        </p:txBody>
      </p:sp>
      <p:sp>
        <p:nvSpPr>
          <p:cNvPr id="212999" name="Rectangle 7"/>
          <p:cNvSpPr>
            <a:spLocks noChangeArrowheads="1"/>
          </p:cNvSpPr>
          <p:nvPr/>
        </p:nvSpPr>
        <p:spPr bwMode="auto">
          <a:xfrm>
            <a:off x="6148388" y="1517650"/>
            <a:ext cx="350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>
                <a:latin typeface="Symbol" pitchFamily="18" charset="2"/>
              </a:rPr>
              <a:t>r</a:t>
            </a:r>
          </a:p>
        </p:txBody>
      </p:sp>
      <p:grpSp>
        <p:nvGrpSpPr>
          <p:cNvPr id="213000" name="Group 8"/>
          <p:cNvGrpSpPr>
            <a:grpSpLocks/>
          </p:cNvGrpSpPr>
          <p:nvPr/>
        </p:nvGrpSpPr>
        <p:grpSpPr bwMode="auto">
          <a:xfrm>
            <a:off x="6557963" y="1517650"/>
            <a:ext cx="2209800" cy="1447800"/>
            <a:chOff x="1152" y="1056"/>
            <a:chExt cx="1392" cy="912"/>
          </a:xfrm>
        </p:grpSpPr>
        <p:grpSp>
          <p:nvGrpSpPr>
            <p:cNvPr id="213001" name="Group 9"/>
            <p:cNvGrpSpPr>
              <a:grpSpLocks/>
            </p:cNvGrpSpPr>
            <p:nvPr/>
          </p:nvGrpSpPr>
          <p:grpSpPr bwMode="auto">
            <a:xfrm>
              <a:off x="1152" y="1056"/>
              <a:ext cx="1296" cy="912"/>
              <a:chOff x="1152" y="1680"/>
              <a:chExt cx="1296" cy="912"/>
            </a:xfrm>
          </p:grpSpPr>
          <p:sp>
            <p:nvSpPr>
              <p:cNvPr id="213002" name="Line 10"/>
              <p:cNvSpPr>
                <a:spLocks noChangeShapeType="1"/>
              </p:cNvSpPr>
              <p:nvPr/>
            </p:nvSpPr>
            <p:spPr bwMode="auto">
              <a:xfrm>
                <a:off x="1152" y="1680"/>
                <a:ext cx="0" cy="91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213003" name="Line 11"/>
              <p:cNvSpPr>
                <a:spLocks noChangeShapeType="1"/>
              </p:cNvSpPr>
              <p:nvPr/>
            </p:nvSpPr>
            <p:spPr bwMode="auto">
              <a:xfrm>
                <a:off x="1152" y="2592"/>
                <a:ext cx="1296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213004" name="Freeform 12"/>
            <p:cNvSpPr>
              <a:spLocks/>
            </p:cNvSpPr>
            <p:nvPr/>
          </p:nvSpPr>
          <p:spPr bwMode="auto">
            <a:xfrm>
              <a:off x="1152" y="1200"/>
              <a:ext cx="1392" cy="456"/>
            </a:xfrm>
            <a:custGeom>
              <a:avLst/>
              <a:gdLst>
                <a:gd name="T0" fmla="*/ 0 w 1392"/>
                <a:gd name="T1" fmla="*/ 432 h 456"/>
                <a:gd name="T2" fmla="*/ 624 w 1392"/>
                <a:gd name="T3" fmla="*/ 384 h 456"/>
                <a:gd name="T4" fmla="*/ 1392 w 1392"/>
                <a:gd name="T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92" h="456">
                  <a:moveTo>
                    <a:pt x="0" y="432"/>
                  </a:moveTo>
                  <a:cubicBezTo>
                    <a:pt x="196" y="444"/>
                    <a:pt x="392" y="456"/>
                    <a:pt x="624" y="384"/>
                  </a:cubicBezTo>
                  <a:cubicBezTo>
                    <a:pt x="856" y="312"/>
                    <a:pt x="1124" y="156"/>
                    <a:pt x="1392" y="0"/>
                  </a:cubicBezTo>
                </a:path>
              </a:pathLst>
            </a:cu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13005" name="Rectangle 13"/>
          <p:cNvSpPr>
            <a:spLocks noChangeArrowheads="1"/>
          </p:cNvSpPr>
          <p:nvPr/>
        </p:nvSpPr>
        <p:spPr bwMode="auto">
          <a:xfrm>
            <a:off x="6713538" y="1260475"/>
            <a:ext cx="1666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Low T:</a:t>
            </a:r>
          </a:p>
          <a:p>
            <a:pPr eaLnBrk="0" hangingPunct="0"/>
            <a:r>
              <a:rPr lang="en-US" altLang="en-US"/>
              <a:t>r = r</a:t>
            </a:r>
            <a:r>
              <a:rPr lang="en-US" altLang="en-US" baseline="-25000"/>
              <a:t>0 </a:t>
            </a:r>
            <a:r>
              <a:rPr lang="en-US" altLang="en-US"/>
              <a:t>+ AT</a:t>
            </a:r>
            <a:r>
              <a:rPr lang="en-US" altLang="en-US" baseline="30000"/>
              <a:t>2</a:t>
            </a:r>
            <a:endParaRPr lang="en-US" altLang="en-US"/>
          </a:p>
        </p:txBody>
      </p:sp>
      <p:sp>
        <p:nvSpPr>
          <p:cNvPr id="213006" name="Rectangle 14"/>
          <p:cNvSpPr>
            <a:spLocks noChangeArrowheads="1"/>
          </p:cNvSpPr>
          <p:nvPr/>
        </p:nvSpPr>
        <p:spPr bwMode="auto">
          <a:xfrm>
            <a:off x="228600" y="5026025"/>
            <a:ext cx="64579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u="sng"/>
              <a:t>Reflectivity:</a:t>
            </a:r>
          </a:p>
          <a:p>
            <a:pPr eaLnBrk="0" hangingPunct="0"/>
            <a:r>
              <a:rPr lang="en-US" altLang="en-US"/>
              <a:t>	Highly reflecting upto plasma-frequency</a:t>
            </a:r>
          </a:p>
          <a:p>
            <a:pPr eaLnBrk="0" hangingPunct="0"/>
            <a:endParaRPr lang="en-US" altLang="en-US"/>
          </a:p>
          <a:p>
            <a:pPr eaLnBrk="0" hangingPunct="0"/>
            <a:r>
              <a:rPr lang="en-US" altLang="en-US">
                <a:latin typeface="Symbol" pitchFamily="18" charset="2"/>
              </a:rPr>
              <a:t>	w</a:t>
            </a:r>
            <a:r>
              <a:rPr lang="en-US" altLang="en-US" baseline="-25000"/>
              <a:t> </a:t>
            </a:r>
            <a:r>
              <a:rPr lang="en-US" altLang="en-US"/>
              <a:t>  &lt; 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 baseline="-25000"/>
              <a:t>p      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 baseline="-25000"/>
              <a:t>p</a:t>
            </a:r>
            <a:r>
              <a:rPr lang="en-US" altLang="en-US" baseline="30000"/>
              <a:t>2</a:t>
            </a:r>
            <a:r>
              <a:rPr lang="en-US" altLang="en-US"/>
              <a:t> = 4 </a:t>
            </a:r>
            <a:r>
              <a:rPr lang="en-US" altLang="en-US">
                <a:latin typeface="Symbol" pitchFamily="18" charset="2"/>
              </a:rPr>
              <a:t>p</a:t>
            </a:r>
            <a:r>
              <a:rPr lang="en-US" altLang="en-US"/>
              <a:t> n e</a:t>
            </a:r>
            <a:r>
              <a:rPr lang="en-US" altLang="en-US" baseline="30000"/>
              <a:t>2 </a:t>
            </a:r>
            <a:r>
              <a:rPr lang="en-US" altLang="en-US"/>
              <a:t>/ m</a:t>
            </a:r>
          </a:p>
        </p:txBody>
      </p:sp>
    </p:spTree>
    <p:extLst>
      <p:ext uri="{BB962C8B-B14F-4D97-AF65-F5344CB8AC3E}">
        <p14:creationId xmlns:p14="http://schemas.microsoft.com/office/powerpoint/2010/main" val="66619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5425" y="2854325"/>
            <a:ext cx="8693150" cy="1143000"/>
          </a:xfrm>
        </p:spPr>
        <p:txBody>
          <a:bodyPr/>
          <a:lstStyle/>
          <a:p>
            <a:r>
              <a:rPr lang="en-US" altLang="en-US" sz="9600"/>
              <a:t>FREE</a:t>
            </a:r>
            <a:br>
              <a:rPr lang="en-US" altLang="en-US" sz="9600"/>
            </a:br>
            <a:r>
              <a:rPr lang="en-US" altLang="en-US" sz="9600"/>
              <a:t>ELECTRON</a:t>
            </a:r>
            <a:br>
              <a:rPr lang="en-US" altLang="en-US" sz="9600"/>
            </a:br>
            <a:r>
              <a:rPr lang="en-US" altLang="en-US" sz="9600"/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1495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FEM, overview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557213" y="2057400"/>
            <a:ext cx="8091487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 sz="2800" dirty="0"/>
              <a:t> Free electron model (</a:t>
            </a:r>
            <a:r>
              <a:rPr lang="en-US" altLang="en-US" sz="2800" dirty="0" err="1"/>
              <a:t>Drude</a:t>
            </a:r>
            <a:r>
              <a:rPr lang="en-US" altLang="en-US" sz="2800" dirty="0"/>
              <a:t>, </a:t>
            </a:r>
            <a:r>
              <a:rPr lang="en-US" altLang="en-US" sz="2800" u="sng" dirty="0" err="1"/>
              <a:t>Sommerfeld</a:t>
            </a:r>
            <a:r>
              <a:rPr lang="en-US" altLang="en-US" sz="2800" dirty="0"/>
              <a:t> theory)</a:t>
            </a:r>
            <a:br>
              <a:rPr lang="en-US" altLang="en-US" sz="2800" dirty="0"/>
            </a:br>
            <a:r>
              <a:rPr lang="en-US" altLang="en-US" sz="1200" dirty="0"/>
              <a:t> </a:t>
            </a:r>
            <a:endParaRPr lang="en-US" altLang="en-US" sz="2800" dirty="0"/>
          </a:p>
          <a:p>
            <a:pPr algn="l">
              <a:buFontTx/>
              <a:buChar char="•"/>
            </a:pPr>
            <a:r>
              <a:rPr lang="en-US" altLang="en-US" sz="2800" dirty="0"/>
              <a:t> Statistics and density of states</a:t>
            </a:r>
            <a:br>
              <a:rPr lang="en-US" altLang="en-US" sz="2800" dirty="0"/>
            </a:br>
            <a:r>
              <a:rPr lang="en-US" altLang="en-US" sz="1200" dirty="0"/>
              <a:t> </a:t>
            </a:r>
            <a:endParaRPr lang="en-US" altLang="en-US" sz="2800" dirty="0"/>
          </a:p>
          <a:p>
            <a:pPr algn="l">
              <a:buFontTx/>
              <a:buChar char="•"/>
            </a:pPr>
            <a:r>
              <a:rPr lang="en-US" altLang="en-US" sz="2800" dirty="0"/>
              <a:t> Heat capacity</a:t>
            </a:r>
            <a:br>
              <a:rPr lang="en-US" altLang="en-US" sz="2800" dirty="0"/>
            </a:br>
            <a:r>
              <a:rPr lang="en-US" altLang="en-US" sz="1200" dirty="0"/>
              <a:t> </a:t>
            </a:r>
            <a:endParaRPr lang="en-US" altLang="en-US" sz="2800" dirty="0"/>
          </a:p>
          <a:p>
            <a:pPr algn="l">
              <a:buFontTx/>
              <a:buChar char="•"/>
            </a:pPr>
            <a:r>
              <a:rPr lang="en-US" altLang="en-US" sz="2800" dirty="0"/>
              <a:t> Electrical conductivity (Ohm’s law)</a:t>
            </a:r>
            <a:br>
              <a:rPr lang="en-US" altLang="en-US" sz="2800" dirty="0"/>
            </a:br>
            <a:r>
              <a:rPr lang="en-US" altLang="en-US" sz="1200" dirty="0"/>
              <a:t> </a:t>
            </a:r>
            <a:endParaRPr lang="en-US" altLang="en-US" sz="2800" dirty="0"/>
          </a:p>
          <a:p>
            <a:pPr algn="l">
              <a:buFontTx/>
              <a:buChar char="•"/>
            </a:pPr>
            <a:r>
              <a:rPr lang="en-US" altLang="en-US" sz="2800" dirty="0"/>
              <a:t> Influence of a magnetic field (Hall effect)</a:t>
            </a:r>
            <a:br>
              <a:rPr lang="en-US" altLang="en-US" sz="2800" dirty="0"/>
            </a:br>
            <a:r>
              <a:rPr lang="en-US" altLang="en-US" sz="1200" dirty="0"/>
              <a:t> </a:t>
            </a:r>
            <a:endParaRPr lang="en-US" altLang="en-US" sz="2800" dirty="0"/>
          </a:p>
          <a:p>
            <a:pPr algn="l">
              <a:buFontTx/>
              <a:buChar char="•"/>
            </a:pPr>
            <a:r>
              <a:rPr lang="en-US" altLang="en-US" sz="2800" dirty="0"/>
              <a:t> Thermal conductivity and </a:t>
            </a:r>
            <a:r>
              <a:rPr lang="en-US" altLang="en-US" sz="2800" dirty="0" err="1"/>
              <a:t>Wiedemann</a:t>
            </a:r>
            <a:r>
              <a:rPr lang="en-US" altLang="en-US" sz="2800" dirty="0"/>
              <a:t>-Franz law</a:t>
            </a:r>
          </a:p>
        </p:txBody>
      </p:sp>
    </p:spTree>
    <p:extLst>
      <p:ext uri="{BB962C8B-B14F-4D97-AF65-F5344CB8AC3E}">
        <p14:creationId xmlns:p14="http://schemas.microsoft.com/office/powerpoint/2010/main" val="385378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Electrons in metals</a:t>
            </a:r>
          </a:p>
        </p:txBody>
      </p:sp>
      <p:sp>
        <p:nvSpPr>
          <p:cNvPr id="202755" name="Text Box 3"/>
          <p:cNvSpPr txBox="1">
            <a:spLocks noChangeArrowheads="1"/>
          </p:cNvSpPr>
          <p:nvPr/>
        </p:nvSpPr>
        <p:spPr bwMode="auto">
          <a:xfrm>
            <a:off x="209550" y="2043113"/>
            <a:ext cx="880882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/>
              <a:t>P. </a:t>
            </a:r>
            <a:r>
              <a:rPr lang="en-US" altLang="en-US" dirty="0" err="1"/>
              <a:t>Drude</a:t>
            </a:r>
            <a:r>
              <a:rPr lang="en-US" altLang="en-US" dirty="0"/>
              <a:t>: 1900 kinetic gas theory of electrons, classical</a:t>
            </a:r>
          </a:p>
          <a:p>
            <a:pPr algn="l"/>
            <a:r>
              <a:rPr lang="en-US" altLang="en-US" dirty="0"/>
              <a:t>		Maxwell-Boltzmann distribution</a:t>
            </a:r>
          </a:p>
          <a:p>
            <a:pPr algn="l"/>
            <a:r>
              <a:rPr lang="en-US" altLang="en-US" dirty="0"/>
              <a:t>		independent electrons</a:t>
            </a:r>
          </a:p>
          <a:p>
            <a:pPr algn="l"/>
            <a:r>
              <a:rPr lang="en-US" altLang="en-US" dirty="0"/>
              <a:t>		free electrons</a:t>
            </a:r>
          </a:p>
          <a:p>
            <a:pPr algn="l"/>
            <a:r>
              <a:rPr lang="en-US" altLang="en-US" dirty="0"/>
              <a:t>		scattering from ion cores (relaxation time approx.)</a:t>
            </a:r>
          </a:p>
          <a:p>
            <a:pPr algn="l"/>
            <a:r>
              <a:rPr lang="en-US" altLang="en-US" dirty="0"/>
              <a:t>A. </a:t>
            </a:r>
            <a:r>
              <a:rPr lang="en-US" altLang="en-US" dirty="0" err="1"/>
              <a:t>Sommerfeld</a:t>
            </a:r>
            <a:r>
              <a:rPr lang="en-US" altLang="en-US" dirty="0"/>
              <a:t>: 1928</a:t>
            </a:r>
          </a:p>
          <a:p>
            <a:pPr algn="l"/>
            <a:r>
              <a:rPr lang="en-US" altLang="en-US" dirty="0"/>
              <a:t>		Fermi-Dirac statistics</a:t>
            </a:r>
          </a:p>
          <a:p>
            <a:pPr algn="l"/>
            <a:r>
              <a:rPr lang="en-US" altLang="en-US" dirty="0"/>
              <a:t>F. Bloch’s theorem: 1928</a:t>
            </a:r>
          </a:p>
          <a:p>
            <a:pPr algn="l"/>
            <a:r>
              <a:rPr lang="en-US" altLang="en-US" dirty="0"/>
              <a:t>		Bloch electrons</a:t>
            </a:r>
          </a:p>
          <a:p>
            <a:pPr algn="l"/>
            <a:r>
              <a:rPr lang="en-US" altLang="en-US" dirty="0"/>
              <a:t>L.D. Landau: 1957</a:t>
            </a:r>
          </a:p>
          <a:p>
            <a:pPr algn="l"/>
            <a:r>
              <a:rPr lang="en-US" altLang="en-US" dirty="0"/>
              <a:t>		Interacting electrons (Fermi liquid theory)</a:t>
            </a:r>
          </a:p>
          <a:p>
            <a:pPr algn="l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66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Free electron approximation</a:t>
            </a:r>
          </a:p>
        </p:txBody>
      </p:sp>
      <p:sp>
        <p:nvSpPr>
          <p:cNvPr id="179262" name="AutoShape 62"/>
          <p:cNvSpPr>
            <a:spLocks noChangeArrowheads="1"/>
          </p:cNvSpPr>
          <p:nvPr/>
        </p:nvSpPr>
        <p:spPr bwMode="auto">
          <a:xfrm>
            <a:off x="4098925" y="2617788"/>
            <a:ext cx="871538" cy="4286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pSp>
        <p:nvGrpSpPr>
          <p:cNvPr id="179269" name="Group 69"/>
          <p:cNvGrpSpPr>
            <a:grpSpLocks/>
          </p:cNvGrpSpPr>
          <p:nvPr/>
        </p:nvGrpSpPr>
        <p:grpSpPr bwMode="auto">
          <a:xfrm>
            <a:off x="12700" y="1852613"/>
            <a:ext cx="3617913" cy="1957387"/>
            <a:chOff x="8" y="1167"/>
            <a:chExt cx="2279" cy="1233"/>
          </a:xfrm>
        </p:grpSpPr>
        <p:grpSp>
          <p:nvGrpSpPr>
            <p:cNvPr id="179251" name="Group 51"/>
            <p:cNvGrpSpPr>
              <a:grpSpLocks/>
            </p:cNvGrpSpPr>
            <p:nvPr/>
          </p:nvGrpSpPr>
          <p:grpSpPr bwMode="auto">
            <a:xfrm>
              <a:off x="359" y="1167"/>
              <a:ext cx="1928" cy="1233"/>
              <a:chOff x="1033" y="873"/>
              <a:chExt cx="3937" cy="2572"/>
            </a:xfrm>
          </p:grpSpPr>
          <p:grpSp>
            <p:nvGrpSpPr>
              <p:cNvPr id="179250" name="Group 50"/>
              <p:cNvGrpSpPr>
                <a:grpSpLocks/>
              </p:cNvGrpSpPr>
              <p:nvPr/>
            </p:nvGrpSpPr>
            <p:grpSpPr bwMode="auto">
              <a:xfrm>
                <a:off x="1465" y="1935"/>
                <a:ext cx="3073" cy="1510"/>
                <a:chOff x="1465" y="1935"/>
                <a:chExt cx="3073" cy="1510"/>
              </a:xfrm>
            </p:grpSpPr>
            <p:sp>
              <p:nvSpPr>
                <p:cNvPr id="179244" name="Freeform 44"/>
                <p:cNvSpPr>
                  <a:spLocks/>
                </p:cNvSpPr>
                <p:nvPr/>
              </p:nvSpPr>
              <p:spPr bwMode="auto">
                <a:xfrm>
                  <a:off x="1465" y="1935"/>
                  <a:ext cx="708" cy="1510"/>
                </a:xfrm>
                <a:custGeom>
                  <a:avLst/>
                  <a:gdLst>
                    <a:gd name="T0" fmla="*/ 0 w 4244"/>
                    <a:gd name="T1" fmla="*/ 9057 h 9057"/>
                    <a:gd name="T2" fmla="*/ 30 w 4244"/>
                    <a:gd name="T3" fmla="*/ 8833 h 9057"/>
                    <a:gd name="T4" fmla="*/ 270 w 4244"/>
                    <a:gd name="T5" fmla="*/ 5999 h 9057"/>
                    <a:gd name="T6" fmla="*/ 508 w 4244"/>
                    <a:gd name="T7" fmla="*/ 3726 h 9057"/>
                    <a:gd name="T8" fmla="*/ 746 w 4244"/>
                    <a:gd name="T9" fmla="*/ 2232 h 9057"/>
                    <a:gd name="T10" fmla="*/ 985 w 4244"/>
                    <a:gd name="T11" fmla="*/ 1295 h 9057"/>
                    <a:gd name="T12" fmla="*/ 1224 w 4244"/>
                    <a:gd name="T13" fmla="*/ 706 h 9057"/>
                    <a:gd name="T14" fmla="*/ 1462 w 4244"/>
                    <a:gd name="T15" fmla="*/ 341 h 9057"/>
                    <a:gd name="T16" fmla="*/ 1701 w 4244"/>
                    <a:gd name="T17" fmla="*/ 124 h 9057"/>
                    <a:gd name="T18" fmla="*/ 1940 w 4244"/>
                    <a:gd name="T19" fmla="*/ 17 h 9057"/>
                    <a:gd name="T20" fmla="*/ 2178 w 4244"/>
                    <a:gd name="T21" fmla="*/ 0 h 9057"/>
                    <a:gd name="T22" fmla="*/ 2417 w 4244"/>
                    <a:gd name="T23" fmla="*/ 68 h 9057"/>
                    <a:gd name="T24" fmla="*/ 2655 w 4244"/>
                    <a:gd name="T25" fmla="*/ 233 h 9057"/>
                    <a:gd name="T26" fmla="*/ 2894 w 4244"/>
                    <a:gd name="T27" fmla="*/ 520 h 9057"/>
                    <a:gd name="T28" fmla="*/ 3132 w 4244"/>
                    <a:gd name="T29" fmla="*/ 982 h 9057"/>
                    <a:gd name="T30" fmla="*/ 3371 w 4244"/>
                    <a:gd name="T31" fmla="*/ 1708 h 9057"/>
                    <a:gd name="T32" fmla="*/ 3610 w 4244"/>
                    <a:gd name="T33" fmla="*/ 2860 h 9057"/>
                    <a:gd name="T34" fmla="*/ 3848 w 4244"/>
                    <a:gd name="T35" fmla="*/ 4666 h 9057"/>
                    <a:gd name="T36" fmla="*/ 4087 w 4244"/>
                    <a:gd name="T37" fmla="*/ 7272 h 9057"/>
                    <a:gd name="T38" fmla="*/ 4244 w 4244"/>
                    <a:gd name="T39" fmla="*/ 9057 h 90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244" h="9057">
                      <a:moveTo>
                        <a:pt x="0" y="9057"/>
                      </a:moveTo>
                      <a:lnTo>
                        <a:pt x="30" y="8833"/>
                      </a:lnTo>
                      <a:lnTo>
                        <a:pt x="270" y="5999"/>
                      </a:lnTo>
                      <a:lnTo>
                        <a:pt x="508" y="3726"/>
                      </a:lnTo>
                      <a:lnTo>
                        <a:pt x="746" y="2232"/>
                      </a:lnTo>
                      <a:lnTo>
                        <a:pt x="985" y="1295"/>
                      </a:lnTo>
                      <a:lnTo>
                        <a:pt x="1224" y="706"/>
                      </a:lnTo>
                      <a:lnTo>
                        <a:pt x="1462" y="341"/>
                      </a:lnTo>
                      <a:lnTo>
                        <a:pt x="1701" y="124"/>
                      </a:lnTo>
                      <a:lnTo>
                        <a:pt x="1940" y="17"/>
                      </a:lnTo>
                      <a:lnTo>
                        <a:pt x="2178" y="0"/>
                      </a:lnTo>
                      <a:lnTo>
                        <a:pt x="2417" y="68"/>
                      </a:lnTo>
                      <a:lnTo>
                        <a:pt x="2655" y="233"/>
                      </a:lnTo>
                      <a:lnTo>
                        <a:pt x="2894" y="520"/>
                      </a:lnTo>
                      <a:lnTo>
                        <a:pt x="3132" y="982"/>
                      </a:lnTo>
                      <a:lnTo>
                        <a:pt x="3371" y="1708"/>
                      </a:lnTo>
                      <a:lnTo>
                        <a:pt x="3610" y="2860"/>
                      </a:lnTo>
                      <a:lnTo>
                        <a:pt x="3848" y="4666"/>
                      </a:lnTo>
                      <a:lnTo>
                        <a:pt x="4087" y="7272"/>
                      </a:lnTo>
                      <a:lnTo>
                        <a:pt x="4244" y="9057"/>
                      </a:ln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79245" name="Freeform 45"/>
                <p:cNvSpPr>
                  <a:spLocks/>
                </p:cNvSpPr>
                <p:nvPr/>
              </p:nvSpPr>
              <p:spPr bwMode="auto">
                <a:xfrm>
                  <a:off x="2255" y="1949"/>
                  <a:ext cx="705" cy="1496"/>
                </a:xfrm>
                <a:custGeom>
                  <a:avLst/>
                  <a:gdLst>
                    <a:gd name="T0" fmla="*/ 0 w 4234"/>
                    <a:gd name="T1" fmla="*/ 8976 h 8976"/>
                    <a:gd name="T2" fmla="*/ 68 w 4234"/>
                    <a:gd name="T3" fmla="*/ 8368 h 8976"/>
                    <a:gd name="T4" fmla="*/ 306 w 4234"/>
                    <a:gd name="T5" fmla="*/ 5554 h 8976"/>
                    <a:gd name="T6" fmla="*/ 545 w 4234"/>
                    <a:gd name="T7" fmla="*/ 3432 h 8976"/>
                    <a:gd name="T8" fmla="*/ 783 w 4234"/>
                    <a:gd name="T9" fmla="*/ 2057 h 8976"/>
                    <a:gd name="T10" fmla="*/ 1022 w 4234"/>
                    <a:gd name="T11" fmla="*/ 1192 h 8976"/>
                    <a:gd name="T12" fmla="*/ 1261 w 4234"/>
                    <a:gd name="T13" fmla="*/ 645 h 8976"/>
                    <a:gd name="T14" fmla="*/ 1499 w 4234"/>
                    <a:gd name="T15" fmla="*/ 304 h 8976"/>
                    <a:gd name="T16" fmla="*/ 1738 w 4234"/>
                    <a:gd name="T17" fmla="*/ 103 h 8976"/>
                    <a:gd name="T18" fmla="*/ 1976 w 4234"/>
                    <a:gd name="T19" fmla="*/ 7 h 8976"/>
                    <a:gd name="T20" fmla="*/ 2215 w 4234"/>
                    <a:gd name="T21" fmla="*/ 0 h 8976"/>
                    <a:gd name="T22" fmla="*/ 2454 w 4234"/>
                    <a:gd name="T23" fmla="*/ 81 h 8976"/>
                    <a:gd name="T24" fmla="*/ 2692 w 4234"/>
                    <a:gd name="T25" fmla="*/ 261 h 8976"/>
                    <a:gd name="T26" fmla="*/ 2931 w 4234"/>
                    <a:gd name="T27" fmla="*/ 572 h 8976"/>
                    <a:gd name="T28" fmla="*/ 3169 w 4234"/>
                    <a:gd name="T29" fmla="*/ 1073 h 8976"/>
                    <a:gd name="T30" fmla="*/ 3408 w 4234"/>
                    <a:gd name="T31" fmla="*/ 1865 h 8976"/>
                    <a:gd name="T32" fmla="*/ 3646 w 4234"/>
                    <a:gd name="T33" fmla="*/ 3122 h 8976"/>
                    <a:gd name="T34" fmla="*/ 3884 w 4234"/>
                    <a:gd name="T35" fmla="*/ 5084 h 8976"/>
                    <a:gd name="T36" fmla="*/ 4123 w 4234"/>
                    <a:gd name="T37" fmla="*/ 7811 h 8976"/>
                    <a:gd name="T38" fmla="*/ 4234 w 4234"/>
                    <a:gd name="T39" fmla="*/ 8976 h 89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234" h="8976">
                      <a:moveTo>
                        <a:pt x="0" y="8976"/>
                      </a:moveTo>
                      <a:lnTo>
                        <a:pt x="68" y="8368"/>
                      </a:lnTo>
                      <a:lnTo>
                        <a:pt x="306" y="5554"/>
                      </a:lnTo>
                      <a:lnTo>
                        <a:pt x="545" y="3432"/>
                      </a:lnTo>
                      <a:lnTo>
                        <a:pt x="783" y="2057"/>
                      </a:lnTo>
                      <a:lnTo>
                        <a:pt x="1022" y="1192"/>
                      </a:lnTo>
                      <a:lnTo>
                        <a:pt x="1261" y="645"/>
                      </a:lnTo>
                      <a:lnTo>
                        <a:pt x="1499" y="304"/>
                      </a:lnTo>
                      <a:lnTo>
                        <a:pt x="1738" y="103"/>
                      </a:lnTo>
                      <a:lnTo>
                        <a:pt x="1976" y="7"/>
                      </a:lnTo>
                      <a:lnTo>
                        <a:pt x="2215" y="0"/>
                      </a:lnTo>
                      <a:lnTo>
                        <a:pt x="2454" y="81"/>
                      </a:lnTo>
                      <a:lnTo>
                        <a:pt x="2692" y="261"/>
                      </a:lnTo>
                      <a:lnTo>
                        <a:pt x="2931" y="572"/>
                      </a:lnTo>
                      <a:lnTo>
                        <a:pt x="3169" y="1073"/>
                      </a:lnTo>
                      <a:lnTo>
                        <a:pt x="3408" y="1865"/>
                      </a:lnTo>
                      <a:lnTo>
                        <a:pt x="3646" y="3122"/>
                      </a:lnTo>
                      <a:lnTo>
                        <a:pt x="3884" y="5084"/>
                      </a:lnTo>
                      <a:lnTo>
                        <a:pt x="4123" y="7811"/>
                      </a:lnTo>
                      <a:lnTo>
                        <a:pt x="4234" y="8976"/>
                      </a:ln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79246" name="Freeform 46"/>
                <p:cNvSpPr>
                  <a:spLocks/>
                </p:cNvSpPr>
                <p:nvPr/>
              </p:nvSpPr>
              <p:spPr bwMode="auto">
                <a:xfrm>
                  <a:off x="3042" y="1949"/>
                  <a:ext cx="706" cy="1496"/>
                </a:xfrm>
                <a:custGeom>
                  <a:avLst/>
                  <a:gdLst>
                    <a:gd name="T0" fmla="*/ 0 w 4235"/>
                    <a:gd name="T1" fmla="*/ 8976 h 8976"/>
                    <a:gd name="T2" fmla="*/ 111 w 4235"/>
                    <a:gd name="T3" fmla="*/ 7811 h 8976"/>
                    <a:gd name="T4" fmla="*/ 350 w 4235"/>
                    <a:gd name="T5" fmla="*/ 5084 h 8976"/>
                    <a:gd name="T6" fmla="*/ 589 w 4235"/>
                    <a:gd name="T7" fmla="*/ 3122 h 8976"/>
                    <a:gd name="T8" fmla="*/ 827 w 4235"/>
                    <a:gd name="T9" fmla="*/ 1865 h 8976"/>
                    <a:gd name="T10" fmla="*/ 1066 w 4235"/>
                    <a:gd name="T11" fmla="*/ 1073 h 8976"/>
                    <a:gd name="T12" fmla="*/ 1304 w 4235"/>
                    <a:gd name="T13" fmla="*/ 572 h 8976"/>
                    <a:gd name="T14" fmla="*/ 1543 w 4235"/>
                    <a:gd name="T15" fmla="*/ 261 h 8976"/>
                    <a:gd name="T16" fmla="*/ 1782 w 4235"/>
                    <a:gd name="T17" fmla="*/ 81 h 8976"/>
                    <a:gd name="T18" fmla="*/ 2020 w 4235"/>
                    <a:gd name="T19" fmla="*/ 0 h 8976"/>
                    <a:gd name="T20" fmla="*/ 2259 w 4235"/>
                    <a:gd name="T21" fmla="*/ 7 h 8976"/>
                    <a:gd name="T22" fmla="*/ 2497 w 4235"/>
                    <a:gd name="T23" fmla="*/ 103 h 8976"/>
                    <a:gd name="T24" fmla="*/ 2736 w 4235"/>
                    <a:gd name="T25" fmla="*/ 304 h 8976"/>
                    <a:gd name="T26" fmla="*/ 2974 w 4235"/>
                    <a:gd name="T27" fmla="*/ 645 h 8976"/>
                    <a:gd name="T28" fmla="*/ 3213 w 4235"/>
                    <a:gd name="T29" fmla="*/ 1192 h 8976"/>
                    <a:gd name="T30" fmla="*/ 3452 w 4235"/>
                    <a:gd name="T31" fmla="*/ 2057 h 8976"/>
                    <a:gd name="T32" fmla="*/ 3690 w 4235"/>
                    <a:gd name="T33" fmla="*/ 3432 h 8976"/>
                    <a:gd name="T34" fmla="*/ 3929 w 4235"/>
                    <a:gd name="T35" fmla="*/ 5554 h 8976"/>
                    <a:gd name="T36" fmla="*/ 4168 w 4235"/>
                    <a:gd name="T37" fmla="*/ 8368 h 8976"/>
                    <a:gd name="T38" fmla="*/ 4235 w 4235"/>
                    <a:gd name="T39" fmla="*/ 8976 h 89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235" h="8976">
                      <a:moveTo>
                        <a:pt x="0" y="8976"/>
                      </a:moveTo>
                      <a:lnTo>
                        <a:pt x="111" y="7811"/>
                      </a:lnTo>
                      <a:lnTo>
                        <a:pt x="350" y="5084"/>
                      </a:lnTo>
                      <a:lnTo>
                        <a:pt x="589" y="3122"/>
                      </a:lnTo>
                      <a:lnTo>
                        <a:pt x="827" y="1865"/>
                      </a:lnTo>
                      <a:lnTo>
                        <a:pt x="1066" y="1073"/>
                      </a:lnTo>
                      <a:lnTo>
                        <a:pt x="1304" y="572"/>
                      </a:lnTo>
                      <a:lnTo>
                        <a:pt x="1543" y="261"/>
                      </a:lnTo>
                      <a:lnTo>
                        <a:pt x="1782" y="81"/>
                      </a:lnTo>
                      <a:lnTo>
                        <a:pt x="2020" y="0"/>
                      </a:lnTo>
                      <a:lnTo>
                        <a:pt x="2259" y="7"/>
                      </a:lnTo>
                      <a:lnTo>
                        <a:pt x="2497" y="103"/>
                      </a:lnTo>
                      <a:lnTo>
                        <a:pt x="2736" y="304"/>
                      </a:lnTo>
                      <a:lnTo>
                        <a:pt x="2974" y="645"/>
                      </a:lnTo>
                      <a:lnTo>
                        <a:pt x="3213" y="1192"/>
                      </a:lnTo>
                      <a:lnTo>
                        <a:pt x="3452" y="2057"/>
                      </a:lnTo>
                      <a:lnTo>
                        <a:pt x="3690" y="3432"/>
                      </a:lnTo>
                      <a:lnTo>
                        <a:pt x="3929" y="5554"/>
                      </a:lnTo>
                      <a:lnTo>
                        <a:pt x="4168" y="8368"/>
                      </a:lnTo>
                      <a:lnTo>
                        <a:pt x="4235" y="8976"/>
                      </a:ln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79247" name="Freeform 47"/>
                <p:cNvSpPr>
                  <a:spLocks/>
                </p:cNvSpPr>
                <p:nvPr/>
              </p:nvSpPr>
              <p:spPr bwMode="auto">
                <a:xfrm>
                  <a:off x="3830" y="1935"/>
                  <a:ext cx="708" cy="1510"/>
                </a:xfrm>
                <a:custGeom>
                  <a:avLst/>
                  <a:gdLst>
                    <a:gd name="T0" fmla="*/ 0 w 4244"/>
                    <a:gd name="T1" fmla="*/ 9057 h 9057"/>
                    <a:gd name="T2" fmla="*/ 157 w 4244"/>
                    <a:gd name="T3" fmla="*/ 7272 h 9057"/>
                    <a:gd name="T4" fmla="*/ 396 w 4244"/>
                    <a:gd name="T5" fmla="*/ 4666 h 9057"/>
                    <a:gd name="T6" fmla="*/ 634 w 4244"/>
                    <a:gd name="T7" fmla="*/ 2860 h 9057"/>
                    <a:gd name="T8" fmla="*/ 873 w 4244"/>
                    <a:gd name="T9" fmla="*/ 1708 h 9057"/>
                    <a:gd name="T10" fmla="*/ 1112 w 4244"/>
                    <a:gd name="T11" fmla="*/ 982 h 9057"/>
                    <a:gd name="T12" fmla="*/ 1350 w 4244"/>
                    <a:gd name="T13" fmla="*/ 520 h 9057"/>
                    <a:gd name="T14" fmla="*/ 1589 w 4244"/>
                    <a:gd name="T15" fmla="*/ 233 h 9057"/>
                    <a:gd name="T16" fmla="*/ 1828 w 4244"/>
                    <a:gd name="T17" fmla="*/ 68 h 9057"/>
                    <a:gd name="T18" fmla="*/ 2066 w 4244"/>
                    <a:gd name="T19" fmla="*/ 0 h 9057"/>
                    <a:gd name="T20" fmla="*/ 2304 w 4244"/>
                    <a:gd name="T21" fmla="*/ 17 h 9057"/>
                    <a:gd name="T22" fmla="*/ 2543 w 4244"/>
                    <a:gd name="T23" fmla="*/ 124 h 9057"/>
                    <a:gd name="T24" fmla="*/ 2782 w 4244"/>
                    <a:gd name="T25" fmla="*/ 341 h 9057"/>
                    <a:gd name="T26" fmla="*/ 3020 w 4244"/>
                    <a:gd name="T27" fmla="*/ 706 h 9057"/>
                    <a:gd name="T28" fmla="*/ 3259 w 4244"/>
                    <a:gd name="T29" fmla="*/ 1295 h 9057"/>
                    <a:gd name="T30" fmla="*/ 3498 w 4244"/>
                    <a:gd name="T31" fmla="*/ 2232 h 9057"/>
                    <a:gd name="T32" fmla="*/ 3736 w 4244"/>
                    <a:gd name="T33" fmla="*/ 3726 h 9057"/>
                    <a:gd name="T34" fmla="*/ 3974 w 4244"/>
                    <a:gd name="T35" fmla="*/ 5999 h 9057"/>
                    <a:gd name="T36" fmla="*/ 4214 w 4244"/>
                    <a:gd name="T37" fmla="*/ 8833 h 9057"/>
                    <a:gd name="T38" fmla="*/ 4244 w 4244"/>
                    <a:gd name="T39" fmla="*/ 9057 h 90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4244" h="9057">
                      <a:moveTo>
                        <a:pt x="0" y="9057"/>
                      </a:moveTo>
                      <a:lnTo>
                        <a:pt x="157" y="7272"/>
                      </a:lnTo>
                      <a:lnTo>
                        <a:pt x="396" y="4666"/>
                      </a:lnTo>
                      <a:lnTo>
                        <a:pt x="634" y="2860"/>
                      </a:lnTo>
                      <a:lnTo>
                        <a:pt x="873" y="1708"/>
                      </a:lnTo>
                      <a:lnTo>
                        <a:pt x="1112" y="982"/>
                      </a:lnTo>
                      <a:lnTo>
                        <a:pt x="1350" y="520"/>
                      </a:lnTo>
                      <a:lnTo>
                        <a:pt x="1589" y="233"/>
                      </a:lnTo>
                      <a:lnTo>
                        <a:pt x="1828" y="68"/>
                      </a:lnTo>
                      <a:lnTo>
                        <a:pt x="2066" y="0"/>
                      </a:lnTo>
                      <a:lnTo>
                        <a:pt x="2304" y="17"/>
                      </a:lnTo>
                      <a:lnTo>
                        <a:pt x="2543" y="124"/>
                      </a:lnTo>
                      <a:lnTo>
                        <a:pt x="2782" y="341"/>
                      </a:lnTo>
                      <a:lnTo>
                        <a:pt x="3020" y="706"/>
                      </a:lnTo>
                      <a:lnTo>
                        <a:pt x="3259" y="1295"/>
                      </a:lnTo>
                      <a:lnTo>
                        <a:pt x="3498" y="2232"/>
                      </a:lnTo>
                      <a:lnTo>
                        <a:pt x="3736" y="3726"/>
                      </a:lnTo>
                      <a:lnTo>
                        <a:pt x="3974" y="5999"/>
                      </a:lnTo>
                      <a:lnTo>
                        <a:pt x="4214" y="8833"/>
                      </a:lnTo>
                      <a:lnTo>
                        <a:pt x="4244" y="9057"/>
                      </a:ln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grpSp>
            <p:nvGrpSpPr>
              <p:cNvPr id="179249" name="Group 49"/>
              <p:cNvGrpSpPr>
                <a:grpSpLocks/>
              </p:cNvGrpSpPr>
              <p:nvPr/>
            </p:nvGrpSpPr>
            <p:grpSpPr bwMode="auto">
              <a:xfrm>
                <a:off x="1033" y="873"/>
                <a:ext cx="3937" cy="2572"/>
                <a:chOff x="1033" y="1802"/>
                <a:chExt cx="3937" cy="1643"/>
              </a:xfrm>
            </p:grpSpPr>
            <p:sp>
              <p:nvSpPr>
                <p:cNvPr id="179243" name="Freeform 43"/>
                <p:cNvSpPr>
                  <a:spLocks/>
                </p:cNvSpPr>
                <p:nvPr/>
              </p:nvSpPr>
              <p:spPr bwMode="auto">
                <a:xfrm>
                  <a:off x="1033" y="1802"/>
                  <a:ext cx="355" cy="1643"/>
                </a:xfrm>
                <a:custGeom>
                  <a:avLst/>
                  <a:gdLst>
                    <a:gd name="T0" fmla="*/ 0 w 2126"/>
                    <a:gd name="T1" fmla="*/ 0 h 9858"/>
                    <a:gd name="T2" fmla="*/ 0 w 2126"/>
                    <a:gd name="T3" fmla="*/ 0 h 9858"/>
                    <a:gd name="T4" fmla="*/ 238 w 2126"/>
                    <a:gd name="T5" fmla="*/ 185 h 9858"/>
                    <a:gd name="T6" fmla="*/ 478 w 2126"/>
                    <a:gd name="T7" fmla="*/ 432 h 9858"/>
                    <a:gd name="T8" fmla="*/ 716 w 2126"/>
                    <a:gd name="T9" fmla="*/ 774 h 9858"/>
                    <a:gd name="T10" fmla="*/ 954 w 2126"/>
                    <a:gd name="T11" fmla="*/ 1261 h 9858"/>
                    <a:gd name="T12" fmla="*/ 1193 w 2126"/>
                    <a:gd name="T13" fmla="*/ 1979 h 9858"/>
                    <a:gd name="T14" fmla="*/ 1432 w 2126"/>
                    <a:gd name="T15" fmla="*/ 3072 h 9858"/>
                    <a:gd name="T16" fmla="*/ 1670 w 2126"/>
                    <a:gd name="T17" fmla="*/ 4764 h 9858"/>
                    <a:gd name="T18" fmla="*/ 1909 w 2126"/>
                    <a:gd name="T19" fmla="*/ 7252 h 9858"/>
                    <a:gd name="T20" fmla="*/ 2126 w 2126"/>
                    <a:gd name="T21" fmla="*/ 9858 h 9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126" h="98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38" y="185"/>
                      </a:lnTo>
                      <a:lnTo>
                        <a:pt x="478" y="432"/>
                      </a:lnTo>
                      <a:lnTo>
                        <a:pt x="716" y="774"/>
                      </a:lnTo>
                      <a:lnTo>
                        <a:pt x="954" y="1261"/>
                      </a:lnTo>
                      <a:lnTo>
                        <a:pt x="1193" y="1979"/>
                      </a:lnTo>
                      <a:lnTo>
                        <a:pt x="1432" y="3072"/>
                      </a:lnTo>
                      <a:lnTo>
                        <a:pt x="1670" y="4764"/>
                      </a:lnTo>
                      <a:lnTo>
                        <a:pt x="1909" y="7252"/>
                      </a:lnTo>
                      <a:lnTo>
                        <a:pt x="2126" y="9858"/>
                      </a:ln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79248" name="Freeform 48"/>
                <p:cNvSpPr>
                  <a:spLocks/>
                </p:cNvSpPr>
                <p:nvPr/>
              </p:nvSpPr>
              <p:spPr bwMode="auto">
                <a:xfrm>
                  <a:off x="4615" y="1802"/>
                  <a:ext cx="355" cy="1643"/>
                </a:xfrm>
                <a:custGeom>
                  <a:avLst/>
                  <a:gdLst>
                    <a:gd name="T0" fmla="*/ 0 w 2126"/>
                    <a:gd name="T1" fmla="*/ 9858 h 9858"/>
                    <a:gd name="T2" fmla="*/ 218 w 2126"/>
                    <a:gd name="T3" fmla="*/ 7252 h 9858"/>
                    <a:gd name="T4" fmla="*/ 456 w 2126"/>
                    <a:gd name="T5" fmla="*/ 4764 h 9858"/>
                    <a:gd name="T6" fmla="*/ 694 w 2126"/>
                    <a:gd name="T7" fmla="*/ 3072 h 9858"/>
                    <a:gd name="T8" fmla="*/ 933 w 2126"/>
                    <a:gd name="T9" fmla="*/ 1979 h 9858"/>
                    <a:gd name="T10" fmla="*/ 1172 w 2126"/>
                    <a:gd name="T11" fmla="*/ 1261 h 9858"/>
                    <a:gd name="T12" fmla="*/ 1410 w 2126"/>
                    <a:gd name="T13" fmla="*/ 774 h 9858"/>
                    <a:gd name="T14" fmla="*/ 1648 w 2126"/>
                    <a:gd name="T15" fmla="*/ 432 h 9858"/>
                    <a:gd name="T16" fmla="*/ 1888 w 2126"/>
                    <a:gd name="T17" fmla="*/ 185 h 9858"/>
                    <a:gd name="T18" fmla="*/ 2126 w 2126"/>
                    <a:gd name="T19" fmla="*/ 0 h 9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26" h="9858">
                      <a:moveTo>
                        <a:pt x="0" y="9858"/>
                      </a:moveTo>
                      <a:lnTo>
                        <a:pt x="218" y="7252"/>
                      </a:lnTo>
                      <a:lnTo>
                        <a:pt x="456" y="4764"/>
                      </a:lnTo>
                      <a:lnTo>
                        <a:pt x="694" y="3072"/>
                      </a:lnTo>
                      <a:lnTo>
                        <a:pt x="933" y="1979"/>
                      </a:lnTo>
                      <a:lnTo>
                        <a:pt x="1172" y="1261"/>
                      </a:lnTo>
                      <a:lnTo>
                        <a:pt x="1410" y="774"/>
                      </a:lnTo>
                      <a:lnTo>
                        <a:pt x="1648" y="432"/>
                      </a:lnTo>
                      <a:lnTo>
                        <a:pt x="1888" y="185"/>
                      </a:lnTo>
                      <a:lnTo>
                        <a:pt x="2126" y="0"/>
                      </a:ln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</p:grpSp>
        <p:sp>
          <p:nvSpPr>
            <p:cNvPr id="179266" name="Text Box 66"/>
            <p:cNvSpPr txBox="1">
              <a:spLocks noChangeArrowheads="1"/>
            </p:cNvSpPr>
            <p:nvPr/>
          </p:nvSpPr>
          <p:spPr bwMode="auto">
            <a:xfrm>
              <a:off x="8" y="1392"/>
              <a:ext cx="4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U(r)</a:t>
              </a:r>
            </a:p>
          </p:txBody>
        </p:sp>
      </p:grpSp>
      <p:grpSp>
        <p:nvGrpSpPr>
          <p:cNvPr id="179268" name="Group 68"/>
          <p:cNvGrpSpPr>
            <a:grpSpLocks/>
          </p:cNvGrpSpPr>
          <p:nvPr/>
        </p:nvGrpSpPr>
        <p:grpSpPr bwMode="auto">
          <a:xfrm>
            <a:off x="5286375" y="2235200"/>
            <a:ext cx="3617913" cy="1193800"/>
            <a:chOff x="3330" y="1536"/>
            <a:chExt cx="2279" cy="752"/>
          </a:xfrm>
        </p:grpSpPr>
        <p:grpSp>
          <p:nvGrpSpPr>
            <p:cNvPr id="179263" name="Group 63"/>
            <p:cNvGrpSpPr>
              <a:grpSpLocks/>
            </p:cNvGrpSpPr>
            <p:nvPr/>
          </p:nvGrpSpPr>
          <p:grpSpPr bwMode="auto">
            <a:xfrm>
              <a:off x="3681" y="1536"/>
              <a:ext cx="1928" cy="752"/>
              <a:chOff x="3060" y="1669"/>
              <a:chExt cx="1928" cy="752"/>
            </a:xfrm>
          </p:grpSpPr>
          <p:grpSp>
            <p:nvGrpSpPr>
              <p:cNvPr id="179258" name="Group 58"/>
              <p:cNvGrpSpPr>
                <a:grpSpLocks/>
              </p:cNvGrpSpPr>
              <p:nvPr/>
            </p:nvGrpSpPr>
            <p:grpSpPr bwMode="auto">
              <a:xfrm>
                <a:off x="3060" y="1669"/>
                <a:ext cx="1928" cy="752"/>
                <a:chOff x="1033" y="1802"/>
                <a:chExt cx="3937" cy="1643"/>
              </a:xfrm>
            </p:grpSpPr>
            <p:sp>
              <p:nvSpPr>
                <p:cNvPr id="179259" name="Freeform 59"/>
                <p:cNvSpPr>
                  <a:spLocks/>
                </p:cNvSpPr>
                <p:nvPr/>
              </p:nvSpPr>
              <p:spPr bwMode="auto">
                <a:xfrm>
                  <a:off x="1033" y="1802"/>
                  <a:ext cx="355" cy="1643"/>
                </a:xfrm>
                <a:custGeom>
                  <a:avLst/>
                  <a:gdLst>
                    <a:gd name="T0" fmla="*/ 0 w 2126"/>
                    <a:gd name="T1" fmla="*/ 0 h 9858"/>
                    <a:gd name="T2" fmla="*/ 0 w 2126"/>
                    <a:gd name="T3" fmla="*/ 0 h 9858"/>
                    <a:gd name="T4" fmla="*/ 238 w 2126"/>
                    <a:gd name="T5" fmla="*/ 185 h 9858"/>
                    <a:gd name="T6" fmla="*/ 478 w 2126"/>
                    <a:gd name="T7" fmla="*/ 432 h 9858"/>
                    <a:gd name="T8" fmla="*/ 716 w 2126"/>
                    <a:gd name="T9" fmla="*/ 774 h 9858"/>
                    <a:gd name="T10" fmla="*/ 954 w 2126"/>
                    <a:gd name="T11" fmla="*/ 1261 h 9858"/>
                    <a:gd name="T12" fmla="*/ 1193 w 2126"/>
                    <a:gd name="T13" fmla="*/ 1979 h 9858"/>
                    <a:gd name="T14" fmla="*/ 1432 w 2126"/>
                    <a:gd name="T15" fmla="*/ 3072 h 9858"/>
                    <a:gd name="T16" fmla="*/ 1670 w 2126"/>
                    <a:gd name="T17" fmla="*/ 4764 h 9858"/>
                    <a:gd name="T18" fmla="*/ 1909 w 2126"/>
                    <a:gd name="T19" fmla="*/ 7252 h 9858"/>
                    <a:gd name="T20" fmla="*/ 2126 w 2126"/>
                    <a:gd name="T21" fmla="*/ 9858 h 9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2126" h="985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238" y="185"/>
                      </a:lnTo>
                      <a:lnTo>
                        <a:pt x="478" y="432"/>
                      </a:lnTo>
                      <a:lnTo>
                        <a:pt x="716" y="774"/>
                      </a:lnTo>
                      <a:lnTo>
                        <a:pt x="954" y="1261"/>
                      </a:lnTo>
                      <a:lnTo>
                        <a:pt x="1193" y="1979"/>
                      </a:lnTo>
                      <a:lnTo>
                        <a:pt x="1432" y="3072"/>
                      </a:lnTo>
                      <a:lnTo>
                        <a:pt x="1670" y="4764"/>
                      </a:lnTo>
                      <a:lnTo>
                        <a:pt x="1909" y="7252"/>
                      </a:lnTo>
                      <a:lnTo>
                        <a:pt x="2126" y="9858"/>
                      </a:ln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179260" name="Freeform 60"/>
                <p:cNvSpPr>
                  <a:spLocks/>
                </p:cNvSpPr>
                <p:nvPr/>
              </p:nvSpPr>
              <p:spPr bwMode="auto">
                <a:xfrm>
                  <a:off x="4615" y="1802"/>
                  <a:ext cx="355" cy="1643"/>
                </a:xfrm>
                <a:custGeom>
                  <a:avLst/>
                  <a:gdLst>
                    <a:gd name="T0" fmla="*/ 0 w 2126"/>
                    <a:gd name="T1" fmla="*/ 9858 h 9858"/>
                    <a:gd name="T2" fmla="*/ 218 w 2126"/>
                    <a:gd name="T3" fmla="*/ 7252 h 9858"/>
                    <a:gd name="T4" fmla="*/ 456 w 2126"/>
                    <a:gd name="T5" fmla="*/ 4764 h 9858"/>
                    <a:gd name="T6" fmla="*/ 694 w 2126"/>
                    <a:gd name="T7" fmla="*/ 3072 h 9858"/>
                    <a:gd name="T8" fmla="*/ 933 w 2126"/>
                    <a:gd name="T9" fmla="*/ 1979 h 9858"/>
                    <a:gd name="T10" fmla="*/ 1172 w 2126"/>
                    <a:gd name="T11" fmla="*/ 1261 h 9858"/>
                    <a:gd name="T12" fmla="*/ 1410 w 2126"/>
                    <a:gd name="T13" fmla="*/ 774 h 9858"/>
                    <a:gd name="T14" fmla="*/ 1648 w 2126"/>
                    <a:gd name="T15" fmla="*/ 432 h 9858"/>
                    <a:gd name="T16" fmla="*/ 1888 w 2126"/>
                    <a:gd name="T17" fmla="*/ 185 h 9858"/>
                    <a:gd name="T18" fmla="*/ 2126 w 2126"/>
                    <a:gd name="T19" fmla="*/ 0 h 9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126" h="9858">
                      <a:moveTo>
                        <a:pt x="0" y="9858"/>
                      </a:moveTo>
                      <a:lnTo>
                        <a:pt x="218" y="7252"/>
                      </a:lnTo>
                      <a:lnTo>
                        <a:pt x="456" y="4764"/>
                      </a:lnTo>
                      <a:lnTo>
                        <a:pt x="694" y="3072"/>
                      </a:lnTo>
                      <a:lnTo>
                        <a:pt x="933" y="1979"/>
                      </a:lnTo>
                      <a:lnTo>
                        <a:pt x="1172" y="1261"/>
                      </a:lnTo>
                      <a:lnTo>
                        <a:pt x="1410" y="774"/>
                      </a:lnTo>
                      <a:lnTo>
                        <a:pt x="1648" y="432"/>
                      </a:lnTo>
                      <a:lnTo>
                        <a:pt x="1888" y="185"/>
                      </a:lnTo>
                      <a:lnTo>
                        <a:pt x="2126" y="0"/>
                      </a:lnTo>
                    </a:path>
                  </a:pathLst>
                </a:custGeom>
                <a:noFill/>
                <a:ln w="28575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</p:grpSp>
          <p:sp>
            <p:nvSpPr>
              <p:cNvPr id="179261" name="Line 61"/>
              <p:cNvSpPr>
                <a:spLocks noChangeShapeType="1"/>
              </p:cNvSpPr>
              <p:nvPr/>
            </p:nvSpPr>
            <p:spPr bwMode="auto">
              <a:xfrm>
                <a:off x="3234" y="2421"/>
                <a:ext cx="1580" cy="0"/>
              </a:xfrm>
              <a:prstGeom prst="line">
                <a:avLst/>
              </a:prstGeom>
              <a:noFill/>
              <a:ln w="28575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179267" name="Text Box 67"/>
            <p:cNvSpPr txBox="1">
              <a:spLocks noChangeArrowheads="1"/>
            </p:cNvSpPr>
            <p:nvPr/>
          </p:nvSpPr>
          <p:spPr bwMode="auto">
            <a:xfrm>
              <a:off x="3330" y="1784"/>
              <a:ext cx="44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/>
                <a:t>U(r)</a:t>
              </a:r>
            </a:p>
          </p:txBody>
        </p:sp>
      </p:grpSp>
      <p:sp>
        <p:nvSpPr>
          <p:cNvPr id="179271" name="Text Box 71"/>
          <p:cNvSpPr txBox="1">
            <a:spLocks noChangeArrowheads="1"/>
          </p:cNvSpPr>
          <p:nvPr/>
        </p:nvSpPr>
        <p:spPr bwMode="auto">
          <a:xfrm>
            <a:off x="868363" y="4416425"/>
            <a:ext cx="6272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Neglect periodic potential &amp; scattering (Pauli)</a:t>
            </a:r>
          </a:p>
        </p:txBody>
      </p:sp>
      <p:sp>
        <p:nvSpPr>
          <p:cNvPr id="179272" name="Text Box 72"/>
          <p:cNvSpPr txBox="1">
            <a:spLocks noChangeArrowheads="1"/>
          </p:cNvSpPr>
          <p:nvPr/>
        </p:nvSpPr>
        <p:spPr bwMode="auto">
          <a:xfrm>
            <a:off x="868363" y="5102225"/>
            <a:ext cx="744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Reasonable for “simple metals” (Alkali Li,Na,K,Cs,Rb)</a:t>
            </a:r>
          </a:p>
        </p:txBody>
      </p:sp>
    </p:spTree>
    <p:extLst>
      <p:ext uri="{BB962C8B-B14F-4D97-AF65-F5344CB8AC3E}">
        <p14:creationId xmlns:p14="http://schemas.microsoft.com/office/powerpoint/2010/main" val="198912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Eigenstates &amp; energies</a:t>
            </a:r>
          </a:p>
        </p:txBody>
      </p:sp>
      <p:graphicFrame>
        <p:nvGraphicFramePr>
          <p:cNvPr id="186372" name="Object 1028"/>
          <p:cNvGraphicFramePr>
            <a:graphicFrameLocks noChangeAspect="1"/>
          </p:cNvGraphicFramePr>
          <p:nvPr/>
        </p:nvGraphicFramePr>
        <p:xfrm>
          <a:off x="434975" y="1814513"/>
          <a:ext cx="366236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" imgW="1523880" imgH="507960" progId="Equation.3">
                  <p:embed/>
                </p:oleObj>
              </mc:Choice>
              <mc:Fallback>
                <p:oleObj name="Equation" r:id="rId3" imgW="15238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814513"/>
                        <a:ext cx="3662363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3" name="Object 1029"/>
          <p:cNvGraphicFramePr>
            <a:graphicFrameLocks noChangeAspect="1"/>
          </p:cNvGraphicFramePr>
          <p:nvPr/>
        </p:nvGraphicFramePr>
        <p:xfrm>
          <a:off x="4741863" y="1690688"/>
          <a:ext cx="3736975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5" imgW="3555720" imgH="1981080" progId="Equation.3">
                  <p:embed/>
                </p:oleObj>
              </mc:Choice>
              <mc:Fallback>
                <p:oleObj name="Equation" r:id="rId5" imgW="355572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1690688"/>
                        <a:ext cx="3736975" cy="208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433" name="Freeform 1089"/>
          <p:cNvSpPr>
            <a:spLocks/>
          </p:cNvSpPr>
          <p:nvPr/>
        </p:nvSpPr>
        <p:spPr bwMode="auto">
          <a:xfrm>
            <a:off x="1370013" y="3917950"/>
            <a:ext cx="2305050" cy="2198688"/>
          </a:xfrm>
          <a:custGeom>
            <a:avLst/>
            <a:gdLst>
              <a:gd name="T0" fmla="*/ 0 w 22506"/>
              <a:gd name="T1" fmla="*/ 16620 h 16620"/>
              <a:gd name="T2" fmla="*/ 454 w 22506"/>
              <a:gd name="T3" fmla="*/ 16613 h 16620"/>
              <a:gd name="T4" fmla="*/ 909 w 22506"/>
              <a:gd name="T5" fmla="*/ 16592 h 16620"/>
              <a:gd name="T6" fmla="*/ 1364 w 22506"/>
              <a:gd name="T7" fmla="*/ 16559 h 16620"/>
              <a:gd name="T8" fmla="*/ 1818 w 22506"/>
              <a:gd name="T9" fmla="*/ 16511 h 16620"/>
              <a:gd name="T10" fmla="*/ 2273 w 22506"/>
              <a:gd name="T11" fmla="*/ 16450 h 16620"/>
              <a:gd name="T12" fmla="*/ 2728 w 22506"/>
              <a:gd name="T13" fmla="*/ 16375 h 16620"/>
              <a:gd name="T14" fmla="*/ 3182 w 22506"/>
              <a:gd name="T15" fmla="*/ 16288 h 16620"/>
              <a:gd name="T16" fmla="*/ 3637 w 22506"/>
              <a:gd name="T17" fmla="*/ 16185 h 16620"/>
              <a:gd name="T18" fmla="*/ 4092 w 22506"/>
              <a:gd name="T19" fmla="*/ 16070 h 16620"/>
              <a:gd name="T20" fmla="*/ 4547 w 22506"/>
              <a:gd name="T21" fmla="*/ 15941 h 16620"/>
              <a:gd name="T22" fmla="*/ 5002 w 22506"/>
              <a:gd name="T23" fmla="*/ 15799 h 16620"/>
              <a:gd name="T24" fmla="*/ 5457 w 22506"/>
              <a:gd name="T25" fmla="*/ 15642 h 16620"/>
              <a:gd name="T26" fmla="*/ 5911 w 22506"/>
              <a:gd name="T27" fmla="*/ 15473 h 16620"/>
              <a:gd name="T28" fmla="*/ 6366 w 22506"/>
              <a:gd name="T29" fmla="*/ 15291 h 16620"/>
              <a:gd name="T30" fmla="*/ 6820 w 22506"/>
              <a:gd name="T31" fmla="*/ 15093 h 16620"/>
              <a:gd name="T32" fmla="*/ 7275 w 22506"/>
              <a:gd name="T33" fmla="*/ 14883 h 16620"/>
              <a:gd name="T34" fmla="*/ 7730 w 22506"/>
              <a:gd name="T35" fmla="*/ 14659 h 16620"/>
              <a:gd name="T36" fmla="*/ 8184 w 22506"/>
              <a:gd name="T37" fmla="*/ 14422 h 16620"/>
              <a:gd name="T38" fmla="*/ 8639 w 22506"/>
              <a:gd name="T39" fmla="*/ 14170 h 16620"/>
              <a:gd name="T40" fmla="*/ 9094 w 22506"/>
              <a:gd name="T41" fmla="*/ 13906 h 16620"/>
              <a:gd name="T42" fmla="*/ 9548 w 22506"/>
              <a:gd name="T43" fmla="*/ 13629 h 16620"/>
              <a:gd name="T44" fmla="*/ 10003 w 22506"/>
              <a:gd name="T45" fmla="*/ 13336 h 16620"/>
              <a:gd name="T46" fmla="*/ 10458 w 22506"/>
              <a:gd name="T47" fmla="*/ 13031 h 16620"/>
              <a:gd name="T48" fmla="*/ 10911 w 22506"/>
              <a:gd name="T49" fmla="*/ 12713 h 16620"/>
              <a:gd name="T50" fmla="*/ 11366 w 22506"/>
              <a:gd name="T51" fmla="*/ 12380 h 16620"/>
              <a:gd name="T52" fmla="*/ 11820 w 22506"/>
              <a:gd name="T53" fmla="*/ 12034 h 16620"/>
              <a:gd name="T54" fmla="*/ 12275 w 22506"/>
              <a:gd name="T55" fmla="*/ 11674 h 16620"/>
              <a:gd name="T56" fmla="*/ 12730 w 22506"/>
              <a:gd name="T57" fmla="*/ 11301 h 16620"/>
              <a:gd name="T58" fmla="*/ 13184 w 22506"/>
              <a:gd name="T59" fmla="*/ 10915 h 16620"/>
              <a:gd name="T60" fmla="*/ 13640 w 22506"/>
              <a:gd name="T61" fmla="*/ 10514 h 16620"/>
              <a:gd name="T62" fmla="*/ 14095 w 22506"/>
              <a:gd name="T63" fmla="*/ 10101 h 16620"/>
              <a:gd name="T64" fmla="*/ 14549 w 22506"/>
              <a:gd name="T65" fmla="*/ 9674 h 16620"/>
              <a:gd name="T66" fmla="*/ 15004 w 22506"/>
              <a:gd name="T67" fmla="*/ 9232 h 16620"/>
              <a:gd name="T68" fmla="*/ 15459 w 22506"/>
              <a:gd name="T69" fmla="*/ 8778 h 16620"/>
              <a:gd name="T70" fmla="*/ 15913 w 22506"/>
              <a:gd name="T71" fmla="*/ 8311 h 16620"/>
              <a:gd name="T72" fmla="*/ 16368 w 22506"/>
              <a:gd name="T73" fmla="*/ 7830 h 16620"/>
              <a:gd name="T74" fmla="*/ 16823 w 22506"/>
              <a:gd name="T75" fmla="*/ 7334 h 16620"/>
              <a:gd name="T76" fmla="*/ 17277 w 22506"/>
              <a:gd name="T77" fmla="*/ 6826 h 16620"/>
              <a:gd name="T78" fmla="*/ 17732 w 22506"/>
              <a:gd name="T79" fmla="*/ 6304 h 16620"/>
              <a:gd name="T80" fmla="*/ 18187 w 22506"/>
              <a:gd name="T81" fmla="*/ 5767 h 16620"/>
              <a:gd name="T82" fmla="*/ 18641 w 22506"/>
              <a:gd name="T83" fmla="*/ 5218 h 16620"/>
              <a:gd name="T84" fmla="*/ 19096 w 22506"/>
              <a:gd name="T85" fmla="*/ 4655 h 16620"/>
              <a:gd name="T86" fmla="*/ 19550 w 22506"/>
              <a:gd name="T87" fmla="*/ 4078 h 16620"/>
              <a:gd name="T88" fmla="*/ 20005 w 22506"/>
              <a:gd name="T89" fmla="*/ 3488 h 16620"/>
              <a:gd name="T90" fmla="*/ 20460 w 22506"/>
              <a:gd name="T91" fmla="*/ 2885 h 16620"/>
              <a:gd name="T92" fmla="*/ 20914 w 22506"/>
              <a:gd name="T93" fmla="*/ 2268 h 16620"/>
              <a:gd name="T94" fmla="*/ 21369 w 22506"/>
              <a:gd name="T95" fmla="*/ 1636 h 16620"/>
              <a:gd name="T96" fmla="*/ 21824 w 22506"/>
              <a:gd name="T97" fmla="*/ 992 h 16620"/>
              <a:gd name="T98" fmla="*/ 22278 w 22506"/>
              <a:gd name="T99" fmla="*/ 334 h 16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2506" h="16620">
                <a:moveTo>
                  <a:pt x="0" y="16620"/>
                </a:moveTo>
                <a:lnTo>
                  <a:pt x="0" y="16620"/>
                </a:lnTo>
                <a:lnTo>
                  <a:pt x="228" y="16618"/>
                </a:lnTo>
                <a:lnTo>
                  <a:pt x="454" y="16613"/>
                </a:lnTo>
                <a:lnTo>
                  <a:pt x="682" y="16604"/>
                </a:lnTo>
                <a:lnTo>
                  <a:pt x="909" y="16592"/>
                </a:lnTo>
                <a:lnTo>
                  <a:pt x="1137" y="16577"/>
                </a:lnTo>
                <a:lnTo>
                  <a:pt x="1364" y="16559"/>
                </a:lnTo>
                <a:lnTo>
                  <a:pt x="1591" y="16536"/>
                </a:lnTo>
                <a:lnTo>
                  <a:pt x="1818" y="16511"/>
                </a:lnTo>
                <a:lnTo>
                  <a:pt x="2046" y="16482"/>
                </a:lnTo>
                <a:lnTo>
                  <a:pt x="2273" y="16450"/>
                </a:lnTo>
                <a:lnTo>
                  <a:pt x="2501" y="16414"/>
                </a:lnTo>
                <a:lnTo>
                  <a:pt x="2728" y="16375"/>
                </a:lnTo>
                <a:lnTo>
                  <a:pt x="2955" y="16332"/>
                </a:lnTo>
                <a:lnTo>
                  <a:pt x="3182" y="16288"/>
                </a:lnTo>
                <a:lnTo>
                  <a:pt x="3410" y="16239"/>
                </a:lnTo>
                <a:lnTo>
                  <a:pt x="3637" y="16185"/>
                </a:lnTo>
                <a:lnTo>
                  <a:pt x="3865" y="16130"/>
                </a:lnTo>
                <a:lnTo>
                  <a:pt x="4092" y="16070"/>
                </a:lnTo>
                <a:lnTo>
                  <a:pt x="4319" y="16008"/>
                </a:lnTo>
                <a:lnTo>
                  <a:pt x="4547" y="15941"/>
                </a:lnTo>
                <a:lnTo>
                  <a:pt x="4774" y="15872"/>
                </a:lnTo>
                <a:lnTo>
                  <a:pt x="5002" y="15799"/>
                </a:lnTo>
                <a:lnTo>
                  <a:pt x="5229" y="15723"/>
                </a:lnTo>
                <a:lnTo>
                  <a:pt x="5457" y="15642"/>
                </a:lnTo>
                <a:lnTo>
                  <a:pt x="5683" y="15560"/>
                </a:lnTo>
                <a:lnTo>
                  <a:pt x="5911" y="15473"/>
                </a:lnTo>
                <a:lnTo>
                  <a:pt x="6138" y="15384"/>
                </a:lnTo>
                <a:lnTo>
                  <a:pt x="6366" y="15291"/>
                </a:lnTo>
                <a:lnTo>
                  <a:pt x="6593" y="15193"/>
                </a:lnTo>
                <a:lnTo>
                  <a:pt x="6820" y="15093"/>
                </a:lnTo>
                <a:lnTo>
                  <a:pt x="7047" y="14990"/>
                </a:lnTo>
                <a:lnTo>
                  <a:pt x="7275" y="14883"/>
                </a:lnTo>
                <a:lnTo>
                  <a:pt x="7502" y="14773"/>
                </a:lnTo>
                <a:lnTo>
                  <a:pt x="7730" y="14659"/>
                </a:lnTo>
                <a:lnTo>
                  <a:pt x="7957" y="14542"/>
                </a:lnTo>
                <a:lnTo>
                  <a:pt x="8184" y="14422"/>
                </a:lnTo>
                <a:lnTo>
                  <a:pt x="8411" y="14298"/>
                </a:lnTo>
                <a:lnTo>
                  <a:pt x="8639" y="14170"/>
                </a:lnTo>
                <a:lnTo>
                  <a:pt x="8866" y="14040"/>
                </a:lnTo>
                <a:lnTo>
                  <a:pt x="9094" y="13906"/>
                </a:lnTo>
                <a:lnTo>
                  <a:pt x="9322" y="13769"/>
                </a:lnTo>
                <a:lnTo>
                  <a:pt x="9548" y="13629"/>
                </a:lnTo>
                <a:lnTo>
                  <a:pt x="9776" y="13484"/>
                </a:lnTo>
                <a:lnTo>
                  <a:pt x="10003" y="13336"/>
                </a:lnTo>
                <a:lnTo>
                  <a:pt x="10231" y="13186"/>
                </a:lnTo>
                <a:lnTo>
                  <a:pt x="10458" y="13031"/>
                </a:lnTo>
                <a:lnTo>
                  <a:pt x="10685" y="12874"/>
                </a:lnTo>
                <a:lnTo>
                  <a:pt x="10911" y="12713"/>
                </a:lnTo>
                <a:lnTo>
                  <a:pt x="11139" y="12548"/>
                </a:lnTo>
                <a:lnTo>
                  <a:pt x="11366" y="12380"/>
                </a:lnTo>
                <a:lnTo>
                  <a:pt x="11594" y="12209"/>
                </a:lnTo>
                <a:lnTo>
                  <a:pt x="11820" y="12034"/>
                </a:lnTo>
                <a:lnTo>
                  <a:pt x="12048" y="11856"/>
                </a:lnTo>
                <a:lnTo>
                  <a:pt x="12275" y="11674"/>
                </a:lnTo>
                <a:lnTo>
                  <a:pt x="12503" y="11489"/>
                </a:lnTo>
                <a:lnTo>
                  <a:pt x="12730" y="11301"/>
                </a:lnTo>
                <a:lnTo>
                  <a:pt x="12958" y="11110"/>
                </a:lnTo>
                <a:lnTo>
                  <a:pt x="13184" y="10915"/>
                </a:lnTo>
                <a:lnTo>
                  <a:pt x="13412" y="10717"/>
                </a:lnTo>
                <a:lnTo>
                  <a:pt x="13640" y="10514"/>
                </a:lnTo>
                <a:lnTo>
                  <a:pt x="13867" y="10310"/>
                </a:lnTo>
                <a:lnTo>
                  <a:pt x="14095" y="10101"/>
                </a:lnTo>
                <a:lnTo>
                  <a:pt x="14322" y="9889"/>
                </a:lnTo>
                <a:lnTo>
                  <a:pt x="14549" y="9674"/>
                </a:lnTo>
                <a:lnTo>
                  <a:pt x="14776" y="9455"/>
                </a:lnTo>
                <a:lnTo>
                  <a:pt x="15004" y="9232"/>
                </a:lnTo>
                <a:lnTo>
                  <a:pt x="15231" y="9007"/>
                </a:lnTo>
                <a:lnTo>
                  <a:pt x="15459" y="8778"/>
                </a:lnTo>
                <a:lnTo>
                  <a:pt x="15685" y="8547"/>
                </a:lnTo>
                <a:lnTo>
                  <a:pt x="15913" y="8311"/>
                </a:lnTo>
                <a:lnTo>
                  <a:pt x="16140" y="8072"/>
                </a:lnTo>
                <a:lnTo>
                  <a:pt x="16368" y="7830"/>
                </a:lnTo>
                <a:lnTo>
                  <a:pt x="16595" y="7584"/>
                </a:lnTo>
                <a:lnTo>
                  <a:pt x="16823" y="7334"/>
                </a:lnTo>
                <a:lnTo>
                  <a:pt x="17049" y="7082"/>
                </a:lnTo>
                <a:lnTo>
                  <a:pt x="17277" y="6826"/>
                </a:lnTo>
                <a:lnTo>
                  <a:pt x="17504" y="6566"/>
                </a:lnTo>
                <a:lnTo>
                  <a:pt x="17732" y="6304"/>
                </a:lnTo>
                <a:lnTo>
                  <a:pt x="17959" y="6038"/>
                </a:lnTo>
                <a:lnTo>
                  <a:pt x="18187" y="5767"/>
                </a:lnTo>
                <a:lnTo>
                  <a:pt x="18414" y="5495"/>
                </a:lnTo>
                <a:lnTo>
                  <a:pt x="18641" y="5218"/>
                </a:lnTo>
                <a:lnTo>
                  <a:pt x="18869" y="4938"/>
                </a:lnTo>
                <a:lnTo>
                  <a:pt x="19096" y="4655"/>
                </a:lnTo>
                <a:lnTo>
                  <a:pt x="19324" y="4368"/>
                </a:lnTo>
                <a:lnTo>
                  <a:pt x="19550" y="4078"/>
                </a:lnTo>
                <a:lnTo>
                  <a:pt x="19778" y="3785"/>
                </a:lnTo>
                <a:lnTo>
                  <a:pt x="20005" y="3488"/>
                </a:lnTo>
                <a:lnTo>
                  <a:pt x="20233" y="3189"/>
                </a:lnTo>
                <a:lnTo>
                  <a:pt x="20460" y="2885"/>
                </a:lnTo>
                <a:lnTo>
                  <a:pt x="20688" y="2578"/>
                </a:lnTo>
                <a:lnTo>
                  <a:pt x="20914" y="2268"/>
                </a:lnTo>
                <a:lnTo>
                  <a:pt x="21142" y="1953"/>
                </a:lnTo>
                <a:lnTo>
                  <a:pt x="21369" y="1636"/>
                </a:lnTo>
                <a:lnTo>
                  <a:pt x="21597" y="1316"/>
                </a:lnTo>
                <a:lnTo>
                  <a:pt x="21824" y="992"/>
                </a:lnTo>
                <a:lnTo>
                  <a:pt x="22052" y="665"/>
                </a:lnTo>
                <a:lnTo>
                  <a:pt x="22278" y="334"/>
                </a:lnTo>
                <a:lnTo>
                  <a:pt x="22506" y="0"/>
                </a:lnTo>
              </a:path>
            </a:pathLst>
          </a:custGeom>
          <a:noFill/>
          <a:ln w="28575" cmpd="sng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86434" name="Rectangle 1090"/>
          <p:cNvSpPr>
            <a:spLocks noChangeArrowheads="1"/>
          </p:cNvSpPr>
          <p:nvPr/>
        </p:nvSpPr>
        <p:spPr bwMode="auto">
          <a:xfrm>
            <a:off x="1371600" y="3900488"/>
            <a:ext cx="2314575" cy="22288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86435" name="Text Box 1091"/>
          <p:cNvSpPr txBox="1">
            <a:spLocks noChangeArrowheads="1"/>
          </p:cNvSpPr>
          <p:nvPr/>
        </p:nvSpPr>
        <p:spPr bwMode="auto">
          <a:xfrm>
            <a:off x="727075" y="39306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E</a:t>
            </a:r>
            <a:r>
              <a:rPr lang="en-US" altLang="en-US" baseline="-25000"/>
              <a:t>k</a:t>
            </a:r>
            <a:endParaRPr lang="en-US" altLang="en-US"/>
          </a:p>
        </p:txBody>
      </p:sp>
      <p:sp>
        <p:nvSpPr>
          <p:cNvPr id="186436" name="Text Box 1092"/>
          <p:cNvSpPr txBox="1">
            <a:spLocks noChangeArrowheads="1"/>
          </p:cNvSpPr>
          <p:nvPr/>
        </p:nvSpPr>
        <p:spPr bwMode="auto">
          <a:xfrm>
            <a:off x="2924175" y="6172200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/>
              <a:t>|k|</a:t>
            </a:r>
          </a:p>
        </p:txBody>
      </p:sp>
      <p:graphicFrame>
        <p:nvGraphicFramePr>
          <p:cNvPr id="186437" name="Object 1093"/>
          <p:cNvGraphicFramePr>
            <a:graphicFrameLocks noChangeAspect="1"/>
          </p:cNvGraphicFramePr>
          <p:nvPr/>
        </p:nvGraphicFramePr>
        <p:xfrm>
          <a:off x="4737100" y="3962400"/>
          <a:ext cx="1955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7" imgW="1955520" imgH="419040" progId="Equation.3">
                  <p:embed/>
                </p:oleObj>
              </mc:Choice>
              <mc:Fallback>
                <p:oleObj name="Equation" r:id="rId7" imgW="1955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3962400"/>
                        <a:ext cx="1955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6440" name="Group 1096"/>
          <p:cNvGrpSpPr>
            <a:grpSpLocks/>
          </p:cNvGrpSpPr>
          <p:nvPr/>
        </p:nvGrpSpPr>
        <p:grpSpPr bwMode="auto">
          <a:xfrm>
            <a:off x="2124075" y="2224088"/>
            <a:ext cx="393700" cy="323850"/>
            <a:chOff x="2933" y="3217"/>
            <a:chExt cx="248" cy="204"/>
          </a:xfrm>
        </p:grpSpPr>
        <p:sp>
          <p:nvSpPr>
            <p:cNvPr id="186438" name="Line 1094"/>
            <p:cNvSpPr>
              <a:spLocks noChangeShapeType="1"/>
            </p:cNvSpPr>
            <p:nvPr/>
          </p:nvSpPr>
          <p:spPr bwMode="auto">
            <a:xfrm flipH="1">
              <a:off x="2933" y="3226"/>
              <a:ext cx="213" cy="19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6439" name="Line 1095"/>
            <p:cNvSpPr>
              <a:spLocks noChangeShapeType="1"/>
            </p:cNvSpPr>
            <p:nvPr/>
          </p:nvSpPr>
          <p:spPr bwMode="auto">
            <a:xfrm>
              <a:off x="2942" y="3217"/>
              <a:ext cx="239" cy="19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29109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424</Words>
  <Application>Microsoft Office PowerPoint</Application>
  <PresentationFormat>On-screen Show (4:3)</PresentationFormat>
  <Paragraphs>179</Paragraphs>
  <Slides>20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Equation</vt:lpstr>
      <vt:lpstr>Condensed Matter Physics I</vt:lpstr>
      <vt:lpstr>Previously</vt:lpstr>
      <vt:lpstr>Today</vt:lpstr>
      <vt:lpstr>What is a metal ?</vt:lpstr>
      <vt:lpstr>FREE ELECTRON MODEL</vt:lpstr>
      <vt:lpstr>FEM, overview</vt:lpstr>
      <vt:lpstr>Electrons in metals</vt:lpstr>
      <vt:lpstr>Free electron approximation</vt:lpstr>
      <vt:lpstr>Eigenstates &amp; energies</vt:lpstr>
      <vt:lpstr>Statistics &amp; DOS</vt:lpstr>
      <vt:lpstr>Occupation of states </vt:lpstr>
      <vt:lpstr>Free electron gas parameters</vt:lpstr>
      <vt:lpstr>Sodium</vt:lpstr>
      <vt:lpstr>So far</vt:lpstr>
      <vt:lpstr>t.b.d.</vt:lpstr>
      <vt:lpstr>Compressibility</vt:lpstr>
      <vt:lpstr>Heat capacity: Quick&amp;Dirty</vt:lpstr>
      <vt:lpstr>Heat capacity</vt:lpstr>
      <vt:lpstr>Heat capacity: Na &amp; K</vt:lpstr>
      <vt:lpstr>g &amp; thermal effective mass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104</cp:revision>
  <dcterms:created xsi:type="dcterms:W3CDTF">2001-11-29T08:55:22Z</dcterms:created>
  <dcterms:modified xsi:type="dcterms:W3CDTF">2014-11-05T12:07:51Z</dcterms:modified>
</cp:coreProperties>
</file>