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7" r:id="rId3"/>
    <p:sldId id="309" r:id="rId4"/>
    <p:sldId id="385" r:id="rId5"/>
    <p:sldId id="386" r:id="rId6"/>
    <p:sldId id="387" r:id="rId7"/>
    <p:sldId id="388" r:id="rId8"/>
    <p:sldId id="414" r:id="rId9"/>
    <p:sldId id="415" r:id="rId10"/>
    <p:sldId id="416" r:id="rId11"/>
    <p:sldId id="417" r:id="rId12"/>
    <p:sldId id="418" r:id="rId13"/>
    <p:sldId id="389" r:id="rId14"/>
  </p:sldIdLst>
  <p:sldSz cx="9144000" cy="6858000" type="screen4x3"/>
  <p:notesSz cx="9893300" cy="674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2AB2"/>
    <a:srgbClr val="FFFFFF"/>
    <a:srgbClr val="FF0000"/>
    <a:srgbClr val="000000"/>
    <a:srgbClr val="01FF2B"/>
    <a:srgbClr val="00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291" autoAdjust="0"/>
    <p:restoredTop sz="89638" autoAdjust="0"/>
  </p:normalViewPr>
  <p:slideViewPr>
    <p:cSldViewPr snapToGrid="0">
      <p:cViewPr varScale="1">
        <p:scale>
          <a:sx n="82" d="100"/>
          <a:sy n="82" d="100"/>
        </p:scale>
        <p:origin x="-1482" y="-90"/>
      </p:cViewPr>
      <p:guideLst>
        <p:guide orient="horz" pos="4285"/>
        <p:guide pos="5759"/>
      </p:guideLst>
    </p:cSldViewPr>
  </p:slideViewPr>
  <p:outlineViewPr>
    <p:cViewPr>
      <p:scale>
        <a:sx n="27" d="100"/>
        <a:sy n="27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78" y="-396"/>
      </p:cViewPr>
      <p:guideLst>
        <p:guide orient="horz" pos="2124"/>
        <p:guide pos="31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87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>
            <a:lvl1pPr algn="l" defTabSz="912813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05463" y="0"/>
            <a:ext cx="4287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07150"/>
            <a:ext cx="4287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b" anchorCtr="0" compatLnSpc="1">
            <a:prstTxWarp prst="textNoShape">
              <a:avLst/>
            </a:prstTxWarp>
          </a:bodyPr>
          <a:lstStyle>
            <a:lvl1pPr algn="l" defTabSz="912813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05463" y="6407150"/>
            <a:ext cx="4287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smtClean="0"/>
            </a:lvl1pPr>
          </a:lstStyle>
          <a:p>
            <a:pPr>
              <a:defRPr/>
            </a:pPr>
            <a:fld id="{BE6E66A5-B107-44BD-9E6B-45D574EE0B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84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6243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>
            <a:lvl1pPr algn="l" defTabSz="912813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0863" y="0"/>
            <a:ext cx="426243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6600" y="531813"/>
            <a:ext cx="3340100" cy="2505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93813" y="3187700"/>
            <a:ext cx="7305675" cy="303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76988"/>
            <a:ext cx="42624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b" anchorCtr="0" compatLnSpc="1">
            <a:prstTxWarp prst="textNoShape">
              <a:avLst/>
            </a:prstTxWarp>
          </a:bodyPr>
          <a:lstStyle>
            <a:lvl1pPr algn="l" defTabSz="912813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0863" y="6376988"/>
            <a:ext cx="4262437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smtClean="0"/>
            </a:lvl1pPr>
          </a:lstStyle>
          <a:p>
            <a:pPr>
              <a:defRPr/>
            </a:pPr>
            <a:fld id="{91B5B0FA-5975-4BCB-AE27-79C3E2FFD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747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fld id="{09A11005-EE8F-428D-AF51-B6DF3E791104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6600" y="531813"/>
            <a:ext cx="3340100" cy="2505075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682D0-D534-4794-96B3-207F731C369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986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Scattering phonons, impurities. Matthiessen’s rule; low T temperature dependence (#phonons)</a:t>
            </a:r>
          </a:p>
          <a:p>
            <a:r>
              <a:rPr lang="en-US" altLang="en-US"/>
              <a:t>Residual resistance ratio;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6E9964A-F244-4752-8EB4-3964093F5E81}" type="slidenum">
              <a:rPr lang="en-US" altLang="en-US" sz="1200" smtClean="0"/>
              <a:pPr eaLnBrk="1" hangingPunct="1"/>
              <a:t>10</a:t>
            </a:fld>
            <a:endParaRPr lang="en-US" altLang="en-US" sz="1200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5FDB506-21CF-4783-BD62-15A83549296A}" type="slidenum">
              <a:rPr lang="en-US" altLang="en-US" sz="1200" smtClean="0"/>
              <a:pPr eaLnBrk="1" hangingPunct="1"/>
              <a:t>11</a:t>
            </a:fld>
            <a:endParaRPr lang="en-US" altLang="en-US" sz="1200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75FF306-BDC0-4CE6-BD7D-4453EFF0D2C4}" type="slidenum">
              <a:rPr lang="en-US" altLang="en-US" sz="1200" smtClean="0"/>
              <a:pPr eaLnBrk="1" hangingPunct="1"/>
              <a:t>12</a:t>
            </a:fld>
            <a:endParaRPr lang="en-US" altLang="en-US" sz="120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F9F34A-B634-45B8-857F-BA5FFEDDC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5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59C110-A085-4021-97DA-2276FE0A3F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49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945C2E-CE64-4253-B10B-E0D12CE8F0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26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499396-AA9A-44C7-8415-D4FF0A73A5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6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4121FC-C8F6-495A-A4FC-A463AEC092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24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88E337-6DB8-44CD-A317-35E696C38A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88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D589C3-4B95-4B4C-8D51-E30185BD6E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20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149E65-3BE6-4BAE-B987-481F885496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23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56A752-CDBB-4B65-ADC3-13643111FC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78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5307D8-F54D-4C5D-8FDB-3CB561286C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10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255D9C-4CF4-461A-80FD-2252FE5D74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1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50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33488"/>
            <a:ext cx="7772400" cy="542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638372" y="6035450"/>
            <a:ext cx="492443" cy="711092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000" dirty="0" err="1"/>
              <a:t>PvL</a:t>
            </a:r>
            <a:r>
              <a:rPr lang="en-US" sz="1000" dirty="0"/>
              <a:t> CMP-I</a:t>
            </a:r>
          </a:p>
          <a:p>
            <a:pPr>
              <a:defRPr/>
            </a:pPr>
            <a:r>
              <a:rPr lang="en-US" sz="1000" dirty="0"/>
              <a:t>WS 14/15</a:t>
            </a:r>
            <a:endParaRPr lang="en-AU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2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e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5" Type="http://schemas.openxmlformats.org/officeDocument/2006/relationships/image" Target="../media/image13.e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0.emf"/><Relationship Id="rId1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Condensed Matter Physics I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23900" y="1968500"/>
            <a:ext cx="76962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Prof. Dr. Ir. Paul H.M. van Loosdrecht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II Physikalisches Institut, Room 312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E-mail: pvl@ph2.uni-koeln.de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48813" y="4344991"/>
            <a:ext cx="614726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Website:	http:/www.loosdrecht.net/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	</a:t>
            </a: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4514852" y="293687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2" y="293687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de-DE" altLang="en-US" sz="1400" smtClean="0"/>
              <a:t>9-</a:t>
            </a:r>
            <a:fld id="{AA9B37F1-5637-400C-B8A2-17450A1FFFCB}" type="slidenum">
              <a:rPr lang="en-US" altLang="en-US" sz="1400" smtClean="0"/>
              <a:pPr eaLnBrk="1" hangingPunct="1"/>
              <a:t>10</a:t>
            </a:fld>
            <a:endParaRPr lang="en-US" altLang="en-US" sz="1400" smtClean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1676400" y="1295400"/>
            <a:ext cx="4938713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93725" y="498475"/>
            <a:ext cx="7445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de-DE" altLang="en-US" dirty="0">
                <a:solidFill>
                  <a:srgbClr val="FFFF00"/>
                </a:solidFill>
              </a:rPr>
              <a:t>The resistance roughly scales with the Debye temperature !</a:t>
            </a:r>
            <a:endParaRPr lang="en-US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7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de-DE" altLang="en-US" sz="1400" smtClean="0"/>
              <a:t>9-</a:t>
            </a:r>
            <a:fld id="{52744842-94A5-4959-BFBE-1B69F4601D29}" type="slidenum">
              <a:rPr lang="en-US" altLang="en-US" sz="1400" smtClean="0"/>
              <a:pPr eaLnBrk="1" hangingPunct="1"/>
              <a:t>11</a:t>
            </a:fld>
            <a:endParaRPr lang="en-US" altLang="en-US" sz="1400" smtClean="0"/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555750"/>
            <a:ext cx="34544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669925" y="498475"/>
            <a:ext cx="4375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de-DE" altLang="en-US" dirty="0">
                <a:solidFill>
                  <a:srgbClr val="FFFF00"/>
                </a:solidFill>
              </a:rPr>
              <a:t>Transition from T</a:t>
            </a:r>
            <a:r>
              <a:rPr lang="de-DE" altLang="en-US" baseline="30000" dirty="0">
                <a:solidFill>
                  <a:srgbClr val="FFFF00"/>
                </a:solidFill>
              </a:rPr>
              <a:t>5</a:t>
            </a:r>
            <a:r>
              <a:rPr lang="de-DE" altLang="en-US" dirty="0">
                <a:solidFill>
                  <a:srgbClr val="FFFF00"/>
                </a:solidFill>
              </a:rPr>
              <a:t> to T behavior !</a:t>
            </a:r>
            <a:endParaRPr lang="en-US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0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de-DE" altLang="en-US" sz="1400" smtClean="0"/>
              <a:t>9-</a:t>
            </a:r>
            <a:fld id="{9E961EB1-56B0-452A-8C20-9BC97CCAD18C}" type="slidenum">
              <a:rPr lang="en-US" altLang="en-US" sz="1400" smtClean="0"/>
              <a:pPr eaLnBrk="1" hangingPunct="1"/>
              <a:t>12</a:t>
            </a:fld>
            <a:endParaRPr lang="en-US" altLang="en-US" sz="1400" smtClean="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2214563" y="655638"/>
            <a:ext cx="4713287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517525" y="158750"/>
            <a:ext cx="815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de-DE" altLang="en-US" dirty="0">
                <a:solidFill>
                  <a:srgbClr val="FFFF00"/>
                </a:solidFill>
              </a:rPr>
              <a:t>Matthiessen rule: alloys</a:t>
            </a:r>
            <a:r>
              <a:rPr lang="de-DE" altLang="en-US" dirty="0">
                <a:solidFill>
                  <a:srgbClr val="FFFF00"/>
                </a:solidFill>
                <a:sym typeface="Wingdings" pitchFamily="2" charset="2"/>
              </a:rPr>
              <a:t> vertical displacement of  </a:t>
            </a:r>
            <a:r>
              <a:rPr lang="de-DE" altLang="en-US" dirty="0">
                <a:solidFill>
                  <a:srgbClr val="FFFF00"/>
                </a:solidFill>
                <a:sym typeface="Symbol" pitchFamily="18" charset="2"/>
              </a:rPr>
              <a:t>(T) curves </a:t>
            </a:r>
            <a:endParaRPr lang="en-US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1D conduction</a:t>
            </a:r>
          </a:p>
        </p:txBody>
      </p:sp>
      <p:pic>
        <p:nvPicPr>
          <p:cNvPr id="2017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2897188"/>
            <a:ext cx="4475163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3500"/>
            <a:ext cx="6599238" cy="27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22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05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Previously</a:t>
            </a:r>
            <a:endParaRPr lang="en-US" alt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09710" y="1889167"/>
            <a:ext cx="6160661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j-lt"/>
              </a:rPr>
              <a:t>Free electron model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j-lt"/>
              </a:rPr>
              <a:t>Density of states, Fermi-Dirac distribution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j-lt"/>
              </a:rPr>
              <a:t>Pressure, Bulk modulus, Heat capacity,</a:t>
            </a:r>
            <a:r>
              <a:rPr lang="en-US" altLang="en-US" dirty="0">
                <a:latin typeface="+mj-lt"/>
              </a:rPr>
              <a:t/>
            </a:r>
            <a:br>
              <a:rPr lang="en-US" altLang="en-US" dirty="0">
                <a:latin typeface="+mj-lt"/>
              </a:rPr>
            </a:br>
            <a:r>
              <a:rPr lang="en-US" altLang="en-US" dirty="0">
                <a:latin typeface="+mj-lt"/>
              </a:rPr>
              <a:t>T</a:t>
            </a:r>
            <a:r>
              <a:rPr lang="en-US" altLang="en-US" dirty="0" smtClean="0">
                <a:latin typeface="+mj-lt"/>
              </a:rPr>
              <a:t>hermal mass</a:t>
            </a:r>
          </a:p>
        </p:txBody>
      </p:sp>
    </p:spTree>
    <p:extLst>
      <p:ext uri="{BB962C8B-B14F-4D97-AF65-F5344CB8AC3E}">
        <p14:creationId xmlns:p14="http://schemas.microsoft.com/office/powerpoint/2010/main" val="290363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1475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Today</a:t>
            </a:r>
            <a:endParaRPr lang="en-US" altLang="en-US" dirty="0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953798" y="214947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altLang="en-US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431635" y="180816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616366" y="2380308"/>
            <a:ext cx="504978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FontTx/>
              <a:buChar char="•"/>
            </a:pPr>
            <a:r>
              <a:rPr lang="en-US" altLang="en-US" dirty="0" smtClean="0"/>
              <a:t> Transport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dirty="0" smtClean="0"/>
              <a:t>Failures of the free electron model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dirty="0" smtClean="0"/>
              <a:t>Incorporating periodicity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591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Electrical conductivity</a:t>
            </a:r>
          </a:p>
        </p:txBody>
      </p:sp>
      <p:sp>
        <p:nvSpPr>
          <p:cNvPr id="190467" name="Line 3"/>
          <p:cNvSpPr>
            <a:spLocks noChangeShapeType="1"/>
          </p:cNvSpPr>
          <p:nvPr/>
        </p:nvSpPr>
        <p:spPr bwMode="auto">
          <a:xfrm flipV="1">
            <a:off x="1157288" y="2314575"/>
            <a:ext cx="600075" cy="15144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190468" name="Line 4"/>
          <p:cNvSpPr>
            <a:spLocks noChangeShapeType="1"/>
          </p:cNvSpPr>
          <p:nvPr/>
        </p:nvSpPr>
        <p:spPr bwMode="auto">
          <a:xfrm flipV="1">
            <a:off x="1157288" y="2343150"/>
            <a:ext cx="1143000" cy="14859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190469" name="Line 5"/>
          <p:cNvSpPr>
            <a:spLocks noChangeShapeType="1"/>
          </p:cNvSpPr>
          <p:nvPr/>
        </p:nvSpPr>
        <p:spPr bwMode="auto">
          <a:xfrm>
            <a:off x="1757363" y="2343150"/>
            <a:ext cx="51435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989013" y="27162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k</a:t>
            </a:r>
          </a:p>
        </p:txBody>
      </p:sp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1527175" y="3230563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k’</a:t>
            </a:r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1685925" y="1854200"/>
            <a:ext cx="48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latin typeface="Symbol" pitchFamily="18" charset="2"/>
              </a:rPr>
              <a:t>d</a:t>
            </a:r>
            <a:r>
              <a:rPr lang="en-US" altLang="en-US"/>
              <a:t>k</a:t>
            </a:r>
            <a:endParaRPr lang="en-US" altLang="en-US">
              <a:latin typeface="Symbol" pitchFamily="18" charset="2"/>
            </a:endParaRPr>
          </a:p>
        </p:txBody>
      </p:sp>
      <p:sp>
        <p:nvSpPr>
          <p:cNvPr id="190474" name="Text Box 10"/>
          <p:cNvSpPr txBox="1">
            <a:spLocks noChangeArrowheads="1"/>
          </p:cNvSpPr>
          <p:nvPr/>
        </p:nvSpPr>
        <p:spPr bwMode="auto">
          <a:xfrm>
            <a:off x="1158875" y="4287838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F</a:t>
            </a: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3230563" y="1673225"/>
            <a:ext cx="3652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</a:t>
            </a:r>
            <a:r>
              <a:rPr lang="en-US" altLang="en-US" baseline="30000"/>
              <a:t>nd</a:t>
            </a:r>
            <a:r>
              <a:rPr lang="en-US" altLang="en-US"/>
              <a:t> Newton:                  or </a:t>
            </a:r>
          </a:p>
        </p:txBody>
      </p:sp>
      <p:graphicFrame>
        <p:nvGraphicFramePr>
          <p:cNvPr id="190476" name="Object 12"/>
          <p:cNvGraphicFramePr>
            <a:graphicFrameLocks noChangeAspect="1"/>
          </p:cNvGraphicFramePr>
          <p:nvPr/>
        </p:nvGraphicFramePr>
        <p:xfrm>
          <a:off x="5016500" y="1552575"/>
          <a:ext cx="1168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Equation" r:id="rId3" imgW="1168200" imgH="723600" progId="Equation.3">
                  <p:embed/>
                </p:oleObj>
              </mc:Choice>
              <mc:Fallback>
                <p:oleObj name="Equation" r:id="rId3" imgW="116820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1552575"/>
                        <a:ext cx="11684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77" name="Object 13"/>
          <p:cNvGraphicFramePr>
            <a:graphicFrameLocks noChangeAspect="1"/>
          </p:cNvGraphicFramePr>
          <p:nvPr/>
        </p:nvGraphicFramePr>
        <p:xfrm>
          <a:off x="6945313" y="1568450"/>
          <a:ext cx="1557337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" name="Equation" r:id="rId5" imgW="787320" imgH="393480" progId="Equation.3">
                  <p:embed/>
                </p:oleObj>
              </mc:Choice>
              <mc:Fallback>
                <p:oleObj name="Equation" r:id="rId5" imgW="787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5313" y="1568450"/>
                        <a:ext cx="1557337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73" name="Line 9"/>
          <p:cNvSpPr>
            <a:spLocks noChangeShapeType="1"/>
          </p:cNvSpPr>
          <p:nvPr/>
        </p:nvSpPr>
        <p:spPr bwMode="auto">
          <a:xfrm>
            <a:off x="1100138" y="4271963"/>
            <a:ext cx="6000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190479" name="Text Box 15"/>
          <p:cNvSpPr txBox="1">
            <a:spLocks noChangeArrowheads="1"/>
          </p:cNvSpPr>
          <p:nvPr/>
        </p:nvSpPr>
        <p:spPr bwMode="auto">
          <a:xfrm>
            <a:off x="3238500" y="2522538"/>
            <a:ext cx="3567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Relaxation time </a:t>
            </a:r>
            <a:r>
              <a:rPr lang="en-US" altLang="en-US">
                <a:latin typeface="Symbol" pitchFamily="18" charset="2"/>
              </a:rPr>
              <a:t>t</a:t>
            </a:r>
            <a:r>
              <a:rPr lang="en-US" altLang="en-US"/>
              <a:t>:  </a:t>
            </a:r>
            <a:r>
              <a:rPr lang="en-US" altLang="en-US">
                <a:latin typeface="Symbol" pitchFamily="18" charset="2"/>
              </a:rPr>
              <a:t>d</a:t>
            </a:r>
            <a:r>
              <a:rPr lang="en-US" altLang="en-US"/>
              <a:t>k    0</a:t>
            </a:r>
          </a:p>
        </p:txBody>
      </p:sp>
      <p:sp>
        <p:nvSpPr>
          <p:cNvPr id="190480" name="Line 16"/>
          <p:cNvSpPr>
            <a:spLocks noChangeShapeType="1"/>
          </p:cNvSpPr>
          <p:nvPr/>
        </p:nvSpPr>
        <p:spPr bwMode="auto">
          <a:xfrm>
            <a:off x="6265863" y="2782888"/>
            <a:ext cx="17145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190483" name="Text Box 19"/>
          <p:cNvSpPr txBox="1">
            <a:spLocks noChangeArrowheads="1"/>
          </p:cNvSpPr>
          <p:nvPr/>
        </p:nvSpPr>
        <p:spPr bwMode="auto">
          <a:xfrm>
            <a:off x="3530600" y="3111500"/>
            <a:ext cx="5387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e-p,e-e scattering (appendix J, Ch. 10)</a:t>
            </a:r>
          </a:p>
          <a:p>
            <a:r>
              <a:rPr lang="en-US" altLang="en-US"/>
              <a:t>Impurity scattering</a:t>
            </a:r>
          </a:p>
        </p:txBody>
      </p:sp>
      <p:graphicFrame>
        <p:nvGraphicFramePr>
          <p:cNvPr id="190484" name="Object 20"/>
          <p:cNvGraphicFramePr>
            <a:graphicFrameLocks noChangeAspect="1"/>
          </p:cNvGraphicFramePr>
          <p:nvPr/>
        </p:nvGraphicFramePr>
        <p:xfrm>
          <a:off x="4083050" y="3992563"/>
          <a:ext cx="1193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" name="Equation" r:id="rId7" imgW="1193760" imgH="723600" progId="Equation.3">
                  <p:embed/>
                </p:oleObj>
              </mc:Choice>
              <mc:Fallback>
                <p:oleObj name="Equation" r:id="rId7" imgW="119376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050" y="3992563"/>
                        <a:ext cx="11938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85" name="Text Box 21"/>
          <p:cNvSpPr txBox="1">
            <a:spLocks noChangeArrowheads="1"/>
          </p:cNvSpPr>
          <p:nvPr/>
        </p:nvSpPr>
        <p:spPr bwMode="auto">
          <a:xfrm>
            <a:off x="3367088" y="4867275"/>
            <a:ext cx="2811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Equation of motion:</a:t>
            </a:r>
          </a:p>
        </p:txBody>
      </p:sp>
      <p:graphicFrame>
        <p:nvGraphicFramePr>
          <p:cNvPr id="190486" name="Object 22"/>
          <p:cNvGraphicFramePr>
            <a:graphicFrameLocks noChangeAspect="1"/>
          </p:cNvGraphicFramePr>
          <p:nvPr/>
        </p:nvGraphicFramePr>
        <p:xfrm>
          <a:off x="4227513" y="5545138"/>
          <a:ext cx="18669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name="Equation" r:id="rId9" imgW="1866600" imgH="787320" progId="Equation.3">
                  <p:embed/>
                </p:oleObj>
              </mc:Choice>
              <mc:Fallback>
                <p:oleObj name="Equation" r:id="rId9" imgW="186660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513" y="5545138"/>
                        <a:ext cx="18669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72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Electrical conductivity</a:t>
            </a:r>
          </a:p>
        </p:txBody>
      </p:sp>
      <p:sp>
        <p:nvSpPr>
          <p:cNvPr id="200729" name="Text Box 25"/>
          <p:cNvSpPr txBox="1">
            <a:spLocks noChangeArrowheads="1"/>
          </p:cNvSpPr>
          <p:nvPr/>
        </p:nvSpPr>
        <p:spPr bwMode="auto">
          <a:xfrm>
            <a:off x="3908425" y="1374775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k</a:t>
            </a:r>
            <a:r>
              <a:rPr lang="en-US" altLang="en-US" baseline="-25000"/>
              <a:t>y</a:t>
            </a:r>
            <a:endParaRPr lang="en-US" altLang="en-US"/>
          </a:p>
        </p:txBody>
      </p:sp>
      <p:sp>
        <p:nvSpPr>
          <p:cNvPr id="200724" name="Oval 20"/>
          <p:cNvSpPr>
            <a:spLocks noChangeAspect="1" noChangeArrowheads="1"/>
          </p:cNvSpPr>
          <p:nvPr/>
        </p:nvSpPr>
        <p:spPr bwMode="auto">
          <a:xfrm>
            <a:off x="2776538" y="1960563"/>
            <a:ext cx="2614612" cy="2568575"/>
          </a:xfrm>
          <a:prstGeom prst="ellipse">
            <a:avLst/>
          </a:prstGeom>
          <a:solidFill>
            <a:srgbClr val="FF0101">
              <a:alpha val="50000"/>
            </a:srgbClr>
          </a:solidFill>
          <a:ln w="9525">
            <a:solidFill>
              <a:srgbClr val="FF010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AU"/>
          </a:p>
        </p:txBody>
      </p:sp>
      <p:grpSp>
        <p:nvGrpSpPr>
          <p:cNvPr id="200728" name="Group 24"/>
          <p:cNvGrpSpPr>
            <a:grpSpLocks/>
          </p:cNvGrpSpPr>
          <p:nvPr/>
        </p:nvGrpSpPr>
        <p:grpSpPr bwMode="auto">
          <a:xfrm>
            <a:off x="2481263" y="1812925"/>
            <a:ext cx="3462337" cy="3101975"/>
            <a:chOff x="226" y="1245"/>
            <a:chExt cx="2181" cy="1954"/>
          </a:xfrm>
        </p:grpSpPr>
        <p:sp>
          <p:nvSpPr>
            <p:cNvPr id="200726" name="Line 22"/>
            <p:cNvSpPr>
              <a:spLocks noChangeShapeType="1"/>
            </p:cNvSpPr>
            <p:nvPr/>
          </p:nvSpPr>
          <p:spPr bwMode="auto">
            <a:xfrm>
              <a:off x="1234" y="1245"/>
              <a:ext cx="0" cy="195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AU"/>
            </a:p>
          </p:txBody>
        </p:sp>
        <p:sp>
          <p:nvSpPr>
            <p:cNvPr id="200727" name="Line 23"/>
            <p:cNvSpPr>
              <a:spLocks noChangeShapeType="1"/>
            </p:cNvSpPr>
            <p:nvPr/>
          </p:nvSpPr>
          <p:spPr bwMode="auto">
            <a:xfrm>
              <a:off x="226" y="2150"/>
              <a:ext cx="2181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AU"/>
            </a:p>
          </p:txBody>
        </p:sp>
      </p:grpSp>
      <p:sp>
        <p:nvSpPr>
          <p:cNvPr id="200730" name="Text Box 26"/>
          <p:cNvSpPr txBox="1">
            <a:spLocks noChangeArrowheads="1"/>
          </p:cNvSpPr>
          <p:nvPr/>
        </p:nvSpPr>
        <p:spPr bwMode="auto">
          <a:xfrm>
            <a:off x="5853113" y="3332163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k</a:t>
            </a:r>
            <a:r>
              <a:rPr lang="en-US" altLang="en-US" baseline="-25000"/>
              <a:t>x</a:t>
            </a:r>
            <a:endParaRPr lang="en-US" altLang="en-US"/>
          </a:p>
        </p:txBody>
      </p:sp>
      <p:sp>
        <p:nvSpPr>
          <p:cNvPr id="200732" name="Oval 28"/>
          <p:cNvSpPr>
            <a:spLocks noChangeArrowheads="1"/>
          </p:cNvSpPr>
          <p:nvPr/>
        </p:nvSpPr>
        <p:spPr bwMode="auto">
          <a:xfrm>
            <a:off x="4016375" y="3184525"/>
            <a:ext cx="130175" cy="1301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AU"/>
          </a:p>
        </p:txBody>
      </p:sp>
      <p:grpSp>
        <p:nvGrpSpPr>
          <p:cNvPr id="200740" name="Group 36"/>
          <p:cNvGrpSpPr>
            <a:grpSpLocks/>
          </p:cNvGrpSpPr>
          <p:nvPr/>
        </p:nvGrpSpPr>
        <p:grpSpPr bwMode="auto">
          <a:xfrm>
            <a:off x="3030538" y="1458913"/>
            <a:ext cx="2781300" cy="4333875"/>
            <a:chOff x="1909" y="919"/>
            <a:chExt cx="1752" cy="2730"/>
          </a:xfrm>
        </p:grpSpPr>
        <p:grpSp>
          <p:nvGrpSpPr>
            <p:cNvPr id="200737" name="Group 33"/>
            <p:cNvGrpSpPr>
              <a:grpSpLocks/>
            </p:cNvGrpSpPr>
            <p:nvPr/>
          </p:nvGrpSpPr>
          <p:grpSpPr bwMode="auto">
            <a:xfrm>
              <a:off x="1909" y="1233"/>
              <a:ext cx="1647" cy="2416"/>
              <a:chOff x="1909" y="1233"/>
              <a:chExt cx="1647" cy="2416"/>
            </a:xfrm>
          </p:grpSpPr>
          <p:graphicFrame>
            <p:nvGraphicFramePr>
              <p:cNvPr id="200721" name="Object 17"/>
              <p:cNvGraphicFramePr>
                <a:graphicFrameLocks noChangeAspect="1"/>
              </p:cNvGraphicFramePr>
              <p:nvPr/>
            </p:nvGraphicFramePr>
            <p:xfrm>
              <a:off x="2264" y="3193"/>
              <a:ext cx="752" cy="4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38" name="Equation" r:id="rId3" imgW="1193760" imgH="723600" progId="Equation.3">
                      <p:embed/>
                    </p:oleObj>
                  </mc:Choice>
                  <mc:Fallback>
                    <p:oleObj name="Equation" r:id="rId3" imgW="1193760" imgH="723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64" y="3193"/>
                            <a:ext cx="752" cy="4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0725" name="Oval 21"/>
              <p:cNvSpPr>
                <a:spLocks noChangeAspect="1" noChangeArrowheads="1"/>
              </p:cNvSpPr>
              <p:nvPr/>
            </p:nvSpPr>
            <p:spPr bwMode="auto">
              <a:xfrm>
                <a:off x="1909" y="1233"/>
                <a:ext cx="1647" cy="1618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200733" name="Oval 29"/>
              <p:cNvSpPr>
                <a:spLocks noChangeArrowheads="1"/>
              </p:cNvSpPr>
              <p:nvPr/>
            </p:nvSpPr>
            <p:spPr bwMode="auto">
              <a:xfrm>
                <a:off x="2684" y="2006"/>
                <a:ext cx="82" cy="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200736" name="Line 32"/>
              <p:cNvSpPr>
                <a:spLocks noChangeShapeType="1"/>
              </p:cNvSpPr>
              <p:nvPr/>
            </p:nvSpPr>
            <p:spPr bwMode="auto">
              <a:xfrm>
                <a:off x="2571" y="2047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AU"/>
              </a:p>
            </p:txBody>
          </p:sp>
        </p:grpSp>
        <p:sp>
          <p:nvSpPr>
            <p:cNvPr id="200738" name="Text Box 34"/>
            <p:cNvSpPr txBox="1">
              <a:spLocks noChangeArrowheads="1"/>
            </p:cNvSpPr>
            <p:nvPr/>
          </p:nvSpPr>
          <p:spPr bwMode="auto">
            <a:xfrm>
              <a:off x="3363" y="919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E</a:t>
              </a:r>
            </a:p>
          </p:txBody>
        </p:sp>
        <p:sp>
          <p:nvSpPr>
            <p:cNvPr id="200739" name="Line 35"/>
            <p:cNvSpPr>
              <a:spLocks noChangeShapeType="1"/>
            </p:cNvSpPr>
            <p:nvPr/>
          </p:nvSpPr>
          <p:spPr bwMode="auto">
            <a:xfrm flipH="1">
              <a:off x="3280" y="1231"/>
              <a:ext cx="381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02808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Electrical conductivity</a:t>
            </a:r>
          </a:p>
        </p:txBody>
      </p:sp>
      <p:sp>
        <p:nvSpPr>
          <p:cNvPr id="230403" name="Text Box 3"/>
          <p:cNvSpPr txBox="1">
            <a:spLocks noChangeArrowheads="1"/>
          </p:cNvSpPr>
          <p:nvPr/>
        </p:nvSpPr>
        <p:spPr bwMode="auto">
          <a:xfrm>
            <a:off x="3908425" y="1374775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k</a:t>
            </a:r>
            <a:r>
              <a:rPr lang="en-US" altLang="en-US" baseline="-25000"/>
              <a:t>y</a:t>
            </a:r>
            <a:endParaRPr lang="en-US" altLang="en-US"/>
          </a:p>
        </p:txBody>
      </p:sp>
      <p:grpSp>
        <p:nvGrpSpPr>
          <p:cNvPr id="230405" name="Group 5"/>
          <p:cNvGrpSpPr>
            <a:grpSpLocks/>
          </p:cNvGrpSpPr>
          <p:nvPr/>
        </p:nvGrpSpPr>
        <p:grpSpPr bwMode="auto">
          <a:xfrm>
            <a:off x="2481263" y="1812925"/>
            <a:ext cx="3462337" cy="3101975"/>
            <a:chOff x="226" y="1245"/>
            <a:chExt cx="2181" cy="1954"/>
          </a:xfrm>
        </p:grpSpPr>
        <p:sp>
          <p:nvSpPr>
            <p:cNvPr id="230406" name="Line 6"/>
            <p:cNvSpPr>
              <a:spLocks noChangeShapeType="1"/>
            </p:cNvSpPr>
            <p:nvPr/>
          </p:nvSpPr>
          <p:spPr bwMode="auto">
            <a:xfrm>
              <a:off x="1234" y="1245"/>
              <a:ext cx="0" cy="195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AU"/>
            </a:p>
          </p:txBody>
        </p:sp>
        <p:sp>
          <p:nvSpPr>
            <p:cNvPr id="230407" name="Line 7"/>
            <p:cNvSpPr>
              <a:spLocks noChangeShapeType="1"/>
            </p:cNvSpPr>
            <p:nvPr/>
          </p:nvSpPr>
          <p:spPr bwMode="auto">
            <a:xfrm>
              <a:off x="226" y="2150"/>
              <a:ext cx="2181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AU"/>
            </a:p>
          </p:txBody>
        </p:sp>
      </p:grpSp>
      <p:sp>
        <p:nvSpPr>
          <p:cNvPr id="230408" name="Text Box 8"/>
          <p:cNvSpPr txBox="1">
            <a:spLocks noChangeArrowheads="1"/>
          </p:cNvSpPr>
          <p:nvPr/>
        </p:nvSpPr>
        <p:spPr bwMode="auto">
          <a:xfrm>
            <a:off x="5853113" y="3332163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k</a:t>
            </a:r>
            <a:r>
              <a:rPr lang="en-US" altLang="en-US" baseline="-25000"/>
              <a:t>x</a:t>
            </a:r>
            <a:endParaRPr lang="en-US" altLang="en-US"/>
          </a:p>
        </p:txBody>
      </p:sp>
      <p:graphicFrame>
        <p:nvGraphicFramePr>
          <p:cNvPr id="230412" name="Object 12"/>
          <p:cNvGraphicFramePr>
            <a:graphicFrameLocks noChangeAspect="1"/>
          </p:cNvGraphicFramePr>
          <p:nvPr/>
        </p:nvGraphicFramePr>
        <p:xfrm>
          <a:off x="3594100" y="5068888"/>
          <a:ext cx="1193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Equation" r:id="rId3" imgW="1193760" imgH="723600" progId="Equation.3">
                  <p:embed/>
                </p:oleObj>
              </mc:Choice>
              <mc:Fallback>
                <p:oleObj name="Equation" r:id="rId3" imgW="119376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5068888"/>
                        <a:ext cx="11938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16" name="Text Box 16"/>
          <p:cNvSpPr txBox="1">
            <a:spLocks noChangeArrowheads="1"/>
          </p:cNvSpPr>
          <p:nvPr/>
        </p:nvSpPr>
        <p:spPr bwMode="auto">
          <a:xfrm>
            <a:off x="5338763" y="14589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</a:t>
            </a:r>
          </a:p>
        </p:txBody>
      </p:sp>
      <p:sp>
        <p:nvSpPr>
          <p:cNvPr id="230417" name="Line 17"/>
          <p:cNvSpPr>
            <a:spLocks noChangeShapeType="1"/>
          </p:cNvSpPr>
          <p:nvPr/>
        </p:nvSpPr>
        <p:spPr bwMode="auto">
          <a:xfrm flipH="1">
            <a:off x="5207000" y="1954213"/>
            <a:ext cx="6048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230418" name="Arc 18"/>
          <p:cNvSpPr>
            <a:spLocks/>
          </p:cNvSpPr>
          <p:nvPr/>
        </p:nvSpPr>
        <p:spPr bwMode="auto">
          <a:xfrm>
            <a:off x="4106863" y="1914525"/>
            <a:ext cx="1308100" cy="25558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06"/>
              <a:gd name="T2" fmla="*/ 2016 w 21600"/>
              <a:gd name="T3" fmla="*/ 43106 h 43106"/>
              <a:gd name="T4" fmla="*/ 0 w 21600"/>
              <a:gd name="T5" fmla="*/ 21600 h 43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06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748"/>
                  <a:pt x="13115" y="42065"/>
                  <a:pt x="2015" y="43105"/>
                </a:cubicBezTo>
              </a:path>
              <a:path w="21600" h="43106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748"/>
                  <a:pt x="13115" y="42065"/>
                  <a:pt x="2015" y="43105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AU"/>
          </a:p>
        </p:txBody>
      </p:sp>
      <p:sp>
        <p:nvSpPr>
          <p:cNvPr id="230419" name="Arc 19"/>
          <p:cNvSpPr>
            <a:spLocks/>
          </p:cNvSpPr>
          <p:nvPr/>
        </p:nvSpPr>
        <p:spPr bwMode="auto">
          <a:xfrm>
            <a:off x="3951288" y="1898650"/>
            <a:ext cx="1308100" cy="2601913"/>
          </a:xfrm>
          <a:custGeom>
            <a:avLst/>
            <a:gdLst>
              <a:gd name="G0" fmla="+- 0 0 0"/>
              <a:gd name="G1" fmla="+- 21462 0 0"/>
              <a:gd name="G2" fmla="+- 21600 0 0"/>
              <a:gd name="T0" fmla="*/ 2438 w 21600"/>
              <a:gd name="T1" fmla="*/ 0 h 42968"/>
              <a:gd name="T2" fmla="*/ 2016 w 21600"/>
              <a:gd name="T3" fmla="*/ 42968 h 42968"/>
              <a:gd name="T4" fmla="*/ 0 w 21600"/>
              <a:gd name="T5" fmla="*/ 21462 h 42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968" fill="none" extrusionOk="0">
                <a:moveTo>
                  <a:pt x="2437" y="0"/>
                </a:moveTo>
                <a:cubicBezTo>
                  <a:pt x="13353" y="1240"/>
                  <a:pt x="21600" y="10475"/>
                  <a:pt x="21600" y="21462"/>
                </a:cubicBezTo>
                <a:cubicBezTo>
                  <a:pt x="21600" y="32610"/>
                  <a:pt x="13115" y="41927"/>
                  <a:pt x="2015" y="42967"/>
                </a:cubicBezTo>
              </a:path>
              <a:path w="21600" h="42968" stroke="0" extrusionOk="0">
                <a:moveTo>
                  <a:pt x="2437" y="0"/>
                </a:moveTo>
                <a:cubicBezTo>
                  <a:pt x="13353" y="1240"/>
                  <a:pt x="21600" y="10475"/>
                  <a:pt x="21600" y="21462"/>
                </a:cubicBezTo>
                <a:cubicBezTo>
                  <a:pt x="21600" y="32610"/>
                  <a:pt x="13115" y="41927"/>
                  <a:pt x="2015" y="42967"/>
                </a:cubicBezTo>
                <a:lnTo>
                  <a:pt x="0" y="21462"/>
                </a:lnTo>
                <a:close/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AU"/>
          </a:p>
        </p:txBody>
      </p:sp>
      <p:grpSp>
        <p:nvGrpSpPr>
          <p:cNvPr id="230423" name="Group 23"/>
          <p:cNvGrpSpPr>
            <a:grpSpLocks/>
          </p:cNvGrpSpPr>
          <p:nvPr/>
        </p:nvGrpSpPr>
        <p:grpSpPr bwMode="auto">
          <a:xfrm flipH="1">
            <a:off x="2757488" y="1884363"/>
            <a:ext cx="1463675" cy="2616200"/>
            <a:chOff x="4368" y="1400"/>
            <a:chExt cx="922" cy="1639"/>
          </a:xfrm>
        </p:grpSpPr>
        <p:sp>
          <p:nvSpPr>
            <p:cNvPr id="230421" name="Arc 21"/>
            <p:cNvSpPr>
              <a:spLocks/>
            </p:cNvSpPr>
            <p:nvPr/>
          </p:nvSpPr>
          <p:spPr bwMode="auto">
            <a:xfrm>
              <a:off x="4466" y="1410"/>
              <a:ext cx="824" cy="161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06"/>
                <a:gd name="T2" fmla="*/ 2016 w 21600"/>
                <a:gd name="T3" fmla="*/ 43106 h 43106"/>
                <a:gd name="T4" fmla="*/ 0 w 21600"/>
                <a:gd name="T5" fmla="*/ 21600 h 4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06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748"/>
                    <a:pt x="13115" y="42065"/>
                    <a:pt x="2015" y="43105"/>
                  </a:cubicBezTo>
                </a:path>
                <a:path w="21600" h="43106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748"/>
                    <a:pt x="13115" y="42065"/>
                    <a:pt x="2015" y="4310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sp>
          <p:nvSpPr>
            <p:cNvPr id="230422" name="Arc 22"/>
            <p:cNvSpPr>
              <a:spLocks/>
            </p:cNvSpPr>
            <p:nvPr/>
          </p:nvSpPr>
          <p:spPr bwMode="auto">
            <a:xfrm>
              <a:off x="4368" y="1400"/>
              <a:ext cx="824" cy="1639"/>
            </a:xfrm>
            <a:custGeom>
              <a:avLst/>
              <a:gdLst>
                <a:gd name="G0" fmla="+- 0 0 0"/>
                <a:gd name="G1" fmla="+- 21462 0 0"/>
                <a:gd name="G2" fmla="+- 21600 0 0"/>
                <a:gd name="T0" fmla="*/ 2438 w 21600"/>
                <a:gd name="T1" fmla="*/ 0 h 42968"/>
                <a:gd name="T2" fmla="*/ 2016 w 21600"/>
                <a:gd name="T3" fmla="*/ 42968 h 42968"/>
                <a:gd name="T4" fmla="*/ 0 w 21600"/>
                <a:gd name="T5" fmla="*/ 21462 h 42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968" fill="none" extrusionOk="0">
                  <a:moveTo>
                    <a:pt x="2437" y="0"/>
                  </a:moveTo>
                  <a:cubicBezTo>
                    <a:pt x="13353" y="1240"/>
                    <a:pt x="21600" y="10475"/>
                    <a:pt x="21600" y="21462"/>
                  </a:cubicBezTo>
                  <a:cubicBezTo>
                    <a:pt x="21600" y="32610"/>
                    <a:pt x="13115" y="41927"/>
                    <a:pt x="2015" y="42967"/>
                  </a:cubicBezTo>
                </a:path>
                <a:path w="21600" h="42968" stroke="0" extrusionOk="0">
                  <a:moveTo>
                    <a:pt x="2437" y="0"/>
                  </a:moveTo>
                  <a:cubicBezTo>
                    <a:pt x="13353" y="1240"/>
                    <a:pt x="21600" y="10475"/>
                    <a:pt x="21600" y="21462"/>
                  </a:cubicBezTo>
                  <a:cubicBezTo>
                    <a:pt x="21600" y="32610"/>
                    <a:pt x="13115" y="41927"/>
                    <a:pt x="2015" y="42967"/>
                  </a:cubicBezTo>
                  <a:lnTo>
                    <a:pt x="0" y="21462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</p:grpSp>
      <p:sp>
        <p:nvSpPr>
          <p:cNvPr id="230424" name="Arc 24"/>
          <p:cNvSpPr>
            <a:spLocks/>
          </p:cNvSpPr>
          <p:nvPr/>
        </p:nvSpPr>
        <p:spPr bwMode="auto">
          <a:xfrm>
            <a:off x="3963988" y="1912938"/>
            <a:ext cx="1336675" cy="2601912"/>
          </a:xfrm>
          <a:custGeom>
            <a:avLst/>
            <a:gdLst>
              <a:gd name="G0" fmla="+- 0 0 0"/>
              <a:gd name="G1" fmla="+- 21462 0 0"/>
              <a:gd name="G2" fmla="+- 21600 0 0"/>
              <a:gd name="T0" fmla="*/ 2438 w 21600"/>
              <a:gd name="T1" fmla="*/ 0 h 42968"/>
              <a:gd name="T2" fmla="*/ 2016 w 21600"/>
              <a:gd name="T3" fmla="*/ 42968 h 42968"/>
              <a:gd name="T4" fmla="*/ 0 w 21600"/>
              <a:gd name="T5" fmla="*/ 21462 h 42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968" fill="none" extrusionOk="0">
                <a:moveTo>
                  <a:pt x="2437" y="0"/>
                </a:moveTo>
                <a:cubicBezTo>
                  <a:pt x="13353" y="1240"/>
                  <a:pt x="21600" y="10475"/>
                  <a:pt x="21600" y="21462"/>
                </a:cubicBezTo>
                <a:cubicBezTo>
                  <a:pt x="21600" y="32610"/>
                  <a:pt x="13115" y="41927"/>
                  <a:pt x="2015" y="42967"/>
                </a:cubicBezTo>
              </a:path>
              <a:path w="21600" h="42968" stroke="0" extrusionOk="0">
                <a:moveTo>
                  <a:pt x="2437" y="0"/>
                </a:moveTo>
                <a:cubicBezTo>
                  <a:pt x="13353" y="1240"/>
                  <a:pt x="21600" y="10475"/>
                  <a:pt x="21600" y="21462"/>
                </a:cubicBezTo>
                <a:cubicBezTo>
                  <a:pt x="21600" y="32610"/>
                  <a:pt x="13115" y="41927"/>
                  <a:pt x="2015" y="42967"/>
                </a:cubicBezTo>
                <a:lnTo>
                  <a:pt x="0" y="21462"/>
                </a:lnTo>
                <a:close/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AU"/>
          </a:p>
        </p:txBody>
      </p:sp>
      <p:sp>
        <p:nvSpPr>
          <p:cNvPr id="230425" name="Arc 25"/>
          <p:cNvSpPr>
            <a:spLocks/>
          </p:cNvSpPr>
          <p:nvPr/>
        </p:nvSpPr>
        <p:spPr bwMode="auto">
          <a:xfrm>
            <a:off x="3965575" y="1911350"/>
            <a:ext cx="1308100" cy="2601913"/>
          </a:xfrm>
          <a:custGeom>
            <a:avLst/>
            <a:gdLst>
              <a:gd name="G0" fmla="+- 0 0 0"/>
              <a:gd name="G1" fmla="+- 21462 0 0"/>
              <a:gd name="G2" fmla="+- 21600 0 0"/>
              <a:gd name="T0" fmla="*/ 2438 w 21600"/>
              <a:gd name="T1" fmla="*/ 0 h 42968"/>
              <a:gd name="T2" fmla="*/ 2016 w 21600"/>
              <a:gd name="T3" fmla="*/ 42968 h 42968"/>
              <a:gd name="T4" fmla="*/ 0 w 21600"/>
              <a:gd name="T5" fmla="*/ 21462 h 42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968" fill="none" extrusionOk="0">
                <a:moveTo>
                  <a:pt x="2437" y="0"/>
                </a:moveTo>
                <a:cubicBezTo>
                  <a:pt x="13353" y="1240"/>
                  <a:pt x="21600" y="10475"/>
                  <a:pt x="21600" y="21462"/>
                </a:cubicBezTo>
                <a:cubicBezTo>
                  <a:pt x="21600" y="32610"/>
                  <a:pt x="13115" y="41927"/>
                  <a:pt x="2015" y="42967"/>
                </a:cubicBezTo>
              </a:path>
              <a:path w="21600" h="42968" stroke="0" extrusionOk="0">
                <a:moveTo>
                  <a:pt x="2437" y="0"/>
                </a:moveTo>
                <a:cubicBezTo>
                  <a:pt x="13353" y="1240"/>
                  <a:pt x="21600" y="10475"/>
                  <a:pt x="21600" y="21462"/>
                </a:cubicBezTo>
                <a:cubicBezTo>
                  <a:pt x="21600" y="32610"/>
                  <a:pt x="13115" y="41927"/>
                  <a:pt x="2015" y="42967"/>
                </a:cubicBezTo>
                <a:lnTo>
                  <a:pt x="0" y="21462"/>
                </a:lnTo>
                <a:close/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AU"/>
          </a:p>
        </p:txBody>
      </p:sp>
      <p:sp>
        <p:nvSpPr>
          <p:cNvPr id="230426" name="Arc 26"/>
          <p:cNvSpPr>
            <a:spLocks/>
          </p:cNvSpPr>
          <p:nvPr/>
        </p:nvSpPr>
        <p:spPr bwMode="auto">
          <a:xfrm>
            <a:off x="3962400" y="1911350"/>
            <a:ext cx="1436688" cy="2601913"/>
          </a:xfrm>
          <a:custGeom>
            <a:avLst/>
            <a:gdLst>
              <a:gd name="G0" fmla="+- 0 0 0"/>
              <a:gd name="G1" fmla="+- 21462 0 0"/>
              <a:gd name="G2" fmla="+- 21600 0 0"/>
              <a:gd name="T0" fmla="*/ 2438 w 21600"/>
              <a:gd name="T1" fmla="*/ 0 h 42968"/>
              <a:gd name="T2" fmla="*/ 2016 w 21600"/>
              <a:gd name="T3" fmla="*/ 42968 h 42968"/>
              <a:gd name="T4" fmla="*/ 0 w 21600"/>
              <a:gd name="T5" fmla="*/ 21462 h 42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968" fill="none" extrusionOk="0">
                <a:moveTo>
                  <a:pt x="2437" y="0"/>
                </a:moveTo>
                <a:cubicBezTo>
                  <a:pt x="13353" y="1240"/>
                  <a:pt x="21600" y="10475"/>
                  <a:pt x="21600" y="21462"/>
                </a:cubicBezTo>
                <a:cubicBezTo>
                  <a:pt x="21600" y="32610"/>
                  <a:pt x="13115" y="41927"/>
                  <a:pt x="2015" y="42967"/>
                </a:cubicBezTo>
              </a:path>
              <a:path w="21600" h="42968" stroke="0" extrusionOk="0">
                <a:moveTo>
                  <a:pt x="2437" y="0"/>
                </a:moveTo>
                <a:cubicBezTo>
                  <a:pt x="13353" y="1240"/>
                  <a:pt x="21600" y="10475"/>
                  <a:pt x="21600" y="21462"/>
                </a:cubicBezTo>
                <a:cubicBezTo>
                  <a:pt x="21600" y="32610"/>
                  <a:pt x="13115" y="41927"/>
                  <a:pt x="2015" y="42967"/>
                </a:cubicBezTo>
                <a:lnTo>
                  <a:pt x="0" y="21462"/>
                </a:lnTo>
                <a:close/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AU"/>
          </a:p>
        </p:txBody>
      </p:sp>
      <p:sp>
        <p:nvSpPr>
          <p:cNvPr id="230427" name="Arc 27"/>
          <p:cNvSpPr>
            <a:spLocks/>
          </p:cNvSpPr>
          <p:nvPr/>
        </p:nvSpPr>
        <p:spPr bwMode="auto">
          <a:xfrm>
            <a:off x="3967163" y="1912938"/>
            <a:ext cx="1350962" cy="2601912"/>
          </a:xfrm>
          <a:custGeom>
            <a:avLst/>
            <a:gdLst>
              <a:gd name="G0" fmla="+- 0 0 0"/>
              <a:gd name="G1" fmla="+- 21462 0 0"/>
              <a:gd name="G2" fmla="+- 21600 0 0"/>
              <a:gd name="T0" fmla="*/ 2438 w 21600"/>
              <a:gd name="T1" fmla="*/ 0 h 42968"/>
              <a:gd name="T2" fmla="*/ 2016 w 21600"/>
              <a:gd name="T3" fmla="*/ 42968 h 42968"/>
              <a:gd name="T4" fmla="*/ 0 w 21600"/>
              <a:gd name="T5" fmla="*/ 21462 h 42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968" fill="none" extrusionOk="0">
                <a:moveTo>
                  <a:pt x="2437" y="0"/>
                </a:moveTo>
                <a:cubicBezTo>
                  <a:pt x="13353" y="1240"/>
                  <a:pt x="21600" y="10475"/>
                  <a:pt x="21600" y="21462"/>
                </a:cubicBezTo>
                <a:cubicBezTo>
                  <a:pt x="21600" y="32610"/>
                  <a:pt x="13115" y="41927"/>
                  <a:pt x="2015" y="42967"/>
                </a:cubicBezTo>
              </a:path>
              <a:path w="21600" h="42968" stroke="0" extrusionOk="0">
                <a:moveTo>
                  <a:pt x="2437" y="0"/>
                </a:moveTo>
                <a:cubicBezTo>
                  <a:pt x="13353" y="1240"/>
                  <a:pt x="21600" y="10475"/>
                  <a:pt x="21600" y="21462"/>
                </a:cubicBezTo>
                <a:cubicBezTo>
                  <a:pt x="21600" y="32610"/>
                  <a:pt x="13115" y="41927"/>
                  <a:pt x="2015" y="42967"/>
                </a:cubicBezTo>
                <a:lnTo>
                  <a:pt x="0" y="21462"/>
                </a:lnTo>
                <a:close/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AU"/>
          </a:p>
        </p:txBody>
      </p:sp>
      <p:sp>
        <p:nvSpPr>
          <p:cNvPr id="230428" name="Arc 28"/>
          <p:cNvSpPr>
            <a:spLocks/>
          </p:cNvSpPr>
          <p:nvPr/>
        </p:nvSpPr>
        <p:spPr bwMode="auto">
          <a:xfrm>
            <a:off x="3994150" y="1911350"/>
            <a:ext cx="1349375" cy="2601913"/>
          </a:xfrm>
          <a:custGeom>
            <a:avLst/>
            <a:gdLst>
              <a:gd name="G0" fmla="+- 0 0 0"/>
              <a:gd name="G1" fmla="+- 21462 0 0"/>
              <a:gd name="G2" fmla="+- 21600 0 0"/>
              <a:gd name="T0" fmla="*/ 2438 w 21600"/>
              <a:gd name="T1" fmla="*/ 0 h 42968"/>
              <a:gd name="T2" fmla="*/ 2016 w 21600"/>
              <a:gd name="T3" fmla="*/ 42968 h 42968"/>
              <a:gd name="T4" fmla="*/ 0 w 21600"/>
              <a:gd name="T5" fmla="*/ 21462 h 42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968" fill="none" extrusionOk="0">
                <a:moveTo>
                  <a:pt x="2437" y="0"/>
                </a:moveTo>
                <a:cubicBezTo>
                  <a:pt x="13353" y="1240"/>
                  <a:pt x="21600" y="10475"/>
                  <a:pt x="21600" y="21462"/>
                </a:cubicBezTo>
                <a:cubicBezTo>
                  <a:pt x="21600" y="32610"/>
                  <a:pt x="13115" y="41927"/>
                  <a:pt x="2015" y="42967"/>
                </a:cubicBezTo>
              </a:path>
              <a:path w="21600" h="42968" stroke="0" extrusionOk="0">
                <a:moveTo>
                  <a:pt x="2437" y="0"/>
                </a:moveTo>
                <a:cubicBezTo>
                  <a:pt x="13353" y="1240"/>
                  <a:pt x="21600" y="10475"/>
                  <a:pt x="21600" y="21462"/>
                </a:cubicBezTo>
                <a:cubicBezTo>
                  <a:pt x="21600" y="32610"/>
                  <a:pt x="13115" y="41927"/>
                  <a:pt x="2015" y="42967"/>
                </a:cubicBezTo>
                <a:lnTo>
                  <a:pt x="0" y="21462"/>
                </a:lnTo>
                <a:close/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AU"/>
          </a:p>
        </p:txBody>
      </p:sp>
      <p:sp>
        <p:nvSpPr>
          <p:cNvPr id="230429" name="Arc 29"/>
          <p:cNvSpPr>
            <a:spLocks/>
          </p:cNvSpPr>
          <p:nvPr/>
        </p:nvSpPr>
        <p:spPr bwMode="auto">
          <a:xfrm>
            <a:off x="3927475" y="1889125"/>
            <a:ext cx="1428750" cy="2601913"/>
          </a:xfrm>
          <a:custGeom>
            <a:avLst/>
            <a:gdLst>
              <a:gd name="G0" fmla="+- 0 0 0"/>
              <a:gd name="G1" fmla="+- 21462 0 0"/>
              <a:gd name="G2" fmla="+- 21600 0 0"/>
              <a:gd name="T0" fmla="*/ 2438 w 21600"/>
              <a:gd name="T1" fmla="*/ 0 h 42968"/>
              <a:gd name="T2" fmla="*/ 2016 w 21600"/>
              <a:gd name="T3" fmla="*/ 42968 h 42968"/>
              <a:gd name="T4" fmla="*/ 0 w 21600"/>
              <a:gd name="T5" fmla="*/ 21462 h 42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968" fill="none" extrusionOk="0">
                <a:moveTo>
                  <a:pt x="2437" y="0"/>
                </a:moveTo>
                <a:cubicBezTo>
                  <a:pt x="13353" y="1240"/>
                  <a:pt x="21600" y="10475"/>
                  <a:pt x="21600" y="21462"/>
                </a:cubicBezTo>
                <a:cubicBezTo>
                  <a:pt x="21600" y="32610"/>
                  <a:pt x="13115" y="41927"/>
                  <a:pt x="2015" y="42967"/>
                </a:cubicBezTo>
              </a:path>
              <a:path w="21600" h="42968" stroke="0" extrusionOk="0">
                <a:moveTo>
                  <a:pt x="2437" y="0"/>
                </a:moveTo>
                <a:cubicBezTo>
                  <a:pt x="13353" y="1240"/>
                  <a:pt x="21600" y="10475"/>
                  <a:pt x="21600" y="21462"/>
                </a:cubicBezTo>
                <a:cubicBezTo>
                  <a:pt x="21600" y="32610"/>
                  <a:pt x="13115" y="41927"/>
                  <a:pt x="2015" y="42967"/>
                </a:cubicBezTo>
                <a:lnTo>
                  <a:pt x="0" y="21462"/>
                </a:lnTo>
                <a:close/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AU"/>
          </a:p>
        </p:txBody>
      </p:sp>
      <p:sp>
        <p:nvSpPr>
          <p:cNvPr id="230430" name="Arc 30"/>
          <p:cNvSpPr>
            <a:spLocks/>
          </p:cNvSpPr>
          <p:nvPr/>
        </p:nvSpPr>
        <p:spPr bwMode="auto">
          <a:xfrm>
            <a:off x="3970338" y="1892300"/>
            <a:ext cx="1406525" cy="2611438"/>
          </a:xfrm>
          <a:custGeom>
            <a:avLst/>
            <a:gdLst>
              <a:gd name="G0" fmla="+- 0 0 0"/>
              <a:gd name="G1" fmla="+- 21462 0 0"/>
              <a:gd name="G2" fmla="+- 21600 0 0"/>
              <a:gd name="T0" fmla="*/ 2438 w 21600"/>
              <a:gd name="T1" fmla="*/ 0 h 42968"/>
              <a:gd name="T2" fmla="*/ 2016 w 21600"/>
              <a:gd name="T3" fmla="*/ 42968 h 42968"/>
              <a:gd name="T4" fmla="*/ 0 w 21600"/>
              <a:gd name="T5" fmla="*/ 21462 h 42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968" fill="none" extrusionOk="0">
                <a:moveTo>
                  <a:pt x="2437" y="0"/>
                </a:moveTo>
                <a:cubicBezTo>
                  <a:pt x="13353" y="1240"/>
                  <a:pt x="21600" y="10475"/>
                  <a:pt x="21600" y="21462"/>
                </a:cubicBezTo>
                <a:cubicBezTo>
                  <a:pt x="21600" y="32610"/>
                  <a:pt x="13115" y="41927"/>
                  <a:pt x="2015" y="42967"/>
                </a:cubicBezTo>
              </a:path>
              <a:path w="21600" h="42968" stroke="0" extrusionOk="0">
                <a:moveTo>
                  <a:pt x="2437" y="0"/>
                </a:moveTo>
                <a:cubicBezTo>
                  <a:pt x="13353" y="1240"/>
                  <a:pt x="21600" y="10475"/>
                  <a:pt x="21600" y="21462"/>
                </a:cubicBezTo>
                <a:cubicBezTo>
                  <a:pt x="21600" y="32610"/>
                  <a:pt x="13115" y="41927"/>
                  <a:pt x="2015" y="42967"/>
                </a:cubicBezTo>
                <a:lnTo>
                  <a:pt x="0" y="21462"/>
                </a:lnTo>
                <a:close/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AU"/>
          </a:p>
        </p:txBody>
      </p:sp>
      <p:sp>
        <p:nvSpPr>
          <p:cNvPr id="230431" name="Line 31"/>
          <p:cNvSpPr>
            <a:spLocks noChangeShapeType="1"/>
          </p:cNvSpPr>
          <p:nvPr/>
        </p:nvSpPr>
        <p:spPr bwMode="auto">
          <a:xfrm>
            <a:off x="4910138" y="2200275"/>
            <a:ext cx="338137" cy="3810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230433" name="Line 33"/>
          <p:cNvSpPr>
            <a:spLocks noChangeShapeType="1"/>
          </p:cNvSpPr>
          <p:nvPr/>
        </p:nvSpPr>
        <p:spPr bwMode="auto">
          <a:xfrm flipH="1">
            <a:off x="5353050" y="3257550"/>
            <a:ext cx="19050" cy="214313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230434" name="Line 34"/>
          <p:cNvSpPr>
            <a:spLocks noChangeShapeType="1"/>
          </p:cNvSpPr>
          <p:nvPr/>
        </p:nvSpPr>
        <p:spPr bwMode="auto">
          <a:xfrm>
            <a:off x="4862513" y="2166938"/>
            <a:ext cx="171450" cy="24765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230435" name="Line 35"/>
          <p:cNvSpPr>
            <a:spLocks noChangeShapeType="1"/>
          </p:cNvSpPr>
          <p:nvPr/>
        </p:nvSpPr>
        <p:spPr bwMode="auto">
          <a:xfrm flipH="1">
            <a:off x="5219700" y="2581275"/>
            <a:ext cx="19050" cy="214313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230436" name="Line 36"/>
          <p:cNvSpPr>
            <a:spLocks noChangeShapeType="1"/>
          </p:cNvSpPr>
          <p:nvPr/>
        </p:nvSpPr>
        <p:spPr bwMode="auto">
          <a:xfrm flipH="1">
            <a:off x="5318125" y="3460750"/>
            <a:ext cx="41275" cy="1539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046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Ohm’s law</a:t>
            </a:r>
          </a:p>
        </p:txBody>
      </p:sp>
      <p:grpSp>
        <p:nvGrpSpPr>
          <p:cNvPr id="197644" name="Group 12"/>
          <p:cNvGrpSpPr>
            <a:grpSpLocks/>
          </p:cNvGrpSpPr>
          <p:nvPr/>
        </p:nvGrpSpPr>
        <p:grpSpPr bwMode="auto">
          <a:xfrm>
            <a:off x="630238" y="1323975"/>
            <a:ext cx="1281112" cy="1392238"/>
            <a:chOff x="397" y="834"/>
            <a:chExt cx="807" cy="877"/>
          </a:xfrm>
        </p:grpSpPr>
        <p:graphicFrame>
          <p:nvGraphicFramePr>
            <p:cNvPr id="197635" name="Object 3"/>
            <p:cNvGraphicFramePr>
              <a:graphicFrameLocks noChangeAspect="1"/>
            </p:cNvGraphicFramePr>
            <p:nvPr/>
          </p:nvGraphicFramePr>
          <p:xfrm>
            <a:off x="452" y="834"/>
            <a:ext cx="752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26" name="Equation" r:id="rId4" imgW="1193760" imgH="723600" progId="Equation.3">
                    <p:embed/>
                  </p:oleObj>
                </mc:Choice>
                <mc:Fallback>
                  <p:oleObj name="Equation" r:id="rId4" imgW="1193760" imgH="723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" y="834"/>
                          <a:ext cx="752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7636" name="Text Box 4"/>
            <p:cNvSpPr txBox="1">
              <a:spLocks noChangeArrowheads="1"/>
            </p:cNvSpPr>
            <p:nvPr/>
          </p:nvSpPr>
          <p:spPr bwMode="auto">
            <a:xfrm>
              <a:off x="397" y="1423"/>
              <a:ext cx="6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/>
                <a:t>F = qE</a:t>
              </a:r>
            </a:p>
          </p:txBody>
        </p:sp>
      </p:grpSp>
      <p:graphicFrame>
        <p:nvGraphicFramePr>
          <p:cNvPr id="197637" name="Object 5"/>
          <p:cNvGraphicFramePr>
            <a:graphicFrameLocks noChangeAspect="1"/>
          </p:cNvGraphicFramePr>
          <p:nvPr/>
        </p:nvGraphicFramePr>
        <p:xfrm>
          <a:off x="2568575" y="1658938"/>
          <a:ext cx="3949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7" name="Equation" r:id="rId6" imgW="3949560" imgH="723600" progId="Equation.3">
                  <p:embed/>
                </p:oleObj>
              </mc:Choice>
              <mc:Fallback>
                <p:oleObj name="Equation" r:id="rId6" imgW="394956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575" y="1658938"/>
                        <a:ext cx="39497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7643" name="Group 11"/>
          <p:cNvGrpSpPr>
            <a:grpSpLocks/>
          </p:cNvGrpSpPr>
          <p:nvPr/>
        </p:nvGrpSpPr>
        <p:grpSpPr bwMode="auto">
          <a:xfrm>
            <a:off x="669925" y="3076575"/>
            <a:ext cx="4756150" cy="762000"/>
            <a:chOff x="422" y="1938"/>
            <a:chExt cx="2996" cy="480"/>
          </a:xfrm>
        </p:grpSpPr>
        <p:graphicFrame>
          <p:nvGraphicFramePr>
            <p:cNvPr id="197638" name="Object 6"/>
            <p:cNvGraphicFramePr>
              <a:graphicFrameLocks noChangeAspect="1"/>
            </p:cNvGraphicFramePr>
            <p:nvPr/>
          </p:nvGraphicFramePr>
          <p:xfrm>
            <a:off x="2018" y="1938"/>
            <a:ext cx="1400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28" name="Equation" r:id="rId8" imgW="2222280" imgH="761760" progId="Equation.3">
                    <p:embed/>
                  </p:oleObj>
                </mc:Choice>
                <mc:Fallback>
                  <p:oleObj name="Equation" r:id="rId8" imgW="2222280" imgH="7617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8" y="1938"/>
                          <a:ext cx="1400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7639" name="Text Box 7"/>
            <p:cNvSpPr txBox="1">
              <a:spLocks noChangeArrowheads="1"/>
            </p:cNvSpPr>
            <p:nvPr/>
          </p:nvSpPr>
          <p:spPr bwMode="auto">
            <a:xfrm>
              <a:off x="422" y="2035"/>
              <a:ext cx="14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Current density</a:t>
              </a:r>
            </a:p>
          </p:txBody>
        </p:sp>
      </p:grpSp>
      <p:grpSp>
        <p:nvGrpSpPr>
          <p:cNvPr id="197642" name="Group 10"/>
          <p:cNvGrpSpPr>
            <a:grpSpLocks/>
          </p:cNvGrpSpPr>
          <p:nvPr/>
        </p:nvGrpSpPr>
        <p:grpSpPr bwMode="auto">
          <a:xfrm>
            <a:off x="644525" y="3948113"/>
            <a:ext cx="3529013" cy="762000"/>
            <a:chOff x="379" y="2487"/>
            <a:chExt cx="2223" cy="480"/>
          </a:xfrm>
        </p:grpSpPr>
        <p:sp>
          <p:nvSpPr>
            <p:cNvPr id="197640" name="Text Box 8"/>
            <p:cNvSpPr txBox="1">
              <a:spLocks noChangeArrowheads="1"/>
            </p:cNvSpPr>
            <p:nvPr/>
          </p:nvSpPr>
          <p:spPr bwMode="auto">
            <a:xfrm>
              <a:off x="379" y="2593"/>
              <a:ext cx="10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Ohm’s law</a:t>
              </a:r>
            </a:p>
          </p:txBody>
        </p:sp>
        <p:graphicFrame>
          <p:nvGraphicFramePr>
            <p:cNvPr id="197641" name="Object 9"/>
            <p:cNvGraphicFramePr>
              <a:graphicFrameLocks noChangeAspect="1"/>
            </p:cNvGraphicFramePr>
            <p:nvPr/>
          </p:nvGraphicFramePr>
          <p:xfrm>
            <a:off x="1538" y="2487"/>
            <a:ext cx="1064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29" name="Equation" r:id="rId10" imgW="1688760" imgH="761760" progId="Equation.3">
                    <p:embed/>
                  </p:oleObj>
                </mc:Choice>
                <mc:Fallback>
                  <p:oleObj name="Equation" r:id="rId10" imgW="1688760" imgH="7617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8" y="2487"/>
                          <a:ext cx="1064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7646" name="Object 14"/>
          <p:cNvGraphicFramePr>
            <a:graphicFrameLocks noChangeAspect="1"/>
          </p:cNvGraphicFramePr>
          <p:nvPr/>
        </p:nvGraphicFramePr>
        <p:xfrm>
          <a:off x="706438" y="4910138"/>
          <a:ext cx="6426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0" name="Equation" r:id="rId12" imgW="6426000" imgH="888840" progId="Equation.3">
                  <p:embed/>
                </p:oleObj>
              </mc:Choice>
              <mc:Fallback>
                <p:oleObj name="Equation" r:id="rId12" imgW="642600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4910138"/>
                        <a:ext cx="64262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47" name="Text Box 15"/>
          <p:cNvSpPr txBox="1">
            <a:spLocks noChangeArrowheads="1"/>
          </p:cNvSpPr>
          <p:nvPr/>
        </p:nvSpPr>
        <p:spPr bwMode="auto">
          <a:xfrm>
            <a:off x="609600" y="5991225"/>
            <a:ext cx="355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Very pure metals, low T: </a:t>
            </a:r>
          </a:p>
        </p:txBody>
      </p:sp>
      <p:graphicFrame>
        <p:nvGraphicFramePr>
          <p:cNvPr id="197648" name="Object 16"/>
          <p:cNvGraphicFramePr>
            <a:graphicFrameLocks noChangeAspect="1"/>
          </p:cNvGraphicFramePr>
          <p:nvPr/>
        </p:nvGraphicFramePr>
        <p:xfrm>
          <a:off x="4230688" y="6072188"/>
          <a:ext cx="1270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1" name="Equation" r:id="rId14" imgW="1269720" imgH="355320" progId="Equation.3">
                  <p:embed/>
                </p:oleObj>
              </mc:Choice>
              <mc:Fallback>
                <p:oleObj name="Equation" r:id="rId14" imgW="12697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688" y="6072188"/>
                        <a:ext cx="1270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7654" name="Group 22"/>
          <p:cNvGrpSpPr>
            <a:grpSpLocks/>
          </p:cNvGrpSpPr>
          <p:nvPr/>
        </p:nvGrpSpPr>
        <p:grpSpPr bwMode="auto">
          <a:xfrm>
            <a:off x="6251575" y="2690813"/>
            <a:ext cx="2665413" cy="2111375"/>
            <a:chOff x="3630" y="1695"/>
            <a:chExt cx="1679" cy="1330"/>
          </a:xfrm>
        </p:grpSpPr>
        <p:grpSp>
          <p:nvGrpSpPr>
            <p:cNvPr id="197651" name="Group 19"/>
            <p:cNvGrpSpPr>
              <a:grpSpLocks/>
            </p:cNvGrpSpPr>
            <p:nvPr/>
          </p:nvGrpSpPr>
          <p:grpSpPr bwMode="auto">
            <a:xfrm>
              <a:off x="4053" y="1763"/>
              <a:ext cx="1256" cy="994"/>
              <a:chOff x="4053" y="1763"/>
              <a:chExt cx="966" cy="994"/>
            </a:xfrm>
          </p:grpSpPr>
          <p:sp>
            <p:nvSpPr>
              <p:cNvPr id="197649" name="Freeform 17"/>
              <p:cNvSpPr>
                <a:spLocks/>
              </p:cNvSpPr>
              <p:nvPr/>
            </p:nvSpPr>
            <p:spPr bwMode="auto">
              <a:xfrm>
                <a:off x="4059" y="1763"/>
                <a:ext cx="952" cy="773"/>
              </a:xfrm>
              <a:custGeom>
                <a:avLst/>
                <a:gdLst>
                  <a:gd name="T0" fmla="*/ 0 w 24349"/>
                  <a:gd name="T1" fmla="*/ 13531 h 13531"/>
                  <a:gd name="T2" fmla="*/ 492 w 24349"/>
                  <a:gd name="T3" fmla="*/ 13531 h 13531"/>
                  <a:gd name="T4" fmla="*/ 983 w 24349"/>
                  <a:gd name="T5" fmla="*/ 13530 h 13531"/>
                  <a:gd name="T6" fmla="*/ 1476 w 24349"/>
                  <a:gd name="T7" fmla="*/ 13528 h 13531"/>
                  <a:gd name="T8" fmla="*/ 1967 w 24349"/>
                  <a:gd name="T9" fmla="*/ 13524 h 13531"/>
                  <a:gd name="T10" fmla="*/ 2460 w 24349"/>
                  <a:gd name="T11" fmla="*/ 13517 h 13531"/>
                  <a:gd name="T12" fmla="*/ 2951 w 24349"/>
                  <a:gd name="T13" fmla="*/ 13507 h 13531"/>
                  <a:gd name="T14" fmla="*/ 3444 w 24349"/>
                  <a:gd name="T15" fmla="*/ 13493 h 13531"/>
                  <a:gd name="T16" fmla="*/ 3935 w 24349"/>
                  <a:gd name="T17" fmla="*/ 13474 h 13531"/>
                  <a:gd name="T18" fmla="*/ 4427 w 24349"/>
                  <a:gd name="T19" fmla="*/ 13450 h 13531"/>
                  <a:gd name="T20" fmla="*/ 4919 w 24349"/>
                  <a:gd name="T21" fmla="*/ 13420 h 13531"/>
                  <a:gd name="T22" fmla="*/ 5411 w 24349"/>
                  <a:gd name="T23" fmla="*/ 13382 h 13531"/>
                  <a:gd name="T24" fmla="*/ 5903 w 24349"/>
                  <a:gd name="T25" fmla="*/ 13339 h 13531"/>
                  <a:gd name="T26" fmla="*/ 6395 w 24349"/>
                  <a:gd name="T27" fmla="*/ 13287 h 13531"/>
                  <a:gd name="T28" fmla="*/ 6886 w 24349"/>
                  <a:gd name="T29" fmla="*/ 13225 h 13531"/>
                  <a:gd name="T30" fmla="*/ 7379 w 24349"/>
                  <a:gd name="T31" fmla="*/ 13155 h 13531"/>
                  <a:gd name="T32" fmla="*/ 7870 w 24349"/>
                  <a:gd name="T33" fmla="*/ 13074 h 13531"/>
                  <a:gd name="T34" fmla="*/ 8363 w 24349"/>
                  <a:gd name="T35" fmla="*/ 12984 h 13531"/>
                  <a:gd name="T36" fmla="*/ 8854 w 24349"/>
                  <a:gd name="T37" fmla="*/ 12881 h 13531"/>
                  <a:gd name="T38" fmla="*/ 9346 w 24349"/>
                  <a:gd name="T39" fmla="*/ 12766 h 13531"/>
                  <a:gd name="T40" fmla="*/ 9838 w 24349"/>
                  <a:gd name="T41" fmla="*/ 12639 h 13531"/>
                  <a:gd name="T42" fmla="*/ 10330 w 24349"/>
                  <a:gd name="T43" fmla="*/ 12498 h 13531"/>
                  <a:gd name="T44" fmla="*/ 10822 w 24349"/>
                  <a:gd name="T45" fmla="*/ 12343 h 13531"/>
                  <a:gd name="T46" fmla="*/ 11314 w 24349"/>
                  <a:gd name="T47" fmla="*/ 12174 h 13531"/>
                  <a:gd name="T48" fmla="*/ 11805 w 24349"/>
                  <a:gd name="T49" fmla="*/ 11989 h 13531"/>
                  <a:gd name="T50" fmla="*/ 12297 w 24349"/>
                  <a:gd name="T51" fmla="*/ 11788 h 13531"/>
                  <a:gd name="T52" fmla="*/ 12788 w 24349"/>
                  <a:gd name="T53" fmla="*/ 11571 h 13531"/>
                  <a:gd name="T54" fmla="*/ 13281 w 24349"/>
                  <a:gd name="T55" fmla="*/ 11335 h 13531"/>
                  <a:gd name="T56" fmla="*/ 13772 w 24349"/>
                  <a:gd name="T57" fmla="*/ 11082 h 13531"/>
                  <a:gd name="T58" fmla="*/ 14264 w 24349"/>
                  <a:gd name="T59" fmla="*/ 10810 h 13531"/>
                  <a:gd name="T60" fmla="*/ 14756 w 24349"/>
                  <a:gd name="T61" fmla="*/ 10519 h 13531"/>
                  <a:gd name="T62" fmla="*/ 15248 w 24349"/>
                  <a:gd name="T63" fmla="*/ 10207 h 13531"/>
                  <a:gd name="T64" fmla="*/ 15740 w 24349"/>
                  <a:gd name="T65" fmla="*/ 9876 h 13531"/>
                  <a:gd name="T66" fmla="*/ 16232 w 24349"/>
                  <a:gd name="T67" fmla="*/ 9522 h 13531"/>
                  <a:gd name="T68" fmla="*/ 16725 w 24349"/>
                  <a:gd name="T69" fmla="*/ 9146 h 13531"/>
                  <a:gd name="T70" fmla="*/ 17216 w 24349"/>
                  <a:gd name="T71" fmla="*/ 8748 h 13531"/>
                  <a:gd name="T72" fmla="*/ 17708 w 24349"/>
                  <a:gd name="T73" fmla="*/ 8326 h 13531"/>
                  <a:gd name="T74" fmla="*/ 18200 w 24349"/>
                  <a:gd name="T75" fmla="*/ 7880 h 13531"/>
                  <a:gd name="T76" fmla="*/ 18692 w 24349"/>
                  <a:gd name="T77" fmla="*/ 7410 h 13531"/>
                  <a:gd name="T78" fmla="*/ 19184 w 24349"/>
                  <a:gd name="T79" fmla="*/ 6915 h 13531"/>
                  <a:gd name="T80" fmla="*/ 19676 w 24349"/>
                  <a:gd name="T81" fmla="*/ 6392 h 13531"/>
                  <a:gd name="T82" fmla="*/ 20167 w 24349"/>
                  <a:gd name="T83" fmla="*/ 5843 h 13531"/>
                  <a:gd name="T84" fmla="*/ 20660 w 24349"/>
                  <a:gd name="T85" fmla="*/ 5266 h 13531"/>
                  <a:gd name="T86" fmla="*/ 21151 w 24349"/>
                  <a:gd name="T87" fmla="*/ 4661 h 13531"/>
                  <a:gd name="T88" fmla="*/ 21644 w 24349"/>
                  <a:gd name="T89" fmla="*/ 4028 h 13531"/>
                  <a:gd name="T90" fmla="*/ 22135 w 24349"/>
                  <a:gd name="T91" fmla="*/ 3366 h 13531"/>
                  <a:gd name="T92" fmla="*/ 22627 w 24349"/>
                  <a:gd name="T93" fmla="*/ 2672 h 13531"/>
                  <a:gd name="T94" fmla="*/ 23119 w 24349"/>
                  <a:gd name="T95" fmla="*/ 1949 h 13531"/>
                  <a:gd name="T96" fmla="*/ 23611 w 24349"/>
                  <a:gd name="T97" fmla="*/ 1193 h 13531"/>
                  <a:gd name="T98" fmla="*/ 24103 w 24349"/>
                  <a:gd name="T99" fmla="*/ 406 h 13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349" h="13531">
                    <a:moveTo>
                      <a:pt x="0" y="13531"/>
                    </a:moveTo>
                    <a:lnTo>
                      <a:pt x="0" y="13531"/>
                    </a:lnTo>
                    <a:lnTo>
                      <a:pt x="246" y="13531"/>
                    </a:lnTo>
                    <a:lnTo>
                      <a:pt x="492" y="13531"/>
                    </a:lnTo>
                    <a:lnTo>
                      <a:pt x="737" y="13531"/>
                    </a:lnTo>
                    <a:lnTo>
                      <a:pt x="983" y="13530"/>
                    </a:lnTo>
                    <a:lnTo>
                      <a:pt x="1230" y="13529"/>
                    </a:lnTo>
                    <a:lnTo>
                      <a:pt x="1476" y="13528"/>
                    </a:lnTo>
                    <a:lnTo>
                      <a:pt x="1721" y="13526"/>
                    </a:lnTo>
                    <a:lnTo>
                      <a:pt x="1967" y="13524"/>
                    </a:lnTo>
                    <a:lnTo>
                      <a:pt x="2213" y="13521"/>
                    </a:lnTo>
                    <a:lnTo>
                      <a:pt x="2460" y="13517"/>
                    </a:lnTo>
                    <a:lnTo>
                      <a:pt x="2705" y="13513"/>
                    </a:lnTo>
                    <a:lnTo>
                      <a:pt x="2951" y="13507"/>
                    </a:lnTo>
                    <a:lnTo>
                      <a:pt x="3197" y="13501"/>
                    </a:lnTo>
                    <a:lnTo>
                      <a:pt x="3444" y="13493"/>
                    </a:lnTo>
                    <a:lnTo>
                      <a:pt x="3689" y="13484"/>
                    </a:lnTo>
                    <a:lnTo>
                      <a:pt x="3935" y="13474"/>
                    </a:lnTo>
                    <a:lnTo>
                      <a:pt x="4181" y="13463"/>
                    </a:lnTo>
                    <a:lnTo>
                      <a:pt x="4427" y="13450"/>
                    </a:lnTo>
                    <a:lnTo>
                      <a:pt x="4672" y="13435"/>
                    </a:lnTo>
                    <a:lnTo>
                      <a:pt x="4919" y="13420"/>
                    </a:lnTo>
                    <a:lnTo>
                      <a:pt x="5165" y="13402"/>
                    </a:lnTo>
                    <a:lnTo>
                      <a:pt x="5411" y="13382"/>
                    </a:lnTo>
                    <a:lnTo>
                      <a:pt x="5656" y="13362"/>
                    </a:lnTo>
                    <a:lnTo>
                      <a:pt x="5903" y="13339"/>
                    </a:lnTo>
                    <a:lnTo>
                      <a:pt x="6149" y="13313"/>
                    </a:lnTo>
                    <a:lnTo>
                      <a:pt x="6395" y="13287"/>
                    </a:lnTo>
                    <a:lnTo>
                      <a:pt x="6640" y="13257"/>
                    </a:lnTo>
                    <a:lnTo>
                      <a:pt x="6886" y="13225"/>
                    </a:lnTo>
                    <a:lnTo>
                      <a:pt x="7133" y="13192"/>
                    </a:lnTo>
                    <a:lnTo>
                      <a:pt x="7379" y="13155"/>
                    </a:lnTo>
                    <a:lnTo>
                      <a:pt x="7624" y="13116"/>
                    </a:lnTo>
                    <a:lnTo>
                      <a:pt x="7870" y="13074"/>
                    </a:lnTo>
                    <a:lnTo>
                      <a:pt x="8116" y="13031"/>
                    </a:lnTo>
                    <a:lnTo>
                      <a:pt x="8363" y="12984"/>
                    </a:lnTo>
                    <a:lnTo>
                      <a:pt x="8609" y="12934"/>
                    </a:lnTo>
                    <a:lnTo>
                      <a:pt x="8854" y="12881"/>
                    </a:lnTo>
                    <a:lnTo>
                      <a:pt x="9100" y="12824"/>
                    </a:lnTo>
                    <a:lnTo>
                      <a:pt x="9346" y="12766"/>
                    </a:lnTo>
                    <a:lnTo>
                      <a:pt x="9593" y="12704"/>
                    </a:lnTo>
                    <a:lnTo>
                      <a:pt x="9838" y="12639"/>
                    </a:lnTo>
                    <a:lnTo>
                      <a:pt x="10084" y="12571"/>
                    </a:lnTo>
                    <a:lnTo>
                      <a:pt x="10330" y="12498"/>
                    </a:lnTo>
                    <a:lnTo>
                      <a:pt x="10577" y="12423"/>
                    </a:lnTo>
                    <a:lnTo>
                      <a:pt x="10822" y="12343"/>
                    </a:lnTo>
                    <a:lnTo>
                      <a:pt x="11068" y="12260"/>
                    </a:lnTo>
                    <a:lnTo>
                      <a:pt x="11314" y="12174"/>
                    </a:lnTo>
                    <a:lnTo>
                      <a:pt x="11560" y="12083"/>
                    </a:lnTo>
                    <a:lnTo>
                      <a:pt x="11805" y="11989"/>
                    </a:lnTo>
                    <a:lnTo>
                      <a:pt x="12051" y="11890"/>
                    </a:lnTo>
                    <a:lnTo>
                      <a:pt x="12297" y="11788"/>
                    </a:lnTo>
                    <a:lnTo>
                      <a:pt x="12543" y="11681"/>
                    </a:lnTo>
                    <a:lnTo>
                      <a:pt x="12788" y="11571"/>
                    </a:lnTo>
                    <a:lnTo>
                      <a:pt x="13034" y="11455"/>
                    </a:lnTo>
                    <a:lnTo>
                      <a:pt x="13281" y="11335"/>
                    </a:lnTo>
                    <a:lnTo>
                      <a:pt x="13527" y="11211"/>
                    </a:lnTo>
                    <a:lnTo>
                      <a:pt x="13772" y="11082"/>
                    </a:lnTo>
                    <a:lnTo>
                      <a:pt x="14018" y="10949"/>
                    </a:lnTo>
                    <a:lnTo>
                      <a:pt x="14264" y="10810"/>
                    </a:lnTo>
                    <a:lnTo>
                      <a:pt x="14511" y="10667"/>
                    </a:lnTo>
                    <a:lnTo>
                      <a:pt x="14756" y="10519"/>
                    </a:lnTo>
                    <a:lnTo>
                      <a:pt x="15002" y="10366"/>
                    </a:lnTo>
                    <a:lnTo>
                      <a:pt x="15248" y="10207"/>
                    </a:lnTo>
                    <a:lnTo>
                      <a:pt x="15494" y="10044"/>
                    </a:lnTo>
                    <a:lnTo>
                      <a:pt x="15740" y="9876"/>
                    </a:lnTo>
                    <a:lnTo>
                      <a:pt x="15986" y="9701"/>
                    </a:lnTo>
                    <a:lnTo>
                      <a:pt x="16232" y="9522"/>
                    </a:lnTo>
                    <a:lnTo>
                      <a:pt x="16478" y="9337"/>
                    </a:lnTo>
                    <a:lnTo>
                      <a:pt x="16725" y="9146"/>
                    </a:lnTo>
                    <a:lnTo>
                      <a:pt x="16970" y="8950"/>
                    </a:lnTo>
                    <a:lnTo>
                      <a:pt x="17216" y="8748"/>
                    </a:lnTo>
                    <a:lnTo>
                      <a:pt x="17462" y="8539"/>
                    </a:lnTo>
                    <a:lnTo>
                      <a:pt x="17708" y="8326"/>
                    </a:lnTo>
                    <a:lnTo>
                      <a:pt x="17953" y="8106"/>
                    </a:lnTo>
                    <a:lnTo>
                      <a:pt x="18200" y="7880"/>
                    </a:lnTo>
                    <a:lnTo>
                      <a:pt x="18446" y="7648"/>
                    </a:lnTo>
                    <a:lnTo>
                      <a:pt x="18692" y="7410"/>
                    </a:lnTo>
                    <a:lnTo>
                      <a:pt x="18937" y="7166"/>
                    </a:lnTo>
                    <a:lnTo>
                      <a:pt x="19184" y="6915"/>
                    </a:lnTo>
                    <a:lnTo>
                      <a:pt x="19430" y="6657"/>
                    </a:lnTo>
                    <a:lnTo>
                      <a:pt x="19676" y="6392"/>
                    </a:lnTo>
                    <a:lnTo>
                      <a:pt x="19921" y="6121"/>
                    </a:lnTo>
                    <a:lnTo>
                      <a:pt x="20167" y="5843"/>
                    </a:lnTo>
                    <a:lnTo>
                      <a:pt x="20414" y="5558"/>
                    </a:lnTo>
                    <a:lnTo>
                      <a:pt x="20660" y="5266"/>
                    </a:lnTo>
                    <a:lnTo>
                      <a:pt x="20905" y="4967"/>
                    </a:lnTo>
                    <a:lnTo>
                      <a:pt x="21151" y="4661"/>
                    </a:lnTo>
                    <a:lnTo>
                      <a:pt x="21397" y="4348"/>
                    </a:lnTo>
                    <a:lnTo>
                      <a:pt x="21644" y="4028"/>
                    </a:lnTo>
                    <a:lnTo>
                      <a:pt x="21889" y="3701"/>
                    </a:lnTo>
                    <a:lnTo>
                      <a:pt x="22135" y="3366"/>
                    </a:lnTo>
                    <a:lnTo>
                      <a:pt x="22381" y="3023"/>
                    </a:lnTo>
                    <a:lnTo>
                      <a:pt x="22627" y="2672"/>
                    </a:lnTo>
                    <a:lnTo>
                      <a:pt x="22873" y="2314"/>
                    </a:lnTo>
                    <a:lnTo>
                      <a:pt x="23119" y="1949"/>
                    </a:lnTo>
                    <a:lnTo>
                      <a:pt x="23365" y="1575"/>
                    </a:lnTo>
                    <a:lnTo>
                      <a:pt x="23611" y="1193"/>
                    </a:lnTo>
                    <a:lnTo>
                      <a:pt x="23856" y="804"/>
                    </a:lnTo>
                    <a:lnTo>
                      <a:pt x="24103" y="406"/>
                    </a:lnTo>
                    <a:lnTo>
                      <a:pt x="24349" y="0"/>
                    </a:lnTo>
                  </a:path>
                </a:pathLst>
              </a:custGeom>
              <a:noFill/>
              <a:ln w="38100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7650" name="Rectangle 18"/>
              <p:cNvSpPr>
                <a:spLocks noChangeArrowheads="1"/>
              </p:cNvSpPr>
              <p:nvPr/>
            </p:nvSpPr>
            <p:spPr bwMode="auto">
              <a:xfrm>
                <a:off x="4053" y="1769"/>
                <a:ext cx="966" cy="988"/>
              </a:xfrm>
              <a:prstGeom prst="rect">
                <a:avLst/>
              </a:prstGeom>
              <a:noFill/>
              <a:ln w="9525">
                <a:solidFill>
                  <a:srgbClr val="FF010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AU"/>
              </a:p>
            </p:txBody>
          </p:sp>
        </p:grpSp>
        <p:sp>
          <p:nvSpPr>
            <p:cNvPr id="197652" name="Text Box 20"/>
            <p:cNvSpPr txBox="1">
              <a:spLocks noChangeArrowheads="1"/>
            </p:cNvSpPr>
            <p:nvPr/>
          </p:nvSpPr>
          <p:spPr bwMode="auto">
            <a:xfrm>
              <a:off x="3630" y="1695"/>
              <a:ext cx="4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>
                  <a:latin typeface="Symbol" pitchFamily="18" charset="2"/>
                </a:rPr>
                <a:t>s </a:t>
              </a:r>
              <a:r>
                <a:rPr lang="en-US" altLang="en-US" baseline="30000">
                  <a:latin typeface="Symbol" pitchFamily="18" charset="2"/>
                </a:rPr>
                <a:t>-1</a:t>
              </a:r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197653" name="Text Box 21"/>
            <p:cNvSpPr txBox="1">
              <a:spLocks noChangeArrowheads="1"/>
            </p:cNvSpPr>
            <p:nvPr/>
          </p:nvSpPr>
          <p:spPr bwMode="auto">
            <a:xfrm>
              <a:off x="4576" y="2737"/>
              <a:ext cx="2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/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169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77813"/>
            <a:ext cx="8539163" cy="630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5795963" y="333375"/>
            <a:ext cx="3246437" cy="12001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de-DE" altLang="en-US"/>
              <a:t>Resistance of potassium</a:t>
            </a:r>
          </a:p>
          <a:p>
            <a:pPr eaLnBrk="1" hangingPunct="1"/>
            <a:r>
              <a:rPr lang="de-DE" altLang="en-US"/>
              <a:t>at 20 K for two different</a:t>
            </a:r>
          </a:p>
          <a:p>
            <a:pPr eaLnBrk="1" hangingPunct="1"/>
            <a:r>
              <a:rPr lang="de-DE" altLang="en-US"/>
              <a:t>samples.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5500688" y="3500438"/>
            <a:ext cx="3392487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de-DE" altLang="en-US" sz="2000"/>
              <a:t>Residual resistance ration RRR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5580063" y="4665663"/>
            <a:ext cx="3227387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de-DE" altLang="en-US" sz="2000"/>
              <a:t>An impurity causes a residual</a:t>
            </a:r>
          </a:p>
          <a:p>
            <a:pPr eaLnBrk="1" hangingPunct="1"/>
            <a:r>
              <a:rPr lang="de-DE" altLang="en-US" sz="2000"/>
              <a:t>resistance of:</a:t>
            </a:r>
          </a:p>
        </p:txBody>
      </p:sp>
    </p:spTree>
    <p:extLst>
      <p:ext uri="{BB962C8B-B14F-4D97-AF65-F5344CB8AC3E}">
        <p14:creationId xmlns:p14="http://schemas.microsoft.com/office/powerpoint/2010/main" val="27940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0" t="8195" r="2991" b="43524"/>
          <a:stretch>
            <a:fillRect/>
          </a:stretch>
        </p:blipFill>
        <p:spPr bwMode="auto">
          <a:xfrm>
            <a:off x="5327650" y="836613"/>
            <a:ext cx="38163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5"/>
          <p:cNvSpPr txBox="1"/>
          <p:nvPr/>
        </p:nvSpPr>
        <p:spPr>
          <a:xfrm>
            <a:off x="323850" y="404813"/>
            <a:ext cx="8922635" cy="64530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b="1" dirty="0"/>
              <a:t>Temperature dependence of the electric resistance</a:t>
            </a:r>
          </a:p>
          <a:p>
            <a:pPr algn="l">
              <a:defRPr/>
            </a:pPr>
            <a:endParaRPr lang="en-US" sz="2000" dirty="0"/>
          </a:p>
          <a:p>
            <a:pPr marL="457200" indent="-457200" algn="l">
              <a:buFontTx/>
              <a:buAutoNum type="arabicParenBoth"/>
              <a:defRPr/>
            </a:pPr>
            <a:r>
              <a:rPr lang="en-US" sz="2000" dirty="0"/>
              <a:t>Very low temperatures</a:t>
            </a:r>
          </a:p>
          <a:p>
            <a:pPr marL="457200" indent="-457200" algn="l">
              <a:defRPr/>
            </a:pPr>
            <a:r>
              <a:rPr lang="en-US" sz="2000" dirty="0"/>
              <a:t>        </a:t>
            </a:r>
            <a:r>
              <a:rPr lang="en-US" sz="2000" dirty="0">
                <a:sym typeface="Symbol"/>
              </a:rPr>
              <a:t></a:t>
            </a:r>
            <a:r>
              <a:rPr lang="en-US" sz="2000" baseline="-25000" dirty="0">
                <a:sym typeface="Symbol"/>
              </a:rPr>
              <a:t>Phonon</a:t>
            </a:r>
            <a:r>
              <a:rPr lang="en-US" sz="2000" dirty="0">
                <a:sym typeface="Symbol"/>
              </a:rPr>
              <a:t> T</a:t>
            </a:r>
            <a:r>
              <a:rPr lang="en-US" sz="2000" baseline="30000" dirty="0">
                <a:sym typeface="Symbol"/>
              </a:rPr>
              <a:t>5</a:t>
            </a:r>
            <a:r>
              <a:rPr lang="en-US" sz="2000" dirty="0">
                <a:sym typeface="Symbol"/>
              </a:rPr>
              <a:t>/ </a:t>
            </a:r>
            <a:r>
              <a:rPr lang="en-US" sz="2000" baseline="-25000" dirty="0">
                <a:sym typeface="Symbol"/>
              </a:rPr>
              <a:t>D</a:t>
            </a:r>
            <a:r>
              <a:rPr lang="en-US" sz="2000" baseline="30000" dirty="0">
                <a:sym typeface="Symbol"/>
              </a:rPr>
              <a:t>5</a:t>
            </a:r>
            <a:endParaRPr lang="en-US" sz="2000" dirty="0">
              <a:sym typeface="Symbol"/>
            </a:endParaRPr>
          </a:p>
          <a:p>
            <a:pPr marL="457200" indent="-457200" algn="l">
              <a:defRPr/>
            </a:pPr>
            <a:endParaRPr lang="en-US" sz="2000" dirty="0">
              <a:sym typeface="Symbol"/>
            </a:endParaRPr>
          </a:p>
          <a:p>
            <a:pPr marL="457200" indent="-457200" algn="l">
              <a:defRPr/>
            </a:pPr>
            <a:r>
              <a:rPr lang="en-US" sz="2000" dirty="0">
                <a:sym typeface="Symbol"/>
              </a:rPr>
              <a:t>         </a:t>
            </a:r>
            <a:r>
              <a:rPr lang="en-US" sz="2000" dirty="0" err="1">
                <a:sym typeface="Symbol"/>
              </a:rPr>
              <a:t>Umklapp</a:t>
            </a:r>
            <a:r>
              <a:rPr lang="en-US" sz="2000" dirty="0">
                <a:sym typeface="Symbol"/>
              </a:rPr>
              <a:t>-processes are not possible </a:t>
            </a:r>
          </a:p>
          <a:p>
            <a:pPr marL="457200" indent="-457200" algn="l">
              <a:defRPr/>
            </a:pPr>
            <a:r>
              <a:rPr lang="en-US" sz="2000" dirty="0">
                <a:sym typeface="Symbol"/>
              </a:rPr>
              <a:t>         for T&lt;2K in the case of K</a:t>
            </a:r>
          </a:p>
          <a:p>
            <a:pPr marL="457200" indent="-457200" algn="l">
              <a:defRPr/>
            </a:pPr>
            <a:endParaRPr lang="en-US" sz="2000" dirty="0">
              <a:sym typeface="Symbol"/>
            </a:endParaRPr>
          </a:p>
          <a:p>
            <a:pPr marL="457200" indent="-457200" algn="l">
              <a:defRPr/>
            </a:pPr>
            <a:r>
              <a:rPr lang="en-US" sz="2000" dirty="0">
                <a:sym typeface="Symbol"/>
              </a:rPr>
              <a:t>(2) Low temperatures</a:t>
            </a:r>
          </a:p>
          <a:p>
            <a:pPr marL="457200" indent="-457200" algn="l">
              <a:defRPr/>
            </a:pPr>
            <a:r>
              <a:rPr lang="en-US" sz="2000" dirty="0">
                <a:sym typeface="Symbol"/>
              </a:rPr>
              <a:t>      </a:t>
            </a:r>
            <a:r>
              <a:rPr lang="en-US" sz="2000" dirty="0" err="1">
                <a:sym typeface="Symbol"/>
              </a:rPr>
              <a:t>Umklapp</a:t>
            </a:r>
            <a:r>
              <a:rPr lang="en-US" sz="2000" dirty="0">
                <a:sym typeface="Symbol"/>
              </a:rPr>
              <a:t>-processes become possible</a:t>
            </a:r>
          </a:p>
          <a:p>
            <a:pPr marL="457200" indent="-457200" algn="l">
              <a:defRPr/>
            </a:pPr>
            <a:endParaRPr lang="en-US" sz="2000" dirty="0">
              <a:sym typeface="Symbol"/>
            </a:endParaRPr>
          </a:p>
          <a:p>
            <a:pPr marL="457200" indent="-457200" algn="l">
              <a:defRPr/>
            </a:pPr>
            <a:r>
              <a:rPr lang="en-US" sz="2000" dirty="0">
                <a:sym typeface="Symbol"/>
              </a:rPr>
              <a:t>    &lt;n&gt;  e</a:t>
            </a:r>
            <a:r>
              <a:rPr lang="en-US" sz="2000" baseline="30000" dirty="0">
                <a:sym typeface="Symbol"/>
              </a:rPr>
              <a:t>-</a:t>
            </a:r>
            <a:r>
              <a:rPr lang="en-US" sz="1100" baseline="30000" dirty="0">
                <a:sym typeface="Symbol"/>
              </a:rPr>
              <a:t>U</a:t>
            </a:r>
            <a:r>
              <a:rPr lang="en-US" sz="2000" baseline="30000" dirty="0">
                <a:sym typeface="Symbol"/>
              </a:rPr>
              <a:t>/T</a:t>
            </a:r>
            <a:r>
              <a:rPr lang="en-US" sz="2000" dirty="0">
                <a:sym typeface="Symbol"/>
              </a:rPr>
              <a:t> characteristic </a:t>
            </a:r>
            <a:r>
              <a:rPr lang="en-US" sz="2000" dirty="0" err="1">
                <a:sym typeface="Symbol"/>
              </a:rPr>
              <a:t>Umklapp</a:t>
            </a:r>
            <a:r>
              <a:rPr lang="en-US" sz="2000" dirty="0">
                <a:sym typeface="Symbol"/>
              </a:rPr>
              <a:t>-temperature</a:t>
            </a:r>
          </a:p>
          <a:p>
            <a:pPr marL="457200" indent="-457200" algn="l">
              <a:defRPr/>
            </a:pPr>
            <a:r>
              <a:rPr lang="en-US" sz="2000" dirty="0">
                <a:sym typeface="Symbol"/>
              </a:rPr>
              <a:t>      Potassium: </a:t>
            </a:r>
            <a:r>
              <a:rPr lang="en-US" sz="1100" dirty="0">
                <a:sym typeface="Symbol"/>
              </a:rPr>
              <a:t>U</a:t>
            </a:r>
            <a:r>
              <a:rPr lang="en-US" sz="2000" dirty="0">
                <a:sym typeface="Symbol"/>
              </a:rPr>
              <a:t>=23K; </a:t>
            </a:r>
            <a:r>
              <a:rPr lang="en-US" sz="2000" baseline="-25000" dirty="0">
                <a:sym typeface="Symbol"/>
              </a:rPr>
              <a:t>D</a:t>
            </a:r>
            <a:r>
              <a:rPr lang="en-US" sz="2000" dirty="0">
                <a:sym typeface="Symbol"/>
              </a:rPr>
              <a:t>=91K</a:t>
            </a:r>
          </a:p>
          <a:p>
            <a:pPr marL="457200" indent="-457200" algn="l">
              <a:defRPr/>
            </a:pPr>
            <a:endParaRPr lang="en-US" sz="2000" dirty="0">
              <a:sym typeface="Symbol"/>
            </a:endParaRPr>
          </a:p>
          <a:p>
            <a:pPr marL="457200" indent="-457200" algn="l">
              <a:defRPr/>
            </a:pPr>
            <a:r>
              <a:rPr lang="en-US" sz="2000" dirty="0">
                <a:sym typeface="Symbol"/>
              </a:rPr>
              <a:t>(3) High temperatures</a:t>
            </a:r>
          </a:p>
          <a:p>
            <a:pPr marL="457200" indent="-457200" algn="l">
              <a:defRPr/>
            </a:pPr>
            <a:r>
              <a:rPr lang="en-US" sz="2000" baseline="30000" dirty="0">
                <a:sym typeface="Symbol"/>
              </a:rPr>
              <a:t>     </a:t>
            </a:r>
          </a:p>
          <a:p>
            <a:pPr marL="457200" indent="-457200" algn="l">
              <a:defRPr/>
            </a:pPr>
            <a:r>
              <a:rPr lang="en-US" sz="2000" dirty="0">
                <a:sym typeface="Symbol"/>
              </a:rPr>
              <a:t>    &lt;n&gt;  T   </a:t>
            </a:r>
            <a:r>
              <a:rPr lang="en-US" sz="2000" dirty="0">
                <a:sym typeface="Wingdings" pitchFamily="2" charset="2"/>
              </a:rPr>
              <a:t> </a:t>
            </a:r>
            <a:r>
              <a:rPr lang="en-US" sz="2000" dirty="0">
                <a:sym typeface="Symbol"/>
              </a:rPr>
              <a:t></a:t>
            </a:r>
            <a:r>
              <a:rPr lang="en-US" sz="2000" baseline="-25000" dirty="0">
                <a:sym typeface="Symbol"/>
              </a:rPr>
              <a:t>Phonon</a:t>
            </a:r>
            <a:r>
              <a:rPr lang="en-US" sz="2000" dirty="0">
                <a:sym typeface="Symbol"/>
              </a:rPr>
              <a:t> T</a:t>
            </a:r>
          </a:p>
          <a:p>
            <a:pPr marL="457200" indent="-457200" algn="l">
              <a:defRPr/>
            </a:pPr>
            <a:endParaRPr lang="en-US" sz="2000" dirty="0">
              <a:sym typeface="Symbol"/>
            </a:endParaRPr>
          </a:p>
          <a:p>
            <a:pPr marL="457200" indent="-457200" algn="l">
              <a:defRPr/>
            </a:pPr>
            <a:r>
              <a:rPr lang="en-US" sz="2000" dirty="0">
                <a:sym typeface="Symbol"/>
              </a:rPr>
              <a:t>(4) Very high temperatures</a:t>
            </a:r>
          </a:p>
          <a:p>
            <a:pPr marL="457200" indent="-457200" algn="l">
              <a:defRPr/>
            </a:pPr>
            <a:r>
              <a:rPr lang="en-US" sz="2000" dirty="0">
                <a:sym typeface="Symbol"/>
              </a:rPr>
              <a:t>     saturation as the phonon scattering cannot lead to mean free path-lengths</a:t>
            </a:r>
          </a:p>
          <a:p>
            <a:pPr marL="457200" indent="-457200" algn="l">
              <a:defRPr/>
            </a:pPr>
            <a:r>
              <a:rPr lang="en-US" sz="2000" dirty="0">
                <a:sym typeface="Symbol"/>
              </a:rPr>
              <a:t>     shorter than the lattice constant (</a:t>
            </a:r>
            <a:r>
              <a:rPr lang="en-US" sz="2000" dirty="0" err="1">
                <a:sym typeface="Symbol"/>
              </a:rPr>
              <a:t>Ioffe</a:t>
            </a:r>
            <a:r>
              <a:rPr lang="en-US" sz="2000" dirty="0">
                <a:sym typeface="Symbol"/>
              </a:rPr>
              <a:t> rule)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63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2694</TotalTime>
  <Words>306</Words>
  <Application>Microsoft Office PowerPoint</Application>
  <PresentationFormat>On-screen Show (4:3)</PresentationFormat>
  <Paragraphs>80</Paragraphs>
  <Slides>13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Default Design</vt:lpstr>
      <vt:lpstr>Equation</vt:lpstr>
      <vt:lpstr>Condensed Matter Physics I</vt:lpstr>
      <vt:lpstr>Previously</vt:lpstr>
      <vt:lpstr>Today</vt:lpstr>
      <vt:lpstr>Electrical conductivity</vt:lpstr>
      <vt:lpstr>Electrical conductivity</vt:lpstr>
      <vt:lpstr>Electrical conductivity</vt:lpstr>
      <vt:lpstr>Ohm’s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1D conduction</vt:lpstr>
    </vt:vector>
  </TitlesOfParts>
  <Company>Rijksuniversiteit groningen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Vaste Stof Fysica I Solid State Physics I</dc:title>
  <dc:creator>IT-beheer FWN</dc:creator>
  <cp:lastModifiedBy>pvl</cp:lastModifiedBy>
  <cp:revision>109</cp:revision>
  <dcterms:created xsi:type="dcterms:W3CDTF">2001-11-29T08:55:22Z</dcterms:created>
  <dcterms:modified xsi:type="dcterms:W3CDTF">2014-11-06T22:40:52Z</dcterms:modified>
</cp:coreProperties>
</file>