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7" r:id="rId3"/>
    <p:sldId id="309" r:id="rId4"/>
    <p:sldId id="390" r:id="rId5"/>
    <p:sldId id="391" r:id="rId6"/>
    <p:sldId id="392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82" d="100"/>
          <a:sy n="82" d="100"/>
        </p:scale>
        <p:origin x="-1494" y="-90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C9C13-DF18-423C-BFBC-0FD23F17E73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9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e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1028700"/>
            <a:ext cx="8693150" cy="1143000"/>
          </a:xfrm>
        </p:spPr>
        <p:txBody>
          <a:bodyPr/>
          <a:lstStyle/>
          <a:p>
            <a:r>
              <a:rPr lang="en-US" altLang="en-US" sz="8000"/>
              <a:t>TRANSLATIONAL</a:t>
            </a:r>
            <a:br>
              <a:rPr lang="en-US" altLang="en-US" sz="8000"/>
            </a:br>
            <a:r>
              <a:rPr lang="en-US" altLang="en-US" sz="8000"/>
              <a:t>SYMMETRY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1433513" y="3684588"/>
            <a:ext cx="6278562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latin typeface="Times New Roman" pitchFamily="18" charset="0"/>
              </a:rPr>
              <a:t>When I started to think about it, I felt that the main problem was to explain how the electrons could sneak by all the ions in a metal….</a:t>
            </a:r>
          </a:p>
          <a:p>
            <a:r>
              <a:rPr lang="en-US" altLang="en-US" i="1">
                <a:latin typeface="Times New Roman" pitchFamily="18" charset="0"/>
              </a:rPr>
              <a:t>By straight Fourier analysis I found to my delight that the wave differed from the plane wave of free electrons only by a periodic modulation</a:t>
            </a:r>
          </a:p>
          <a:p>
            <a:pPr algn="r"/>
            <a:r>
              <a:rPr lang="en-US" altLang="en-US" i="1">
                <a:latin typeface="Times New Roman" pitchFamily="18" charset="0"/>
              </a:rPr>
              <a:t>F. BLOCH</a:t>
            </a:r>
          </a:p>
        </p:txBody>
      </p:sp>
    </p:spTree>
    <p:extLst>
      <p:ext uri="{BB962C8B-B14F-4D97-AF65-F5344CB8AC3E}">
        <p14:creationId xmlns:p14="http://schemas.microsoft.com/office/powerpoint/2010/main" val="16763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Translational symmetry</a:t>
            </a:r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549275" y="1465263"/>
            <a:ext cx="5976938" cy="1363662"/>
            <a:chOff x="556" y="1047"/>
            <a:chExt cx="3765" cy="859"/>
          </a:xfrm>
        </p:grpSpPr>
        <p:graphicFrame>
          <p:nvGraphicFramePr>
            <p:cNvPr id="218116" name="Object 4"/>
            <p:cNvGraphicFramePr>
              <a:graphicFrameLocks noChangeAspect="1"/>
            </p:cNvGraphicFramePr>
            <p:nvPr/>
          </p:nvGraphicFramePr>
          <p:xfrm>
            <a:off x="556" y="1395"/>
            <a:ext cx="2064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0" name="Equation" r:id="rId3" imgW="3479760" imgH="863280" progId="Equation.3">
                    <p:embed/>
                  </p:oleObj>
                </mc:Choice>
                <mc:Fallback>
                  <p:oleObj name="Equation" r:id="rId3" imgW="3479760" imgH="863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" y="1395"/>
                          <a:ext cx="2064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17" name="Object 5"/>
            <p:cNvGraphicFramePr>
              <a:graphicFrameLocks noChangeAspect="1"/>
            </p:cNvGraphicFramePr>
            <p:nvPr/>
          </p:nvGraphicFramePr>
          <p:xfrm>
            <a:off x="556" y="1047"/>
            <a:ext cx="3765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1" name="Equation" r:id="rId5" imgW="5676840" imgH="431640" progId="Equation.3">
                    <p:embed/>
                  </p:oleObj>
                </mc:Choice>
                <mc:Fallback>
                  <p:oleObj name="Equation" r:id="rId5" imgW="56768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" y="1047"/>
                          <a:ext cx="3765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18" name="Group 6"/>
          <p:cNvGrpSpPr>
            <a:grpSpLocks/>
          </p:cNvGrpSpPr>
          <p:nvPr/>
        </p:nvGrpSpPr>
        <p:grpSpPr bwMode="auto">
          <a:xfrm>
            <a:off x="549275" y="4148138"/>
            <a:ext cx="6445250" cy="457200"/>
            <a:chOff x="394" y="2511"/>
            <a:chExt cx="4060" cy="288"/>
          </a:xfrm>
        </p:grpSpPr>
        <p:sp>
          <p:nvSpPr>
            <p:cNvPr id="218119" name="Text Box 7"/>
            <p:cNvSpPr txBox="1">
              <a:spLocks noChangeArrowheads="1"/>
            </p:cNvSpPr>
            <p:nvPr/>
          </p:nvSpPr>
          <p:spPr bwMode="auto">
            <a:xfrm>
              <a:off x="394" y="2511"/>
              <a:ext cx="32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Translationally invariant Hamiltonian:</a:t>
              </a:r>
            </a:p>
          </p:txBody>
        </p:sp>
        <p:graphicFrame>
          <p:nvGraphicFramePr>
            <p:cNvPr id="218120" name="Object 8"/>
            <p:cNvGraphicFramePr>
              <a:graphicFrameLocks noChangeAspect="1"/>
            </p:cNvGraphicFramePr>
            <p:nvPr/>
          </p:nvGraphicFramePr>
          <p:xfrm>
            <a:off x="3670" y="2558"/>
            <a:ext cx="78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2" name="Equation" r:id="rId7" imgW="1244520" imgH="368280" progId="Equation.3">
                    <p:embed/>
                  </p:oleObj>
                </mc:Choice>
                <mc:Fallback>
                  <p:oleObj name="Equation" r:id="rId7" imgW="124452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0" y="2558"/>
                          <a:ext cx="78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8121" name="Object 9"/>
          <p:cNvGraphicFramePr>
            <a:graphicFrameLocks noChangeAspect="1"/>
          </p:cNvGraphicFramePr>
          <p:nvPr/>
        </p:nvGraphicFramePr>
        <p:xfrm>
          <a:off x="1055688" y="4770438"/>
          <a:ext cx="37068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Equation" r:id="rId9" imgW="3708360" imgH="380880" progId="Equation.3">
                  <p:embed/>
                </p:oleObj>
              </mc:Choice>
              <mc:Fallback>
                <p:oleObj name="Equation" r:id="rId9" imgW="3708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4770438"/>
                        <a:ext cx="37068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8122" name="Group 10"/>
          <p:cNvGrpSpPr>
            <a:grpSpLocks/>
          </p:cNvGrpSpPr>
          <p:nvPr/>
        </p:nvGrpSpPr>
        <p:grpSpPr bwMode="auto">
          <a:xfrm>
            <a:off x="1212850" y="5253038"/>
            <a:ext cx="7859713" cy="466725"/>
            <a:chOff x="492" y="2936"/>
            <a:chExt cx="4951" cy="294"/>
          </a:xfrm>
        </p:grpSpPr>
        <p:grpSp>
          <p:nvGrpSpPr>
            <p:cNvPr id="218123" name="Group 11"/>
            <p:cNvGrpSpPr>
              <a:grpSpLocks/>
            </p:cNvGrpSpPr>
            <p:nvPr/>
          </p:nvGrpSpPr>
          <p:grpSpPr bwMode="auto">
            <a:xfrm>
              <a:off x="960" y="2936"/>
              <a:ext cx="4483" cy="294"/>
              <a:chOff x="487" y="2956"/>
              <a:chExt cx="4483" cy="294"/>
            </a:xfrm>
          </p:grpSpPr>
          <p:sp>
            <p:nvSpPr>
              <p:cNvPr id="218124" name="Text Box 12"/>
              <p:cNvSpPr txBox="1">
                <a:spLocks noChangeArrowheads="1"/>
              </p:cNvSpPr>
              <p:nvPr/>
            </p:nvSpPr>
            <p:spPr bwMode="auto">
              <a:xfrm>
                <a:off x="487" y="2956"/>
                <a:ext cx="44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If       is an eigenstate with energy      , so is            !</a:t>
                </a:r>
              </a:p>
            </p:txBody>
          </p:sp>
          <p:graphicFrame>
            <p:nvGraphicFramePr>
              <p:cNvPr id="218125" name="Object 13"/>
              <p:cNvGraphicFramePr>
                <a:graphicFrameLocks noChangeAspect="1"/>
              </p:cNvGraphicFramePr>
              <p:nvPr/>
            </p:nvGraphicFramePr>
            <p:xfrm>
              <a:off x="748" y="3010"/>
              <a:ext cx="232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74" name="Equation" r:id="rId11" imgW="368280" imgH="380880" progId="Equation.3">
                      <p:embed/>
                    </p:oleObj>
                  </mc:Choice>
                  <mc:Fallback>
                    <p:oleObj name="Equation" r:id="rId11" imgW="36828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8" y="3010"/>
                            <a:ext cx="232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8126" name="Object 14"/>
              <p:cNvGraphicFramePr>
                <a:graphicFrameLocks noChangeAspect="1"/>
              </p:cNvGraphicFramePr>
              <p:nvPr/>
            </p:nvGraphicFramePr>
            <p:xfrm>
              <a:off x="3490" y="3010"/>
              <a:ext cx="216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75" name="Equation" r:id="rId13" imgW="342720" imgH="380880" progId="Equation.3">
                      <p:embed/>
                    </p:oleObj>
                  </mc:Choice>
                  <mc:Fallback>
                    <p:oleObj name="Equation" r:id="rId13" imgW="34272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90" y="3010"/>
                            <a:ext cx="216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8127" name="Object 15"/>
              <p:cNvGraphicFramePr>
                <a:graphicFrameLocks noChangeAspect="1"/>
              </p:cNvGraphicFramePr>
              <p:nvPr/>
            </p:nvGraphicFramePr>
            <p:xfrm>
              <a:off x="4403" y="3010"/>
              <a:ext cx="40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76" name="Equation" r:id="rId15" imgW="647640" imgH="380880" progId="Equation.3">
                      <p:embed/>
                    </p:oleObj>
                  </mc:Choice>
                  <mc:Fallback>
                    <p:oleObj name="Equation" r:id="rId15" imgW="64764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03" y="3010"/>
                            <a:ext cx="40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18128" name="AutoShape 16"/>
            <p:cNvSpPr>
              <a:spLocks noChangeArrowheads="1"/>
            </p:cNvSpPr>
            <p:nvPr/>
          </p:nvSpPr>
          <p:spPr bwMode="auto">
            <a:xfrm>
              <a:off x="492" y="3011"/>
              <a:ext cx="370" cy="144"/>
            </a:xfrm>
            <a:prstGeom prst="rightArrow">
              <a:avLst>
                <a:gd name="adj1" fmla="val 50000"/>
                <a:gd name="adj2" fmla="val 64236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aphicFrame>
        <p:nvGraphicFramePr>
          <p:cNvPr id="218129" name="Object 17"/>
          <p:cNvGraphicFramePr>
            <a:graphicFrameLocks noChangeAspect="1"/>
          </p:cNvGraphicFramePr>
          <p:nvPr/>
        </p:nvGraphicFramePr>
        <p:xfrm>
          <a:off x="3643313" y="3344863"/>
          <a:ext cx="2555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Equation" r:id="rId17" imgW="2387520" imgH="419040" progId="Equation.3">
                  <p:embed/>
                </p:oleObj>
              </mc:Choice>
              <mc:Fallback>
                <p:oleObj name="Equation" r:id="rId17" imgW="2387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3344863"/>
                        <a:ext cx="25558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549275" y="3333750"/>
            <a:ext cx="308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Translation operator: </a:t>
            </a:r>
          </a:p>
        </p:txBody>
      </p:sp>
    </p:spTree>
    <p:extLst>
      <p:ext uri="{BB962C8B-B14F-4D97-AF65-F5344CB8AC3E}">
        <p14:creationId xmlns:p14="http://schemas.microsoft.com/office/powerpoint/2010/main" val="13081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Bloch theorem</a:t>
            </a:r>
          </a:p>
        </p:txBody>
      </p:sp>
      <p:graphicFrame>
        <p:nvGraphicFramePr>
          <p:cNvPr id="219139" name="Object 3"/>
          <p:cNvGraphicFramePr>
            <a:graphicFrameLocks noChangeAspect="1"/>
          </p:cNvGraphicFramePr>
          <p:nvPr/>
        </p:nvGraphicFramePr>
        <p:xfrm>
          <a:off x="565150" y="1438275"/>
          <a:ext cx="78009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3" imgW="6502320" imgH="1015920" progId="Equation.3">
                  <p:embed/>
                </p:oleObj>
              </mc:Choice>
              <mc:Fallback>
                <p:oleObj name="Equation" r:id="rId3" imgW="65023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1438275"/>
                        <a:ext cx="78009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815975" y="3055938"/>
            <a:ext cx="497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The vectors </a:t>
            </a:r>
            <a:r>
              <a:rPr lang="en-US" altLang="en-US" i="1"/>
              <a:t>k</a:t>
            </a:r>
            <a:r>
              <a:rPr lang="en-US" altLang="en-US"/>
              <a:t> label the eigenstates:</a:t>
            </a:r>
          </a:p>
        </p:txBody>
      </p:sp>
      <p:sp>
        <p:nvSpPr>
          <p:cNvPr id="219143" name="AutoShape 7"/>
          <p:cNvSpPr>
            <a:spLocks noChangeArrowheads="1"/>
          </p:cNvSpPr>
          <p:nvPr/>
        </p:nvSpPr>
        <p:spPr bwMode="auto">
          <a:xfrm>
            <a:off x="1911350" y="3821113"/>
            <a:ext cx="5595938" cy="1925637"/>
          </a:xfrm>
          <a:prstGeom prst="verticalScroll">
            <a:avLst>
              <a:gd name="adj" fmla="val 22671"/>
            </a:avLst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/>
        </p:nvGraphicFramePr>
        <p:xfrm>
          <a:off x="2454275" y="4964113"/>
          <a:ext cx="45497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5" imgW="2184120" imgH="279360" progId="Equation.3">
                  <p:embed/>
                </p:oleObj>
              </mc:Choice>
              <mc:Fallback>
                <p:oleObj name="Equation" r:id="rId5" imgW="2184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4964113"/>
                        <a:ext cx="454977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2847975" y="4270375"/>
            <a:ext cx="340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/>
              <a:t>Bloch Theorem (form II)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460"/>
              </p:ext>
            </p:extLst>
          </p:nvPr>
        </p:nvGraphicFramePr>
        <p:xfrm>
          <a:off x="5902590" y="2951324"/>
          <a:ext cx="1726654" cy="66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7" imgW="723600" imgH="279360" progId="Equation.3">
                  <p:embed/>
                </p:oleObj>
              </mc:Choice>
              <mc:Fallback>
                <p:oleObj name="Equation" r:id="rId7" imgW="7236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02590" y="2951324"/>
                        <a:ext cx="1726654" cy="666428"/>
                      </a:xfrm>
                      <a:prstGeom prst="rect">
                        <a:avLst/>
                      </a:prstGeom>
                      <a:solidFill>
                        <a:schemeClr val="accent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1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Bloch theorem</a:t>
            </a:r>
          </a:p>
        </p:txBody>
      </p:sp>
      <p:sp>
        <p:nvSpPr>
          <p:cNvPr id="220163" name="AutoShape 3"/>
          <p:cNvSpPr>
            <a:spLocks noChangeArrowheads="1"/>
          </p:cNvSpPr>
          <p:nvPr/>
        </p:nvSpPr>
        <p:spPr bwMode="auto">
          <a:xfrm>
            <a:off x="2335213" y="1698625"/>
            <a:ext cx="4375150" cy="2709863"/>
          </a:xfrm>
          <a:prstGeom prst="verticalScroll">
            <a:avLst>
              <a:gd name="adj" fmla="val 22671"/>
            </a:avLst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3395663" y="2408238"/>
            <a:ext cx="225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/>
              <a:t>Bloch Theorem</a:t>
            </a:r>
          </a:p>
        </p:txBody>
      </p:sp>
      <p:graphicFrame>
        <p:nvGraphicFramePr>
          <p:cNvPr id="220165" name="Object 5"/>
          <p:cNvGraphicFramePr>
            <a:graphicFrameLocks noChangeAspect="1"/>
          </p:cNvGraphicFramePr>
          <p:nvPr/>
        </p:nvGraphicFramePr>
        <p:xfrm>
          <a:off x="3352800" y="3109913"/>
          <a:ext cx="23383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2184120" imgH="914400" progId="Equation.3">
                  <p:embed/>
                </p:oleObj>
              </mc:Choice>
              <mc:Fallback>
                <p:oleObj name="Equation" r:id="rId3" imgW="21841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09913"/>
                        <a:ext cx="23383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1196975" y="4779963"/>
            <a:ext cx="70342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i="1">
                <a:latin typeface="Times New Roman" pitchFamily="18" charset="0"/>
              </a:rPr>
              <a:t>The eigenstates of a periodic one-electron Hamiltonian can be chosen to have the form of </a:t>
            </a:r>
          </a:p>
          <a:p>
            <a:pPr algn="ctr"/>
            <a:r>
              <a:rPr lang="en-US" altLang="en-US" i="1">
                <a:latin typeface="Times New Roman" pitchFamily="18" charset="0"/>
              </a:rPr>
              <a:t>a plane wave times a function with the periodicity </a:t>
            </a:r>
          </a:p>
          <a:p>
            <a:pPr algn="ctr"/>
            <a:r>
              <a:rPr lang="en-US" altLang="en-US" i="1">
                <a:latin typeface="Times New Roman" pitchFamily="18" charset="0"/>
              </a:rPr>
              <a:t>of the Hamiltonian</a:t>
            </a:r>
          </a:p>
        </p:txBody>
      </p:sp>
    </p:spTree>
    <p:extLst>
      <p:ext uri="{BB962C8B-B14F-4D97-AF65-F5344CB8AC3E}">
        <p14:creationId xmlns:p14="http://schemas.microsoft.com/office/powerpoint/2010/main" val="32587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186" name="Group 2"/>
          <p:cNvGrpSpPr>
            <a:grpSpLocks/>
          </p:cNvGrpSpPr>
          <p:nvPr/>
        </p:nvGrpSpPr>
        <p:grpSpPr bwMode="auto">
          <a:xfrm>
            <a:off x="1169988" y="2386013"/>
            <a:ext cx="6805613" cy="1631950"/>
            <a:chOff x="313" y="1503"/>
            <a:chExt cx="4287" cy="1028"/>
          </a:xfrm>
        </p:grpSpPr>
        <p:graphicFrame>
          <p:nvGraphicFramePr>
            <p:cNvPr id="221187" name="Object 3"/>
            <p:cNvGraphicFramePr>
              <a:graphicFrameLocks noChangeAspect="1"/>
            </p:cNvGraphicFramePr>
            <p:nvPr/>
          </p:nvGraphicFramePr>
          <p:xfrm>
            <a:off x="1807" y="2115"/>
            <a:ext cx="1488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5" name="Equation" r:id="rId3" imgW="2361960" imgH="660240" progId="Equation.3">
                    <p:embed/>
                  </p:oleObj>
                </mc:Choice>
                <mc:Fallback>
                  <p:oleObj name="Equation" r:id="rId3" imgW="236196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7" y="2115"/>
                          <a:ext cx="1488" cy="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1188" name="Group 4"/>
            <p:cNvGrpSpPr>
              <a:grpSpLocks/>
            </p:cNvGrpSpPr>
            <p:nvPr/>
          </p:nvGrpSpPr>
          <p:grpSpPr bwMode="auto">
            <a:xfrm>
              <a:off x="313" y="1503"/>
              <a:ext cx="4287" cy="523"/>
              <a:chOff x="313" y="1503"/>
              <a:chExt cx="4287" cy="523"/>
            </a:xfrm>
          </p:grpSpPr>
          <p:grpSp>
            <p:nvGrpSpPr>
              <p:cNvPr id="221189" name="Group 5"/>
              <p:cNvGrpSpPr>
                <a:grpSpLocks/>
              </p:cNvGrpSpPr>
              <p:nvPr/>
            </p:nvGrpSpPr>
            <p:grpSpPr bwMode="auto">
              <a:xfrm>
                <a:off x="313" y="1503"/>
                <a:ext cx="4287" cy="523"/>
                <a:chOff x="663" y="1976"/>
                <a:chExt cx="4287" cy="523"/>
              </a:xfrm>
            </p:grpSpPr>
            <p:graphicFrame>
              <p:nvGraphicFramePr>
                <p:cNvPr id="221190" name="Object 6"/>
                <p:cNvGraphicFramePr>
                  <a:graphicFrameLocks noChangeAspect="1"/>
                </p:cNvGraphicFramePr>
                <p:nvPr/>
              </p:nvGraphicFramePr>
              <p:xfrm>
                <a:off x="1941" y="2008"/>
                <a:ext cx="454" cy="2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816" name="Equation" r:id="rId5" imgW="672840" imgH="393480" progId="Equation.3">
                        <p:embed/>
                      </p:oleObj>
                    </mc:Choice>
                    <mc:Fallback>
                      <p:oleObj name="Equation" r:id="rId5" imgW="67284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41" y="2008"/>
                              <a:ext cx="454" cy="2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119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63" y="1976"/>
                  <a:ext cx="4287" cy="5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US" dirty="0"/>
                    <a:t>The </a:t>
                  </a:r>
                  <a:r>
                    <a:rPr lang="en-US" altLang="en-US" dirty="0" smtClean="0"/>
                    <a:t>functions           </a:t>
                  </a:r>
                  <a:r>
                    <a:rPr lang="en-US" altLang="en-US" dirty="0"/>
                    <a:t>are </a:t>
                  </a:r>
                  <a:r>
                    <a:rPr lang="en-US" altLang="en-US" dirty="0" smtClean="0"/>
                    <a:t>translational </a:t>
                  </a:r>
                  <a:r>
                    <a:rPr lang="en-US" altLang="en-US" dirty="0"/>
                    <a:t>invariant</a:t>
                  </a:r>
                </a:p>
                <a:p>
                  <a:pPr algn="l"/>
                  <a:r>
                    <a:rPr lang="en-US" altLang="en-US" dirty="0"/>
                    <a:t>          3D </a:t>
                  </a:r>
                  <a:r>
                    <a:rPr lang="en-US" altLang="en-US" dirty="0" err="1"/>
                    <a:t>fourier</a:t>
                  </a:r>
                  <a:r>
                    <a:rPr lang="en-US" altLang="en-US" dirty="0"/>
                    <a:t> expansion of a periodic function</a:t>
                  </a:r>
                </a:p>
              </p:txBody>
            </p:sp>
          </p:grpSp>
          <p:graphicFrame>
            <p:nvGraphicFramePr>
              <p:cNvPr id="221192" name="Object 8"/>
              <p:cNvGraphicFramePr>
                <a:graphicFrameLocks noChangeAspect="1"/>
              </p:cNvGraphicFramePr>
              <p:nvPr/>
            </p:nvGraphicFramePr>
            <p:xfrm>
              <a:off x="595" y="1818"/>
              <a:ext cx="229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7" name="Equation" r:id="rId7" imgW="330120" imgH="228600" progId="Equation.3">
                      <p:embed/>
                    </p:oleObj>
                  </mc:Choice>
                  <mc:Fallback>
                    <p:oleObj name="Equation" r:id="rId7" imgW="33012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5" y="1818"/>
                            <a:ext cx="229" cy="1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21194" name="Group 10"/>
          <p:cNvGrpSpPr>
            <a:grpSpLocks/>
          </p:cNvGrpSpPr>
          <p:nvPr/>
        </p:nvGrpSpPr>
        <p:grpSpPr bwMode="auto">
          <a:xfrm>
            <a:off x="2806700" y="1033463"/>
            <a:ext cx="3529013" cy="985837"/>
            <a:chOff x="971" y="651"/>
            <a:chExt cx="2223" cy="621"/>
          </a:xfrm>
        </p:grpSpPr>
        <p:graphicFrame>
          <p:nvGraphicFramePr>
            <p:cNvPr id="221195" name="Object 11"/>
            <p:cNvGraphicFramePr>
              <a:graphicFrameLocks noChangeAspect="1"/>
            </p:cNvGraphicFramePr>
            <p:nvPr/>
          </p:nvGraphicFramePr>
          <p:xfrm>
            <a:off x="1721" y="662"/>
            <a:ext cx="1473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8" name="Equation" r:id="rId9" imgW="2184120" imgH="914400" progId="Equation.3">
                    <p:embed/>
                  </p:oleObj>
                </mc:Choice>
                <mc:Fallback>
                  <p:oleObj name="Equation" r:id="rId9" imgW="2184120" imgH="914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1" y="662"/>
                          <a:ext cx="1473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1196" name="Text Box 12"/>
            <p:cNvSpPr txBox="1">
              <a:spLocks noChangeArrowheads="1"/>
            </p:cNvSpPr>
            <p:nvPr/>
          </p:nvSpPr>
          <p:spPr bwMode="auto">
            <a:xfrm>
              <a:off x="971" y="651"/>
              <a:ext cx="6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Bloch:</a:t>
              </a:r>
            </a:p>
          </p:txBody>
        </p:sp>
      </p:grpSp>
      <p:grpSp>
        <p:nvGrpSpPr>
          <p:cNvPr id="221198" name="Group 14"/>
          <p:cNvGrpSpPr>
            <a:grpSpLocks/>
          </p:cNvGrpSpPr>
          <p:nvPr/>
        </p:nvGrpSpPr>
        <p:grpSpPr bwMode="auto">
          <a:xfrm>
            <a:off x="2687638" y="4378325"/>
            <a:ext cx="4008437" cy="914400"/>
            <a:chOff x="1693" y="2758"/>
            <a:chExt cx="2525" cy="576"/>
          </a:xfrm>
        </p:grpSpPr>
        <p:graphicFrame>
          <p:nvGraphicFramePr>
            <p:cNvPr id="221193" name="Object 9"/>
            <p:cNvGraphicFramePr>
              <a:graphicFrameLocks noChangeAspect="1"/>
            </p:cNvGraphicFramePr>
            <p:nvPr/>
          </p:nvGraphicFramePr>
          <p:xfrm>
            <a:off x="1693" y="2846"/>
            <a:ext cx="2373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9" name="Equation" r:id="rId11" imgW="3517560" imgH="660240" progId="Equation.3">
                    <p:embed/>
                  </p:oleObj>
                </mc:Choice>
                <mc:Fallback>
                  <p:oleObj name="Equation" r:id="rId11" imgW="351756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3" y="2846"/>
                          <a:ext cx="2373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1197" name="Rectangle 13"/>
            <p:cNvSpPr>
              <a:spLocks noChangeArrowheads="1"/>
            </p:cNvSpPr>
            <p:nvPr/>
          </p:nvSpPr>
          <p:spPr bwMode="auto">
            <a:xfrm>
              <a:off x="1967" y="2758"/>
              <a:ext cx="2251" cy="576"/>
            </a:xfrm>
            <a:prstGeom prst="rect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3956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242888"/>
            <a:ext cx="8097838" cy="1143000"/>
          </a:xfrm>
        </p:spPr>
        <p:txBody>
          <a:bodyPr/>
          <a:lstStyle/>
          <a:p>
            <a:r>
              <a:rPr lang="en-US" altLang="en-US"/>
              <a:t>Electrons in a periodic potential</a:t>
            </a:r>
          </a:p>
        </p:txBody>
      </p:sp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898525" y="1331913"/>
          <a:ext cx="44862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3" imgW="2286000" imgH="1269720" progId="Equation.3">
                  <p:embed/>
                </p:oleObj>
              </mc:Choice>
              <mc:Fallback>
                <p:oleObj name="Equation" r:id="rId3" imgW="228600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331913"/>
                        <a:ext cx="44862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2217" name="Group 9"/>
          <p:cNvGrpSpPr>
            <a:grpSpLocks/>
          </p:cNvGrpSpPr>
          <p:nvPr/>
        </p:nvGrpSpPr>
        <p:grpSpPr bwMode="auto">
          <a:xfrm>
            <a:off x="587375" y="4795838"/>
            <a:ext cx="7340600" cy="1882775"/>
            <a:chOff x="370" y="2832"/>
            <a:chExt cx="4624" cy="1186"/>
          </a:xfrm>
        </p:grpSpPr>
        <p:graphicFrame>
          <p:nvGraphicFramePr>
            <p:cNvPr id="222213" name="Object 5"/>
            <p:cNvGraphicFramePr>
              <a:graphicFrameLocks noChangeAspect="1"/>
            </p:cNvGraphicFramePr>
            <p:nvPr/>
          </p:nvGraphicFramePr>
          <p:xfrm>
            <a:off x="1557" y="2832"/>
            <a:ext cx="3437" cy="1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3" name="Equation" r:id="rId5" imgW="2501640" imgH="863280" progId="Equation.3">
                    <p:embed/>
                  </p:oleObj>
                </mc:Choice>
                <mc:Fallback>
                  <p:oleObj name="Equation" r:id="rId5" imgW="2501640" imgH="863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7" y="2832"/>
                          <a:ext cx="3437" cy="1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2214" name="Text Box 6"/>
            <p:cNvSpPr txBox="1">
              <a:spLocks noChangeArrowheads="1"/>
            </p:cNvSpPr>
            <p:nvPr/>
          </p:nvSpPr>
          <p:spPr bwMode="auto">
            <a:xfrm>
              <a:off x="370" y="2887"/>
              <a:ext cx="11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Eigenstates</a:t>
              </a:r>
            </a:p>
          </p:txBody>
        </p:sp>
        <p:sp>
          <p:nvSpPr>
            <p:cNvPr id="222215" name="Text Box 7"/>
            <p:cNvSpPr txBox="1">
              <a:spLocks noChangeArrowheads="1"/>
            </p:cNvSpPr>
            <p:nvPr/>
          </p:nvSpPr>
          <p:spPr bwMode="auto">
            <a:xfrm>
              <a:off x="370" y="3530"/>
              <a:ext cx="8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Energies</a:t>
              </a:r>
            </a:p>
          </p:txBody>
        </p:sp>
      </p:grp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587375" y="4035425"/>
            <a:ext cx="6383338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Each free e</a:t>
            </a:r>
            <a:r>
              <a:rPr lang="en-US" altLang="en-US" baseline="30000"/>
              <a:t>-</a:t>
            </a:r>
            <a:r>
              <a:rPr lang="en-US" altLang="en-US"/>
              <a:t> state k couples to all states k+G !</a:t>
            </a:r>
          </a:p>
        </p:txBody>
      </p:sp>
    </p:spTree>
    <p:extLst>
      <p:ext uri="{BB962C8B-B14F-4D97-AF65-F5344CB8AC3E}">
        <p14:creationId xmlns:p14="http://schemas.microsoft.com/office/powerpoint/2010/main" val="40078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3722688" y="2090738"/>
            <a:ext cx="1306512" cy="3819525"/>
          </a:xfrm>
          <a:prstGeom prst="rect">
            <a:avLst/>
          </a:prstGeom>
          <a:solidFill>
            <a:srgbClr val="3333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Reduced Brillouin zone</a:t>
            </a:r>
          </a:p>
        </p:txBody>
      </p:sp>
      <p:sp>
        <p:nvSpPr>
          <p:cNvPr id="223236" name="Line 4"/>
          <p:cNvSpPr>
            <a:spLocks noChangeShapeType="1"/>
          </p:cNvSpPr>
          <p:nvPr/>
        </p:nvSpPr>
        <p:spPr bwMode="auto">
          <a:xfrm flipH="1">
            <a:off x="4376738" y="2090738"/>
            <a:ext cx="0" cy="38195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grpSp>
        <p:nvGrpSpPr>
          <p:cNvPr id="223237" name="Group 5"/>
          <p:cNvGrpSpPr>
            <a:grpSpLocks/>
          </p:cNvGrpSpPr>
          <p:nvPr/>
        </p:nvGrpSpPr>
        <p:grpSpPr bwMode="auto">
          <a:xfrm>
            <a:off x="1754188" y="2105025"/>
            <a:ext cx="5240337" cy="3803650"/>
            <a:chOff x="951" y="1130"/>
            <a:chExt cx="3937" cy="2706"/>
          </a:xfrm>
        </p:grpSpPr>
        <p:sp>
          <p:nvSpPr>
            <p:cNvPr id="223238" name="Freeform 6"/>
            <p:cNvSpPr>
              <a:spLocks/>
            </p:cNvSpPr>
            <p:nvPr/>
          </p:nvSpPr>
          <p:spPr bwMode="auto">
            <a:xfrm>
              <a:off x="951" y="1671"/>
              <a:ext cx="3937" cy="2165"/>
            </a:xfrm>
            <a:custGeom>
              <a:avLst/>
              <a:gdLst>
                <a:gd name="T0" fmla="*/ 0 w 23620"/>
                <a:gd name="T1" fmla="*/ 0 h 12989"/>
                <a:gd name="T2" fmla="*/ 478 w 23620"/>
                <a:gd name="T3" fmla="*/ 1029 h 12989"/>
                <a:gd name="T4" fmla="*/ 954 w 23620"/>
                <a:gd name="T5" fmla="*/ 2015 h 12989"/>
                <a:gd name="T6" fmla="*/ 1432 w 23620"/>
                <a:gd name="T7" fmla="*/ 2958 h 12989"/>
                <a:gd name="T8" fmla="*/ 1909 w 23620"/>
                <a:gd name="T9" fmla="*/ 3860 h 12989"/>
                <a:gd name="T10" fmla="*/ 2386 w 23620"/>
                <a:gd name="T11" fmla="*/ 4719 h 12989"/>
                <a:gd name="T12" fmla="*/ 2864 w 23620"/>
                <a:gd name="T13" fmla="*/ 5535 h 12989"/>
                <a:gd name="T14" fmla="*/ 3340 w 23620"/>
                <a:gd name="T15" fmla="*/ 6308 h 12989"/>
                <a:gd name="T16" fmla="*/ 3818 w 23620"/>
                <a:gd name="T17" fmla="*/ 7041 h 12989"/>
                <a:gd name="T18" fmla="*/ 4295 w 23620"/>
                <a:gd name="T19" fmla="*/ 7729 h 12989"/>
                <a:gd name="T20" fmla="*/ 4772 w 23620"/>
                <a:gd name="T21" fmla="*/ 8377 h 12989"/>
                <a:gd name="T22" fmla="*/ 5249 w 23620"/>
                <a:gd name="T23" fmla="*/ 8981 h 12989"/>
                <a:gd name="T24" fmla="*/ 5726 w 23620"/>
                <a:gd name="T25" fmla="*/ 9543 h 12989"/>
                <a:gd name="T26" fmla="*/ 6204 w 23620"/>
                <a:gd name="T27" fmla="*/ 10062 h 12989"/>
                <a:gd name="T28" fmla="*/ 6681 w 23620"/>
                <a:gd name="T29" fmla="*/ 10539 h 12989"/>
                <a:gd name="T30" fmla="*/ 7158 w 23620"/>
                <a:gd name="T31" fmla="*/ 10975 h 12989"/>
                <a:gd name="T32" fmla="*/ 7635 w 23620"/>
                <a:gd name="T33" fmla="*/ 11366 h 12989"/>
                <a:gd name="T34" fmla="*/ 8112 w 23620"/>
                <a:gd name="T35" fmla="*/ 11716 h 12989"/>
                <a:gd name="T36" fmla="*/ 8590 w 23620"/>
                <a:gd name="T37" fmla="*/ 12024 h 12989"/>
                <a:gd name="T38" fmla="*/ 9067 w 23620"/>
                <a:gd name="T39" fmla="*/ 12289 h 12989"/>
                <a:gd name="T40" fmla="*/ 9544 w 23620"/>
                <a:gd name="T41" fmla="*/ 12512 h 12989"/>
                <a:gd name="T42" fmla="*/ 10021 w 23620"/>
                <a:gd name="T43" fmla="*/ 12692 h 12989"/>
                <a:gd name="T44" fmla="*/ 10498 w 23620"/>
                <a:gd name="T45" fmla="*/ 12830 h 12989"/>
                <a:gd name="T46" fmla="*/ 10975 w 23620"/>
                <a:gd name="T47" fmla="*/ 12925 h 12989"/>
                <a:gd name="T48" fmla="*/ 11452 w 23620"/>
                <a:gd name="T49" fmla="*/ 12978 h 12989"/>
                <a:gd name="T50" fmla="*/ 11929 w 23620"/>
                <a:gd name="T51" fmla="*/ 12989 h 12989"/>
                <a:gd name="T52" fmla="*/ 12406 w 23620"/>
                <a:gd name="T53" fmla="*/ 12958 h 12989"/>
                <a:gd name="T54" fmla="*/ 12883 w 23620"/>
                <a:gd name="T55" fmla="*/ 12883 h 12989"/>
                <a:gd name="T56" fmla="*/ 13360 w 23620"/>
                <a:gd name="T57" fmla="*/ 12766 h 12989"/>
                <a:gd name="T58" fmla="*/ 13838 w 23620"/>
                <a:gd name="T59" fmla="*/ 12607 h 12989"/>
                <a:gd name="T60" fmla="*/ 14315 w 23620"/>
                <a:gd name="T61" fmla="*/ 12406 h 12989"/>
                <a:gd name="T62" fmla="*/ 14792 w 23620"/>
                <a:gd name="T63" fmla="*/ 12162 h 12989"/>
                <a:gd name="T64" fmla="*/ 15269 w 23620"/>
                <a:gd name="T65" fmla="*/ 11875 h 12989"/>
                <a:gd name="T66" fmla="*/ 15746 w 23620"/>
                <a:gd name="T67" fmla="*/ 11547 h 12989"/>
                <a:gd name="T68" fmla="*/ 16224 w 23620"/>
                <a:gd name="T69" fmla="*/ 11176 h 12989"/>
                <a:gd name="T70" fmla="*/ 16701 w 23620"/>
                <a:gd name="T71" fmla="*/ 10763 h 12989"/>
                <a:gd name="T72" fmla="*/ 17178 w 23620"/>
                <a:gd name="T73" fmla="*/ 10307 h 12989"/>
                <a:gd name="T74" fmla="*/ 17655 w 23620"/>
                <a:gd name="T75" fmla="*/ 9808 h 12989"/>
                <a:gd name="T76" fmla="*/ 18132 w 23620"/>
                <a:gd name="T77" fmla="*/ 9267 h 12989"/>
                <a:gd name="T78" fmla="*/ 18610 w 23620"/>
                <a:gd name="T79" fmla="*/ 8684 h 12989"/>
                <a:gd name="T80" fmla="*/ 19086 w 23620"/>
                <a:gd name="T81" fmla="*/ 8058 h 12989"/>
                <a:gd name="T82" fmla="*/ 19564 w 23620"/>
                <a:gd name="T83" fmla="*/ 7390 h 12989"/>
                <a:gd name="T84" fmla="*/ 20041 w 23620"/>
                <a:gd name="T85" fmla="*/ 6679 h 12989"/>
                <a:gd name="T86" fmla="*/ 20518 w 23620"/>
                <a:gd name="T87" fmla="*/ 5927 h 12989"/>
                <a:gd name="T88" fmla="*/ 20996 w 23620"/>
                <a:gd name="T89" fmla="*/ 5133 h 12989"/>
                <a:gd name="T90" fmla="*/ 21472 w 23620"/>
                <a:gd name="T91" fmla="*/ 4295 h 12989"/>
                <a:gd name="T92" fmla="*/ 21950 w 23620"/>
                <a:gd name="T93" fmla="*/ 3414 h 12989"/>
                <a:gd name="T94" fmla="*/ 22427 w 23620"/>
                <a:gd name="T95" fmla="*/ 2492 h 12989"/>
                <a:gd name="T96" fmla="*/ 22904 w 23620"/>
                <a:gd name="T97" fmla="*/ 1527 h 12989"/>
                <a:gd name="T98" fmla="*/ 23382 w 23620"/>
                <a:gd name="T99" fmla="*/ 520 h 12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620" h="12989">
                  <a:moveTo>
                    <a:pt x="0" y="0"/>
                  </a:moveTo>
                  <a:lnTo>
                    <a:pt x="0" y="0"/>
                  </a:lnTo>
                  <a:lnTo>
                    <a:pt x="238" y="520"/>
                  </a:lnTo>
                  <a:lnTo>
                    <a:pt x="478" y="1029"/>
                  </a:lnTo>
                  <a:lnTo>
                    <a:pt x="716" y="1527"/>
                  </a:lnTo>
                  <a:lnTo>
                    <a:pt x="954" y="2015"/>
                  </a:lnTo>
                  <a:lnTo>
                    <a:pt x="1193" y="2492"/>
                  </a:lnTo>
                  <a:lnTo>
                    <a:pt x="1432" y="2958"/>
                  </a:lnTo>
                  <a:lnTo>
                    <a:pt x="1670" y="3414"/>
                  </a:lnTo>
                  <a:lnTo>
                    <a:pt x="1909" y="3860"/>
                  </a:lnTo>
                  <a:lnTo>
                    <a:pt x="2148" y="4295"/>
                  </a:lnTo>
                  <a:lnTo>
                    <a:pt x="2386" y="4719"/>
                  </a:lnTo>
                  <a:lnTo>
                    <a:pt x="2624" y="5133"/>
                  </a:lnTo>
                  <a:lnTo>
                    <a:pt x="2864" y="5535"/>
                  </a:lnTo>
                  <a:lnTo>
                    <a:pt x="3102" y="5927"/>
                  </a:lnTo>
                  <a:lnTo>
                    <a:pt x="3340" y="6308"/>
                  </a:lnTo>
                  <a:lnTo>
                    <a:pt x="3579" y="6679"/>
                  </a:lnTo>
                  <a:lnTo>
                    <a:pt x="3818" y="7041"/>
                  </a:lnTo>
                  <a:lnTo>
                    <a:pt x="4056" y="7390"/>
                  </a:lnTo>
                  <a:lnTo>
                    <a:pt x="4295" y="7729"/>
                  </a:lnTo>
                  <a:lnTo>
                    <a:pt x="4534" y="8058"/>
                  </a:lnTo>
                  <a:lnTo>
                    <a:pt x="4772" y="8377"/>
                  </a:lnTo>
                  <a:lnTo>
                    <a:pt x="5011" y="8684"/>
                  </a:lnTo>
                  <a:lnTo>
                    <a:pt x="5249" y="8981"/>
                  </a:lnTo>
                  <a:lnTo>
                    <a:pt x="5488" y="9267"/>
                  </a:lnTo>
                  <a:lnTo>
                    <a:pt x="5726" y="9543"/>
                  </a:lnTo>
                  <a:lnTo>
                    <a:pt x="5965" y="9808"/>
                  </a:lnTo>
                  <a:lnTo>
                    <a:pt x="6204" y="10062"/>
                  </a:lnTo>
                  <a:lnTo>
                    <a:pt x="6442" y="10307"/>
                  </a:lnTo>
                  <a:lnTo>
                    <a:pt x="6681" y="10539"/>
                  </a:lnTo>
                  <a:lnTo>
                    <a:pt x="6919" y="10763"/>
                  </a:lnTo>
                  <a:lnTo>
                    <a:pt x="7158" y="10975"/>
                  </a:lnTo>
                  <a:lnTo>
                    <a:pt x="7397" y="11176"/>
                  </a:lnTo>
                  <a:lnTo>
                    <a:pt x="7635" y="11366"/>
                  </a:lnTo>
                  <a:lnTo>
                    <a:pt x="7874" y="11547"/>
                  </a:lnTo>
                  <a:lnTo>
                    <a:pt x="8112" y="11716"/>
                  </a:lnTo>
                  <a:lnTo>
                    <a:pt x="8351" y="11875"/>
                  </a:lnTo>
                  <a:lnTo>
                    <a:pt x="8590" y="12024"/>
                  </a:lnTo>
                  <a:lnTo>
                    <a:pt x="8828" y="12162"/>
                  </a:lnTo>
                  <a:lnTo>
                    <a:pt x="9067" y="12289"/>
                  </a:lnTo>
                  <a:lnTo>
                    <a:pt x="9305" y="12406"/>
                  </a:lnTo>
                  <a:lnTo>
                    <a:pt x="9544" y="12512"/>
                  </a:lnTo>
                  <a:lnTo>
                    <a:pt x="9783" y="12607"/>
                  </a:lnTo>
                  <a:lnTo>
                    <a:pt x="10021" y="12692"/>
                  </a:lnTo>
                  <a:lnTo>
                    <a:pt x="10260" y="12766"/>
                  </a:lnTo>
                  <a:lnTo>
                    <a:pt x="10498" y="12830"/>
                  </a:lnTo>
                  <a:lnTo>
                    <a:pt x="10737" y="12883"/>
                  </a:lnTo>
                  <a:lnTo>
                    <a:pt x="10975" y="12925"/>
                  </a:lnTo>
                  <a:lnTo>
                    <a:pt x="11213" y="12958"/>
                  </a:lnTo>
                  <a:lnTo>
                    <a:pt x="11452" y="12978"/>
                  </a:lnTo>
                  <a:lnTo>
                    <a:pt x="11690" y="12989"/>
                  </a:lnTo>
                  <a:lnTo>
                    <a:pt x="11929" y="12989"/>
                  </a:lnTo>
                  <a:lnTo>
                    <a:pt x="12167" y="12978"/>
                  </a:lnTo>
                  <a:lnTo>
                    <a:pt x="12406" y="12958"/>
                  </a:lnTo>
                  <a:lnTo>
                    <a:pt x="12645" y="12925"/>
                  </a:lnTo>
                  <a:lnTo>
                    <a:pt x="12883" y="12883"/>
                  </a:lnTo>
                  <a:lnTo>
                    <a:pt x="13122" y="12830"/>
                  </a:lnTo>
                  <a:lnTo>
                    <a:pt x="13360" y="12766"/>
                  </a:lnTo>
                  <a:lnTo>
                    <a:pt x="13599" y="12692"/>
                  </a:lnTo>
                  <a:lnTo>
                    <a:pt x="13838" y="12607"/>
                  </a:lnTo>
                  <a:lnTo>
                    <a:pt x="14076" y="12512"/>
                  </a:lnTo>
                  <a:lnTo>
                    <a:pt x="14315" y="12406"/>
                  </a:lnTo>
                  <a:lnTo>
                    <a:pt x="14553" y="12289"/>
                  </a:lnTo>
                  <a:lnTo>
                    <a:pt x="14792" y="12162"/>
                  </a:lnTo>
                  <a:lnTo>
                    <a:pt x="15030" y="12024"/>
                  </a:lnTo>
                  <a:lnTo>
                    <a:pt x="15269" y="11875"/>
                  </a:lnTo>
                  <a:lnTo>
                    <a:pt x="15508" y="11716"/>
                  </a:lnTo>
                  <a:lnTo>
                    <a:pt x="15746" y="11547"/>
                  </a:lnTo>
                  <a:lnTo>
                    <a:pt x="15985" y="11366"/>
                  </a:lnTo>
                  <a:lnTo>
                    <a:pt x="16224" y="11176"/>
                  </a:lnTo>
                  <a:lnTo>
                    <a:pt x="16462" y="10975"/>
                  </a:lnTo>
                  <a:lnTo>
                    <a:pt x="16701" y="10763"/>
                  </a:lnTo>
                  <a:lnTo>
                    <a:pt x="16939" y="10539"/>
                  </a:lnTo>
                  <a:lnTo>
                    <a:pt x="17178" y="10307"/>
                  </a:lnTo>
                  <a:lnTo>
                    <a:pt x="17416" y="10062"/>
                  </a:lnTo>
                  <a:lnTo>
                    <a:pt x="17655" y="9808"/>
                  </a:lnTo>
                  <a:lnTo>
                    <a:pt x="17894" y="9543"/>
                  </a:lnTo>
                  <a:lnTo>
                    <a:pt x="18132" y="9267"/>
                  </a:lnTo>
                  <a:lnTo>
                    <a:pt x="18371" y="8981"/>
                  </a:lnTo>
                  <a:lnTo>
                    <a:pt x="18610" y="8684"/>
                  </a:lnTo>
                  <a:lnTo>
                    <a:pt x="18848" y="8377"/>
                  </a:lnTo>
                  <a:lnTo>
                    <a:pt x="19086" y="8058"/>
                  </a:lnTo>
                  <a:lnTo>
                    <a:pt x="19325" y="7729"/>
                  </a:lnTo>
                  <a:lnTo>
                    <a:pt x="19564" y="7390"/>
                  </a:lnTo>
                  <a:lnTo>
                    <a:pt x="19802" y="7041"/>
                  </a:lnTo>
                  <a:lnTo>
                    <a:pt x="20041" y="6679"/>
                  </a:lnTo>
                  <a:lnTo>
                    <a:pt x="20280" y="6308"/>
                  </a:lnTo>
                  <a:lnTo>
                    <a:pt x="20518" y="5927"/>
                  </a:lnTo>
                  <a:lnTo>
                    <a:pt x="20756" y="5535"/>
                  </a:lnTo>
                  <a:lnTo>
                    <a:pt x="20996" y="5133"/>
                  </a:lnTo>
                  <a:lnTo>
                    <a:pt x="21234" y="4719"/>
                  </a:lnTo>
                  <a:lnTo>
                    <a:pt x="21472" y="4295"/>
                  </a:lnTo>
                  <a:lnTo>
                    <a:pt x="21712" y="3860"/>
                  </a:lnTo>
                  <a:lnTo>
                    <a:pt x="21950" y="3414"/>
                  </a:lnTo>
                  <a:lnTo>
                    <a:pt x="22188" y="2958"/>
                  </a:lnTo>
                  <a:lnTo>
                    <a:pt x="22427" y="2492"/>
                  </a:lnTo>
                  <a:lnTo>
                    <a:pt x="22666" y="2015"/>
                  </a:lnTo>
                  <a:lnTo>
                    <a:pt x="22904" y="1527"/>
                  </a:lnTo>
                  <a:lnTo>
                    <a:pt x="23142" y="1029"/>
                  </a:lnTo>
                  <a:lnTo>
                    <a:pt x="23382" y="520"/>
                  </a:lnTo>
                  <a:lnTo>
                    <a:pt x="23620" y="0"/>
                  </a:lnTo>
                </a:path>
              </a:pathLst>
            </a:custGeom>
            <a:noFill/>
            <a:ln w="381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39" name="Freeform 7"/>
            <p:cNvSpPr>
              <a:spLocks/>
            </p:cNvSpPr>
            <p:nvPr/>
          </p:nvSpPr>
          <p:spPr bwMode="auto">
            <a:xfrm>
              <a:off x="1703" y="1130"/>
              <a:ext cx="3185" cy="2706"/>
            </a:xfrm>
            <a:custGeom>
              <a:avLst/>
              <a:gdLst>
                <a:gd name="T0" fmla="*/ 23 w 19109"/>
                <a:gd name="T1" fmla="*/ 54 h 16237"/>
                <a:gd name="T2" fmla="*/ 500 w 19109"/>
                <a:gd name="T3" fmla="*/ 1204 h 16237"/>
                <a:gd name="T4" fmla="*/ 977 w 19109"/>
                <a:gd name="T5" fmla="*/ 2313 h 16237"/>
                <a:gd name="T6" fmla="*/ 1454 w 19109"/>
                <a:gd name="T7" fmla="*/ 3378 h 16237"/>
                <a:gd name="T8" fmla="*/ 1931 w 19109"/>
                <a:gd name="T9" fmla="*/ 4402 h 16237"/>
                <a:gd name="T10" fmla="*/ 2408 w 19109"/>
                <a:gd name="T11" fmla="*/ 5382 h 16237"/>
                <a:gd name="T12" fmla="*/ 2886 w 19109"/>
                <a:gd name="T13" fmla="*/ 6321 h 16237"/>
                <a:gd name="T14" fmla="*/ 3363 w 19109"/>
                <a:gd name="T15" fmla="*/ 7217 h 16237"/>
                <a:gd name="T16" fmla="*/ 3840 w 19109"/>
                <a:gd name="T17" fmla="*/ 8070 h 16237"/>
                <a:gd name="T18" fmla="*/ 4317 w 19109"/>
                <a:gd name="T19" fmla="*/ 8881 h 16237"/>
                <a:gd name="T20" fmla="*/ 4794 w 19109"/>
                <a:gd name="T21" fmla="*/ 9649 h 16237"/>
                <a:gd name="T22" fmla="*/ 5272 w 19109"/>
                <a:gd name="T23" fmla="*/ 10375 h 16237"/>
                <a:gd name="T24" fmla="*/ 5749 w 19109"/>
                <a:gd name="T25" fmla="*/ 11060 h 16237"/>
                <a:gd name="T26" fmla="*/ 6226 w 19109"/>
                <a:gd name="T27" fmla="*/ 11701 h 16237"/>
                <a:gd name="T28" fmla="*/ 6702 w 19109"/>
                <a:gd name="T29" fmla="*/ 12300 h 16237"/>
                <a:gd name="T30" fmla="*/ 7179 w 19109"/>
                <a:gd name="T31" fmla="*/ 12857 h 16237"/>
                <a:gd name="T32" fmla="*/ 7656 w 19109"/>
                <a:gd name="T33" fmla="*/ 13371 h 16237"/>
                <a:gd name="T34" fmla="*/ 8134 w 19109"/>
                <a:gd name="T35" fmla="*/ 13843 h 16237"/>
                <a:gd name="T36" fmla="*/ 8611 w 19109"/>
                <a:gd name="T37" fmla="*/ 14273 h 16237"/>
                <a:gd name="T38" fmla="*/ 9088 w 19109"/>
                <a:gd name="T39" fmla="*/ 14659 h 16237"/>
                <a:gd name="T40" fmla="*/ 9565 w 19109"/>
                <a:gd name="T41" fmla="*/ 15004 h 16237"/>
                <a:gd name="T42" fmla="*/ 10042 w 19109"/>
                <a:gd name="T43" fmla="*/ 15306 h 16237"/>
                <a:gd name="T44" fmla="*/ 10519 w 19109"/>
                <a:gd name="T45" fmla="*/ 15566 h 16237"/>
                <a:gd name="T46" fmla="*/ 10997 w 19109"/>
                <a:gd name="T47" fmla="*/ 15783 h 16237"/>
                <a:gd name="T48" fmla="*/ 11474 w 19109"/>
                <a:gd name="T49" fmla="*/ 15959 h 16237"/>
                <a:gd name="T50" fmla="*/ 11951 w 19109"/>
                <a:gd name="T51" fmla="*/ 16091 h 16237"/>
                <a:gd name="T52" fmla="*/ 12428 w 19109"/>
                <a:gd name="T53" fmla="*/ 16181 h 16237"/>
                <a:gd name="T54" fmla="*/ 12905 w 19109"/>
                <a:gd name="T55" fmla="*/ 16229 h 16237"/>
                <a:gd name="T56" fmla="*/ 13383 w 19109"/>
                <a:gd name="T57" fmla="*/ 16234 h 16237"/>
                <a:gd name="T58" fmla="*/ 13860 w 19109"/>
                <a:gd name="T59" fmla="*/ 16197 h 16237"/>
                <a:gd name="T60" fmla="*/ 14337 w 19109"/>
                <a:gd name="T61" fmla="*/ 16118 h 16237"/>
                <a:gd name="T62" fmla="*/ 14814 w 19109"/>
                <a:gd name="T63" fmla="*/ 15995 h 16237"/>
                <a:gd name="T64" fmla="*/ 15291 w 19109"/>
                <a:gd name="T65" fmla="*/ 15831 h 16237"/>
                <a:gd name="T66" fmla="*/ 15769 w 19109"/>
                <a:gd name="T67" fmla="*/ 15624 h 16237"/>
                <a:gd name="T68" fmla="*/ 16245 w 19109"/>
                <a:gd name="T69" fmla="*/ 15375 h 16237"/>
                <a:gd name="T70" fmla="*/ 16723 w 19109"/>
                <a:gd name="T71" fmla="*/ 15084 h 16237"/>
                <a:gd name="T72" fmla="*/ 17201 w 19109"/>
                <a:gd name="T73" fmla="*/ 14750 h 16237"/>
                <a:gd name="T74" fmla="*/ 17677 w 19109"/>
                <a:gd name="T75" fmla="*/ 14374 h 16237"/>
                <a:gd name="T76" fmla="*/ 18155 w 19109"/>
                <a:gd name="T77" fmla="*/ 13954 h 16237"/>
                <a:gd name="T78" fmla="*/ 18631 w 19109"/>
                <a:gd name="T79" fmla="*/ 13493 h 16237"/>
                <a:gd name="T80" fmla="*/ 19109 w 19109"/>
                <a:gd name="T81" fmla="*/ 12990 h 1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09" h="16237">
                  <a:moveTo>
                    <a:pt x="0" y="0"/>
                  </a:moveTo>
                  <a:lnTo>
                    <a:pt x="23" y="54"/>
                  </a:lnTo>
                  <a:lnTo>
                    <a:pt x="261" y="634"/>
                  </a:lnTo>
                  <a:lnTo>
                    <a:pt x="500" y="1204"/>
                  </a:lnTo>
                  <a:lnTo>
                    <a:pt x="738" y="1764"/>
                  </a:lnTo>
                  <a:lnTo>
                    <a:pt x="977" y="2313"/>
                  </a:lnTo>
                  <a:lnTo>
                    <a:pt x="1215" y="2851"/>
                  </a:lnTo>
                  <a:lnTo>
                    <a:pt x="1454" y="3378"/>
                  </a:lnTo>
                  <a:lnTo>
                    <a:pt x="1693" y="3895"/>
                  </a:lnTo>
                  <a:lnTo>
                    <a:pt x="1931" y="4402"/>
                  </a:lnTo>
                  <a:lnTo>
                    <a:pt x="2170" y="4898"/>
                  </a:lnTo>
                  <a:lnTo>
                    <a:pt x="2408" y="5382"/>
                  </a:lnTo>
                  <a:lnTo>
                    <a:pt x="2647" y="5857"/>
                  </a:lnTo>
                  <a:lnTo>
                    <a:pt x="2886" y="6321"/>
                  </a:lnTo>
                  <a:lnTo>
                    <a:pt x="3124" y="6775"/>
                  </a:lnTo>
                  <a:lnTo>
                    <a:pt x="3363" y="7217"/>
                  </a:lnTo>
                  <a:lnTo>
                    <a:pt x="3601" y="7649"/>
                  </a:lnTo>
                  <a:lnTo>
                    <a:pt x="3840" y="8070"/>
                  </a:lnTo>
                  <a:lnTo>
                    <a:pt x="4079" y="8481"/>
                  </a:lnTo>
                  <a:lnTo>
                    <a:pt x="4317" y="8881"/>
                  </a:lnTo>
                  <a:lnTo>
                    <a:pt x="4556" y="9271"/>
                  </a:lnTo>
                  <a:lnTo>
                    <a:pt x="4794" y="9649"/>
                  </a:lnTo>
                  <a:lnTo>
                    <a:pt x="5033" y="10018"/>
                  </a:lnTo>
                  <a:lnTo>
                    <a:pt x="5272" y="10375"/>
                  </a:lnTo>
                  <a:lnTo>
                    <a:pt x="5510" y="10723"/>
                  </a:lnTo>
                  <a:lnTo>
                    <a:pt x="5749" y="11060"/>
                  </a:lnTo>
                  <a:lnTo>
                    <a:pt x="5987" y="11386"/>
                  </a:lnTo>
                  <a:lnTo>
                    <a:pt x="6226" y="11701"/>
                  </a:lnTo>
                  <a:lnTo>
                    <a:pt x="6464" y="12006"/>
                  </a:lnTo>
                  <a:lnTo>
                    <a:pt x="6702" y="12300"/>
                  </a:lnTo>
                  <a:lnTo>
                    <a:pt x="6941" y="12584"/>
                  </a:lnTo>
                  <a:lnTo>
                    <a:pt x="7179" y="12857"/>
                  </a:lnTo>
                  <a:lnTo>
                    <a:pt x="7418" y="13119"/>
                  </a:lnTo>
                  <a:lnTo>
                    <a:pt x="7656" y="13371"/>
                  </a:lnTo>
                  <a:lnTo>
                    <a:pt x="7895" y="13613"/>
                  </a:lnTo>
                  <a:lnTo>
                    <a:pt x="8134" y="13843"/>
                  </a:lnTo>
                  <a:lnTo>
                    <a:pt x="8372" y="14064"/>
                  </a:lnTo>
                  <a:lnTo>
                    <a:pt x="8611" y="14273"/>
                  </a:lnTo>
                  <a:lnTo>
                    <a:pt x="8849" y="14472"/>
                  </a:lnTo>
                  <a:lnTo>
                    <a:pt x="9088" y="14659"/>
                  </a:lnTo>
                  <a:lnTo>
                    <a:pt x="9327" y="14837"/>
                  </a:lnTo>
                  <a:lnTo>
                    <a:pt x="9565" y="15004"/>
                  </a:lnTo>
                  <a:lnTo>
                    <a:pt x="9804" y="15161"/>
                  </a:lnTo>
                  <a:lnTo>
                    <a:pt x="10042" y="15306"/>
                  </a:lnTo>
                  <a:lnTo>
                    <a:pt x="10281" y="15442"/>
                  </a:lnTo>
                  <a:lnTo>
                    <a:pt x="10519" y="15566"/>
                  </a:lnTo>
                  <a:lnTo>
                    <a:pt x="10758" y="15680"/>
                  </a:lnTo>
                  <a:lnTo>
                    <a:pt x="10997" y="15783"/>
                  </a:lnTo>
                  <a:lnTo>
                    <a:pt x="11235" y="15876"/>
                  </a:lnTo>
                  <a:lnTo>
                    <a:pt x="11474" y="15959"/>
                  </a:lnTo>
                  <a:lnTo>
                    <a:pt x="11713" y="16030"/>
                  </a:lnTo>
                  <a:lnTo>
                    <a:pt x="11951" y="16091"/>
                  </a:lnTo>
                  <a:lnTo>
                    <a:pt x="12190" y="16141"/>
                  </a:lnTo>
                  <a:lnTo>
                    <a:pt x="12428" y="16181"/>
                  </a:lnTo>
                  <a:lnTo>
                    <a:pt x="12667" y="16211"/>
                  </a:lnTo>
                  <a:lnTo>
                    <a:pt x="12905" y="16229"/>
                  </a:lnTo>
                  <a:lnTo>
                    <a:pt x="13144" y="16237"/>
                  </a:lnTo>
                  <a:lnTo>
                    <a:pt x="13383" y="16234"/>
                  </a:lnTo>
                  <a:lnTo>
                    <a:pt x="13621" y="16221"/>
                  </a:lnTo>
                  <a:lnTo>
                    <a:pt x="13860" y="16197"/>
                  </a:lnTo>
                  <a:lnTo>
                    <a:pt x="14099" y="16163"/>
                  </a:lnTo>
                  <a:lnTo>
                    <a:pt x="14337" y="16118"/>
                  </a:lnTo>
                  <a:lnTo>
                    <a:pt x="14575" y="16062"/>
                  </a:lnTo>
                  <a:lnTo>
                    <a:pt x="14814" y="15995"/>
                  </a:lnTo>
                  <a:lnTo>
                    <a:pt x="15053" y="15919"/>
                  </a:lnTo>
                  <a:lnTo>
                    <a:pt x="15291" y="15831"/>
                  </a:lnTo>
                  <a:lnTo>
                    <a:pt x="15530" y="15733"/>
                  </a:lnTo>
                  <a:lnTo>
                    <a:pt x="15769" y="15624"/>
                  </a:lnTo>
                  <a:lnTo>
                    <a:pt x="16007" y="15505"/>
                  </a:lnTo>
                  <a:lnTo>
                    <a:pt x="16245" y="15375"/>
                  </a:lnTo>
                  <a:lnTo>
                    <a:pt x="16485" y="15235"/>
                  </a:lnTo>
                  <a:lnTo>
                    <a:pt x="16723" y="15084"/>
                  </a:lnTo>
                  <a:lnTo>
                    <a:pt x="16961" y="14922"/>
                  </a:lnTo>
                  <a:lnTo>
                    <a:pt x="17201" y="14750"/>
                  </a:lnTo>
                  <a:lnTo>
                    <a:pt x="17439" y="14566"/>
                  </a:lnTo>
                  <a:lnTo>
                    <a:pt x="17677" y="14374"/>
                  </a:lnTo>
                  <a:lnTo>
                    <a:pt x="17916" y="14170"/>
                  </a:lnTo>
                  <a:lnTo>
                    <a:pt x="18155" y="13954"/>
                  </a:lnTo>
                  <a:lnTo>
                    <a:pt x="18393" y="13729"/>
                  </a:lnTo>
                  <a:lnTo>
                    <a:pt x="18631" y="13493"/>
                  </a:lnTo>
                  <a:lnTo>
                    <a:pt x="18871" y="13247"/>
                  </a:lnTo>
                  <a:lnTo>
                    <a:pt x="19109" y="1299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0" name="Freeform 8"/>
            <p:cNvSpPr>
              <a:spLocks/>
            </p:cNvSpPr>
            <p:nvPr/>
          </p:nvSpPr>
          <p:spPr bwMode="auto">
            <a:xfrm>
              <a:off x="951" y="1130"/>
              <a:ext cx="3185" cy="2706"/>
            </a:xfrm>
            <a:custGeom>
              <a:avLst/>
              <a:gdLst>
                <a:gd name="T0" fmla="*/ 0 w 19109"/>
                <a:gd name="T1" fmla="*/ 12990 h 16237"/>
                <a:gd name="T2" fmla="*/ 478 w 19109"/>
                <a:gd name="T3" fmla="*/ 13493 h 16237"/>
                <a:gd name="T4" fmla="*/ 954 w 19109"/>
                <a:gd name="T5" fmla="*/ 13954 h 16237"/>
                <a:gd name="T6" fmla="*/ 1432 w 19109"/>
                <a:gd name="T7" fmla="*/ 14374 h 16237"/>
                <a:gd name="T8" fmla="*/ 1909 w 19109"/>
                <a:gd name="T9" fmla="*/ 14750 h 16237"/>
                <a:gd name="T10" fmla="*/ 2386 w 19109"/>
                <a:gd name="T11" fmla="*/ 15084 h 16237"/>
                <a:gd name="T12" fmla="*/ 2864 w 19109"/>
                <a:gd name="T13" fmla="*/ 15375 h 16237"/>
                <a:gd name="T14" fmla="*/ 3340 w 19109"/>
                <a:gd name="T15" fmla="*/ 15624 h 16237"/>
                <a:gd name="T16" fmla="*/ 3818 w 19109"/>
                <a:gd name="T17" fmla="*/ 15831 h 16237"/>
                <a:gd name="T18" fmla="*/ 4295 w 19109"/>
                <a:gd name="T19" fmla="*/ 15995 h 16237"/>
                <a:gd name="T20" fmla="*/ 4772 w 19109"/>
                <a:gd name="T21" fmla="*/ 16118 h 16237"/>
                <a:gd name="T22" fmla="*/ 5249 w 19109"/>
                <a:gd name="T23" fmla="*/ 16197 h 16237"/>
                <a:gd name="T24" fmla="*/ 5726 w 19109"/>
                <a:gd name="T25" fmla="*/ 16234 h 16237"/>
                <a:gd name="T26" fmla="*/ 6204 w 19109"/>
                <a:gd name="T27" fmla="*/ 16229 h 16237"/>
                <a:gd name="T28" fmla="*/ 6681 w 19109"/>
                <a:gd name="T29" fmla="*/ 16181 h 16237"/>
                <a:gd name="T30" fmla="*/ 7158 w 19109"/>
                <a:gd name="T31" fmla="*/ 16091 h 16237"/>
                <a:gd name="T32" fmla="*/ 7635 w 19109"/>
                <a:gd name="T33" fmla="*/ 15959 h 16237"/>
                <a:gd name="T34" fmla="*/ 8112 w 19109"/>
                <a:gd name="T35" fmla="*/ 15783 h 16237"/>
                <a:gd name="T36" fmla="*/ 8590 w 19109"/>
                <a:gd name="T37" fmla="*/ 15566 h 16237"/>
                <a:gd name="T38" fmla="*/ 9067 w 19109"/>
                <a:gd name="T39" fmla="*/ 15306 h 16237"/>
                <a:gd name="T40" fmla="*/ 9544 w 19109"/>
                <a:gd name="T41" fmla="*/ 15004 h 16237"/>
                <a:gd name="T42" fmla="*/ 10021 w 19109"/>
                <a:gd name="T43" fmla="*/ 14659 h 16237"/>
                <a:gd name="T44" fmla="*/ 10498 w 19109"/>
                <a:gd name="T45" fmla="*/ 14273 h 16237"/>
                <a:gd name="T46" fmla="*/ 10975 w 19109"/>
                <a:gd name="T47" fmla="*/ 13843 h 16237"/>
                <a:gd name="T48" fmla="*/ 11452 w 19109"/>
                <a:gd name="T49" fmla="*/ 13371 h 16237"/>
                <a:gd name="T50" fmla="*/ 11929 w 19109"/>
                <a:gd name="T51" fmla="*/ 12857 h 16237"/>
                <a:gd name="T52" fmla="*/ 12406 w 19109"/>
                <a:gd name="T53" fmla="*/ 12300 h 16237"/>
                <a:gd name="T54" fmla="*/ 12883 w 19109"/>
                <a:gd name="T55" fmla="*/ 11701 h 16237"/>
                <a:gd name="T56" fmla="*/ 13360 w 19109"/>
                <a:gd name="T57" fmla="*/ 11060 h 16237"/>
                <a:gd name="T58" fmla="*/ 13838 w 19109"/>
                <a:gd name="T59" fmla="*/ 10375 h 16237"/>
                <a:gd name="T60" fmla="*/ 14315 w 19109"/>
                <a:gd name="T61" fmla="*/ 9649 h 16237"/>
                <a:gd name="T62" fmla="*/ 14792 w 19109"/>
                <a:gd name="T63" fmla="*/ 8881 h 16237"/>
                <a:gd name="T64" fmla="*/ 15269 w 19109"/>
                <a:gd name="T65" fmla="*/ 8070 h 16237"/>
                <a:gd name="T66" fmla="*/ 15746 w 19109"/>
                <a:gd name="T67" fmla="*/ 7217 h 16237"/>
                <a:gd name="T68" fmla="*/ 16224 w 19109"/>
                <a:gd name="T69" fmla="*/ 6321 h 16237"/>
                <a:gd name="T70" fmla="*/ 16701 w 19109"/>
                <a:gd name="T71" fmla="*/ 5382 h 16237"/>
                <a:gd name="T72" fmla="*/ 17178 w 19109"/>
                <a:gd name="T73" fmla="*/ 4402 h 16237"/>
                <a:gd name="T74" fmla="*/ 17655 w 19109"/>
                <a:gd name="T75" fmla="*/ 3378 h 16237"/>
                <a:gd name="T76" fmla="*/ 18132 w 19109"/>
                <a:gd name="T77" fmla="*/ 2313 h 16237"/>
                <a:gd name="T78" fmla="*/ 18610 w 19109"/>
                <a:gd name="T79" fmla="*/ 1204 h 16237"/>
                <a:gd name="T80" fmla="*/ 19086 w 19109"/>
                <a:gd name="T81" fmla="*/ 54 h 1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09" h="16237">
                  <a:moveTo>
                    <a:pt x="0" y="12990"/>
                  </a:moveTo>
                  <a:lnTo>
                    <a:pt x="0" y="12990"/>
                  </a:lnTo>
                  <a:lnTo>
                    <a:pt x="238" y="13247"/>
                  </a:lnTo>
                  <a:lnTo>
                    <a:pt x="478" y="13493"/>
                  </a:lnTo>
                  <a:lnTo>
                    <a:pt x="716" y="13729"/>
                  </a:lnTo>
                  <a:lnTo>
                    <a:pt x="954" y="13954"/>
                  </a:lnTo>
                  <a:lnTo>
                    <a:pt x="1193" y="14170"/>
                  </a:lnTo>
                  <a:lnTo>
                    <a:pt x="1432" y="14374"/>
                  </a:lnTo>
                  <a:lnTo>
                    <a:pt x="1670" y="14566"/>
                  </a:lnTo>
                  <a:lnTo>
                    <a:pt x="1909" y="14750"/>
                  </a:lnTo>
                  <a:lnTo>
                    <a:pt x="2148" y="14922"/>
                  </a:lnTo>
                  <a:lnTo>
                    <a:pt x="2386" y="15084"/>
                  </a:lnTo>
                  <a:lnTo>
                    <a:pt x="2624" y="15235"/>
                  </a:lnTo>
                  <a:lnTo>
                    <a:pt x="2864" y="15375"/>
                  </a:lnTo>
                  <a:lnTo>
                    <a:pt x="3102" y="15505"/>
                  </a:lnTo>
                  <a:lnTo>
                    <a:pt x="3340" y="15624"/>
                  </a:lnTo>
                  <a:lnTo>
                    <a:pt x="3579" y="15733"/>
                  </a:lnTo>
                  <a:lnTo>
                    <a:pt x="3818" y="15831"/>
                  </a:lnTo>
                  <a:lnTo>
                    <a:pt x="4056" y="15919"/>
                  </a:lnTo>
                  <a:lnTo>
                    <a:pt x="4295" y="15995"/>
                  </a:lnTo>
                  <a:lnTo>
                    <a:pt x="4534" y="16062"/>
                  </a:lnTo>
                  <a:lnTo>
                    <a:pt x="4772" y="16118"/>
                  </a:lnTo>
                  <a:lnTo>
                    <a:pt x="5011" y="16163"/>
                  </a:lnTo>
                  <a:lnTo>
                    <a:pt x="5249" y="16197"/>
                  </a:lnTo>
                  <a:lnTo>
                    <a:pt x="5488" y="16221"/>
                  </a:lnTo>
                  <a:lnTo>
                    <a:pt x="5726" y="16234"/>
                  </a:lnTo>
                  <a:lnTo>
                    <a:pt x="5965" y="16237"/>
                  </a:lnTo>
                  <a:lnTo>
                    <a:pt x="6204" y="16229"/>
                  </a:lnTo>
                  <a:lnTo>
                    <a:pt x="6442" y="16211"/>
                  </a:lnTo>
                  <a:lnTo>
                    <a:pt x="6681" y="16181"/>
                  </a:lnTo>
                  <a:lnTo>
                    <a:pt x="6919" y="16141"/>
                  </a:lnTo>
                  <a:lnTo>
                    <a:pt x="7158" y="16091"/>
                  </a:lnTo>
                  <a:lnTo>
                    <a:pt x="7397" y="16030"/>
                  </a:lnTo>
                  <a:lnTo>
                    <a:pt x="7635" y="15959"/>
                  </a:lnTo>
                  <a:lnTo>
                    <a:pt x="7874" y="15876"/>
                  </a:lnTo>
                  <a:lnTo>
                    <a:pt x="8112" y="15783"/>
                  </a:lnTo>
                  <a:lnTo>
                    <a:pt x="8351" y="15680"/>
                  </a:lnTo>
                  <a:lnTo>
                    <a:pt x="8590" y="15566"/>
                  </a:lnTo>
                  <a:lnTo>
                    <a:pt x="8828" y="15442"/>
                  </a:lnTo>
                  <a:lnTo>
                    <a:pt x="9067" y="15306"/>
                  </a:lnTo>
                  <a:lnTo>
                    <a:pt x="9305" y="15161"/>
                  </a:lnTo>
                  <a:lnTo>
                    <a:pt x="9544" y="15004"/>
                  </a:lnTo>
                  <a:lnTo>
                    <a:pt x="9783" y="14837"/>
                  </a:lnTo>
                  <a:lnTo>
                    <a:pt x="10021" y="14659"/>
                  </a:lnTo>
                  <a:lnTo>
                    <a:pt x="10260" y="14472"/>
                  </a:lnTo>
                  <a:lnTo>
                    <a:pt x="10498" y="14273"/>
                  </a:lnTo>
                  <a:lnTo>
                    <a:pt x="10737" y="14064"/>
                  </a:lnTo>
                  <a:lnTo>
                    <a:pt x="10975" y="13843"/>
                  </a:lnTo>
                  <a:lnTo>
                    <a:pt x="11213" y="13613"/>
                  </a:lnTo>
                  <a:lnTo>
                    <a:pt x="11452" y="13371"/>
                  </a:lnTo>
                  <a:lnTo>
                    <a:pt x="11690" y="13119"/>
                  </a:lnTo>
                  <a:lnTo>
                    <a:pt x="11929" y="12857"/>
                  </a:lnTo>
                  <a:lnTo>
                    <a:pt x="12167" y="12584"/>
                  </a:lnTo>
                  <a:lnTo>
                    <a:pt x="12406" y="12300"/>
                  </a:lnTo>
                  <a:lnTo>
                    <a:pt x="12645" y="12006"/>
                  </a:lnTo>
                  <a:lnTo>
                    <a:pt x="12883" y="11701"/>
                  </a:lnTo>
                  <a:lnTo>
                    <a:pt x="13122" y="11386"/>
                  </a:lnTo>
                  <a:lnTo>
                    <a:pt x="13360" y="11060"/>
                  </a:lnTo>
                  <a:lnTo>
                    <a:pt x="13599" y="10723"/>
                  </a:lnTo>
                  <a:lnTo>
                    <a:pt x="13838" y="10375"/>
                  </a:lnTo>
                  <a:lnTo>
                    <a:pt x="14076" y="10018"/>
                  </a:lnTo>
                  <a:lnTo>
                    <a:pt x="14315" y="9649"/>
                  </a:lnTo>
                  <a:lnTo>
                    <a:pt x="14553" y="9271"/>
                  </a:lnTo>
                  <a:lnTo>
                    <a:pt x="14792" y="8881"/>
                  </a:lnTo>
                  <a:lnTo>
                    <a:pt x="15030" y="8481"/>
                  </a:lnTo>
                  <a:lnTo>
                    <a:pt x="15269" y="8070"/>
                  </a:lnTo>
                  <a:lnTo>
                    <a:pt x="15508" y="7649"/>
                  </a:lnTo>
                  <a:lnTo>
                    <a:pt x="15746" y="7217"/>
                  </a:lnTo>
                  <a:lnTo>
                    <a:pt x="15985" y="6775"/>
                  </a:lnTo>
                  <a:lnTo>
                    <a:pt x="16224" y="6321"/>
                  </a:lnTo>
                  <a:lnTo>
                    <a:pt x="16462" y="5857"/>
                  </a:lnTo>
                  <a:lnTo>
                    <a:pt x="16701" y="5382"/>
                  </a:lnTo>
                  <a:lnTo>
                    <a:pt x="16939" y="4898"/>
                  </a:lnTo>
                  <a:lnTo>
                    <a:pt x="17178" y="4402"/>
                  </a:lnTo>
                  <a:lnTo>
                    <a:pt x="17416" y="3895"/>
                  </a:lnTo>
                  <a:lnTo>
                    <a:pt x="17655" y="3378"/>
                  </a:lnTo>
                  <a:lnTo>
                    <a:pt x="17894" y="2851"/>
                  </a:lnTo>
                  <a:lnTo>
                    <a:pt x="18132" y="2313"/>
                  </a:lnTo>
                  <a:lnTo>
                    <a:pt x="18371" y="1764"/>
                  </a:lnTo>
                  <a:lnTo>
                    <a:pt x="18610" y="1204"/>
                  </a:lnTo>
                  <a:lnTo>
                    <a:pt x="18848" y="634"/>
                  </a:lnTo>
                  <a:lnTo>
                    <a:pt x="19086" y="54"/>
                  </a:lnTo>
                  <a:lnTo>
                    <a:pt x="19109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1" name="Freeform 9"/>
            <p:cNvSpPr>
              <a:spLocks/>
            </p:cNvSpPr>
            <p:nvPr/>
          </p:nvSpPr>
          <p:spPr bwMode="auto">
            <a:xfrm>
              <a:off x="951" y="1130"/>
              <a:ext cx="2201" cy="2706"/>
            </a:xfrm>
            <a:custGeom>
              <a:avLst/>
              <a:gdLst>
                <a:gd name="T0" fmla="*/ 0 w 13203"/>
                <a:gd name="T1" fmla="*/ 16237 h 16237"/>
                <a:gd name="T2" fmla="*/ 0 w 13203"/>
                <a:gd name="T3" fmla="*/ 16237 h 16237"/>
                <a:gd name="T4" fmla="*/ 238 w 13203"/>
                <a:gd name="T5" fmla="*/ 16232 h 16237"/>
                <a:gd name="T6" fmla="*/ 478 w 13203"/>
                <a:gd name="T7" fmla="*/ 16216 h 16237"/>
                <a:gd name="T8" fmla="*/ 716 w 13203"/>
                <a:gd name="T9" fmla="*/ 16189 h 16237"/>
                <a:gd name="T10" fmla="*/ 954 w 13203"/>
                <a:gd name="T11" fmla="*/ 16153 h 16237"/>
                <a:gd name="T12" fmla="*/ 1193 w 13203"/>
                <a:gd name="T13" fmla="*/ 16105 h 16237"/>
                <a:gd name="T14" fmla="*/ 1432 w 13203"/>
                <a:gd name="T15" fmla="*/ 16046 h 16237"/>
                <a:gd name="T16" fmla="*/ 1670 w 13203"/>
                <a:gd name="T17" fmla="*/ 15977 h 16237"/>
                <a:gd name="T18" fmla="*/ 1909 w 13203"/>
                <a:gd name="T19" fmla="*/ 15898 h 16237"/>
                <a:gd name="T20" fmla="*/ 2148 w 13203"/>
                <a:gd name="T21" fmla="*/ 15808 h 16237"/>
                <a:gd name="T22" fmla="*/ 2386 w 13203"/>
                <a:gd name="T23" fmla="*/ 15707 h 16237"/>
                <a:gd name="T24" fmla="*/ 2624 w 13203"/>
                <a:gd name="T25" fmla="*/ 15596 h 16237"/>
                <a:gd name="T26" fmla="*/ 2864 w 13203"/>
                <a:gd name="T27" fmla="*/ 15474 h 16237"/>
                <a:gd name="T28" fmla="*/ 3102 w 13203"/>
                <a:gd name="T29" fmla="*/ 15342 h 16237"/>
                <a:gd name="T30" fmla="*/ 3340 w 13203"/>
                <a:gd name="T31" fmla="*/ 15198 h 16237"/>
                <a:gd name="T32" fmla="*/ 3579 w 13203"/>
                <a:gd name="T33" fmla="*/ 15044 h 16237"/>
                <a:gd name="T34" fmla="*/ 3818 w 13203"/>
                <a:gd name="T35" fmla="*/ 14880 h 16237"/>
                <a:gd name="T36" fmla="*/ 4056 w 13203"/>
                <a:gd name="T37" fmla="*/ 14705 h 16237"/>
                <a:gd name="T38" fmla="*/ 4295 w 13203"/>
                <a:gd name="T39" fmla="*/ 14520 h 16237"/>
                <a:gd name="T40" fmla="*/ 4534 w 13203"/>
                <a:gd name="T41" fmla="*/ 14324 h 16237"/>
                <a:gd name="T42" fmla="*/ 4772 w 13203"/>
                <a:gd name="T43" fmla="*/ 14117 h 16237"/>
                <a:gd name="T44" fmla="*/ 5011 w 13203"/>
                <a:gd name="T45" fmla="*/ 13899 h 16237"/>
                <a:gd name="T46" fmla="*/ 5249 w 13203"/>
                <a:gd name="T47" fmla="*/ 13671 h 16237"/>
                <a:gd name="T48" fmla="*/ 5488 w 13203"/>
                <a:gd name="T49" fmla="*/ 13432 h 16237"/>
                <a:gd name="T50" fmla="*/ 5726 w 13203"/>
                <a:gd name="T51" fmla="*/ 13183 h 16237"/>
                <a:gd name="T52" fmla="*/ 5965 w 13203"/>
                <a:gd name="T53" fmla="*/ 12923 h 16237"/>
                <a:gd name="T54" fmla="*/ 6204 w 13203"/>
                <a:gd name="T55" fmla="*/ 12653 h 16237"/>
                <a:gd name="T56" fmla="*/ 6442 w 13203"/>
                <a:gd name="T57" fmla="*/ 12372 h 16237"/>
                <a:gd name="T58" fmla="*/ 6681 w 13203"/>
                <a:gd name="T59" fmla="*/ 12081 h 16237"/>
                <a:gd name="T60" fmla="*/ 6919 w 13203"/>
                <a:gd name="T61" fmla="*/ 11779 h 16237"/>
                <a:gd name="T62" fmla="*/ 7158 w 13203"/>
                <a:gd name="T63" fmla="*/ 11466 h 16237"/>
                <a:gd name="T64" fmla="*/ 7397 w 13203"/>
                <a:gd name="T65" fmla="*/ 11142 h 16237"/>
                <a:gd name="T66" fmla="*/ 7635 w 13203"/>
                <a:gd name="T67" fmla="*/ 10808 h 16237"/>
                <a:gd name="T68" fmla="*/ 7874 w 13203"/>
                <a:gd name="T69" fmla="*/ 10464 h 16237"/>
                <a:gd name="T70" fmla="*/ 8112 w 13203"/>
                <a:gd name="T71" fmla="*/ 10108 h 16237"/>
                <a:gd name="T72" fmla="*/ 8351 w 13203"/>
                <a:gd name="T73" fmla="*/ 9743 h 16237"/>
                <a:gd name="T74" fmla="*/ 8590 w 13203"/>
                <a:gd name="T75" fmla="*/ 9366 h 16237"/>
                <a:gd name="T76" fmla="*/ 8828 w 13203"/>
                <a:gd name="T77" fmla="*/ 8979 h 16237"/>
                <a:gd name="T78" fmla="*/ 9067 w 13203"/>
                <a:gd name="T79" fmla="*/ 8581 h 16237"/>
                <a:gd name="T80" fmla="*/ 9305 w 13203"/>
                <a:gd name="T81" fmla="*/ 8174 h 16237"/>
                <a:gd name="T82" fmla="*/ 9544 w 13203"/>
                <a:gd name="T83" fmla="*/ 7755 h 16237"/>
                <a:gd name="T84" fmla="*/ 9783 w 13203"/>
                <a:gd name="T85" fmla="*/ 7325 h 16237"/>
                <a:gd name="T86" fmla="*/ 10021 w 13203"/>
                <a:gd name="T87" fmla="*/ 6886 h 16237"/>
                <a:gd name="T88" fmla="*/ 10260 w 13203"/>
                <a:gd name="T89" fmla="*/ 6435 h 16237"/>
                <a:gd name="T90" fmla="*/ 10498 w 13203"/>
                <a:gd name="T91" fmla="*/ 5974 h 16237"/>
                <a:gd name="T92" fmla="*/ 10737 w 13203"/>
                <a:gd name="T93" fmla="*/ 5502 h 16237"/>
                <a:gd name="T94" fmla="*/ 10975 w 13203"/>
                <a:gd name="T95" fmla="*/ 5019 h 16237"/>
                <a:gd name="T96" fmla="*/ 11213 w 13203"/>
                <a:gd name="T97" fmla="*/ 4527 h 16237"/>
                <a:gd name="T98" fmla="*/ 11452 w 13203"/>
                <a:gd name="T99" fmla="*/ 4023 h 16237"/>
                <a:gd name="T100" fmla="*/ 11690 w 13203"/>
                <a:gd name="T101" fmla="*/ 3509 h 16237"/>
                <a:gd name="T102" fmla="*/ 11929 w 13203"/>
                <a:gd name="T103" fmla="*/ 2983 h 16237"/>
                <a:gd name="T104" fmla="*/ 12167 w 13203"/>
                <a:gd name="T105" fmla="*/ 2448 h 16237"/>
                <a:gd name="T106" fmla="*/ 12406 w 13203"/>
                <a:gd name="T107" fmla="*/ 1902 h 16237"/>
                <a:gd name="T108" fmla="*/ 12645 w 13203"/>
                <a:gd name="T109" fmla="*/ 1345 h 16237"/>
                <a:gd name="T110" fmla="*/ 12883 w 13203"/>
                <a:gd name="T111" fmla="*/ 778 h 16237"/>
                <a:gd name="T112" fmla="*/ 13122 w 13203"/>
                <a:gd name="T113" fmla="*/ 201 h 16237"/>
                <a:gd name="T114" fmla="*/ 13203 w 13203"/>
                <a:gd name="T115" fmla="*/ 0 h 1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203" h="16237">
                  <a:moveTo>
                    <a:pt x="0" y="16237"/>
                  </a:moveTo>
                  <a:lnTo>
                    <a:pt x="0" y="16237"/>
                  </a:lnTo>
                  <a:lnTo>
                    <a:pt x="238" y="16232"/>
                  </a:lnTo>
                  <a:lnTo>
                    <a:pt x="478" y="16216"/>
                  </a:lnTo>
                  <a:lnTo>
                    <a:pt x="716" y="16189"/>
                  </a:lnTo>
                  <a:lnTo>
                    <a:pt x="954" y="16153"/>
                  </a:lnTo>
                  <a:lnTo>
                    <a:pt x="1193" y="16105"/>
                  </a:lnTo>
                  <a:lnTo>
                    <a:pt x="1432" y="16046"/>
                  </a:lnTo>
                  <a:lnTo>
                    <a:pt x="1670" y="15977"/>
                  </a:lnTo>
                  <a:lnTo>
                    <a:pt x="1909" y="15898"/>
                  </a:lnTo>
                  <a:lnTo>
                    <a:pt x="2148" y="15808"/>
                  </a:lnTo>
                  <a:lnTo>
                    <a:pt x="2386" y="15707"/>
                  </a:lnTo>
                  <a:lnTo>
                    <a:pt x="2624" y="15596"/>
                  </a:lnTo>
                  <a:lnTo>
                    <a:pt x="2864" y="15474"/>
                  </a:lnTo>
                  <a:lnTo>
                    <a:pt x="3102" y="15342"/>
                  </a:lnTo>
                  <a:lnTo>
                    <a:pt x="3340" y="15198"/>
                  </a:lnTo>
                  <a:lnTo>
                    <a:pt x="3579" y="15044"/>
                  </a:lnTo>
                  <a:lnTo>
                    <a:pt x="3818" y="14880"/>
                  </a:lnTo>
                  <a:lnTo>
                    <a:pt x="4056" y="14705"/>
                  </a:lnTo>
                  <a:lnTo>
                    <a:pt x="4295" y="14520"/>
                  </a:lnTo>
                  <a:lnTo>
                    <a:pt x="4534" y="14324"/>
                  </a:lnTo>
                  <a:lnTo>
                    <a:pt x="4772" y="14117"/>
                  </a:lnTo>
                  <a:lnTo>
                    <a:pt x="5011" y="13899"/>
                  </a:lnTo>
                  <a:lnTo>
                    <a:pt x="5249" y="13671"/>
                  </a:lnTo>
                  <a:lnTo>
                    <a:pt x="5488" y="13432"/>
                  </a:lnTo>
                  <a:lnTo>
                    <a:pt x="5726" y="13183"/>
                  </a:lnTo>
                  <a:lnTo>
                    <a:pt x="5965" y="12923"/>
                  </a:lnTo>
                  <a:lnTo>
                    <a:pt x="6204" y="12653"/>
                  </a:lnTo>
                  <a:lnTo>
                    <a:pt x="6442" y="12372"/>
                  </a:lnTo>
                  <a:lnTo>
                    <a:pt x="6681" y="12081"/>
                  </a:lnTo>
                  <a:lnTo>
                    <a:pt x="6919" y="11779"/>
                  </a:lnTo>
                  <a:lnTo>
                    <a:pt x="7158" y="11466"/>
                  </a:lnTo>
                  <a:lnTo>
                    <a:pt x="7397" y="11142"/>
                  </a:lnTo>
                  <a:lnTo>
                    <a:pt x="7635" y="10808"/>
                  </a:lnTo>
                  <a:lnTo>
                    <a:pt x="7874" y="10464"/>
                  </a:lnTo>
                  <a:lnTo>
                    <a:pt x="8112" y="10108"/>
                  </a:lnTo>
                  <a:lnTo>
                    <a:pt x="8351" y="9743"/>
                  </a:lnTo>
                  <a:lnTo>
                    <a:pt x="8590" y="9366"/>
                  </a:lnTo>
                  <a:lnTo>
                    <a:pt x="8828" y="8979"/>
                  </a:lnTo>
                  <a:lnTo>
                    <a:pt x="9067" y="8581"/>
                  </a:lnTo>
                  <a:lnTo>
                    <a:pt x="9305" y="8174"/>
                  </a:lnTo>
                  <a:lnTo>
                    <a:pt x="9544" y="7755"/>
                  </a:lnTo>
                  <a:lnTo>
                    <a:pt x="9783" y="7325"/>
                  </a:lnTo>
                  <a:lnTo>
                    <a:pt x="10021" y="6886"/>
                  </a:lnTo>
                  <a:lnTo>
                    <a:pt x="10260" y="6435"/>
                  </a:lnTo>
                  <a:lnTo>
                    <a:pt x="10498" y="5974"/>
                  </a:lnTo>
                  <a:lnTo>
                    <a:pt x="10737" y="5502"/>
                  </a:lnTo>
                  <a:lnTo>
                    <a:pt x="10975" y="5019"/>
                  </a:lnTo>
                  <a:lnTo>
                    <a:pt x="11213" y="4527"/>
                  </a:lnTo>
                  <a:lnTo>
                    <a:pt x="11452" y="4023"/>
                  </a:lnTo>
                  <a:lnTo>
                    <a:pt x="11690" y="3509"/>
                  </a:lnTo>
                  <a:lnTo>
                    <a:pt x="11929" y="2983"/>
                  </a:lnTo>
                  <a:lnTo>
                    <a:pt x="12167" y="2448"/>
                  </a:lnTo>
                  <a:lnTo>
                    <a:pt x="12406" y="1902"/>
                  </a:lnTo>
                  <a:lnTo>
                    <a:pt x="12645" y="1345"/>
                  </a:lnTo>
                  <a:lnTo>
                    <a:pt x="12883" y="778"/>
                  </a:lnTo>
                  <a:lnTo>
                    <a:pt x="13122" y="201"/>
                  </a:lnTo>
                  <a:lnTo>
                    <a:pt x="13203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2" name="Freeform 10"/>
            <p:cNvSpPr>
              <a:spLocks/>
            </p:cNvSpPr>
            <p:nvPr/>
          </p:nvSpPr>
          <p:spPr bwMode="auto">
            <a:xfrm>
              <a:off x="2687" y="1130"/>
              <a:ext cx="2201" cy="2706"/>
            </a:xfrm>
            <a:custGeom>
              <a:avLst/>
              <a:gdLst>
                <a:gd name="T0" fmla="*/ 0 w 13202"/>
                <a:gd name="T1" fmla="*/ 0 h 16237"/>
                <a:gd name="T2" fmla="*/ 80 w 13202"/>
                <a:gd name="T3" fmla="*/ 201 h 16237"/>
                <a:gd name="T4" fmla="*/ 319 w 13202"/>
                <a:gd name="T5" fmla="*/ 778 h 16237"/>
                <a:gd name="T6" fmla="*/ 557 w 13202"/>
                <a:gd name="T7" fmla="*/ 1345 h 16237"/>
                <a:gd name="T8" fmla="*/ 795 w 13202"/>
                <a:gd name="T9" fmla="*/ 1902 h 16237"/>
                <a:gd name="T10" fmla="*/ 1034 w 13202"/>
                <a:gd name="T11" fmla="*/ 2448 h 16237"/>
                <a:gd name="T12" fmla="*/ 1272 w 13202"/>
                <a:gd name="T13" fmla="*/ 2983 h 16237"/>
                <a:gd name="T14" fmla="*/ 1511 w 13202"/>
                <a:gd name="T15" fmla="*/ 3509 h 16237"/>
                <a:gd name="T16" fmla="*/ 1749 w 13202"/>
                <a:gd name="T17" fmla="*/ 4023 h 16237"/>
                <a:gd name="T18" fmla="*/ 1988 w 13202"/>
                <a:gd name="T19" fmla="*/ 4527 h 16237"/>
                <a:gd name="T20" fmla="*/ 2227 w 13202"/>
                <a:gd name="T21" fmla="*/ 5019 h 16237"/>
                <a:gd name="T22" fmla="*/ 2465 w 13202"/>
                <a:gd name="T23" fmla="*/ 5502 h 16237"/>
                <a:gd name="T24" fmla="*/ 2704 w 13202"/>
                <a:gd name="T25" fmla="*/ 5974 h 16237"/>
                <a:gd name="T26" fmla="*/ 2942 w 13202"/>
                <a:gd name="T27" fmla="*/ 6435 h 16237"/>
                <a:gd name="T28" fmla="*/ 3181 w 13202"/>
                <a:gd name="T29" fmla="*/ 6886 h 16237"/>
                <a:gd name="T30" fmla="*/ 3420 w 13202"/>
                <a:gd name="T31" fmla="*/ 7325 h 16237"/>
                <a:gd name="T32" fmla="*/ 3658 w 13202"/>
                <a:gd name="T33" fmla="*/ 7755 h 16237"/>
                <a:gd name="T34" fmla="*/ 3897 w 13202"/>
                <a:gd name="T35" fmla="*/ 8174 h 16237"/>
                <a:gd name="T36" fmla="*/ 4135 w 13202"/>
                <a:gd name="T37" fmla="*/ 8581 h 16237"/>
                <a:gd name="T38" fmla="*/ 4374 w 13202"/>
                <a:gd name="T39" fmla="*/ 8979 h 16237"/>
                <a:gd name="T40" fmla="*/ 4612 w 13202"/>
                <a:gd name="T41" fmla="*/ 9366 h 16237"/>
                <a:gd name="T42" fmla="*/ 4851 w 13202"/>
                <a:gd name="T43" fmla="*/ 9743 h 16237"/>
                <a:gd name="T44" fmla="*/ 5090 w 13202"/>
                <a:gd name="T45" fmla="*/ 10108 h 16237"/>
                <a:gd name="T46" fmla="*/ 5328 w 13202"/>
                <a:gd name="T47" fmla="*/ 10464 h 16237"/>
                <a:gd name="T48" fmla="*/ 5567 w 13202"/>
                <a:gd name="T49" fmla="*/ 10808 h 16237"/>
                <a:gd name="T50" fmla="*/ 5806 w 13202"/>
                <a:gd name="T51" fmla="*/ 11142 h 16237"/>
                <a:gd name="T52" fmla="*/ 6044 w 13202"/>
                <a:gd name="T53" fmla="*/ 11466 h 16237"/>
                <a:gd name="T54" fmla="*/ 6283 w 13202"/>
                <a:gd name="T55" fmla="*/ 11779 h 16237"/>
                <a:gd name="T56" fmla="*/ 6521 w 13202"/>
                <a:gd name="T57" fmla="*/ 12081 h 16237"/>
                <a:gd name="T58" fmla="*/ 6760 w 13202"/>
                <a:gd name="T59" fmla="*/ 12372 h 16237"/>
                <a:gd name="T60" fmla="*/ 6998 w 13202"/>
                <a:gd name="T61" fmla="*/ 12653 h 16237"/>
                <a:gd name="T62" fmla="*/ 7237 w 13202"/>
                <a:gd name="T63" fmla="*/ 12923 h 16237"/>
                <a:gd name="T64" fmla="*/ 7476 w 13202"/>
                <a:gd name="T65" fmla="*/ 13183 h 16237"/>
                <a:gd name="T66" fmla="*/ 7714 w 13202"/>
                <a:gd name="T67" fmla="*/ 13432 h 16237"/>
                <a:gd name="T68" fmla="*/ 7953 w 13202"/>
                <a:gd name="T69" fmla="*/ 13671 h 16237"/>
                <a:gd name="T70" fmla="*/ 8192 w 13202"/>
                <a:gd name="T71" fmla="*/ 13899 h 16237"/>
                <a:gd name="T72" fmla="*/ 8430 w 13202"/>
                <a:gd name="T73" fmla="*/ 14117 h 16237"/>
                <a:gd name="T74" fmla="*/ 8668 w 13202"/>
                <a:gd name="T75" fmla="*/ 14324 h 16237"/>
                <a:gd name="T76" fmla="*/ 8907 w 13202"/>
                <a:gd name="T77" fmla="*/ 14520 h 16237"/>
                <a:gd name="T78" fmla="*/ 9146 w 13202"/>
                <a:gd name="T79" fmla="*/ 14705 h 16237"/>
                <a:gd name="T80" fmla="*/ 9384 w 13202"/>
                <a:gd name="T81" fmla="*/ 14880 h 16237"/>
                <a:gd name="T82" fmla="*/ 9623 w 13202"/>
                <a:gd name="T83" fmla="*/ 15044 h 16237"/>
                <a:gd name="T84" fmla="*/ 9862 w 13202"/>
                <a:gd name="T85" fmla="*/ 15198 h 16237"/>
                <a:gd name="T86" fmla="*/ 10100 w 13202"/>
                <a:gd name="T87" fmla="*/ 15342 h 16237"/>
                <a:gd name="T88" fmla="*/ 10338 w 13202"/>
                <a:gd name="T89" fmla="*/ 15474 h 16237"/>
                <a:gd name="T90" fmla="*/ 10578 w 13202"/>
                <a:gd name="T91" fmla="*/ 15596 h 16237"/>
                <a:gd name="T92" fmla="*/ 10816 w 13202"/>
                <a:gd name="T93" fmla="*/ 15707 h 16237"/>
                <a:gd name="T94" fmla="*/ 11054 w 13202"/>
                <a:gd name="T95" fmla="*/ 15808 h 16237"/>
                <a:gd name="T96" fmla="*/ 11294 w 13202"/>
                <a:gd name="T97" fmla="*/ 15898 h 16237"/>
                <a:gd name="T98" fmla="*/ 11532 w 13202"/>
                <a:gd name="T99" fmla="*/ 15977 h 16237"/>
                <a:gd name="T100" fmla="*/ 11770 w 13202"/>
                <a:gd name="T101" fmla="*/ 16046 h 16237"/>
                <a:gd name="T102" fmla="*/ 12009 w 13202"/>
                <a:gd name="T103" fmla="*/ 16105 h 16237"/>
                <a:gd name="T104" fmla="*/ 12248 w 13202"/>
                <a:gd name="T105" fmla="*/ 16153 h 16237"/>
                <a:gd name="T106" fmla="*/ 12486 w 13202"/>
                <a:gd name="T107" fmla="*/ 16189 h 16237"/>
                <a:gd name="T108" fmla="*/ 12724 w 13202"/>
                <a:gd name="T109" fmla="*/ 16216 h 16237"/>
                <a:gd name="T110" fmla="*/ 12964 w 13202"/>
                <a:gd name="T111" fmla="*/ 16232 h 16237"/>
                <a:gd name="T112" fmla="*/ 13202 w 13202"/>
                <a:gd name="T113" fmla="*/ 16237 h 1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202" h="16237">
                  <a:moveTo>
                    <a:pt x="0" y="0"/>
                  </a:moveTo>
                  <a:lnTo>
                    <a:pt x="80" y="201"/>
                  </a:lnTo>
                  <a:lnTo>
                    <a:pt x="319" y="778"/>
                  </a:lnTo>
                  <a:lnTo>
                    <a:pt x="557" y="1345"/>
                  </a:lnTo>
                  <a:lnTo>
                    <a:pt x="795" y="1902"/>
                  </a:lnTo>
                  <a:lnTo>
                    <a:pt x="1034" y="2448"/>
                  </a:lnTo>
                  <a:lnTo>
                    <a:pt x="1272" y="2983"/>
                  </a:lnTo>
                  <a:lnTo>
                    <a:pt x="1511" y="3509"/>
                  </a:lnTo>
                  <a:lnTo>
                    <a:pt x="1749" y="4023"/>
                  </a:lnTo>
                  <a:lnTo>
                    <a:pt x="1988" y="4527"/>
                  </a:lnTo>
                  <a:lnTo>
                    <a:pt x="2227" y="5019"/>
                  </a:lnTo>
                  <a:lnTo>
                    <a:pt x="2465" y="5502"/>
                  </a:lnTo>
                  <a:lnTo>
                    <a:pt x="2704" y="5974"/>
                  </a:lnTo>
                  <a:lnTo>
                    <a:pt x="2942" y="6435"/>
                  </a:lnTo>
                  <a:lnTo>
                    <a:pt x="3181" y="6886"/>
                  </a:lnTo>
                  <a:lnTo>
                    <a:pt x="3420" y="7325"/>
                  </a:lnTo>
                  <a:lnTo>
                    <a:pt x="3658" y="7755"/>
                  </a:lnTo>
                  <a:lnTo>
                    <a:pt x="3897" y="8174"/>
                  </a:lnTo>
                  <a:lnTo>
                    <a:pt x="4135" y="8581"/>
                  </a:lnTo>
                  <a:lnTo>
                    <a:pt x="4374" y="8979"/>
                  </a:lnTo>
                  <a:lnTo>
                    <a:pt x="4612" y="9366"/>
                  </a:lnTo>
                  <a:lnTo>
                    <a:pt x="4851" y="9743"/>
                  </a:lnTo>
                  <a:lnTo>
                    <a:pt x="5090" y="10108"/>
                  </a:lnTo>
                  <a:lnTo>
                    <a:pt x="5328" y="10464"/>
                  </a:lnTo>
                  <a:lnTo>
                    <a:pt x="5567" y="10808"/>
                  </a:lnTo>
                  <a:lnTo>
                    <a:pt x="5806" y="11142"/>
                  </a:lnTo>
                  <a:lnTo>
                    <a:pt x="6044" y="11466"/>
                  </a:lnTo>
                  <a:lnTo>
                    <a:pt x="6283" y="11779"/>
                  </a:lnTo>
                  <a:lnTo>
                    <a:pt x="6521" y="12081"/>
                  </a:lnTo>
                  <a:lnTo>
                    <a:pt x="6760" y="12372"/>
                  </a:lnTo>
                  <a:lnTo>
                    <a:pt x="6998" y="12653"/>
                  </a:lnTo>
                  <a:lnTo>
                    <a:pt x="7237" y="12923"/>
                  </a:lnTo>
                  <a:lnTo>
                    <a:pt x="7476" y="13183"/>
                  </a:lnTo>
                  <a:lnTo>
                    <a:pt x="7714" y="13432"/>
                  </a:lnTo>
                  <a:lnTo>
                    <a:pt x="7953" y="13671"/>
                  </a:lnTo>
                  <a:lnTo>
                    <a:pt x="8192" y="13899"/>
                  </a:lnTo>
                  <a:lnTo>
                    <a:pt x="8430" y="14117"/>
                  </a:lnTo>
                  <a:lnTo>
                    <a:pt x="8668" y="14324"/>
                  </a:lnTo>
                  <a:lnTo>
                    <a:pt x="8907" y="14520"/>
                  </a:lnTo>
                  <a:lnTo>
                    <a:pt x="9146" y="14705"/>
                  </a:lnTo>
                  <a:lnTo>
                    <a:pt x="9384" y="14880"/>
                  </a:lnTo>
                  <a:lnTo>
                    <a:pt x="9623" y="15044"/>
                  </a:lnTo>
                  <a:lnTo>
                    <a:pt x="9862" y="15198"/>
                  </a:lnTo>
                  <a:lnTo>
                    <a:pt x="10100" y="15342"/>
                  </a:lnTo>
                  <a:lnTo>
                    <a:pt x="10338" y="15474"/>
                  </a:lnTo>
                  <a:lnTo>
                    <a:pt x="10578" y="15596"/>
                  </a:lnTo>
                  <a:lnTo>
                    <a:pt x="10816" y="15707"/>
                  </a:lnTo>
                  <a:lnTo>
                    <a:pt x="11054" y="15808"/>
                  </a:lnTo>
                  <a:lnTo>
                    <a:pt x="11294" y="15898"/>
                  </a:lnTo>
                  <a:lnTo>
                    <a:pt x="11532" y="15977"/>
                  </a:lnTo>
                  <a:lnTo>
                    <a:pt x="11770" y="16046"/>
                  </a:lnTo>
                  <a:lnTo>
                    <a:pt x="12009" y="16105"/>
                  </a:lnTo>
                  <a:lnTo>
                    <a:pt x="12248" y="16153"/>
                  </a:lnTo>
                  <a:lnTo>
                    <a:pt x="12486" y="16189"/>
                  </a:lnTo>
                  <a:lnTo>
                    <a:pt x="12724" y="16216"/>
                  </a:lnTo>
                  <a:lnTo>
                    <a:pt x="12964" y="16232"/>
                  </a:lnTo>
                  <a:lnTo>
                    <a:pt x="13202" y="16237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3" name="Freeform 11"/>
            <p:cNvSpPr>
              <a:spLocks/>
            </p:cNvSpPr>
            <p:nvPr/>
          </p:nvSpPr>
          <p:spPr bwMode="auto">
            <a:xfrm>
              <a:off x="951" y="1130"/>
              <a:ext cx="1217" cy="2165"/>
            </a:xfrm>
            <a:custGeom>
              <a:avLst/>
              <a:gdLst>
                <a:gd name="T0" fmla="*/ 0 w 7298"/>
                <a:gd name="T1" fmla="*/ 12990 h 12990"/>
                <a:gd name="T2" fmla="*/ 0 w 7298"/>
                <a:gd name="T3" fmla="*/ 12990 h 12990"/>
                <a:gd name="T4" fmla="*/ 238 w 7298"/>
                <a:gd name="T5" fmla="*/ 12722 h 12990"/>
                <a:gd name="T6" fmla="*/ 478 w 7298"/>
                <a:gd name="T7" fmla="*/ 12444 h 12990"/>
                <a:gd name="T8" fmla="*/ 716 w 7298"/>
                <a:gd name="T9" fmla="*/ 12154 h 12990"/>
                <a:gd name="T10" fmla="*/ 954 w 7298"/>
                <a:gd name="T11" fmla="*/ 11855 h 12990"/>
                <a:gd name="T12" fmla="*/ 1193 w 7298"/>
                <a:gd name="T13" fmla="*/ 11545 h 12990"/>
                <a:gd name="T14" fmla="*/ 1432 w 7298"/>
                <a:gd name="T15" fmla="*/ 11224 h 12990"/>
                <a:gd name="T16" fmla="*/ 1670 w 7298"/>
                <a:gd name="T17" fmla="*/ 10892 h 12990"/>
                <a:gd name="T18" fmla="*/ 1909 w 7298"/>
                <a:gd name="T19" fmla="*/ 10551 h 12990"/>
                <a:gd name="T20" fmla="*/ 2148 w 7298"/>
                <a:gd name="T21" fmla="*/ 10198 h 12990"/>
                <a:gd name="T22" fmla="*/ 2386 w 7298"/>
                <a:gd name="T23" fmla="*/ 9835 h 12990"/>
                <a:gd name="T24" fmla="*/ 2624 w 7298"/>
                <a:gd name="T25" fmla="*/ 9461 h 12990"/>
                <a:gd name="T26" fmla="*/ 2864 w 7298"/>
                <a:gd name="T27" fmla="*/ 9077 h 12990"/>
                <a:gd name="T28" fmla="*/ 3102 w 7298"/>
                <a:gd name="T29" fmla="*/ 8682 h 12990"/>
                <a:gd name="T30" fmla="*/ 3340 w 7298"/>
                <a:gd name="T31" fmla="*/ 8277 h 12990"/>
                <a:gd name="T32" fmla="*/ 3579 w 7298"/>
                <a:gd name="T33" fmla="*/ 7861 h 12990"/>
                <a:gd name="T34" fmla="*/ 3818 w 7298"/>
                <a:gd name="T35" fmla="*/ 7435 h 12990"/>
                <a:gd name="T36" fmla="*/ 4056 w 7298"/>
                <a:gd name="T37" fmla="*/ 6997 h 12990"/>
                <a:gd name="T38" fmla="*/ 4295 w 7298"/>
                <a:gd name="T39" fmla="*/ 6549 h 12990"/>
                <a:gd name="T40" fmla="*/ 4534 w 7298"/>
                <a:gd name="T41" fmla="*/ 6090 h 12990"/>
                <a:gd name="T42" fmla="*/ 4772 w 7298"/>
                <a:gd name="T43" fmla="*/ 5621 h 12990"/>
                <a:gd name="T44" fmla="*/ 5011 w 7298"/>
                <a:gd name="T45" fmla="*/ 5142 h 12990"/>
                <a:gd name="T46" fmla="*/ 5249 w 7298"/>
                <a:gd name="T47" fmla="*/ 4651 h 12990"/>
                <a:gd name="T48" fmla="*/ 5488 w 7298"/>
                <a:gd name="T49" fmla="*/ 4150 h 12990"/>
                <a:gd name="T50" fmla="*/ 5726 w 7298"/>
                <a:gd name="T51" fmla="*/ 3638 h 12990"/>
                <a:gd name="T52" fmla="*/ 5965 w 7298"/>
                <a:gd name="T53" fmla="*/ 3116 h 12990"/>
                <a:gd name="T54" fmla="*/ 6204 w 7298"/>
                <a:gd name="T55" fmla="*/ 2583 h 12990"/>
                <a:gd name="T56" fmla="*/ 6442 w 7298"/>
                <a:gd name="T57" fmla="*/ 2040 h 12990"/>
                <a:gd name="T58" fmla="*/ 6681 w 7298"/>
                <a:gd name="T59" fmla="*/ 1486 h 12990"/>
                <a:gd name="T60" fmla="*/ 6919 w 7298"/>
                <a:gd name="T61" fmla="*/ 921 h 12990"/>
                <a:gd name="T62" fmla="*/ 7158 w 7298"/>
                <a:gd name="T63" fmla="*/ 346 h 12990"/>
                <a:gd name="T64" fmla="*/ 7298 w 7298"/>
                <a:gd name="T65" fmla="*/ 0 h 12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98" h="12990">
                  <a:moveTo>
                    <a:pt x="0" y="12990"/>
                  </a:moveTo>
                  <a:lnTo>
                    <a:pt x="0" y="12990"/>
                  </a:lnTo>
                  <a:lnTo>
                    <a:pt x="238" y="12722"/>
                  </a:lnTo>
                  <a:lnTo>
                    <a:pt x="478" y="12444"/>
                  </a:lnTo>
                  <a:lnTo>
                    <a:pt x="716" y="12154"/>
                  </a:lnTo>
                  <a:lnTo>
                    <a:pt x="954" y="11855"/>
                  </a:lnTo>
                  <a:lnTo>
                    <a:pt x="1193" y="11545"/>
                  </a:lnTo>
                  <a:lnTo>
                    <a:pt x="1432" y="11224"/>
                  </a:lnTo>
                  <a:lnTo>
                    <a:pt x="1670" y="10892"/>
                  </a:lnTo>
                  <a:lnTo>
                    <a:pt x="1909" y="10551"/>
                  </a:lnTo>
                  <a:lnTo>
                    <a:pt x="2148" y="10198"/>
                  </a:lnTo>
                  <a:lnTo>
                    <a:pt x="2386" y="9835"/>
                  </a:lnTo>
                  <a:lnTo>
                    <a:pt x="2624" y="9461"/>
                  </a:lnTo>
                  <a:lnTo>
                    <a:pt x="2864" y="9077"/>
                  </a:lnTo>
                  <a:lnTo>
                    <a:pt x="3102" y="8682"/>
                  </a:lnTo>
                  <a:lnTo>
                    <a:pt x="3340" y="8277"/>
                  </a:lnTo>
                  <a:lnTo>
                    <a:pt x="3579" y="7861"/>
                  </a:lnTo>
                  <a:lnTo>
                    <a:pt x="3818" y="7435"/>
                  </a:lnTo>
                  <a:lnTo>
                    <a:pt x="4056" y="6997"/>
                  </a:lnTo>
                  <a:lnTo>
                    <a:pt x="4295" y="6549"/>
                  </a:lnTo>
                  <a:lnTo>
                    <a:pt x="4534" y="6090"/>
                  </a:lnTo>
                  <a:lnTo>
                    <a:pt x="4772" y="5621"/>
                  </a:lnTo>
                  <a:lnTo>
                    <a:pt x="5011" y="5142"/>
                  </a:lnTo>
                  <a:lnTo>
                    <a:pt x="5249" y="4651"/>
                  </a:lnTo>
                  <a:lnTo>
                    <a:pt x="5488" y="4150"/>
                  </a:lnTo>
                  <a:lnTo>
                    <a:pt x="5726" y="3638"/>
                  </a:lnTo>
                  <a:lnTo>
                    <a:pt x="5965" y="3116"/>
                  </a:lnTo>
                  <a:lnTo>
                    <a:pt x="6204" y="2583"/>
                  </a:lnTo>
                  <a:lnTo>
                    <a:pt x="6442" y="2040"/>
                  </a:lnTo>
                  <a:lnTo>
                    <a:pt x="6681" y="1486"/>
                  </a:lnTo>
                  <a:lnTo>
                    <a:pt x="6919" y="921"/>
                  </a:lnTo>
                  <a:lnTo>
                    <a:pt x="7158" y="346"/>
                  </a:lnTo>
                  <a:lnTo>
                    <a:pt x="7298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4" name="Freeform 12"/>
            <p:cNvSpPr>
              <a:spLocks/>
            </p:cNvSpPr>
            <p:nvPr/>
          </p:nvSpPr>
          <p:spPr bwMode="auto">
            <a:xfrm>
              <a:off x="3671" y="1130"/>
              <a:ext cx="1217" cy="2165"/>
            </a:xfrm>
            <a:custGeom>
              <a:avLst/>
              <a:gdLst>
                <a:gd name="T0" fmla="*/ 0 w 7298"/>
                <a:gd name="T1" fmla="*/ 0 h 12990"/>
                <a:gd name="T2" fmla="*/ 140 w 7298"/>
                <a:gd name="T3" fmla="*/ 346 h 12990"/>
                <a:gd name="T4" fmla="*/ 379 w 7298"/>
                <a:gd name="T5" fmla="*/ 921 h 12990"/>
                <a:gd name="T6" fmla="*/ 617 w 7298"/>
                <a:gd name="T7" fmla="*/ 1486 h 12990"/>
                <a:gd name="T8" fmla="*/ 856 w 7298"/>
                <a:gd name="T9" fmla="*/ 2040 h 12990"/>
                <a:gd name="T10" fmla="*/ 1094 w 7298"/>
                <a:gd name="T11" fmla="*/ 2583 h 12990"/>
                <a:gd name="T12" fmla="*/ 1333 w 7298"/>
                <a:gd name="T13" fmla="*/ 3116 h 12990"/>
                <a:gd name="T14" fmla="*/ 1572 w 7298"/>
                <a:gd name="T15" fmla="*/ 3638 h 12990"/>
                <a:gd name="T16" fmla="*/ 1810 w 7298"/>
                <a:gd name="T17" fmla="*/ 4150 h 12990"/>
                <a:gd name="T18" fmla="*/ 2049 w 7298"/>
                <a:gd name="T19" fmla="*/ 4651 h 12990"/>
                <a:gd name="T20" fmla="*/ 2288 w 7298"/>
                <a:gd name="T21" fmla="*/ 5142 h 12990"/>
                <a:gd name="T22" fmla="*/ 2526 w 7298"/>
                <a:gd name="T23" fmla="*/ 5621 h 12990"/>
                <a:gd name="T24" fmla="*/ 2764 w 7298"/>
                <a:gd name="T25" fmla="*/ 6090 h 12990"/>
                <a:gd name="T26" fmla="*/ 3003 w 7298"/>
                <a:gd name="T27" fmla="*/ 6549 h 12990"/>
                <a:gd name="T28" fmla="*/ 3242 w 7298"/>
                <a:gd name="T29" fmla="*/ 6997 h 12990"/>
                <a:gd name="T30" fmla="*/ 3480 w 7298"/>
                <a:gd name="T31" fmla="*/ 7435 h 12990"/>
                <a:gd name="T32" fmla="*/ 3719 w 7298"/>
                <a:gd name="T33" fmla="*/ 7861 h 12990"/>
                <a:gd name="T34" fmla="*/ 3958 w 7298"/>
                <a:gd name="T35" fmla="*/ 8277 h 12990"/>
                <a:gd name="T36" fmla="*/ 4196 w 7298"/>
                <a:gd name="T37" fmla="*/ 8682 h 12990"/>
                <a:gd name="T38" fmla="*/ 4434 w 7298"/>
                <a:gd name="T39" fmla="*/ 9077 h 12990"/>
                <a:gd name="T40" fmla="*/ 4674 w 7298"/>
                <a:gd name="T41" fmla="*/ 9461 h 12990"/>
                <a:gd name="T42" fmla="*/ 4912 w 7298"/>
                <a:gd name="T43" fmla="*/ 9835 h 12990"/>
                <a:gd name="T44" fmla="*/ 5150 w 7298"/>
                <a:gd name="T45" fmla="*/ 10198 h 12990"/>
                <a:gd name="T46" fmla="*/ 5390 w 7298"/>
                <a:gd name="T47" fmla="*/ 10551 h 12990"/>
                <a:gd name="T48" fmla="*/ 5628 w 7298"/>
                <a:gd name="T49" fmla="*/ 10892 h 12990"/>
                <a:gd name="T50" fmla="*/ 5866 w 7298"/>
                <a:gd name="T51" fmla="*/ 11224 h 12990"/>
                <a:gd name="T52" fmla="*/ 6105 w 7298"/>
                <a:gd name="T53" fmla="*/ 11545 h 12990"/>
                <a:gd name="T54" fmla="*/ 6344 w 7298"/>
                <a:gd name="T55" fmla="*/ 11855 h 12990"/>
                <a:gd name="T56" fmla="*/ 6582 w 7298"/>
                <a:gd name="T57" fmla="*/ 12154 h 12990"/>
                <a:gd name="T58" fmla="*/ 6820 w 7298"/>
                <a:gd name="T59" fmla="*/ 12444 h 12990"/>
                <a:gd name="T60" fmla="*/ 7060 w 7298"/>
                <a:gd name="T61" fmla="*/ 12722 h 12990"/>
                <a:gd name="T62" fmla="*/ 7298 w 7298"/>
                <a:gd name="T63" fmla="*/ 12990 h 12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98" h="12990">
                  <a:moveTo>
                    <a:pt x="0" y="0"/>
                  </a:moveTo>
                  <a:lnTo>
                    <a:pt x="140" y="346"/>
                  </a:lnTo>
                  <a:lnTo>
                    <a:pt x="379" y="921"/>
                  </a:lnTo>
                  <a:lnTo>
                    <a:pt x="617" y="1486"/>
                  </a:lnTo>
                  <a:lnTo>
                    <a:pt x="856" y="2040"/>
                  </a:lnTo>
                  <a:lnTo>
                    <a:pt x="1094" y="2583"/>
                  </a:lnTo>
                  <a:lnTo>
                    <a:pt x="1333" y="3116"/>
                  </a:lnTo>
                  <a:lnTo>
                    <a:pt x="1572" y="3638"/>
                  </a:lnTo>
                  <a:lnTo>
                    <a:pt x="1810" y="4150"/>
                  </a:lnTo>
                  <a:lnTo>
                    <a:pt x="2049" y="4651"/>
                  </a:lnTo>
                  <a:lnTo>
                    <a:pt x="2288" y="5142"/>
                  </a:lnTo>
                  <a:lnTo>
                    <a:pt x="2526" y="5621"/>
                  </a:lnTo>
                  <a:lnTo>
                    <a:pt x="2764" y="6090"/>
                  </a:lnTo>
                  <a:lnTo>
                    <a:pt x="3003" y="6549"/>
                  </a:lnTo>
                  <a:lnTo>
                    <a:pt x="3242" y="6997"/>
                  </a:lnTo>
                  <a:lnTo>
                    <a:pt x="3480" y="7435"/>
                  </a:lnTo>
                  <a:lnTo>
                    <a:pt x="3719" y="7861"/>
                  </a:lnTo>
                  <a:lnTo>
                    <a:pt x="3958" y="8277"/>
                  </a:lnTo>
                  <a:lnTo>
                    <a:pt x="4196" y="8682"/>
                  </a:lnTo>
                  <a:lnTo>
                    <a:pt x="4434" y="9077"/>
                  </a:lnTo>
                  <a:lnTo>
                    <a:pt x="4674" y="9461"/>
                  </a:lnTo>
                  <a:lnTo>
                    <a:pt x="4912" y="9835"/>
                  </a:lnTo>
                  <a:lnTo>
                    <a:pt x="5150" y="10198"/>
                  </a:lnTo>
                  <a:lnTo>
                    <a:pt x="5390" y="10551"/>
                  </a:lnTo>
                  <a:lnTo>
                    <a:pt x="5628" y="10892"/>
                  </a:lnTo>
                  <a:lnTo>
                    <a:pt x="5866" y="11224"/>
                  </a:lnTo>
                  <a:lnTo>
                    <a:pt x="6105" y="11545"/>
                  </a:lnTo>
                  <a:lnTo>
                    <a:pt x="6344" y="11855"/>
                  </a:lnTo>
                  <a:lnTo>
                    <a:pt x="6582" y="12154"/>
                  </a:lnTo>
                  <a:lnTo>
                    <a:pt x="6820" y="12444"/>
                  </a:lnTo>
                  <a:lnTo>
                    <a:pt x="7060" y="12722"/>
                  </a:lnTo>
                  <a:lnTo>
                    <a:pt x="7298" y="1299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5" name="Freeform 13"/>
            <p:cNvSpPr>
              <a:spLocks/>
            </p:cNvSpPr>
            <p:nvPr/>
          </p:nvSpPr>
          <p:spPr bwMode="auto">
            <a:xfrm>
              <a:off x="4655" y="1130"/>
              <a:ext cx="233" cy="541"/>
            </a:xfrm>
            <a:custGeom>
              <a:avLst/>
              <a:gdLst>
                <a:gd name="T0" fmla="*/ 0 w 1394"/>
                <a:gd name="T1" fmla="*/ 0 h 3247"/>
                <a:gd name="T2" fmla="*/ 201 w 1394"/>
                <a:gd name="T3" fmla="*/ 490 h 3247"/>
                <a:gd name="T4" fmla="*/ 440 w 1394"/>
                <a:gd name="T5" fmla="*/ 1063 h 3247"/>
                <a:gd name="T6" fmla="*/ 678 w 1394"/>
                <a:gd name="T7" fmla="*/ 1625 h 3247"/>
                <a:gd name="T8" fmla="*/ 916 w 1394"/>
                <a:gd name="T9" fmla="*/ 2176 h 3247"/>
                <a:gd name="T10" fmla="*/ 1156 w 1394"/>
                <a:gd name="T11" fmla="*/ 2717 h 3247"/>
                <a:gd name="T12" fmla="*/ 1394 w 1394"/>
                <a:gd name="T13" fmla="*/ 3247 h 3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4" h="3247">
                  <a:moveTo>
                    <a:pt x="0" y="0"/>
                  </a:moveTo>
                  <a:lnTo>
                    <a:pt x="201" y="490"/>
                  </a:lnTo>
                  <a:lnTo>
                    <a:pt x="440" y="1063"/>
                  </a:lnTo>
                  <a:lnTo>
                    <a:pt x="678" y="1625"/>
                  </a:lnTo>
                  <a:lnTo>
                    <a:pt x="916" y="2176"/>
                  </a:lnTo>
                  <a:lnTo>
                    <a:pt x="1156" y="2717"/>
                  </a:lnTo>
                  <a:lnTo>
                    <a:pt x="1394" y="3247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3246" name="Freeform 14"/>
            <p:cNvSpPr>
              <a:spLocks/>
            </p:cNvSpPr>
            <p:nvPr/>
          </p:nvSpPr>
          <p:spPr bwMode="auto">
            <a:xfrm>
              <a:off x="951" y="1130"/>
              <a:ext cx="233" cy="541"/>
            </a:xfrm>
            <a:custGeom>
              <a:avLst/>
              <a:gdLst>
                <a:gd name="T0" fmla="*/ 0 w 1394"/>
                <a:gd name="T1" fmla="*/ 3247 h 3247"/>
                <a:gd name="T2" fmla="*/ 0 w 1394"/>
                <a:gd name="T3" fmla="*/ 3247 h 3247"/>
                <a:gd name="T4" fmla="*/ 238 w 1394"/>
                <a:gd name="T5" fmla="*/ 2717 h 3247"/>
                <a:gd name="T6" fmla="*/ 478 w 1394"/>
                <a:gd name="T7" fmla="*/ 2176 h 3247"/>
                <a:gd name="T8" fmla="*/ 716 w 1394"/>
                <a:gd name="T9" fmla="*/ 1625 h 3247"/>
                <a:gd name="T10" fmla="*/ 954 w 1394"/>
                <a:gd name="T11" fmla="*/ 1063 h 3247"/>
                <a:gd name="T12" fmla="*/ 1193 w 1394"/>
                <a:gd name="T13" fmla="*/ 490 h 3247"/>
                <a:gd name="T14" fmla="*/ 1394 w 1394"/>
                <a:gd name="T15" fmla="*/ 0 h 3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4" h="3247">
                  <a:moveTo>
                    <a:pt x="0" y="3247"/>
                  </a:moveTo>
                  <a:lnTo>
                    <a:pt x="0" y="3247"/>
                  </a:lnTo>
                  <a:lnTo>
                    <a:pt x="238" y="2717"/>
                  </a:lnTo>
                  <a:lnTo>
                    <a:pt x="478" y="2176"/>
                  </a:lnTo>
                  <a:lnTo>
                    <a:pt x="716" y="1625"/>
                  </a:lnTo>
                  <a:lnTo>
                    <a:pt x="954" y="1063"/>
                  </a:lnTo>
                  <a:lnTo>
                    <a:pt x="1193" y="490"/>
                  </a:lnTo>
                  <a:lnTo>
                    <a:pt x="1394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700213" y="2090738"/>
            <a:ext cx="5356225" cy="3817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>
            <a:off x="3725863" y="2090738"/>
            <a:ext cx="0" cy="3817937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23249" name="Line 17"/>
          <p:cNvSpPr>
            <a:spLocks noChangeShapeType="1"/>
          </p:cNvSpPr>
          <p:nvPr/>
        </p:nvSpPr>
        <p:spPr bwMode="auto">
          <a:xfrm>
            <a:off x="5030788" y="2090738"/>
            <a:ext cx="0" cy="3817937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>
            <a:off x="6338888" y="2090738"/>
            <a:ext cx="0" cy="3817937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>
            <a:off x="2378075" y="2090738"/>
            <a:ext cx="0" cy="3817937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23252" name="Oval 20"/>
          <p:cNvSpPr>
            <a:spLocks noChangeArrowheads="1"/>
          </p:cNvSpPr>
          <p:nvPr/>
        </p:nvSpPr>
        <p:spPr bwMode="auto">
          <a:xfrm>
            <a:off x="6129338" y="4400550"/>
            <a:ext cx="98425" cy="179388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3" name="Oval 21"/>
          <p:cNvSpPr>
            <a:spLocks noChangeArrowheads="1"/>
          </p:cNvSpPr>
          <p:nvPr/>
        </p:nvSpPr>
        <p:spPr bwMode="auto">
          <a:xfrm>
            <a:off x="4802188" y="5486400"/>
            <a:ext cx="98425" cy="180975"/>
          </a:xfrm>
          <a:prstGeom prst="ellipse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4" name="Oval 22"/>
          <p:cNvSpPr>
            <a:spLocks noChangeArrowheads="1"/>
          </p:cNvSpPr>
          <p:nvPr/>
        </p:nvSpPr>
        <p:spPr bwMode="auto">
          <a:xfrm>
            <a:off x="4802188" y="5716588"/>
            <a:ext cx="98425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5" name="Oval 23"/>
          <p:cNvSpPr>
            <a:spLocks noChangeArrowheads="1"/>
          </p:cNvSpPr>
          <p:nvPr/>
        </p:nvSpPr>
        <p:spPr bwMode="auto">
          <a:xfrm>
            <a:off x="4802188" y="4362450"/>
            <a:ext cx="98425" cy="1809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6" name="Oval 24"/>
          <p:cNvSpPr>
            <a:spLocks noChangeArrowheads="1"/>
          </p:cNvSpPr>
          <p:nvPr/>
        </p:nvSpPr>
        <p:spPr bwMode="auto">
          <a:xfrm>
            <a:off x="3457575" y="5467350"/>
            <a:ext cx="98425" cy="180975"/>
          </a:xfrm>
          <a:prstGeom prst="ellipse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7" name="Oval 25"/>
          <p:cNvSpPr>
            <a:spLocks noChangeArrowheads="1"/>
          </p:cNvSpPr>
          <p:nvPr/>
        </p:nvSpPr>
        <p:spPr bwMode="auto">
          <a:xfrm>
            <a:off x="2166938" y="3770313"/>
            <a:ext cx="98425" cy="179387"/>
          </a:xfrm>
          <a:prstGeom prst="ellipse">
            <a:avLst/>
          </a:prstGeom>
          <a:solidFill>
            <a:srgbClr val="01E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8" name="Oval 26"/>
          <p:cNvSpPr>
            <a:spLocks noChangeArrowheads="1"/>
          </p:cNvSpPr>
          <p:nvPr/>
        </p:nvSpPr>
        <p:spPr bwMode="auto">
          <a:xfrm>
            <a:off x="4802188" y="3768725"/>
            <a:ext cx="98425" cy="179388"/>
          </a:xfrm>
          <a:prstGeom prst="ellipse">
            <a:avLst/>
          </a:prstGeom>
          <a:solidFill>
            <a:srgbClr val="01E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3259" name="Text Box 27"/>
          <p:cNvSpPr txBox="1">
            <a:spLocks noChangeArrowheads="1"/>
          </p:cNvSpPr>
          <p:nvPr/>
        </p:nvSpPr>
        <p:spPr bwMode="auto">
          <a:xfrm>
            <a:off x="4740275" y="5824538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/a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223260" name="Text Box 28"/>
          <p:cNvSpPr txBox="1">
            <a:spLocks noChangeArrowheads="1"/>
          </p:cNvSpPr>
          <p:nvPr/>
        </p:nvSpPr>
        <p:spPr bwMode="auto">
          <a:xfrm>
            <a:off x="3341688" y="5824538"/>
            <a:ext cx="77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-p</a:t>
            </a:r>
            <a:r>
              <a:rPr lang="en-US" altLang="en-US"/>
              <a:t>/a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223261" name="Text Box 29"/>
          <p:cNvSpPr txBox="1">
            <a:spLocks noChangeArrowheads="1"/>
          </p:cNvSpPr>
          <p:nvPr/>
        </p:nvSpPr>
        <p:spPr bwMode="auto">
          <a:xfrm>
            <a:off x="5953125" y="5824538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3p</a:t>
            </a:r>
            <a:r>
              <a:rPr lang="en-US" altLang="en-US"/>
              <a:t>/a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223262" name="Text Box 30"/>
          <p:cNvSpPr txBox="1">
            <a:spLocks noChangeArrowheads="1"/>
          </p:cNvSpPr>
          <p:nvPr/>
        </p:nvSpPr>
        <p:spPr bwMode="auto">
          <a:xfrm>
            <a:off x="1922463" y="5824538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-3p</a:t>
            </a:r>
            <a:r>
              <a:rPr lang="en-US" altLang="en-US"/>
              <a:t>/a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223263" name="Text Box 31"/>
          <p:cNvSpPr txBox="1">
            <a:spLocks noChangeArrowheads="1"/>
          </p:cNvSpPr>
          <p:nvPr/>
        </p:nvSpPr>
        <p:spPr bwMode="auto">
          <a:xfrm>
            <a:off x="4137025" y="62880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1165225" y="20097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807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Perturbation theory</a:t>
            </a:r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1736725" y="1958975"/>
          <a:ext cx="4897438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3" imgW="4991040" imgH="3187440" progId="Equation.3">
                  <p:embed/>
                </p:oleObj>
              </mc:Choice>
              <mc:Fallback>
                <p:oleObj name="Equation" r:id="rId3" imgW="4991040" imgH="318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958975"/>
                        <a:ext cx="4897438" cy="313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638300" y="5778500"/>
            <a:ext cx="494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Large contribution when E</a:t>
            </a:r>
            <a:r>
              <a:rPr lang="en-US" altLang="en-US" baseline="30000"/>
              <a:t>0</a:t>
            </a:r>
            <a:r>
              <a:rPr lang="en-US" altLang="en-US" baseline="-25000"/>
              <a:t>k</a:t>
            </a:r>
            <a:r>
              <a:rPr lang="en-US" altLang="en-US" baseline="30000"/>
              <a:t> </a:t>
            </a:r>
            <a:r>
              <a:rPr lang="en-US" altLang="en-US"/>
              <a:t>≈ E</a:t>
            </a:r>
            <a:r>
              <a:rPr lang="en-US" altLang="en-US" baseline="30000"/>
              <a:t>0</a:t>
            </a:r>
            <a:r>
              <a:rPr lang="en-US" altLang="en-US" baseline="-25000"/>
              <a:t>k+G</a:t>
            </a:r>
          </a:p>
        </p:txBody>
      </p:sp>
    </p:spTree>
    <p:extLst>
      <p:ext uri="{BB962C8B-B14F-4D97-AF65-F5344CB8AC3E}">
        <p14:creationId xmlns:p14="http://schemas.microsoft.com/office/powerpoint/2010/main" val="11428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414" name="Group 38"/>
          <p:cNvGrpSpPr>
            <a:grpSpLocks/>
          </p:cNvGrpSpPr>
          <p:nvPr/>
        </p:nvGrpSpPr>
        <p:grpSpPr bwMode="auto">
          <a:xfrm>
            <a:off x="1198563" y="1433513"/>
            <a:ext cx="8810625" cy="3544887"/>
            <a:chOff x="755" y="903"/>
            <a:chExt cx="5550" cy="2233"/>
          </a:xfrm>
        </p:grpSpPr>
        <p:grpSp>
          <p:nvGrpSpPr>
            <p:cNvPr id="229378" name="Group 2"/>
            <p:cNvGrpSpPr>
              <a:grpSpLocks/>
            </p:cNvGrpSpPr>
            <p:nvPr/>
          </p:nvGrpSpPr>
          <p:grpSpPr bwMode="auto">
            <a:xfrm>
              <a:off x="1540" y="903"/>
              <a:ext cx="4437" cy="2224"/>
              <a:chOff x="240" y="2401"/>
              <a:chExt cx="1056" cy="720"/>
            </a:xfrm>
          </p:grpSpPr>
          <p:sp>
            <p:nvSpPr>
              <p:cNvPr id="229379" name="Freeform 3"/>
              <p:cNvSpPr>
                <a:spLocks/>
              </p:cNvSpPr>
              <p:nvPr/>
            </p:nvSpPr>
            <p:spPr bwMode="auto">
              <a:xfrm>
                <a:off x="240" y="2401"/>
                <a:ext cx="528" cy="720"/>
              </a:xfrm>
              <a:custGeom>
                <a:avLst/>
                <a:gdLst>
                  <a:gd name="T0" fmla="*/ 0 w 528"/>
                  <a:gd name="T1" fmla="*/ 0 h 720"/>
                  <a:gd name="T2" fmla="*/ 96 w 528"/>
                  <a:gd name="T3" fmla="*/ 288 h 720"/>
                  <a:gd name="T4" fmla="*/ 336 w 528"/>
                  <a:gd name="T5" fmla="*/ 624 h 720"/>
                  <a:gd name="T6" fmla="*/ 528 w 528"/>
                  <a:gd name="T7" fmla="*/ 72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8" h="720">
                    <a:moveTo>
                      <a:pt x="0" y="0"/>
                    </a:moveTo>
                    <a:cubicBezTo>
                      <a:pt x="20" y="92"/>
                      <a:pt x="40" y="184"/>
                      <a:pt x="96" y="288"/>
                    </a:cubicBezTo>
                    <a:cubicBezTo>
                      <a:pt x="152" y="392"/>
                      <a:pt x="264" y="552"/>
                      <a:pt x="336" y="624"/>
                    </a:cubicBezTo>
                    <a:cubicBezTo>
                      <a:pt x="408" y="696"/>
                      <a:pt x="488" y="704"/>
                      <a:pt x="528" y="72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29380" name="Freeform 4"/>
              <p:cNvSpPr>
                <a:spLocks/>
              </p:cNvSpPr>
              <p:nvPr/>
            </p:nvSpPr>
            <p:spPr bwMode="auto">
              <a:xfrm flipH="1">
                <a:off x="768" y="2401"/>
                <a:ext cx="528" cy="720"/>
              </a:xfrm>
              <a:custGeom>
                <a:avLst/>
                <a:gdLst>
                  <a:gd name="T0" fmla="*/ 0 w 528"/>
                  <a:gd name="T1" fmla="*/ 0 h 720"/>
                  <a:gd name="T2" fmla="*/ 96 w 528"/>
                  <a:gd name="T3" fmla="*/ 288 h 720"/>
                  <a:gd name="T4" fmla="*/ 336 w 528"/>
                  <a:gd name="T5" fmla="*/ 624 h 720"/>
                  <a:gd name="T6" fmla="*/ 528 w 528"/>
                  <a:gd name="T7" fmla="*/ 72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8" h="720">
                    <a:moveTo>
                      <a:pt x="0" y="0"/>
                    </a:moveTo>
                    <a:cubicBezTo>
                      <a:pt x="20" y="92"/>
                      <a:pt x="40" y="184"/>
                      <a:pt x="96" y="288"/>
                    </a:cubicBezTo>
                    <a:cubicBezTo>
                      <a:pt x="152" y="392"/>
                      <a:pt x="264" y="552"/>
                      <a:pt x="336" y="624"/>
                    </a:cubicBezTo>
                    <a:cubicBezTo>
                      <a:pt x="408" y="696"/>
                      <a:pt x="488" y="704"/>
                      <a:pt x="528" y="72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29381" name="Group 5"/>
            <p:cNvGrpSpPr>
              <a:grpSpLocks/>
            </p:cNvGrpSpPr>
            <p:nvPr/>
          </p:nvGrpSpPr>
          <p:grpSpPr bwMode="auto">
            <a:xfrm>
              <a:off x="755" y="903"/>
              <a:ext cx="4438" cy="2224"/>
              <a:chOff x="240" y="2401"/>
              <a:chExt cx="1056" cy="720"/>
            </a:xfrm>
          </p:grpSpPr>
          <p:sp>
            <p:nvSpPr>
              <p:cNvPr id="229382" name="Freeform 6"/>
              <p:cNvSpPr>
                <a:spLocks/>
              </p:cNvSpPr>
              <p:nvPr/>
            </p:nvSpPr>
            <p:spPr bwMode="auto">
              <a:xfrm>
                <a:off x="240" y="2401"/>
                <a:ext cx="528" cy="720"/>
              </a:xfrm>
              <a:custGeom>
                <a:avLst/>
                <a:gdLst>
                  <a:gd name="T0" fmla="*/ 0 w 528"/>
                  <a:gd name="T1" fmla="*/ 0 h 720"/>
                  <a:gd name="T2" fmla="*/ 96 w 528"/>
                  <a:gd name="T3" fmla="*/ 288 h 720"/>
                  <a:gd name="T4" fmla="*/ 336 w 528"/>
                  <a:gd name="T5" fmla="*/ 624 h 720"/>
                  <a:gd name="T6" fmla="*/ 528 w 528"/>
                  <a:gd name="T7" fmla="*/ 72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8" h="720">
                    <a:moveTo>
                      <a:pt x="0" y="0"/>
                    </a:moveTo>
                    <a:cubicBezTo>
                      <a:pt x="20" y="92"/>
                      <a:pt x="40" y="184"/>
                      <a:pt x="96" y="288"/>
                    </a:cubicBezTo>
                    <a:cubicBezTo>
                      <a:pt x="152" y="392"/>
                      <a:pt x="264" y="552"/>
                      <a:pt x="336" y="624"/>
                    </a:cubicBezTo>
                    <a:cubicBezTo>
                      <a:pt x="408" y="696"/>
                      <a:pt x="488" y="704"/>
                      <a:pt x="528" y="72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29383" name="Freeform 7"/>
              <p:cNvSpPr>
                <a:spLocks/>
              </p:cNvSpPr>
              <p:nvPr/>
            </p:nvSpPr>
            <p:spPr bwMode="auto">
              <a:xfrm flipH="1">
                <a:off x="768" y="2401"/>
                <a:ext cx="528" cy="720"/>
              </a:xfrm>
              <a:custGeom>
                <a:avLst/>
                <a:gdLst>
                  <a:gd name="T0" fmla="*/ 0 w 528"/>
                  <a:gd name="T1" fmla="*/ 0 h 720"/>
                  <a:gd name="T2" fmla="*/ 96 w 528"/>
                  <a:gd name="T3" fmla="*/ 288 h 720"/>
                  <a:gd name="T4" fmla="*/ 336 w 528"/>
                  <a:gd name="T5" fmla="*/ 624 h 720"/>
                  <a:gd name="T6" fmla="*/ 528 w 528"/>
                  <a:gd name="T7" fmla="*/ 72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8" h="720">
                    <a:moveTo>
                      <a:pt x="0" y="0"/>
                    </a:moveTo>
                    <a:cubicBezTo>
                      <a:pt x="20" y="92"/>
                      <a:pt x="40" y="184"/>
                      <a:pt x="96" y="288"/>
                    </a:cubicBezTo>
                    <a:cubicBezTo>
                      <a:pt x="152" y="392"/>
                      <a:pt x="264" y="552"/>
                      <a:pt x="336" y="624"/>
                    </a:cubicBezTo>
                    <a:cubicBezTo>
                      <a:pt x="408" y="696"/>
                      <a:pt x="488" y="704"/>
                      <a:pt x="528" y="72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29385" name="Freeform 9"/>
            <p:cNvSpPr>
              <a:spLocks/>
            </p:cNvSpPr>
            <p:nvPr/>
          </p:nvSpPr>
          <p:spPr bwMode="auto">
            <a:xfrm>
              <a:off x="2265" y="913"/>
              <a:ext cx="2218" cy="2223"/>
            </a:xfrm>
            <a:custGeom>
              <a:avLst/>
              <a:gdLst>
                <a:gd name="T0" fmla="*/ 0 w 528"/>
                <a:gd name="T1" fmla="*/ 0 h 720"/>
                <a:gd name="T2" fmla="*/ 96 w 528"/>
                <a:gd name="T3" fmla="*/ 288 h 720"/>
                <a:gd name="T4" fmla="*/ 336 w 528"/>
                <a:gd name="T5" fmla="*/ 624 h 720"/>
                <a:gd name="T6" fmla="*/ 528 w 528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720">
                  <a:moveTo>
                    <a:pt x="0" y="0"/>
                  </a:moveTo>
                  <a:cubicBezTo>
                    <a:pt x="20" y="92"/>
                    <a:pt x="40" y="184"/>
                    <a:pt x="96" y="288"/>
                  </a:cubicBezTo>
                  <a:cubicBezTo>
                    <a:pt x="152" y="392"/>
                    <a:pt x="264" y="552"/>
                    <a:pt x="336" y="624"/>
                  </a:cubicBezTo>
                  <a:cubicBezTo>
                    <a:pt x="408" y="696"/>
                    <a:pt x="488" y="704"/>
                    <a:pt x="528" y="72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386" name="Freeform 10"/>
            <p:cNvSpPr>
              <a:spLocks/>
            </p:cNvSpPr>
            <p:nvPr/>
          </p:nvSpPr>
          <p:spPr bwMode="auto">
            <a:xfrm>
              <a:off x="4490" y="1802"/>
              <a:ext cx="1815" cy="1334"/>
            </a:xfrm>
            <a:custGeom>
              <a:avLst/>
              <a:gdLst>
                <a:gd name="T0" fmla="*/ 1815 w 1815"/>
                <a:gd name="T1" fmla="*/ 0 h 1334"/>
                <a:gd name="T2" fmla="*/ 807 w 1815"/>
                <a:gd name="T3" fmla="*/ 1038 h 1334"/>
                <a:gd name="T4" fmla="*/ 0 w 1815"/>
                <a:gd name="T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5" h="1334">
                  <a:moveTo>
                    <a:pt x="1815" y="0"/>
                  </a:moveTo>
                  <a:cubicBezTo>
                    <a:pt x="1647" y="173"/>
                    <a:pt x="1109" y="815"/>
                    <a:pt x="807" y="1038"/>
                  </a:cubicBezTo>
                  <a:cubicBezTo>
                    <a:pt x="504" y="1260"/>
                    <a:pt x="168" y="1285"/>
                    <a:pt x="0" y="1334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389" name="Freeform 13"/>
            <p:cNvSpPr>
              <a:spLocks/>
            </p:cNvSpPr>
            <p:nvPr/>
          </p:nvSpPr>
          <p:spPr bwMode="auto">
            <a:xfrm>
              <a:off x="2979" y="903"/>
              <a:ext cx="2220" cy="2224"/>
            </a:xfrm>
            <a:custGeom>
              <a:avLst/>
              <a:gdLst>
                <a:gd name="T0" fmla="*/ 0 w 528"/>
                <a:gd name="T1" fmla="*/ 0 h 720"/>
                <a:gd name="T2" fmla="*/ 96 w 528"/>
                <a:gd name="T3" fmla="*/ 288 h 720"/>
                <a:gd name="T4" fmla="*/ 336 w 528"/>
                <a:gd name="T5" fmla="*/ 624 h 720"/>
                <a:gd name="T6" fmla="*/ 528 w 528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720">
                  <a:moveTo>
                    <a:pt x="0" y="0"/>
                  </a:moveTo>
                  <a:cubicBezTo>
                    <a:pt x="20" y="92"/>
                    <a:pt x="40" y="184"/>
                    <a:pt x="96" y="288"/>
                  </a:cubicBezTo>
                  <a:cubicBezTo>
                    <a:pt x="152" y="392"/>
                    <a:pt x="264" y="552"/>
                    <a:pt x="336" y="624"/>
                  </a:cubicBezTo>
                  <a:cubicBezTo>
                    <a:pt x="408" y="696"/>
                    <a:pt x="488" y="704"/>
                    <a:pt x="528" y="72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390" name="Freeform 14"/>
            <p:cNvSpPr>
              <a:spLocks/>
            </p:cNvSpPr>
            <p:nvPr/>
          </p:nvSpPr>
          <p:spPr bwMode="auto">
            <a:xfrm>
              <a:off x="3786" y="903"/>
              <a:ext cx="2219" cy="2224"/>
            </a:xfrm>
            <a:custGeom>
              <a:avLst/>
              <a:gdLst>
                <a:gd name="T0" fmla="*/ 0 w 528"/>
                <a:gd name="T1" fmla="*/ 0 h 720"/>
                <a:gd name="T2" fmla="*/ 96 w 528"/>
                <a:gd name="T3" fmla="*/ 288 h 720"/>
                <a:gd name="T4" fmla="*/ 336 w 528"/>
                <a:gd name="T5" fmla="*/ 624 h 720"/>
                <a:gd name="T6" fmla="*/ 528 w 528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720">
                  <a:moveTo>
                    <a:pt x="0" y="0"/>
                  </a:moveTo>
                  <a:cubicBezTo>
                    <a:pt x="20" y="92"/>
                    <a:pt x="40" y="184"/>
                    <a:pt x="96" y="288"/>
                  </a:cubicBezTo>
                  <a:cubicBezTo>
                    <a:pt x="152" y="392"/>
                    <a:pt x="264" y="552"/>
                    <a:pt x="336" y="624"/>
                  </a:cubicBezTo>
                  <a:cubicBezTo>
                    <a:pt x="408" y="696"/>
                    <a:pt x="488" y="704"/>
                    <a:pt x="528" y="72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229413" name="Group 37"/>
          <p:cNvGrpSpPr>
            <a:grpSpLocks/>
          </p:cNvGrpSpPr>
          <p:nvPr/>
        </p:nvGrpSpPr>
        <p:grpSpPr bwMode="auto">
          <a:xfrm>
            <a:off x="6430963" y="2819400"/>
            <a:ext cx="1366837" cy="2162175"/>
            <a:chOff x="4051" y="1776"/>
            <a:chExt cx="861" cy="1362"/>
          </a:xfrm>
        </p:grpSpPr>
        <p:sp>
          <p:nvSpPr>
            <p:cNvPr id="229399" name="Freeform 23"/>
            <p:cNvSpPr>
              <a:spLocks/>
            </p:cNvSpPr>
            <p:nvPr/>
          </p:nvSpPr>
          <p:spPr bwMode="auto">
            <a:xfrm>
              <a:off x="4051" y="1776"/>
              <a:ext cx="430" cy="222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0" name="Freeform 24"/>
            <p:cNvSpPr>
              <a:spLocks/>
            </p:cNvSpPr>
            <p:nvPr/>
          </p:nvSpPr>
          <p:spPr bwMode="auto">
            <a:xfrm flipH="1">
              <a:off x="4481" y="1776"/>
              <a:ext cx="431" cy="222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1" name="Freeform 25"/>
            <p:cNvSpPr>
              <a:spLocks/>
            </p:cNvSpPr>
            <p:nvPr/>
          </p:nvSpPr>
          <p:spPr bwMode="auto">
            <a:xfrm>
              <a:off x="4051" y="2656"/>
              <a:ext cx="430" cy="148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2" name="Freeform 26"/>
            <p:cNvSpPr>
              <a:spLocks/>
            </p:cNvSpPr>
            <p:nvPr/>
          </p:nvSpPr>
          <p:spPr bwMode="auto">
            <a:xfrm flipH="1">
              <a:off x="4481" y="2656"/>
              <a:ext cx="431" cy="148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3" name="Freeform 27"/>
            <p:cNvSpPr>
              <a:spLocks/>
            </p:cNvSpPr>
            <p:nvPr/>
          </p:nvSpPr>
          <p:spPr bwMode="auto">
            <a:xfrm>
              <a:off x="4051" y="3064"/>
              <a:ext cx="430" cy="74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4" name="Freeform 28"/>
            <p:cNvSpPr>
              <a:spLocks/>
            </p:cNvSpPr>
            <p:nvPr/>
          </p:nvSpPr>
          <p:spPr bwMode="auto">
            <a:xfrm flipH="1">
              <a:off x="4481" y="3064"/>
              <a:ext cx="431" cy="74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5" name="Freeform 29"/>
            <p:cNvSpPr>
              <a:spLocks/>
            </p:cNvSpPr>
            <p:nvPr/>
          </p:nvSpPr>
          <p:spPr bwMode="auto">
            <a:xfrm flipV="1">
              <a:off x="4051" y="2952"/>
              <a:ext cx="430" cy="74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6" name="Freeform 30"/>
            <p:cNvSpPr>
              <a:spLocks/>
            </p:cNvSpPr>
            <p:nvPr/>
          </p:nvSpPr>
          <p:spPr bwMode="auto">
            <a:xfrm flipH="1" flipV="1">
              <a:off x="4481" y="2952"/>
              <a:ext cx="431" cy="74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7" name="Freeform 31"/>
            <p:cNvSpPr>
              <a:spLocks/>
            </p:cNvSpPr>
            <p:nvPr/>
          </p:nvSpPr>
          <p:spPr bwMode="auto">
            <a:xfrm flipV="1">
              <a:off x="4051" y="2257"/>
              <a:ext cx="430" cy="222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9408" name="Freeform 32"/>
            <p:cNvSpPr>
              <a:spLocks/>
            </p:cNvSpPr>
            <p:nvPr/>
          </p:nvSpPr>
          <p:spPr bwMode="auto">
            <a:xfrm flipH="1" flipV="1">
              <a:off x="4481" y="2257"/>
              <a:ext cx="431" cy="222"/>
            </a:xfrm>
            <a:custGeom>
              <a:avLst/>
              <a:gdLst>
                <a:gd name="T0" fmla="*/ 0 w 240"/>
                <a:gd name="T1" fmla="*/ 0 h 144"/>
                <a:gd name="T2" fmla="*/ 96 w 240"/>
                <a:gd name="T3" fmla="*/ 48 h 144"/>
                <a:gd name="T4" fmla="*/ 240 w 24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44">
                  <a:moveTo>
                    <a:pt x="0" y="0"/>
                  </a:moveTo>
                  <a:cubicBezTo>
                    <a:pt x="28" y="12"/>
                    <a:pt x="56" y="24"/>
                    <a:pt x="96" y="48"/>
                  </a:cubicBezTo>
                  <a:cubicBezTo>
                    <a:pt x="136" y="72"/>
                    <a:pt x="208" y="128"/>
                    <a:pt x="240" y="14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6865938" y="13874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E</a:t>
            </a:r>
            <a:r>
              <a:rPr lang="en-US" altLang="en-US" baseline="-25000"/>
              <a:t>k</a:t>
            </a:r>
            <a:endParaRPr lang="en-US" altLang="en-US"/>
          </a:p>
        </p:txBody>
      </p:sp>
      <p:sp>
        <p:nvSpPr>
          <p:cNvPr id="229387" name="Line 11"/>
          <p:cNvSpPr>
            <a:spLocks noChangeShapeType="1"/>
          </p:cNvSpPr>
          <p:nvPr/>
        </p:nvSpPr>
        <p:spPr bwMode="auto">
          <a:xfrm>
            <a:off x="7113588" y="2095500"/>
            <a:ext cx="0" cy="295751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7454900" y="50752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k</a:t>
            </a:r>
          </a:p>
        </p:txBody>
      </p:sp>
      <p:sp>
        <p:nvSpPr>
          <p:cNvPr id="229391" name="Line 15"/>
          <p:cNvSpPr>
            <a:spLocks noChangeShapeType="1"/>
          </p:cNvSpPr>
          <p:nvPr/>
        </p:nvSpPr>
        <p:spPr bwMode="auto">
          <a:xfrm>
            <a:off x="5834063" y="1047750"/>
            <a:ext cx="0" cy="4002088"/>
          </a:xfrm>
          <a:prstGeom prst="line">
            <a:avLst/>
          </a:prstGeom>
          <a:noFill/>
          <a:ln w="9525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9392" name="Line 16"/>
          <p:cNvSpPr>
            <a:spLocks noChangeShapeType="1"/>
          </p:cNvSpPr>
          <p:nvPr/>
        </p:nvSpPr>
        <p:spPr bwMode="auto">
          <a:xfrm>
            <a:off x="5192713" y="1047750"/>
            <a:ext cx="0" cy="4002088"/>
          </a:xfrm>
          <a:prstGeom prst="line">
            <a:avLst/>
          </a:prstGeom>
          <a:noFill/>
          <a:ln w="9525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9393" name="Line 17"/>
          <p:cNvSpPr>
            <a:spLocks noChangeShapeType="1"/>
          </p:cNvSpPr>
          <p:nvPr/>
        </p:nvSpPr>
        <p:spPr bwMode="auto">
          <a:xfrm>
            <a:off x="4552950" y="1047750"/>
            <a:ext cx="0" cy="4002088"/>
          </a:xfrm>
          <a:prstGeom prst="line">
            <a:avLst/>
          </a:prstGeom>
          <a:noFill/>
          <a:ln w="9525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341313" y="1060450"/>
            <a:ext cx="6154737" cy="4646613"/>
          </a:xfrm>
          <a:prstGeom prst="rect">
            <a:avLst/>
          </a:prstGeom>
          <a:solidFill>
            <a:srgbClr val="002AB2"/>
          </a:solidFill>
          <a:ln>
            <a:noFill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29397" name="Rectangle 21"/>
          <p:cNvSpPr>
            <a:spLocks noChangeArrowheads="1"/>
          </p:cNvSpPr>
          <p:nvPr/>
        </p:nvSpPr>
        <p:spPr bwMode="auto">
          <a:xfrm>
            <a:off x="6913563" y="50752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0</a:t>
            </a:r>
          </a:p>
        </p:txBody>
      </p:sp>
      <p:sp>
        <p:nvSpPr>
          <p:cNvPr id="229398" name="Rectangle 22"/>
          <p:cNvSpPr>
            <a:spLocks noChangeArrowheads="1"/>
          </p:cNvSpPr>
          <p:nvPr/>
        </p:nvSpPr>
        <p:spPr bwMode="auto">
          <a:xfrm>
            <a:off x="7743825" y="1165225"/>
            <a:ext cx="3097213" cy="4344988"/>
          </a:xfrm>
          <a:prstGeom prst="rect">
            <a:avLst/>
          </a:prstGeom>
          <a:solidFill>
            <a:srgbClr val="002AB2"/>
          </a:solidFill>
          <a:ln>
            <a:noFill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229409" name="Object 33"/>
          <p:cNvGraphicFramePr>
            <a:graphicFrameLocks noChangeAspect="1"/>
          </p:cNvGraphicFramePr>
          <p:nvPr/>
        </p:nvGraphicFramePr>
        <p:xfrm>
          <a:off x="234950" y="4610100"/>
          <a:ext cx="58181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3" imgW="6603840" imgH="723600" progId="Equation.3">
                  <p:embed/>
                </p:oleObj>
              </mc:Choice>
              <mc:Fallback>
                <p:oleObj name="Equation" r:id="rId3" imgW="66038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4610100"/>
                        <a:ext cx="58181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10" name="Object 34"/>
          <p:cNvGraphicFramePr>
            <a:graphicFrameLocks noChangeAspect="1"/>
          </p:cNvGraphicFramePr>
          <p:nvPr/>
        </p:nvGraphicFramePr>
        <p:xfrm>
          <a:off x="1827213" y="3263900"/>
          <a:ext cx="24177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5" imgW="1295280" imgH="507960" progId="Equation.3">
                  <p:embed/>
                </p:oleObj>
              </mc:Choice>
              <mc:Fallback>
                <p:oleObj name="Equation" r:id="rId5" imgW="12952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3263900"/>
                        <a:ext cx="241776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11" name="Object 35"/>
          <p:cNvGraphicFramePr>
            <a:graphicFrameLocks noChangeAspect="1"/>
          </p:cNvGraphicFramePr>
          <p:nvPr/>
        </p:nvGraphicFramePr>
        <p:xfrm>
          <a:off x="1706563" y="2265363"/>
          <a:ext cx="27479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7" imgW="1473120" imgH="304560" progId="Equation.3">
                  <p:embed/>
                </p:oleObj>
              </mc:Choice>
              <mc:Fallback>
                <p:oleObj name="Equation" r:id="rId7" imgW="1473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2265363"/>
                        <a:ext cx="274796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412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 zone boundary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1285875" y="5907088"/>
            <a:ext cx="4017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E</a:t>
            </a:r>
            <a:r>
              <a:rPr lang="en-US" altLang="en-US" baseline="30000"/>
              <a:t>0</a:t>
            </a:r>
            <a:r>
              <a:rPr lang="en-US" altLang="en-US" baseline="-25000"/>
              <a:t>k</a:t>
            </a:r>
            <a:r>
              <a:rPr lang="en-US" altLang="en-US"/>
              <a:t>=E</a:t>
            </a:r>
            <a:r>
              <a:rPr lang="en-US" altLang="en-US" baseline="30000"/>
              <a:t>0</a:t>
            </a:r>
            <a:r>
              <a:rPr lang="en-US" altLang="en-US" baseline="-25000"/>
              <a:t>k+b   </a:t>
            </a:r>
            <a:r>
              <a:rPr lang="en-US" altLang="en-US">
                <a:latin typeface="MS Shell Dlg" charset="0"/>
              </a:rPr>
              <a:t>→</a:t>
            </a:r>
            <a:r>
              <a:rPr lang="en-US" altLang="en-US"/>
              <a:t>  E</a:t>
            </a:r>
            <a:r>
              <a:rPr lang="en-US" altLang="en-US" baseline="-25000"/>
              <a:t>k</a:t>
            </a:r>
            <a:r>
              <a:rPr lang="en-US" altLang="en-US"/>
              <a:t> = E</a:t>
            </a:r>
            <a:r>
              <a:rPr lang="en-US" altLang="en-US" baseline="30000"/>
              <a:t>0</a:t>
            </a:r>
            <a:r>
              <a:rPr lang="en-US" altLang="en-US" baseline="-25000"/>
              <a:t>k</a:t>
            </a:r>
            <a:r>
              <a:rPr lang="en-US" altLang="en-US" baseline="30000"/>
              <a:t> </a:t>
            </a:r>
            <a:r>
              <a:rPr lang="en-US" altLang="en-US"/>
              <a:t>± V</a:t>
            </a:r>
            <a:r>
              <a:rPr lang="en-US" altLang="en-US" baseline="-25000"/>
              <a:t>b</a:t>
            </a:r>
            <a:endParaRPr lang="en-US" altLang="en-US">
              <a:latin typeface="MS Shell Dlg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8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Band structure: Approaches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512763" y="2292350"/>
            <a:ext cx="859241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dirty="0"/>
              <a:t> Empty lattice (only periodicity)</a:t>
            </a:r>
            <a:br>
              <a:rPr lang="en-US" altLang="en-US" dirty="0"/>
            </a:br>
            <a:r>
              <a:rPr lang="en-US" altLang="en-US" sz="1200" dirty="0"/>
              <a:t> 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Perturbation theory (nearly free electrons, weak potential)</a:t>
            </a:r>
            <a:br>
              <a:rPr lang="en-US" altLang="en-US" dirty="0"/>
            </a:br>
            <a:r>
              <a:rPr lang="en-US" altLang="en-US" sz="1200" dirty="0"/>
              <a:t> 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Tight binding method (LCAO)</a:t>
            </a:r>
            <a:br>
              <a:rPr lang="en-US" altLang="en-US" dirty="0"/>
            </a:br>
            <a:r>
              <a:rPr lang="en-US" altLang="en-US" sz="1200" dirty="0"/>
              <a:t> 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Exact models (</a:t>
            </a:r>
            <a:r>
              <a:rPr lang="en-US" altLang="en-US" dirty="0" err="1"/>
              <a:t>Kronig</a:t>
            </a:r>
            <a:r>
              <a:rPr lang="en-US" altLang="en-US" dirty="0"/>
              <a:t>-Penney model, see </a:t>
            </a:r>
            <a:r>
              <a:rPr lang="en-US" altLang="en-US" dirty="0" smtClean="0"/>
              <a:t>for instance </a:t>
            </a:r>
            <a:r>
              <a:rPr lang="en-US" altLang="en-US" dirty="0" err="1" smtClean="0"/>
              <a:t>Kittel</a:t>
            </a:r>
            <a:r>
              <a:rPr lang="en-US" altLang="en-US" dirty="0" smtClean="0"/>
              <a:t>)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1200" dirty="0"/>
              <a:t> 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‘advanced’ methods: </a:t>
            </a:r>
            <a:r>
              <a:rPr lang="en-US" altLang="en-US" dirty="0" smtClean="0"/>
              <a:t>see for instance </a:t>
            </a:r>
            <a:br>
              <a:rPr lang="en-US" altLang="en-US" dirty="0" smtClean="0"/>
            </a:br>
            <a:r>
              <a:rPr lang="en-US" altLang="en-US" dirty="0" smtClean="0"/>
              <a:t>                                                </a:t>
            </a:r>
            <a:r>
              <a:rPr lang="en-US" altLang="en-US" dirty="0" err="1" smtClean="0"/>
              <a:t>ashcroft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mermin</a:t>
            </a:r>
            <a:r>
              <a:rPr lang="en-US" altLang="en-US" dirty="0" smtClean="0"/>
              <a:t>, chapter </a:t>
            </a:r>
            <a:r>
              <a:rPr lang="en-US" alt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325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09710" y="1889167"/>
            <a:ext cx="616066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Free electron model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Density of states, Fermi-Dirac distribution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Pressure, Bulk modulus, Heat capacity,</a:t>
            </a:r>
            <a:r>
              <a:rPr lang="en-US" altLang="en-US" dirty="0">
                <a:latin typeface="+mj-lt"/>
              </a:rPr>
              <a:t/>
            </a:r>
            <a:br>
              <a:rPr lang="en-US" altLang="en-US" dirty="0">
                <a:latin typeface="+mj-lt"/>
              </a:rPr>
            </a:br>
            <a:r>
              <a:rPr lang="en-US" altLang="en-US" dirty="0">
                <a:latin typeface="+mj-lt"/>
              </a:rPr>
              <a:t>T</a:t>
            </a:r>
            <a:r>
              <a:rPr lang="en-US" altLang="en-US" dirty="0" smtClean="0">
                <a:latin typeface="+mj-lt"/>
              </a:rPr>
              <a:t>hermal mass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Charge conductivity</a:t>
            </a:r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3798" y="21494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635" y="180816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16366" y="2380308"/>
            <a:ext cx="504978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/>
              <a:t> Transport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Failures of the free electron model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Incorporating periodicity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Classical Hall effect</a:t>
            </a:r>
          </a:p>
        </p:txBody>
      </p:sp>
      <p:grpSp>
        <p:nvGrpSpPr>
          <p:cNvPr id="211971" name="Group 3"/>
          <p:cNvGrpSpPr>
            <a:grpSpLocks/>
          </p:cNvGrpSpPr>
          <p:nvPr/>
        </p:nvGrpSpPr>
        <p:grpSpPr bwMode="auto">
          <a:xfrm>
            <a:off x="485775" y="1428750"/>
            <a:ext cx="6826250" cy="787400"/>
            <a:chOff x="269" y="900"/>
            <a:chExt cx="4300" cy="496"/>
          </a:xfrm>
        </p:grpSpPr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269" y="988"/>
              <a:ext cx="17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Transport equation:</a:t>
              </a:r>
            </a:p>
          </p:txBody>
        </p:sp>
        <p:graphicFrame>
          <p:nvGraphicFramePr>
            <p:cNvPr id="211973" name="Object 5"/>
            <p:cNvGraphicFramePr>
              <a:graphicFrameLocks noChangeAspect="1"/>
            </p:cNvGraphicFramePr>
            <p:nvPr/>
          </p:nvGraphicFramePr>
          <p:xfrm>
            <a:off x="2161" y="900"/>
            <a:ext cx="240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0" name="Equation" r:id="rId3" imgW="3822480" imgH="787320" progId="Equation.3">
                    <p:embed/>
                  </p:oleObj>
                </mc:Choice>
                <mc:Fallback>
                  <p:oleObj name="Equation" r:id="rId3" imgW="382248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1" y="900"/>
                          <a:ext cx="240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74" name="Group 6"/>
          <p:cNvGrpSpPr>
            <a:grpSpLocks/>
          </p:cNvGrpSpPr>
          <p:nvPr/>
        </p:nvGrpSpPr>
        <p:grpSpPr bwMode="auto">
          <a:xfrm>
            <a:off x="485775" y="2513013"/>
            <a:ext cx="4981575" cy="787400"/>
            <a:chOff x="56" y="1583"/>
            <a:chExt cx="3138" cy="496"/>
          </a:xfrm>
        </p:grpSpPr>
        <p:sp>
          <p:nvSpPr>
            <p:cNvPr id="211975" name="Text Box 7"/>
            <p:cNvSpPr txBox="1">
              <a:spLocks noChangeArrowheads="1"/>
            </p:cNvSpPr>
            <p:nvPr/>
          </p:nvSpPr>
          <p:spPr bwMode="auto">
            <a:xfrm>
              <a:off x="56" y="1657"/>
              <a:ext cx="1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Steady state: </a:t>
              </a:r>
            </a:p>
          </p:txBody>
        </p:sp>
        <p:graphicFrame>
          <p:nvGraphicFramePr>
            <p:cNvPr id="211976" name="Object 8"/>
            <p:cNvGraphicFramePr>
              <a:graphicFrameLocks noChangeAspect="1"/>
            </p:cNvGraphicFramePr>
            <p:nvPr/>
          </p:nvGraphicFramePr>
          <p:xfrm>
            <a:off x="1418" y="1583"/>
            <a:ext cx="177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1" name="Equation" r:id="rId5" imgW="2819160" imgH="787320" progId="Equation.3">
                    <p:embed/>
                  </p:oleObj>
                </mc:Choice>
                <mc:Fallback>
                  <p:oleObj name="Equation" r:id="rId5" imgW="281916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8" y="1583"/>
                          <a:ext cx="1776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1060450" y="5595938"/>
            <a:ext cx="5878513" cy="4667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00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2809875" y="4214813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+++++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2051050" y="5226050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- - - - -</a:t>
            </a: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4359275" y="36433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B</a:t>
            </a:r>
            <a:r>
              <a:rPr lang="en-US" altLang="en-US" baseline="-25000"/>
              <a:t>z</a:t>
            </a:r>
            <a:endParaRPr lang="en-US" altLang="en-US"/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574675" y="45561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j</a:t>
            </a:r>
            <a:r>
              <a:rPr lang="en-US" altLang="en-US" baseline="-25000"/>
              <a:t>x</a:t>
            </a:r>
            <a:endParaRPr lang="en-US" altLang="en-U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052763" y="63198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</a:t>
            </a:r>
            <a:r>
              <a:rPr lang="en-US" altLang="en-US" baseline="-25000"/>
              <a:t>x</a:t>
            </a:r>
            <a:endParaRPr lang="en-US" altLang="en-US"/>
          </a:p>
        </p:txBody>
      </p:sp>
      <p:sp>
        <p:nvSpPr>
          <p:cNvPr id="211983" name="Line 15"/>
          <p:cNvSpPr>
            <a:spLocks noChangeShapeType="1"/>
          </p:cNvSpPr>
          <p:nvPr/>
        </p:nvSpPr>
        <p:spPr bwMode="auto">
          <a:xfrm rot="5400000" flipV="1">
            <a:off x="865188" y="4473575"/>
            <a:ext cx="1588" cy="12080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pSp>
        <p:nvGrpSpPr>
          <p:cNvPr id="211984" name="Group 16"/>
          <p:cNvGrpSpPr>
            <a:grpSpLocks/>
          </p:cNvGrpSpPr>
          <p:nvPr/>
        </p:nvGrpSpPr>
        <p:grpSpPr bwMode="auto">
          <a:xfrm>
            <a:off x="3673475" y="4668838"/>
            <a:ext cx="1012825" cy="261937"/>
            <a:chOff x="1882" y="3003"/>
            <a:chExt cx="638" cy="165"/>
          </a:xfrm>
        </p:grpSpPr>
        <p:sp>
          <p:nvSpPr>
            <p:cNvPr id="211985" name="Oval 17"/>
            <p:cNvSpPr>
              <a:spLocks noChangeArrowheads="1"/>
            </p:cNvSpPr>
            <p:nvPr/>
          </p:nvSpPr>
          <p:spPr bwMode="auto">
            <a:xfrm>
              <a:off x="2458" y="3003"/>
              <a:ext cx="62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11986" name="Freeform 18"/>
            <p:cNvSpPr>
              <a:spLocks/>
            </p:cNvSpPr>
            <p:nvPr/>
          </p:nvSpPr>
          <p:spPr bwMode="auto">
            <a:xfrm>
              <a:off x="1882" y="3017"/>
              <a:ext cx="535" cy="151"/>
            </a:xfrm>
            <a:custGeom>
              <a:avLst/>
              <a:gdLst>
                <a:gd name="T0" fmla="*/ 514 w 514"/>
                <a:gd name="T1" fmla="*/ 7 h 110"/>
                <a:gd name="T2" fmla="*/ 329 w 514"/>
                <a:gd name="T3" fmla="*/ 7 h 110"/>
                <a:gd name="T4" fmla="*/ 123 w 514"/>
                <a:gd name="T5" fmla="*/ 48 h 110"/>
                <a:gd name="T6" fmla="*/ 0 w 514"/>
                <a:gd name="T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4" h="110">
                  <a:moveTo>
                    <a:pt x="514" y="7"/>
                  </a:moveTo>
                  <a:cubicBezTo>
                    <a:pt x="483" y="7"/>
                    <a:pt x="394" y="0"/>
                    <a:pt x="329" y="7"/>
                  </a:cubicBezTo>
                  <a:cubicBezTo>
                    <a:pt x="264" y="14"/>
                    <a:pt x="178" y="31"/>
                    <a:pt x="123" y="48"/>
                  </a:cubicBezTo>
                  <a:cubicBezTo>
                    <a:pt x="68" y="65"/>
                    <a:pt x="34" y="87"/>
                    <a:pt x="0" y="11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</p:grpSp>
      <p:sp>
        <p:nvSpPr>
          <p:cNvPr id="211987" name="Line 19"/>
          <p:cNvSpPr>
            <a:spLocks noChangeShapeType="1"/>
          </p:cNvSpPr>
          <p:nvPr/>
        </p:nvSpPr>
        <p:spPr bwMode="auto">
          <a:xfrm rot="13544810" flipV="1">
            <a:off x="2901951" y="4521200"/>
            <a:ext cx="6350" cy="8858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211988" name="Line 20"/>
          <p:cNvSpPr>
            <a:spLocks noChangeShapeType="1"/>
          </p:cNvSpPr>
          <p:nvPr/>
        </p:nvSpPr>
        <p:spPr bwMode="auto">
          <a:xfrm flipV="1">
            <a:off x="4327525" y="3756025"/>
            <a:ext cx="0" cy="12080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2268538" y="46212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</a:t>
            </a:r>
            <a:r>
              <a:rPr lang="en-US" altLang="en-US" baseline="-25000"/>
              <a:t>y</a:t>
            </a:r>
            <a:endParaRPr lang="en-US" altLang="en-US"/>
          </a:p>
        </p:txBody>
      </p:sp>
      <p:sp>
        <p:nvSpPr>
          <p:cNvPr id="211990" name="Line 22"/>
          <p:cNvSpPr>
            <a:spLocks noChangeShapeType="1"/>
          </p:cNvSpPr>
          <p:nvPr/>
        </p:nvSpPr>
        <p:spPr bwMode="auto">
          <a:xfrm rot="5400000" flipV="1">
            <a:off x="3411538" y="5648325"/>
            <a:ext cx="1588" cy="12080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6000750" y="3609975"/>
            <a:ext cx="1885950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</a:t>
            </a:r>
            <a:r>
              <a:rPr lang="en-US" altLang="en-US" baseline="-25000"/>
              <a:t>y</a:t>
            </a:r>
            <a:r>
              <a:rPr lang="en-US" altLang="en-US"/>
              <a:t> = R</a:t>
            </a:r>
            <a:r>
              <a:rPr lang="en-US" altLang="en-US" baseline="-25000"/>
              <a:t>H</a:t>
            </a:r>
            <a:r>
              <a:rPr lang="en-US" altLang="en-US">
                <a:cs typeface="Arial" charset="0"/>
              </a:rPr>
              <a:t>·</a:t>
            </a:r>
            <a:r>
              <a:rPr lang="en-US" altLang="en-US"/>
              <a:t> j</a:t>
            </a:r>
            <a:r>
              <a:rPr lang="en-US" altLang="en-US" baseline="-25000"/>
              <a:t>x</a:t>
            </a:r>
            <a:r>
              <a:rPr lang="en-US" altLang="en-US"/>
              <a:t>B</a:t>
            </a:r>
            <a:r>
              <a:rPr lang="en-US" altLang="en-US" baseline="-25000">
                <a:latin typeface="Symbol" pitchFamily="18" charset="2"/>
                <a:cs typeface="Arial" charset="0"/>
                <a:sym typeface="Symbol" pitchFamily="18" charset="2"/>
              </a:rPr>
              <a:t>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1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Thermal conductivity</a:t>
            </a:r>
          </a:p>
        </p:txBody>
      </p:sp>
      <p:grpSp>
        <p:nvGrpSpPr>
          <p:cNvPr id="212995" name="Group 3"/>
          <p:cNvGrpSpPr>
            <a:grpSpLocks/>
          </p:cNvGrpSpPr>
          <p:nvPr/>
        </p:nvGrpSpPr>
        <p:grpSpPr bwMode="auto">
          <a:xfrm>
            <a:off x="793750" y="1866900"/>
            <a:ext cx="7345363" cy="787400"/>
            <a:chOff x="383" y="1213"/>
            <a:chExt cx="4627" cy="496"/>
          </a:xfrm>
        </p:grpSpPr>
        <p:sp>
          <p:nvSpPr>
            <p:cNvPr id="212996" name="Text Box 4"/>
            <p:cNvSpPr txBox="1">
              <a:spLocks noChangeArrowheads="1"/>
            </p:cNvSpPr>
            <p:nvPr/>
          </p:nvSpPr>
          <p:spPr bwMode="auto">
            <a:xfrm>
              <a:off x="383" y="1328"/>
              <a:ext cx="2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Electronic heat conductivity: </a:t>
              </a:r>
            </a:p>
          </p:txBody>
        </p:sp>
        <p:graphicFrame>
          <p:nvGraphicFramePr>
            <p:cNvPr id="212997" name="Object 5"/>
            <p:cNvGraphicFramePr>
              <a:graphicFrameLocks noChangeAspect="1"/>
            </p:cNvGraphicFramePr>
            <p:nvPr/>
          </p:nvGraphicFramePr>
          <p:xfrm>
            <a:off x="2890" y="1213"/>
            <a:ext cx="2120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8" name="Equation" r:id="rId3" imgW="3365280" imgH="787320" progId="Equation.3">
                    <p:embed/>
                  </p:oleObj>
                </mc:Choice>
                <mc:Fallback>
                  <p:oleObj name="Equation" r:id="rId3" imgW="336528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1213"/>
                          <a:ext cx="2120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2998" name="Group 6"/>
          <p:cNvGrpSpPr>
            <a:grpSpLocks/>
          </p:cNvGrpSpPr>
          <p:nvPr/>
        </p:nvGrpSpPr>
        <p:grpSpPr bwMode="auto">
          <a:xfrm>
            <a:off x="855663" y="2813050"/>
            <a:ext cx="5518150" cy="1289050"/>
            <a:chOff x="418" y="2015"/>
            <a:chExt cx="3476" cy="812"/>
          </a:xfrm>
        </p:grpSpPr>
        <p:grpSp>
          <p:nvGrpSpPr>
            <p:cNvPr id="212999" name="Group 7"/>
            <p:cNvGrpSpPr>
              <a:grpSpLocks/>
            </p:cNvGrpSpPr>
            <p:nvPr/>
          </p:nvGrpSpPr>
          <p:grpSpPr bwMode="auto">
            <a:xfrm>
              <a:off x="418" y="2015"/>
              <a:ext cx="2893" cy="456"/>
              <a:chOff x="212" y="2220"/>
              <a:chExt cx="2893" cy="456"/>
            </a:xfrm>
          </p:grpSpPr>
          <p:sp>
            <p:nvSpPr>
              <p:cNvPr id="213000" name="Text Box 8"/>
              <p:cNvSpPr txBox="1">
                <a:spLocks noChangeArrowheads="1"/>
              </p:cNvSpPr>
              <p:nvPr/>
            </p:nvSpPr>
            <p:spPr bwMode="auto">
              <a:xfrm>
                <a:off x="212" y="2295"/>
                <a:ext cx="21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Wiedemann-Franz law: </a:t>
                </a:r>
              </a:p>
            </p:txBody>
          </p:sp>
          <p:graphicFrame>
            <p:nvGraphicFramePr>
              <p:cNvPr id="213001" name="Object 9"/>
              <p:cNvGraphicFramePr>
                <a:graphicFrameLocks noChangeAspect="1"/>
              </p:cNvGraphicFramePr>
              <p:nvPr/>
            </p:nvGraphicFramePr>
            <p:xfrm>
              <a:off x="2409" y="2220"/>
              <a:ext cx="696" cy="4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69" name="Equation" r:id="rId5" imgW="1104840" imgH="723600" progId="Equation.3">
                      <p:embed/>
                    </p:oleObj>
                  </mc:Choice>
                  <mc:Fallback>
                    <p:oleObj name="Equation" r:id="rId5" imgW="1104840" imgH="723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9" y="2220"/>
                            <a:ext cx="696" cy="4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13002" name="Text Box 10"/>
            <p:cNvSpPr txBox="1">
              <a:spLocks noChangeArrowheads="1"/>
            </p:cNvSpPr>
            <p:nvPr/>
          </p:nvSpPr>
          <p:spPr bwMode="auto">
            <a:xfrm>
              <a:off x="620" y="2539"/>
              <a:ext cx="3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L: Lorenz number = 2.45 10</a:t>
              </a:r>
              <a:r>
                <a:rPr lang="en-US" altLang="en-US" baseline="30000"/>
                <a:t>-8</a:t>
              </a:r>
              <a:r>
                <a:rPr lang="en-US" altLang="en-US"/>
                <a:t>  W</a:t>
              </a:r>
              <a:r>
                <a:rPr lang="en-US" altLang="en-US">
                  <a:latin typeface="Symbol" pitchFamily="18" charset="2"/>
                </a:rPr>
                <a:t>W/</a:t>
              </a:r>
              <a:r>
                <a:rPr lang="en-US" altLang="en-US"/>
                <a:t>K</a:t>
              </a:r>
              <a:r>
                <a:rPr lang="en-US" altLang="en-US" baseline="30000">
                  <a:latin typeface="Symbol" pitchFamily="18" charset="2"/>
                </a:rPr>
                <a:t>2</a:t>
              </a:r>
              <a:endParaRPr lang="en-US" altLang="en-US"/>
            </a:p>
          </p:txBody>
        </p:sp>
      </p:grpSp>
      <p:graphicFrame>
        <p:nvGraphicFramePr>
          <p:cNvPr id="213003" name="Object 11"/>
          <p:cNvGraphicFramePr>
            <a:graphicFrameLocks noChangeAspect="1"/>
          </p:cNvGraphicFramePr>
          <p:nvPr/>
        </p:nvGraphicFramePr>
        <p:xfrm>
          <a:off x="1052513" y="1474788"/>
          <a:ext cx="16922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7" imgW="749160" imgH="177480" progId="Equation.3">
                  <p:embed/>
                </p:oleObj>
              </mc:Choice>
              <mc:Fallback>
                <p:oleObj name="Equation" r:id="rId7" imgW="749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1474788"/>
                        <a:ext cx="16922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3004" name="Picture 12" descr="J:\home\paulvl\lorentz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4279900"/>
            <a:ext cx="64389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7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 electron model: failures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365125" y="1651000"/>
            <a:ext cx="763382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dirty="0"/>
              <a:t> Hall </a:t>
            </a:r>
            <a:r>
              <a:rPr lang="en-US" altLang="en-US" dirty="0" smtClean="0"/>
              <a:t>coefficient 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err="1"/>
              <a:t>Magnetoresistance</a:t>
            </a: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err="1"/>
              <a:t>Wiedemann</a:t>
            </a:r>
            <a:r>
              <a:rPr lang="en-US" altLang="en-US" dirty="0"/>
              <a:t>-Franz law</a:t>
            </a:r>
          </a:p>
          <a:p>
            <a:pPr algn="l">
              <a:buFontTx/>
              <a:buChar char="•"/>
            </a:pPr>
            <a:r>
              <a:rPr lang="en-US" altLang="en-US" dirty="0"/>
              <a:t> T-dependence of conductivity</a:t>
            </a:r>
          </a:p>
          <a:p>
            <a:pPr algn="l">
              <a:buFontTx/>
              <a:buChar char="•"/>
            </a:pPr>
            <a:r>
              <a:rPr lang="en-US" altLang="en-US" dirty="0"/>
              <a:t> Direction dependence of conductivity</a:t>
            </a:r>
          </a:p>
          <a:p>
            <a:pPr algn="l">
              <a:buFontTx/>
              <a:buChar char="•"/>
            </a:pPr>
            <a:r>
              <a:rPr lang="en-US" altLang="en-US" dirty="0"/>
              <a:t> AC conductivity</a:t>
            </a:r>
          </a:p>
          <a:p>
            <a:pPr algn="l">
              <a:buFontTx/>
              <a:buChar char="•"/>
            </a:pPr>
            <a:r>
              <a:rPr lang="en-US" altLang="en-US" dirty="0"/>
              <a:t> Linear term in specific heat</a:t>
            </a:r>
          </a:p>
          <a:p>
            <a:pPr algn="l">
              <a:buFontTx/>
              <a:buChar char="•"/>
            </a:pPr>
            <a:r>
              <a:rPr lang="en-US" altLang="en-US" dirty="0"/>
              <a:t> Compressibility of metals</a:t>
            </a:r>
            <a:br>
              <a:rPr lang="en-US" altLang="en-US" dirty="0"/>
            </a:br>
            <a:endParaRPr lang="en-US" altLang="en-US" dirty="0"/>
          </a:p>
          <a:p>
            <a:pPr algn="l">
              <a:buFontTx/>
              <a:buChar char="•"/>
            </a:pPr>
            <a:r>
              <a:rPr lang="en-US" altLang="en-US" dirty="0"/>
              <a:t> What determines the electron density</a:t>
            </a:r>
          </a:p>
          <a:p>
            <a:pPr algn="l">
              <a:buFontTx/>
              <a:buChar char="•"/>
            </a:pPr>
            <a:r>
              <a:rPr lang="en-US" altLang="en-US" dirty="0"/>
              <a:t> Why are some materials bad metals or even isolators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6042025" y="3941763"/>
            <a:ext cx="32924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>
                <a:latin typeface="Times New Roman" pitchFamily="18" charset="0"/>
              </a:rPr>
              <a:t>NaV</a:t>
            </a:r>
            <a:r>
              <a:rPr lang="en-US" altLang="en-US" sz="1600" baseline="-25000">
                <a:latin typeface="Times New Roman" pitchFamily="18" charset="0"/>
              </a:rPr>
              <a:t>6</a:t>
            </a:r>
            <a:r>
              <a:rPr lang="en-US" altLang="en-US" sz="1600">
                <a:latin typeface="Times New Roman" pitchFamily="18" charset="0"/>
              </a:rPr>
              <a:t>O</a:t>
            </a:r>
            <a:r>
              <a:rPr lang="en-US" altLang="en-US" sz="1600" baseline="-25000">
                <a:latin typeface="Times New Roman" pitchFamily="18" charset="0"/>
              </a:rPr>
              <a:t>15</a:t>
            </a:r>
            <a:endParaRPr lang="en-US" altLang="en-US" sz="16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1600">
                <a:latin typeface="Times New Roman" pitchFamily="18" charset="0"/>
              </a:rPr>
              <a:t>Yamada,Ueda JPSJ </a:t>
            </a:r>
            <a:r>
              <a:rPr lang="en-US" altLang="en-US" sz="1600" b="1">
                <a:latin typeface="Times New Roman" pitchFamily="18" charset="0"/>
              </a:rPr>
              <a:t>68, </a:t>
            </a:r>
            <a:r>
              <a:rPr lang="en-US" altLang="en-US" sz="1600">
                <a:latin typeface="Times New Roman" pitchFamily="18" charset="0"/>
              </a:rPr>
              <a:t>2735 (1999)</a:t>
            </a:r>
          </a:p>
        </p:txBody>
      </p:sp>
      <p:pic>
        <p:nvPicPr>
          <p:cNvPr id="214021" name="Picture 5" descr="C:\Allusers\Cristi\Postervlieland\rez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1128713"/>
            <a:ext cx="2789238" cy="270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022" name="Line 6"/>
          <p:cNvSpPr>
            <a:spLocks noChangeShapeType="1"/>
          </p:cNvSpPr>
          <p:nvPr/>
        </p:nvSpPr>
        <p:spPr bwMode="auto">
          <a:xfrm flipV="1">
            <a:off x="5740400" y="3362325"/>
            <a:ext cx="422275" cy="14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43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62147" name="Text Box 2051"/>
          <p:cNvSpPr txBox="1">
            <a:spLocks noChangeArrowheads="1"/>
          </p:cNvSpPr>
          <p:nvPr/>
        </p:nvSpPr>
        <p:spPr bwMode="auto">
          <a:xfrm>
            <a:off x="2468563" y="1571625"/>
            <a:ext cx="4454525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e</a:t>
            </a:r>
            <a:r>
              <a:rPr lang="en-US" altLang="en-US" sz="3200" baseline="30000"/>
              <a:t>-</a:t>
            </a:r>
            <a:r>
              <a:rPr lang="en-US" altLang="en-US" sz="3200"/>
              <a:t> in a periodic potential</a:t>
            </a:r>
          </a:p>
        </p:txBody>
      </p:sp>
      <p:sp>
        <p:nvSpPr>
          <p:cNvPr id="262149" name="Text Box 2053"/>
          <p:cNvSpPr txBox="1">
            <a:spLocks noChangeArrowheads="1"/>
          </p:cNvSpPr>
          <p:nvPr/>
        </p:nvSpPr>
        <p:spPr bwMode="auto">
          <a:xfrm>
            <a:off x="1582738" y="2879725"/>
            <a:ext cx="67975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dirty="0"/>
              <a:t> Bragg scattering of free electrons, gaps</a:t>
            </a:r>
          </a:p>
          <a:p>
            <a:pPr algn="l">
              <a:buFontTx/>
              <a:buChar char="•"/>
            </a:pPr>
            <a:r>
              <a:rPr lang="en-US" altLang="en-US" dirty="0"/>
              <a:t> Effect of translational symmetry, Bloch theorem</a:t>
            </a:r>
          </a:p>
          <a:p>
            <a:pPr algn="l">
              <a:buFontTx/>
              <a:buChar char="•"/>
            </a:pPr>
            <a:r>
              <a:rPr lang="en-US" altLang="en-US" dirty="0" smtClean="0"/>
              <a:t> Reduced </a:t>
            </a:r>
            <a:r>
              <a:rPr lang="en-US" altLang="en-US" dirty="0" err="1"/>
              <a:t>Brillouin</a:t>
            </a:r>
            <a:r>
              <a:rPr lang="en-US" altLang="en-US" dirty="0"/>
              <a:t> zone, Energy bands</a:t>
            </a:r>
          </a:p>
          <a:p>
            <a:pPr algn="l">
              <a:buFontTx/>
              <a:buChar char="•"/>
            </a:pPr>
            <a:r>
              <a:rPr lang="en-US" altLang="en-US" dirty="0"/>
              <a:t> Weak potentials, perturbation theory</a:t>
            </a:r>
          </a:p>
          <a:p>
            <a:pPr algn="l">
              <a:buFontTx/>
              <a:buChar char="•"/>
            </a:pPr>
            <a:r>
              <a:rPr lang="en-US" altLang="en-US" dirty="0"/>
              <a:t> Photo emission</a:t>
            </a:r>
          </a:p>
        </p:txBody>
      </p:sp>
    </p:spTree>
    <p:extLst>
      <p:ext uri="{BB962C8B-B14F-4D97-AF65-F5344CB8AC3E}">
        <p14:creationId xmlns:p14="http://schemas.microsoft.com/office/powerpoint/2010/main" val="6420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Incorporating the </a:t>
            </a:r>
            <a:br>
              <a:rPr lang="en-US" altLang="en-US"/>
            </a:br>
            <a:r>
              <a:rPr lang="en-US" altLang="en-US"/>
              <a:t>periodic potential</a:t>
            </a:r>
          </a:p>
        </p:txBody>
      </p:sp>
      <p:grpSp>
        <p:nvGrpSpPr>
          <p:cNvPr id="233475" name="Group 3"/>
          <p:cNvGrpSpPr>
            <a:grpSpLocks/>
          </p:cNvGrpSpPr>
          <p:nvPr/>
        </p:nvGrpSpPr>
        <p:grpSpPr bwMode="auto">
          <a:xfrm>
            <a:off x="1277938" y="2365375"/>
            <a:ext cx="6454775" cy="1673225"/>
            <a:chOff x="556" y="1047"/>
            <a:chExt cx="3765" cy="859"/>
          </a:xfrm>
        </p:grpSpPr>
        <p:graphicFrame>
          <p:nvGraphicFramePr>
            <p:cNvPr id="233476" name="Object 4"/>
            <p:cNvGraphicFramePr>
              <a:graphicFrameLocks noChangeAspect="1"/>
            </p:cNvGraphicFramePr>
            <p:nvPr/>
          </p:nvGraphicFramePr>
          <p:xfrm>
            <a:off x="556" y="1395"/>
            <a:ext cx="2064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2" name="Equation" r:id="rId3" imgW="3479760" imgH="863280" progId="Equation.3">
                    <p:embed/>
                  </p:oleObj>
                </mc:Choice>
                <mc:Fallback>
                  <p:oleObj name="Equation" r:id="rId3" imgW="3479760" imgH="863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" y="1395"/>
                          <a:ext cx="2064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3477" name="Object 5"/>
            <p:cNvGraphicFramePr>
              <a:graphicFrameLocks noChangeAspect="1"/>
            </p:cNvGraphicFramePr>
            <p:nvPr/>
          </p:nvGraphicFramePr>
          <p:xfrm>
            <a:off x="556" y="1047"/>
            <a:ext cx="3765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3" name="Equation" r:id="rId5" imgW="5676840" imgH="431640" progId="Equation.3">
                    <p:embed/>
                  </p:oleObj>
                </mc:Choice>
                <mc:Fallback>
                  <p:oleObj name="Equation" r:id="rId5" imgW="56768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" y="1047"/>
                          <a:ext cx="3765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496888" y="4667250"/>
            <a:ext cx="82453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dirty="0"/>
              <a:t> Empty lattice</a:t>
            </a:r>
          </a:p>
          <a:p>
            <a:pPr algn="l">
              <a:buFontTx/>
              <a:buChar char="•"/>
            </a:pPr>
            <a:r>
              <a:rPr lang="en-US" altLang="en-US" dirty="0"/>
              <a:t> Weak potential ( nearly free electron model, perturbation )</a:t>
            </a:r>
          </a:p>
          <a:p>
            <a:pPr algn="l">
              <a:buFontTx/>
              <a:buChar char="•"/>
            </a:pPr>
            <a:r>
              <a:rPr lang="en-US" altLang="en-US" dirty="0"/>
              <a:t> Strong potential ( tight binding (LCAO) )</a:t>
            </a:r>
          </a:p>
        </p:txBody>
      </p:sp>
    </p:spTree>
    <p:extLst>
      <p:ext uri="{BB962C8B-B14F-4D97-AF65-F5344CB8AC3E}">
        <p14:creationId xmlns:p14="http://schemas.microsoft.com/office/powerpoint/2010/main" val="21885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Bragg scattering </a:t>
            </a:r>
          </a:p>
        </p:txBody>
      </p:sp>
      <p:pic>
        <p:nvPicPr>
          <p:cNvPr id="217091" name="Picture 3" descr="C:\WINDOWS\Desktop\energy_g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730375"/>
            <a:ext cx="8378825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</TotalTime>
  <Words>411</Words>
  <Application>Microsoft Office PowerPoint</Application>
  <PresentationFormat>On-screen Show (4:3)</PresentationFormat>
  <Paragraphs>98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Condensed Matter Physics I</vt:lpstr>
      <vt:lpstr>Previously</vt:lpstr>
      <vt:lpstr>Today</vt:lpstr>
      <vt:lpstr>Classical Hall effect</vt:lpstr>
      <vt:lpstr>Thermal conductivity</vt:lpstr>
      <vt:lpstr>Free electron model: failures</vt:lpstr>
      <vt:lpstr>PowerPoint Presentation</vt:lpstr>
      <vt:lpstr>Incorporating the  periodic potential</vt:lpstr>
      <vt:lpstr>Bragg scattering </vt:lpstr>
      <vt:lpstr>TRANSLATIONAL SYMMETRY</vt:lpstr>
      <vt:lpstr>Translational symmetry</vt:lpstr>
      <vt:lpstr>Bloch theorem</vt:lpstr>
      <vt:lpstr>Bloch theorem</vt:lpstr>
      <vt:lpstr>PowerPoint Presentation</vt:lpstr>
      <vt:lpstr>Electrons in a periodic potential</vt:lpstr>
      <vt:lpstr>Reduced Brillouin zone</vt:lpstr>
      <vt:lpstr>Perturbation theory</vt:lpstr>
      <vt:lpstr>Near zone boundary</vt:lpstr>
      <vt:lpstr>Band structure: Approaches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114</cp:revision>
  <dcterms:created xsi:type="dcterms:W3CDTF">2001-11-29T08:55:22Z</dcterms:created>
  <dcterms:modified xsi:type="dcterms:W3CDTF">2014-11-12T20:57:17Z</dcterms:modified>
</cp:coreProperties>
</file>