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58" r:id="rId3"/>
    <p:sldId id="278" r:id="rId4"/>
    <p:sldId id="257" r:id="rId5"/>
    <p:sldId id="276" r:id="rId6"/>
    <p:sldId id="259" r:id="rId7"/>
    <p:sldId id="260" r:id="rId8"/>
    <p:sldId id="272" r:id="rId9"/>
    <p:sldId id="262" r:id="rId10"/>
    <p:sldId id="261" r:id="rId11"/>
    <p:sldId id="277" r:id="rId12"/>
    <p:sldId id="279" r:id="rId13"/>
    <p:sldId id="263" r:id="rId14"/>
    <p:sldId id="273" r:id="rId15"/>
    <p:sldId id="266" r:id="rId16"/>
    <p:sldId id="265" r:id="rId17"/>
    <p:sldId id="268" r:id="rId18"/>
    <p:sldId id="267" r:id="rId19"/>
    <p:sldId id="264" r:id="rId20"/>
    <p:sldId id="269" r:id="rId21"/>
    <p:sldId id="280" r:id="rId22"/>
    <p:sldId id="281" r:id="rId23"/>
    <p:sldId id="270" r:id="rId24"/>
    <p:sldId id="275" r:id="rId25"/>
    <p:sldId id="274"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7" d="100"/>
          <a:sy n="67" d="100"/>
        </p:scale>
        <p:origin x="-564"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image" Target="../media/image28.wmf"/><Relationship Id="rId1" Type="http://schemas.openxmlformats.org/officeDocument/2006/relationships/image" Target="../media/image2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3C55D9B-4570-42B9-B28A-417ACEA29A26}" type="datetimeFigureOut">
              <a:rPr lang="en-AU" smtClean="0"/>
              <a:t>8/04/2015</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1ED4B23-16B3-4F9F-ABAB-D260F67FA7A4}" type="slidenum">
              <a:rPr lang="en-AU" smtClean="0"/>
              <a:t>‹#›</a:t>
            </a:fld>
            <a:endParaRPr lang="en-AU"/>
          </a:p>
        </p:txBody>
      </p:sp>
    </p:spTree>
    <p:extLst>
      <p:ext uri="{BB962C8B-B14F-4D97-AF65-F5344CB8AC3E}">
        <p14:creationId xmlns:p14="http://schemas.microsoft.com/office/powerpoint/2010/main" val="21104433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Also mention</a:t>
            </a:r>
            <a:r>
              <a:rPr lang="en-US" baseline="0" dirty="0" smtClean="0"/>
              <a:t> A3C60; MgB2; </a:t>
            </a:r>
            <a:r>
              <a:rPr lang="en-US" baseline="0" dirty="0" err="1" smtClean="0"/>
              <a:t>FeAs</a:t>
            </a:r>
            <a:endParaRPr lang="en-AU" dirty="0"/>
          </a:p>
        </p:txBody>
      </p:sp>
      <p:sp>
        <p:nvSpPr>
          <p:cNvPr id="4" name="Slide Number Placeholder 3"/>
          <p:cNvSpPr>
            <a:spLocks noGrp="1"/>
          </p:cNvSpPr>
          <p:nvPr>
            <p:ph type="sldNum" sz="quarter" idx="10"/>
          </p:nvPr>
        </p:nvSpPr>
        <p:spPr/>
        <p:txBody>
          <a:bodyPr/>
          <a:lstStyle/>
          <a:p>
            <a:fld id="{91ED4B23-16B3-4F9F-ABAB-D260F67FA7A4}" type="slidenum">
              <a:rPr lang="en-AU" smtClean="0"/>
              <a:t>9</a:t>
            </a:fld>
            <a:endParaRPr lang="en-AU"/>
          </a:p>
        </p:txBody>
      </p:sp>
    </p:spTree>
    <p:extLst>
      <p:ext uri="{BB962C8B-B14F-4D97-AF65-F5344CB8AC3E}">
        <p14:creationId xmlns:p14="http://schemas.microsoft.com/office/powerpoint/2010/main" val="35601789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Normal state: F=U-TS=U-gamma T^2</a:t>
            </a:r>
            <a:endParaRPr lang="en-AU" dirty="0"/>
          </a:p>
        </p:txBody>
      </p:sp>
      <p:sp>
        <p:nvSpPr>
          <p:cNvPr id="4" name="Slide Number Placeholder 3"/>
          <p:cNvSpPr>
            <a:spLocks noGrp="1"/>
          </p:cNvSpPr>
          <p:nvPr>
            <p:ph type="sldNum" sz="quarter" idx="10"/>
          </p:nvPr>
        </p:nvSpPr>
        <p:spPr/>
        <p:txBody>
          <a:bodyPr/>
          <a:lstStyle/>
          <a:p>
            <a:fld id="{91ED4B23-16B3-4F9F-ABAB-D260F67FA7A4}" type="slidenum">
              <a:rPr lang="en-AU" smtClean="0"/>
              <a:t>20</a:t>
            </a:fld>
            <a:endParaRPr lang="en-AU"/>
          </a:p>
        </p:txBody>
      </p:sp>
    </p:spTree>
    <p:extLst>
      <p:ext uri="{BB962C8B-B14F-4D97-AF65-F5344CB8AC3E}">
        <p14:creationId xmlns:p14="http://schemas.microsoft.com/office/powerpoint/2010/main" val="18053523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BC19DAE1-CF87-45F6-A8F3-E31ECC5DA110}" type="datetimeFigureOut">
              <a:rPr lang="en-AU" smtClean="0"/>
              <a:t>8/04/2015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3C4230F-98CA-45A9-B786-2E5E2F37D97F}" type="slidenum">
              <a:rPr lang="en-AU" smtClean="0"/>
              <a:t>‹#›</a:t>
            </a:fld>
            <a:endParaRPr lang="en-AU"/>
          </a:p>
        </p:txBody>
      </p:sp>
    </p:spTree>
    <p:extLst>
      <p:ext uri="{BB962C8B-B14F-4D97-AF65-F5344CB8AC3E}">
        <p14:creationId xmlns:p14="http://schemas.microsoft.com/office/powerpoint/2010/main" val="1033874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BC19DAE1-CF87-45F6-A8F3-E31ECC5DA110}" type="datetimeFigureOut">
              <a:rPr lang="en-AU" smtClean="0"/>
              <a:t>8/04/2015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3C4230F-98CA-45A9-B786-2E5E2F37D97F}" type="slidenum">
              <a:rPr lang="en-AU" smtClean="0"/>
              <a:t>‹#›</a:t>
            </a:fld>
            <a:endParaRPr lang="en-AU"/>
          </a:p>
        </p:txBody>
      </p:sp>
    </p:spTree>
    <p:extLst>
      <p:ext uri="{BB962C8B-B14F-4D97-AF65-F5344CB8AC3E}">
        <p14:creationId xmlns:p14="http://schemas.microsoft.com/office/powerpoint/2010/main" val="33910126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BC19DAE1-CF87-45F6-A8F3-E31ECC5DA110}" type="datetimeFigureOut">
              <a:rPr lang="en-AU" smtClean="0"/>
              <a:t>8/04/2015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3C4230F-98CA-45A9-B786-2E5E2F37D97F}" type="slidenum">
              <a:rPr lang="en-AU" smtClean="0"/>
              <a:t>‹#›</a:t>
            </a:fld>
            <a:endParaRPr lang="en-AU"/>
          </a:p>
        </p:txBody>
      </p:sp>
    </p:spTree>
    <p:extLst>
      <p:ext uri="{BB962C8B-B14F-4D97-AF65-F5344CB8AC3E}">
        <p14:creationId xmlns:p14="http://schemas.microsoft.com/office/powerpoint/2010/main" val="1704413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BC19DAE1-CF87-45F6-A8F3-E31ECC5DA110}" type="datetimeFigureOut">
              <a:rPr lang="en-AU" smtClean="0"/>
              <a:t>8/04/2015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3C4230F-98CA-45A9-B786-2E5E2F37D97F}" type="slidenum">
              <a:rPr lang="en-AU" smtClean="0"/>
              <a:t>‹#›</a:t>
            </a:fld>
            <a:endParaRPr lang="en-AU"/>
          </a:p>
        </p:txBody>
      </p:sp>
    </p:spTree>
    <p:extLst>
      <p:ext uri="{BB962C8B-B14F-4D97-AF65-F5344CB8AC3E}">
        <p14:creationId xmlns:p14="http://schemas.microsoft.com/office/powerpoint/2010/main" val="22145467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C19DAE1-CF87-45F6-A8F3-E31ECC5DA110}" type="datetimeFigureOut">
              <a:rPr lang="en-AU" smtClean="0"/>
              <a:t>8/04/2015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3C4230F-98CA-45A9-B786-2E5E2F37D97F}" type="slidenum">
              <a:rPr lang="en-AU" smtClean="0"/>
              <a:t>‹#›</a:t>
            </a:fld>
            <a:endParaRPr lang="en-AU"/>
          </a:p>
        </p:txBody>
      </p:sp>
    </p:spTree>
    <p:extLst>
      <p:ext uri="{BB962C8B-B14F-4D97-AF65-F5344CB8AC3E}">
        <p14:creationId xmlns:p14="http://schemas.microsoft.com/office/powerpoint/2010/main" val="30334018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BC19DAE1-CF87-45F6-A8F3-E31ECC5DA110}" type="datetimeFigureOut">
              <a:rPr lang="en-AU" smtClean="0"/>
              <a:t>8/04/2015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B3C4230F-98CA-45A9-B786-2E5E2F37D97F}" type="slidenum">
              <a:rPr lang="en-AU" smtClean="0"/>
              <a:t>‹#›</a:t>
            </a:fld>
            <a:endParaRPr lang="en-AU"/>
          </a:p>
        </p:txBody>
      </p:sp>
    </p:spTree>
    <p:extLst>
      <p:ext uri="{BB962C8B-B14F-4D97-AF65-F5344CB8AC3E}">
        <p14:creationId xmlns:p14="http://schemas.microsoft.com/office/powerpoint/2010/main" val="14683646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BC19DAE1-CF87-45F6-A8F3-E31ECC5DA110}" type="datetimeFigureOut">
              <a:rPr lang="en-AU" smtClean="0"/>
              <a:t>8/04/2015</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B3C4230F-98CA-45A9-B786-2E5E2F37D97F}" type="slidenum">
              <a:rPr lang="en-AU" smtClean="0"/>
              <a:t>‹#›</a:t>
            </a:fld>
            <a:endParaRPr lang="en-AU"/>
          </a:p>
        </p:txBody>
      </p:sp>
    </p:spTree>
    <p:extLst>
      <p:ext uri="{BB962C8B-B14F-4D97-AF65-F5344CB8AC3E}">
        <p14:creationId xmlns:p14="http://schemas.microsoft.com/office/powerpoint/2010/main" val="32110378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BC19DAE1-CF87-45F6-A8F3-E31ECC5DA110}" type="datetimeFigureOut">
              <a:rPr lang="en-AU" smtClean="0"/>
              <a:t>8/04/2015</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B3C4230F-98CA-45A9-B786-2E5E2F37D97F}" type="slidenum">
              <a:rPr lang="en-AU" smtClean="0"/>
              <a:t>‹#›</a:t>
            </a:fld>
            <a:endParaRPr lang="en-AU"/>
          </a:p>
        </p:txBody>
      </p:sp>
    </p:spTree>
    <p:extLst>
      <p:ext uri="{BB962C8B-B14F-4D97-AF65-F5344CB8AC3E}">
        <p14:creationId xmlns:p14="http://schemas.microsoft.com/office/powerpoint/2010/main" val="33243268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19DAE1-CF87-45F6-A8F3-E31ECC5DA110}" type="datetimeFigureOut">
              <a:rPr lang="en-AU" smtClean="0"/>
              <a:t>8/04/2015</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B3C4230F-98CA-45A9-B786-2E5E2F37D97F}" type="slidenum">
              <a:rPr lang="en-AU" smtClean="0"/>
              <a:t>‹#›</a:t>
            </a:fld>
            <a:endParaRPr lang="en-AU"/>
          </a:p>
        </p:txBody>
      </p:sp>
    </p:spTree>
    <p:extLst>
      <p:ext uri="{BB962C8B-B14F-4D97-AF65-F5344CB8AC3E}">
        <p14:creationId xmlns:p14="http://schemas.microsoft.com/office/powerpoint/2010/main" val="16875175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C19DAE1-CF87-45F6-A8F3-E31ECC5DA110}" type="datetimeFigureOut">
              <a:rPr lang="en-AU" smtClean="0"/>
              <a:t>8/04/2015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B3C4230F-98CA-45A9-B786-2E5E2F37D97F}" type="slidenum">
              <a:rPr lang="en-AU" smtClean="0"/>
              <a:t>‹#›</a:t>
            </a:fld>
            <a:endParaRPr lang="en-AU"/>
          </a:p>
        </p:txBody>
      </p:sp>
    </p:spTree>
    <p:extLst>
      <p:ext uri="{BB962C8B-B14F-4D97-AF65-F5344CB8AC3E}">
        <p14:creationId xmlns:p14="http://schemas.microsoft.com/office/powerpoint/2010/main" val="31427561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C19DAE1-CF87-45F6-A8F3-E31ECC5DA110}" type="datetimeFigureOut">
              <a:rPr lang="en-AU" smtClean="0"/>
              <a:t>8/04/2015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B3C4230F-98CA-45A9-B786-2E5E2F37D97F}" type="slidenum">
              <a:rPr lang="en-AU" smtClean="0"/>
              <a:t>‹#›</a:t>
            </a:fld>
            <a:endParaRPr lang="en-AU"/>
          </a:p>
        </p:txBody>
      </p:sp>
    </p:spTree>
    <p:extLst>
      <p:ext uri="{BB962C8B-B14F-4D97-AF65-F5344CB8AC3E}">
        <p14:creationId xmlns:p14="http://schemas.microsoft.com/office/powerpoint/2010/main" val="29158341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19DAE1-CF87-45F6-A8F3-E31ECC5DA110}" type="datetimeFigureOut">
              <a:rPr lang="en-AU" smtClean="0"/>
              <a:t>8/04/2015</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C4230F-98CA-45A9-B786-2E5E2F37D97F}" type="slidenum">
              <a:rPr lang="en-AU" smtClean="0"/>
              <a:t>‹#›</a:t>
            </a:fld>
            <a:endParaRPr lang="en-AU"/>
          </a:p>
        </p:txBody>
      </p:sp>
    </p:spTree>
    <p:extLst>
      <p:ext uri="{BB962C8B-B14F-4D97-AF65-F5344CB8AC3E}">
        <p14:creationId xmlns:p14="http://schemas.microsoft.com/office/powerpoint/2010/main" val="40234579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loosdrecht.net/" TargetMode="External"/><Relationship Id="rId2" Type="http://schemas.openxmlformats.org/officeDocument/2006/relationships/hyperlink" Target="mailto:pvl@ph2.uni-koeln.de"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gif"/><Relationship Id="rId1" Type="http://schemas.openxmlformats.org/officeDocument/2006/relationships/slideLayout" Target="../slideLayouts/slideLayout6.xml"/><Relationship Id="rId5" Type="http://schemas.openxmlformats.org/officeDocument/2006/relationships/image" Target="../media/image13.jpeg"/><Relationship Id="rId4" Type="http://schemas.openxmlformats.org/officeDocument/2006/relationships/image" Target="../media/image10.gif"/></Relationships>
</file>

<file path=ppt/slides/_rels/slide11.xml.rels><?xml version="1.0" encoding="UTF-8" standalone="yes"?>
<Relationships xmlns="http://schemas.openxmlformats.org/package/2006/relationships"><Relationship Id="rId3" Type="http://schemas.openxmlformats.org/officeDocument/2006/relationships/hyperlink" Target="http://en.wikipedia.org/wiki/Tetragonal" TargetMode="External"/><Relationship Id="rId2" Type="http://schemas.openxmlformats.org/officeDocument/2006/relationships/hyperlink" Target="http://en.wikipedia.org/wiki/Orthorhombic" TargetMode="Externa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hyperlink" Target="http://arxiv.org/find/cond-mat/1/au:+Eremets_M/0/1/0/all/0/1" TargetMode="External"/><Relationship Id="rId2" Type="http://schemas.openxmlformats.org/officeDocument/2006/relationships/hyperlink" Target="http://arxiv.org/find/cond-mat/1/au:+Drozdov_A/0/1/0/all/0/1" TargetMode="External"/><Relationship Id="rId1" Type="http://schemas.openxmlformats.org/officeDocument/2006/relationships/slideLayout" Target="../slideLayouts/slideLayout6.xml"/><Relationship Id="rId5" Type="http://schemas.openxmlformats.org/officeDocument/2006/relationships/hyperlink" Target="http://arxiv.org/abs/1412.0460" TargetMode="External"/><Relationship Id="rId4" Type="http://schemas.openxmlformats.org/officeDocument/2006/relationships/hyperlink" Target="http://arxiv.org/find/cond-mat/1/au:+Troyan_I/0/1/0/all/0/1"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gif"/><Relationship Id="rId1" Type="http://schemas.openxmlformats.org/officeDocument/2006/relationships/slideLayout" Target="../slideLayouts/slideLayout6.xml"/><Relationship Id="rId5" Type="http://schemas.openxmlformats.org/officeDocument/2006/relationships/image" Target="../media/image17.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6.xml"/><Relationship Id="rId4" Type="http://schemas.openxmlformats.org/officeDocument/2006/relationships/image" Target="../media/image22.jpeg"/></Relationships>
</file>

<file path=ppt/slides/_rels/slide16.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5.gif"/><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notesSlide" Target="../notesSlides/notesSlide2.xml"/><Relationship Id="rId7" Type="http://schemas.openxmlformats.org/officeDocument/2006/relationships/image" Target="../media/image31.png"/><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27.wmf"/><Relationship Id="rId11" Type="http://schemas.openxmlformats.org/officeDocument/2006/relationships/image" Target="../media/image29.wmf"/><Relationship Id="rId5" Type="http://schemas.openxmlformats.org/officeDocument/2006/relationships/oleObject" Target="../embeddings/oleObject1.bin"/><Relationship Id="rId10" Type="http://schemas.openxmlformats.org/officeDocument/2006/relationships/oleObject" Target="../embeddings/oleObject3.bin"/><Relationship Id="rId4" Type="http://schemas.openxmlformats.org/officeDocument/2006/relationships/image" Target="../media/image30.png"/><Relationship Id="rId9" Type="http://schemas.openxmlformats.org/officeDocument/2006/relationships/image" Target="../media/image28.wmf"/></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image" Target="../media/image34.png"/><Relationship Id="rId5" Type="http://schemas.openxmlformats.org/officeDocument/2006/relationships/image" Target="../media/image32.wmf"/><Relationship Id="rId4" Type="http://schemas.openxmlformats.org/officeDocument/2006/relationships/oleObject" Target="../embeddings/oleObject4.bin"/></Relationships>
</file>

<file path=ppt/slides/_rels/slide2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6.xml"/><Relationship Id="rId5" Type="http://schemas.openxmlformats.org/officeDocument/2006/relationships/image" Target="../media/image39.png"/><Relationship Id="rId4" Type="http://schemas.openxmlformats.org/officeDocument/2006/relationships/image" Target="../media/image38.png"/></Relationships>
</file>

<file path=ppt/slides/_rels/slide2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6.xml"/><Relationship Id="rId5" Type="http://schemas.openxmlformats.org/officeDocument/2006/relationships/image" Target="../media/image43.png"/><Relationship Id="rId4" Type="http://schemas.openxmlformats.org/officeDocument/2006/relationships/image" Target="../media/image42.png"/></Relationships>
</file>

<file path=ppt/slides/_rels/slide2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6.xml"/><Relationship Id="rId5" Type="http://schemas.openxmlformats.org/officeDocument/2006/relationships/image" Target="../media/image47.png"/><Relationship Id="rId4" Type="http://schemas.openxmlformats.org/officeDocument/2006/relationships/image" Target="../media/image4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hyperlink" Target="http://nobelprize.org/physics/laureates/1972/" TargetMode="External"/><Relationship Id="rId7" Type="http://schemas.openxmlformats.org/officeDocument/2006/relationships/image" Target="../media/image8.png"/><Relationship Id="rId2" Type="http://schemas.openxmlformats.org/officeDocument/2006/relationships/hyperlink" Target="http://nobelprize.org/physics/laureates/1913/" TargetMode="External"/><Relationship Id="rId1" Type="http://schemas.openxmlformats.org/officeDocument/2006/relationships/slideLayout" Target="../slideLayouts/slideLayout6.xml"/><Relationship Id="rId6" Type="http://schemas.openxmlformats.org/officeDocument/2006/relationships/hyperlink" Target="http://nobelprize.org/physics/laureates/2003/index.html" TargetMode="External"/><Relationship Id="rId5" Type="http://schemas.openxmlformats.org/officeDocument/2006/relationships/hyperlink" Target="http://nobelprize.org/physics/laureates/1987/" TargetMode="External"/><Relationship Id="rId4" Type="http://schemas.openxmlformats.org/officeDocument/2006/relationships/hyperlink" Target="http://nobelprize.org/physics/laureates/1973/"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52400"/>
            <a:ext cx="7772400" cy="1470025"/>
          </a:xfrm>
        </p:spPr>
        <p:txBody>
          <a:bodyPr/>
          <a:lstStyle/>
          <a:p>
            <a:r>
              <a:rPr lang="en-US" dirty="0" smtClean="0"/>
              <a:t>Condensed Matter Physics II</a:t>
            </a:r>
            <a:br>
              <a:rPr lang="en-US" dirty="0" smtClean="0"/>
            </a:br>
            <a:r>
              <a:rPr lang="en-US" dirty="0" smtClean="0"/>
              <a:t>SS 2015</a:t>
            </a:r>
            <a:endParaRPr lang="en-AU" dirty="0"/>
          </a:p>
        </p:txBody>
      </p:sp>
      <p:sp>
        <p:nvSpPr>
          <p:cNvPr id="3" name="Subtitle 2"/>
          <p:cNvSpPr>
            <a:spLocks noGrp="1"/>
          </p:cNvSpPr>
          <p:nvPr>
            <p:ph type="subTitle" idx="1"/>
          </p:nvPr>
        </p:nvSpPr>
        <p:spPr>
          <a:xfrm>
            <a:off x="1371600" y="2133600"/>
            <a:ext cx="6400800" cy="3505200"/>
          </a:xfrm>
        </p:spPr>
        <p:txBody>
          <a:bodyPr/>
          <a:lstStyle/>
          <a:p>
            <a:r>
              <a:rPr lang="en-US" dirty="0" smtClean="0"/>
              <a:t>Wednesday 9:30-12:30</a:t>
            </a:r>
          </a:p>
          <a:p>
            <a:r>
              <a:rPr lang="en-US" dirty="0" smtClean="0"/>
              <a:t>Seminar Room Physics 2</a:t>
            </a:r>
          </a:p>
          <a:p>
            <a:endParaRPr lang="en-US" dirty="0" smtClean="0"/>
          </a:p>
          <a:p>
            <a:r>
              <a:rPr lang="en-US" dirty="0" smtClean="0"/>
              <a:t>Prof. Paul H.M. van Loosdrecht</a:t>
            </a:r>
          </a:p>
          <a:p>
            <a:r>
              <a:rPr lang="en-US" dirty="0" smtClean="0">
                <a:hlinkClick r:id="rId2"/>
              </a:rPr>
              <a:t>pvl@ph2.uni-koeln.de</a:t>
            </a:r>
            <a:endParaRPr lang="en-US" dirty="0" smtClean="0"/>
          </a:p>
          <a:p>
            <a:r>
              <a:rPr lang="en-US" dirty="0" smtClean="0">
                <a:hlinkClick r:id="rId3"/>
              </a:rPr>
              <a:t>www.loosdrecht.net</a:t>
            </a:r>
            <a:endParaRPr lang="en-US" dirty="0" smtClean="0"/>
          </a:p>
          <a:p>
            <a:endParaRPr lang="en-AU" dirty="0"/>
          </a:p>
        </p:txBody>
      </p:sp>
    </p:spTree>
    <p:extLst>
      <p:ext uri="{BB962C8B-B14F-4D97-AF65-F5344CB8AC3E}">
        <p14:creationId xmlns:p14="http://schemas.microsoft.com/office/powerpoint/2010/main" val="11449192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High temperature superconductivity</a:t>
            </a:r>
            <a:endParaRPr lang="en-AU" dirty="0"/>
          </a:p>
        </p:txBody>
      </p:sp>
      <p:pic>
        <p:nvPicPr>
          <p:cNvPr id="6146" name="Picture 2" descr="http://spot.colorado.edu/~dessau/CuOStructur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800349"/>
            <a:ext cx="5410200" cy="405765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52522" r="23110"/>
          <a:stretch/>
        </p:blipFill>
        <p:spPr bwMode="auto">
          <a:xfrm>
            <a:off x="25820" y="1722038"/>
            <a:ext cx="4548069" cy="12803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t="4087" r="60650" b="82742"/>
          <a:stretch/>
        </p:blipFill>
        <p:spPr bwMode="auto">
          <a:xfrm>
            <a:off x="152400" y="1410645"/>
            <a:ext cx="2327564" cy="3551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descr="http://upload.wikimedia.org/wikipedia/commons/2/2b/Sc_history.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1295400"/>
            <a:ext cx="4034040" cy="2823829"/>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www.leifiphysik.de/sites/default/files/medien/bednorz_temputeilchen_au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9800" y="4495800"/>
            <a:ext cx="2190750" cy="1571626"/>
          </a:xfrm>
          <a:prstGeom prst="rect">
            <a:avLst/>
          </a:prstGeom>
          <a:noFill/>
          <a:extLst>
            <a:ext uri="{909E8E84-426E-40DD-AFC4-6F175D3DCCD1}">
              <a14:hiddenFill xmlns:a14="http://schemas.microsoft.com/office/drawing/2010/main">
                <a:solidFill>
                  <a:srgbClr val="FFFFFF"/>
                </a:solidFill>
              </a14:hiddenFill>
            </a:ext>
          </a:extLst>
        </p:spPr>
      </p:pic>
      <p:sp>
        <p:nvSpPr>
          <p:cNvPr id="8" name="Oval 7"/>
          <p:cNvSpPr/>
          <p:nvPr/>
        </p:nvSpPr>
        <p:spPr>
          <a:xfrm rot="-3000000">
            <a:off x="5937307" y="1593015"/>
            <a:ext cx="2101536" cy="1162475"/>
          </a:xfrm>
          <a:prstGeom prst="ellipse">
            <a:avLst/>
          </a:prstGeom>
          <a:solidFill>
            <a:schemeClr val="tx2">
              <a:lumMod val="75000"/>
              <a:alpha val="31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27288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 Tc superconductors</a:t>
            </a:r>
            <a:endParaRPr lang="en-AU" dirty="0"/>
          </a:p>
        </p:txBody>
      </p:sp>
      <p:graphicFrame>
        <p:nvGraphicFramePr>
          <p:cNvPr id="3" name="Table 2"/>
          <p:cNvGraphicFramePr>
            <a:graphicFrameLocks noGrp="1"/>
          </p:cNvGraphicFramePr>
          <p:nvPr>
            <p:extLst>
              <p:ext uri="{D42A27DB-BD31-4B8C-83A1-F6EECF244321}">
                <p14:modId xmlns:p14="http://schemas.microsoft.com/office/powerpoint/2010/main" val="2375142940"/>
              </p:ext>
            </p:extLst>
          </p:nvPr>
        </p:nvGraphicFramePr>
        <p:xfrm>
          <a:off x="1066800" y="1676400"/>
          <a:ext cx="6593235" cy="4544043"/>
        </p:xfrm>
        <a:graphic>
          <a:graphicData uri="http://schemas.openxmlformats.org/drawingml/2006/table">
            <a:tbl>
              <a:tblPr/>
              <a:tblGrid>
                <a:gridCol w="1318647"/>
                <a:gridCol w="1318647"/>
                <a:gridCol w="1318647"/>
                <a:gridCol w="1318647"/>
                <a:gridCol w="1318647"/>
              </a:tblGrid>
              <a:tr h="495027">
                <a:tc gridSpan="5">
                  <a:txBody>
                    <a:bodyPr/>
                    <a:lstStyle/>
                    <a:p>
                      <a:r>
                        <a:rPr lang="en-AU" sz="1400" dirty="0"/>
                        <a:t>Critical temperature (Tc), crystal structure and lattice constants of some high-Tc superconductors</a:t>
                      </a:r>
                    </a:p>
                  </a:txBody>
                  <a:tcPr marL="70718" marR="70718" marT="35359" marB="3535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r>
              <a:tr h="707182">
                <a:tc>
                  <a:txBody>
                    <a:bodyPr/>
                    <a:lstStyle/>
                    <a:p>
                      <a:r>
                        <a:rPr lang="en-AU" sz="1400" dirty="0">
                          <a:effectLst/>
                        </a:rPr>
                        <a:t>Formula</a:t>
                      </a:r>
                    </a:p>
                  </a:txBody>
                  <a:tcPr marL="70718" marR="70718" marT="35359" marB="35359"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en-AU" sz="1400" dirty="0">
                          <a:effectLst/>
                        </a:rPr>
                        <a:t>Notation</a:t>
                      </a:r>
                    </a:p>
                  </a:txBody>
                  <a:tcPr marL="70718" marR="70718" marT="35359" marB="35359"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r>
                        <a:rPr lang="en-AU" sz="1400" i="1" dirty="0">
                          <a:effectLst/>
                        </a:rPr>
                        <a:t>T</a:t>
                      </a:r>
                      <a:r>
                        <a:rPr lang="en-AU" sz="1400" baseline="-25000" dirty="0">
                          <a:effectLst/>
                        </a:rPr>
                        <a:t>c</a:t>
                      </a:r>
                      <a:r>
                        <a:rPr lang="en-AU" sz="1400" dirty="0">
                          <a:effectLst/>
                        </a:rPr>
                        <a:t> (K)</a:t>
                      </a:r>
                    </a:p>
                  </a:txBody>
                  <a:tcPr marL="70718" marR="70718" marT="35359" marB="35359"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en-AU" sz="1400" dirty="0">
                          <a:effectLst/>
                        </a:rPr>
                        <a:t>No. of Cu-O planes</a:t>
                      </a:r>
                      <a:br>
                        <a:rPr lang="en-AU" sz="1400" dirty="0">
                          <a:effectLst/>
                        </a:rPr>
                      </a:br>
                      <a:r>
                        <a:rPr lang="en-AU" sz="1400" dirty="0">
                          <a:effectLst/>
                        </a:rPr>
                        <a:t>in unit cell</a:t>
                      </a:r>
                    </a:p>
                  </a:txBody>
                  <a:tcPr marL="70718" marR="70718" marT="35359" marB="35359"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r>
                        <a:rPr lang="en-AU" sz="1400" dirty="0">
                          <a:effectLst/>
                        </a:rPr>
                        <a:t>Crystal structure</a:t>
                      </a:r>
                    </a:p>
                  </a:txBody>
                  <a:tcPr marL="70718" marR="70718" marT="35359" marB="35359"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282873">
                <a:tc>
                  <a:txBody>
                    <a:bodyPr/>
                    <a:lstStyle/>
                    <a:p>
                      <a:r>
                        <a:rPr lang="en-AU" sz="1400" dirty="0">
                          <a:effectLst/>
                        </a:rPr>
                        <a:t>YBa</a:t>
                      </a:r>
                      <a:r>
                        <a:rPr lang="en-AU" sz="1400" baseline="-25000" dirty="0">
                          <a:effectLst/>
                        </a:rPr>
                        <a:t>2</a:t>
                      </a:r>
                      <a:r>
                        <a:rPr lang="en-AU" sz="1400" dirty="0">
                          <a:effectLst/>
                        </a:rPr>
                        <a:t>Cu</a:t>
                      </a:r>
                      <a:r>
                        <a:rPr lang="en-AU" sz="1400" baseline="-25000" dirty="0">
                          <a:effectLst/>
                        </a:rPr>
                        <a:t>3</a:t>
                      </a:r>
                      <a:r>
                        <a:rPr lang="en-AU" sz="1400" dirty="0">
                          <a:effectLst/>
                        </a:rPr>
                        <a:t>O</a:t>
                      </a:r>
                      <a:r>
                        <a:rPr lang="en-AU" sz="1400" baseline="-25000" dirty="0">
                          <a:effectLst/>
                        </a:rPr>
                        <a:t>7</a:t>
                      </a:r>
                      <a:endParaRPr lang="en-AU" sz="1400" dirty="0">
                        <a:effectLst/>
                      </a:endParaRPr>
                    </a:p>
                  </a:txBody>
                  <a:tcPr marL="70718" marR="70718" marT="35359" marB="35359"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tcPr>
                </a:tc>
                <a:tc>
                  <a:txBody>
                    <a:bodyPr/>
                    <a:lstStyle/>
                    <a:p>
                      <a:r>
                        <a:rPr lang="en-AU" sz="1400"/>
                        <a:t>123</a:t>
                      </a:r>
                    </a:p>
                  </a:txBody>
                  <a:tcPr marL="70718" marR="70718" marT="35359" marB="35359" anchor="ctr">
                    <a:lnL>
                      <a:noFill/>
                    </a:lnL>
                    <a:lnR>
                      <a:noFill/>
                    </a:lnR>
                    <a:lnT w="12700" cap="flat" cmpd="sng" algn="ctr">
                      <a:solidFill>
                        <a:schemeClr val="tx1"/>
                      </a:solidFill>
                      <a:prstDash val="solid"/>
                      <a:round/>
                      <a:headEnd type="none" w="med" len="med"/>
                      <a:tailEnd type="none" w="med" len="med"/>
                    </a:lnT>
                    <a:lnB>
                      <a:noFill/>
                    </a:lnB>
                  </a:tcPr>
                </a:tc>
                <a:tc>
                  <a:txBody>
                    <a:bodyPr/>
                    <a:lstStyle/>
                    <a:p>
                      <a:r>
                        <a:rPr lang="en-AU" sz="1400"/>
                        <a:t>92</a:t>
                      </a:r>
                    </a:p>
                  </a:txBody>
                  <a:tcPr marL="70718" marR="70718" marT="35359" marB="35359" anchor="ctr">
                    <a:lnL>
                      <a:noFill/>
                    </a:lnL>
                    <a:lnR>
                      <a:noFill/>
                    </a:lnR>
                    <a:lnT w="12700" cap="flat" cmpd="sng" algn="ctr">
                      <a:solidFill>
                        <a:schemeClr val="tx1"/>
                      </a:solidFill>
                      <a:prstDash val="solid"/>
                      <a:round/>
                      <a:headEnd type="none" w="med" len="med"/>
                      <a:tailEnd type="none" w="med" len="med"/>
                    </a:lnT>
                    <a:lnB>
                      <a:noFill/>
                    </a:lnB>
                  </a:tcPr>
                </a:tc>
                <a:tc>
                  <a:txBody>
                    <a:bodyPr/>
                    <a:lstStyle/>
                    <a:p>
                      <a:r>
                        <a:rPr lang="en-AU" sz="1400" dirty="0"/>
                        <a:t>2</a:t>
                      </a:r>
                    </a:p>
                  </a:txBody>
                  <a:tcPr marL="70718" marR="70718" marT="35359" marB="35359" anchor="ctr">
                    <a:lnL>
                      <a:noFill/>
                    </a:lnL>
                    <a:lnR>
                      <a:noFill/>
                    </a:lnR>
                    <a:lnT w="12700" cap="flat" cmpd="sng" algn="ctr">
                      <a:solidFill>
                        <a:schemeClr val="tx1"/>
                      </a:solidFill>
                      <a:prstDash val="solid"/>
                      <a:round/>
                      <a:headEnd type="none" w="med" len="med"/>
                      <a:tailEnd type="none" w="med" len="med"/>
                    </a:lnT>
                    <a:lnB>
                      <a:noFill/>
                    </a:lnB>
                  </a:tcPr>
                </a:tc>
                <a:tc>
                  <a:txBody>
                    <a:bodyPr/>
                    <a:lstStyle/>
                    <a:p>
                      <a:r>
                        <a:rPr lang="en-AU" sz="1400" dirty="0">
                          <a:hlinkClick r:id="rId2" tooltip="Orthorhombic"/>
                        </a:rPr>
                        <a:t>Orthorhombic</a:t>
                      </a:r>
                      <a:endParaRPr lang="en-AU" sz="1400" dirty="0"/>
                    </a:p>
                  </a:txBody>
                  <a:tcPr marL="70718" marR="70718" marT="35359" marB="35359"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r>
              <a:tr h="282873">
                <a:tc>
                  <a:txBody>
                    <a:bodyPr/>
                    <a:lstStyle/>
                    <a:p>
                      <a:r>
                        <a:rPr lang="en-AU" sz="1400"/>
                        <a:t>Bi</a:t>
                      </a:r>
                      <a:r>
                        <a:rPr lang="en-AU" sz="1400" baseline="-25000"/>
                        <a:t>2</a:t>
                      </a:r>
                      <a:r>
                        <a:rPr lang="en-AU" sz="1400"/>
                        <a:t>Sr</a:t>
                      </a:r>
                      <a:r>
                        <a:rPr lang="en-AU" sz="1400" baseline="-25000"/>
                        <a:t>2</a:t>
                      </a:r>
                      <a:r>
                        <a:rPr lang="en-AU" sz="1400"/>
                        <a:t>CuO</a:t>
                      </a:r>
                      <a:r>
                        <a:rPr lang="en-AU" sz="1400" baseline="-25000"/>
                        <a:t>6</a:t>
                      </a:r>
                      <a:endParaRPr lang="en-AU" sz="1400"/>
                    </a:p>
                  </a:txBody>
                  <a:tcPr marL="70718" marR="70718" marT="35359" marB="35359" anchor="ctr">
                    <a:lnL w="12700" cap="flat" cmpd="sng" algn="ctr">
                      <a:solidFill>
                        <a:schemeClr val="tx1"/>
                      </a:solidFill>
                      <a:prstDash val="solid"/>
                      <a:round/>
                      <a:headEnd type="none" w="med" len="med"/>
                      <a:tailEnd type="none" w="med" len="med"/>
                    </a:lnL>
                    <a:lnR>
                      <a:noFill/>
                    </a:lnR>
                    <a:lnT>
                      <a:noFill/>
                    </a:lnT>
                    <a:lnB>
                      <a:noFill/>
                    </a:lnB>
                  </a:tcPr>
                </a:tc>
                <a:tc>
                  <a:txBody>
                    <a:bodyPr/>
                    <a:lstStyle/>
                    <a:p>
                      <a:r>
                        <a:rPr lang="en-AU" sz="1400"/>
                        <a:t>Bi-2201</a:t>
                      </a:r>
                    </a:p>
                  </a:txBody>
                  <a:tcPr marL="70718" marR="70718" marT="35359" marB="35359" anchor="ctr">
                    <a:lnL>
                      <a:noFill/>
                    </a:lnL>
                    <a:lnR>
                      <a:noFill/>
                    </a:lnR>
                    <a:lnT>
                      <a:noFill/>
                    </a:lnT>
                    <a:lnB>
                      <a:noFill/>
                    </a:lnB>
                  </a:tcPr>
                </a:tc>
                <a:tc>
                  <a:txBody>
                    <a:bodyPr/>
                    <a:lstStyle/>
                    <a:p>
                      <a:r>
                        <a:rPr lang="en-AU" sz="1400"/>
                        <a:t>20</a:t>
                      </a:r>
                    </a:p>
                  </a:txBody>
                  <a:tcPr marL="70718" marR="70718" marT="35359" marB="35359" anchor="ctr">
                    <a:lnL>
                      <a:noFill/>
                    </a:lnL>
                    <a:lnR>
                      <a:noFill/>
                    </a:lnR>
                    <a:lnT>
                      <a:noFill/>
                    </a:lnT>
                    <a:lnB>
                      <a:noFill/>
                    </a:lnB>
                  </a:tcPr>
                </a:tc>
                <a:tc>
                  <a:txBody>
                    <a:bodyPr/>
                    <a:lstStyle/>
                    <a:p>
                      <a:r>
                        <a:rPr lang="en-AU" sz="1400"/>
                        <a:t>1</a:t>
                      </a:r>
                    </a:p>
                  </a:txBody>
                  <a:tcPr marL="70718" marR="70718" marT="35359" marB="35359" anchor="ctr">
                    <a:lnL>
                      <a:noFill/>
                    </a:lnL>
                    <a:lnR>
                      <a:noFill/>
                    </a:lnR>
                    <a:lnT>
                      <a:noFill/>
                    </a:lnT>
                    <a:lnB>
                      <a:noFill/>
                    </a:lnB>
                  </a:tcPr>
                </a:tc>
                <a:tc>
                  <a:txBody>
                    <a:bodyPr/>
                    <a:lstStyle/>
                    <a:p>
                      <a:r>
                        <a:rPr lang="en-AU" sz="1400">
                          <a:hlinkClick r:id="rId3" tooltip="Tetragonal"/>
                        </a:rPr>
                        <a:t>Tetragonal</a:t>
                      </a:r>
                      <a:endParaRPr lang="en-AU" sz="1400"/>
                    </a:p>
                  </a:txBody>
                  <a:tcPr marL="70718" marR="70718" marT="35359" marB="35359" anchor="ctr">
                    <a:lnL>
                      <a:noFill/>
                    </a:lnL>
                    <a:lnR w="12700" cap="flat" cmpd="sng" algn="ctr">
                      <a:solidFill>
                        <a:schemeClr val="tx1"/>
                      </a:solidFill>
                      <a:prstDash val="solid"/>
                      <a:round/>
                      <a:headEnd type="none" w="med" len="med"/>
                      <a:tailEnd type="none" w="med" len="med"/>
                    </a:lnR>
                    <a:lnT>
                      <a:noFill/>
                    </a:lnT>
                    <a:lnB>
                      <a:noFill/>
                    </a:lnB>
                  </a:tcPr>
                </a:tc>
              </a:tr>
              <a:tr h="282873">
                <a:tc>
                  <a:txBody>
                    <a:bodyPr/>
                    <a:lstStyle/>
                    <a:p>
                      <a:r>
                        <a:rPr lang="en-AU" sz="1400" dirty="0"/>
                        <a:t>Bi</a:t>
                      </a:r>
                      <a:r>
                        <a:rPr lang="en-AU" sz="1400" baseline="-25000" dirty="0"/>
                        <a:t>2</a:t>
                      </a:r>
                      <a:r>
                        <a:rPr lang="en-AU" sz="1400" dirty="0"/>
                        <a:t>Sr</a:t>
                      </a:r>
                      <a:r>
                        <a:rPr lang="en-AU" sz="1400" baseline="-25000" dirty="0"/>
                        <a:t>2</a:t>
                      </a:r>
                      <a:r>
                        <a:rPr lang="en-AU" sz="1400" dirty="0"/>
                        <a:t>CaCu</a:t>
                      </a:r>
                      <a:r>
                        <a:rPr lang="en-AU" sz="1400" baseline="-25000" dirty="0"/>
                        <a:t>2</a:t>
                      </a:r>
                      <a:r>
                        <a:rPr lang="en-AU" sz="1400" dirty="0"/>
                        <a:t>O</a:t>
                      </a:r>
                      <a:r>
                        <a:rPr lang="en-AU" sz="1400" baseline="-25000" dirty="0"/>
                        <a:t>8</a:t>
                      </a:r>
                      <a:endParaRPr lang="en-AU" sz="1400" dirty="0"/>
                    </a:p>
                  </a:txBody>
                  <a:tcPr marL="70718" marR="70718" marT="35359" marB="35359" anchor="ctr">
                    <a:lnL w="12700" cap="flat" cmpd="sng" algn="ctr">
                      <a:solidFill>
                        <a:schemeClr val="tx1"/>
                      </a:solidFill>
                      <a:prstDash val="solid"/>
                      <a:round/>
                      <a:headEnd type="none" w="med" len="med"/>
                      <a:tailEnd type="none" w="med" len="med"/>
                    </a:lnL>
                    <a:lnR>
                      <a:noFill/>
                    </a:lnR>
                    <a:lnT>
                      <a:noFill/>
                    </a:lnT>
                    <a:lnB>
                      <a:noFill/>
                    </a:lnB>
                  </a:tcPr>
                </a:tc>
                <a:tc>
                  <a:txBody>
                    <a:bodyPr/>
                    <a:lstStyle/>
                    <a:p>
                      <a:r>
                        <a:rPr lang="en-AU" sz="1400"/>
                        <a:t>Bi-2212</a:t>
                      </a:r>
                    </a:p>
                  </a:txBody>
                  <a:tcPr marL="70718" marR="70718" marT="35359" marB="35359" anchor="ctr">
                    <a:lnL>
                      <a:noFill/>
                    </a:lnL>
                    <a:lnR>
                      <a:noFill/>
                    </a:lnR>
                    <a:lnT>
                      <a:noFill/>
                    </a:lnT>
                    <a:lnB>
                      <a:noFill/>
                    </a:lnB>
                  </a:tcPr>
                </a:tc>
                <a:tc>
                  <a:txBody>
                    <a:bodyPr/>
                    <a:lstStyle/>
                    <a:p>
                      <a:r>
                        <a:rPr lang="en-AU" sz="1400"/>
                        <a:t>85</a:t>
                      </a:r>
                    </a:p>
                  </a:txBody>
                  <a:tcPr marL="70718" marR="70718" marT="35359" marB="35359" anchor="ctr">
                    <a:lnL>
                      <a:noFill/>
                    </a:lnL>
                    <a:lnR>
                      <a:noFill/>
                    </a:lnR>
                    <a:lnT>
                      <a:noFill/>
                    </a:lnT>
                    <a:lnB>
                      <a:noFill/>
                    </a:lnB>
                  </a:tcPr>
                </a:tc>
                <a:tc>
                  <a:txBody>
                    <a:bodyPr/>
                    <a:lstStyle/>
                    <a:p>
                      <a:r>
                        <a:rPr lang="en-AU" sz="1400"/>
                        <a:t>2</a:t>
                      </a:r>
                    </a:p>
                  </a:txBody>
                  <a:tcPr marL="70718" marR="70718" marT="35359" marB="35359" anchor="ctr">
                    <a:lnL>
                      <a:noFill/>
                    </a:lnL>
                    <a:lnR>
                      <a:noFill/>
                    </a:lnR>
                    <a:lnT>
                      <a:noFill/>
                    </a:lnT>
                    <a:lnB>
                      <a:noFill/>
                    </a:lnB>
                  </a:tcPr>
                </a:tc>
                <a:tc>
                  <a:txBody>
                    <a:bodyPr/>
                    <a:lstStyle/>
                    <a:p>
                      <a:r>
                        <a:rPr lang="en-AU" sz="1400"/>
                        <a:t>Tetragonal</a:t>
                      </a:r>
                    </a:p>
                  </a:txBody>
                  <a:tcPr marL="70718" marR="70718" marT="35359" marB="35359" anchor="ctr">
                    <a:lnL>
                      <a:noFill/>
                    </a:lnL>
                    <a:lnR w="12700" cap="flat" cmpd="sng" algn="ctr">
                      <a:solidFill>
                        <a:schemeClr val="tx1"/>
                      </a:solidFill>
                      <a:prstDash val="solid"/>
                      <a:round/>
                      <a:headEnd type="none" w="med" len="med"/>
                      <a:tailEnd type="none" w="med" len="med"/>
                    </a:lnR>
                    <a:lnT>
                      <a:noFill/>
                    </a:lnT>
                    <a:lnB>
                      <a:noFill/>
                    </a:lnB>
                  </a:tcPr>
                </a:tc>
              </a:tr>
              <a:tr h="282873">
                <a:tc>
                  <a:txBody>
                    <a:bodyPr/>
                    <a:lstStyle/>
                    <a:p>
                      <a:r>
                        <a:rPr lang="en-AU" sz="1400" dirty="0"/>
                        <a:t>Bi</a:t>
                      </a:r>
                      <a:r>
                        <a:rPr lang="en-AU" sz="1400" baseline="-25000" dirty="0"/>
                        <a:t>2</a:t>
                      </a:r>
                      <a:r>
                        <a:rPr lang="en-AU" sz="1400" dirty="0"/>
                        <a:t>Sr</a:t>
                      </a:r>
                      <a:r>
                        <a:rPr lang="en-AU" sz="1400" baseline="-25000" dirty="0"/>
                        <a:t>2</a:t>
                      </a:r>
                      <a:r>
                        <a:rPr lang="en-AU" sz="1400" dirty="0"/>
                        <a:t>Ca</a:t>
                      </a:r>
                      <a:r>
                        <a:rPr lang="en-AU" sz="1400" baseline="-25000" dirty="0"/>
                        <a:t>2</a:t>
                      </a:r>
                      <a:r>
                        <a:rPr lang="en-AU" sz="1400" dirty="0"/>
                        <a:t>Cu</a:t>
                      </a:r>
                      <a:r>
                        <a:rPr lang="en-AU" sz="1400" baseline="-25000" dirty="0"/>
                        <a:t>3</a:t>
                      </a:r>
                      <a:r>
                        <a:rPr lang="en-AU" sz="1400" dirty="0"/>
                        <a:t>O</a:t>
                      </a:r>
                      <a:r>
                        <a:rPr lang="en-AU" sz="1400" baseline="-25000" dirty="0"/>
                        <a:t>6</a:t>
                      </a:r>
                      <a:endParaRPr lang="en-AU" sz="1400" dirty="0"/>
                    </a:p>
                  </a:txBody>
                  <a:tcPr marL="70718" marR="70718" marT="35359" marB="35359" anchor="ctr">
                    <a:lnL w="12700" cap="flat" cmpd="sng" algn="ctr">
                      <a:solidFill>
                        <a:schemeClr val="tx1"/>
                      </a:solidFill>
                      <a:prstDash val="solid"/>
                      <a:round/>
                      <a:headEnd type="none" w="med" len="med"/>
                      <a:tailEnd type="none" w="med" len="med"/>
                    </a:lnL>
                    <a:lnR>
                      <a:noFill/>
                    </a:lnR>
                    <a:lnT>
                      <a:noFill/>
                    </a:lnT>
                    <a:lnB>
                      <a:noFill/>
                    </a:lnB>
                  </a:tcPr>
                </a:tc>
                <a:tc>
                  <a:txBody>
                    <a:bodyPr/>
                    <a:lstStyle/>
                    <a:p>
                      <a:r>
                        <a:rPr lang="en-AU" sz="1400"/>
                        <a:t>Bi-2223</a:t>
                      </a:r>
                    </a:p>
                  </a:txBody>
                  <a:tcPr marL="70718" marR="70718" marT="35359" marB="35359" anchor="ctr">
                    <a:lnL>
                      <a:noFill/>
                    </a:lnL>
                    <a:lnR>
                      <a:noFill/>
                    </a:lnR>
                    <a:lnT>
                      <a:noFill/>
                    </a:lnT>
                    <a:lnB>
                      <a:noFill/>
                    </a:lnB>
                  </a:tcPr>
                </a:tc>
                <a:tc>
                  <a:txBody>
                    <a:bodyPr/>
                    <a:lstStyle/>
                    <a:p>
                      <a:r>
                        <a:rPr lang="en-AU" sz="1400"/>
                        <a:t>110</a:t>
                      </a:r>
                    </a:p>
                  </a:txBody>
                  <a:tcPr marL="70718" marR="70718" marT="35359" marB="35359" anchor="ctr">
                    <a:lnL>
                      <a:noFill/>
                    </a:lnL>
                    <a:lnR>
                      <a:noFill/>
                    </a:lnR>
                    <a:lnT>
                      <a:noFill/>
                    </a:lnT>
                    <a:lnB>
                      <a:noFill/>
                    </a:lnB>
                  </a:tcPr>
                </a:tc>
                <a:tc>
                  <a:txBody>
                    <a:bodyPr/>
                    <a:lstStyle/>
                    <a:p>
                      <a:r>
                        <a:rPr lang="en-AU" sz="1400"/>
                        <a:t>3</a:t>
                      </a:r>
                    </a:p>
                  </a:txBody>
                  <a:tcPr marL="70718" marR="70718" marT="35359" marB="35359" anchor="ctr">
                    <a:lnL>
                      <a:noFill/>
                    </a:lnL>
                    <a:lnR>
                      <a:noFill/>
                    </a:lnR>
                    <a:lnT>
                      <a:noFill/>
                    </a:lnT>
                    <a:lnB>
                      <a:noFill/>
                    </a:lnB>
                  </a:tcPr>
                </a:tc>
                <a:tc>
                  <a:txBody>
                    <a:bodyPr/>
                    <a:lstStyle/>
                    <a:p>
                      <a:r>
                        <a:rPr lang="en-AU" sz="1400"/>
                        <a:t>Tetragonal</a:t>
                      </a:r>
                    </a:p>
                  </a:txBody>
                  <a:tcPr marL="70718" marR="70718" marT="35359" marB="35359" anchor="ctr">
                    <a:lnL>
                      <a:noFill/>
                    </a:lnL>
                    <a:lnR w="12700" cap="flat" cmpd="sng" algn="ctr">
                      <a:solidFill>
                        <a:schemeClr val="tx1"/>
                      </a:solidFill>
                      <a:prstDash val="solid"/>
                      <a:round/>
                      <a:headEnd type="none" w="med" len="med"/>
                      <a:tailEnd type="none" w="med" len="med"/>
                    </a:lnR>
                    <a:lnT>
                      <a:noFill/>
                    </a:lnT>
                    <a:lnB>
                      <a:noFill/>
                    </a:lnB>
                  </a:tcPr>
                </a:tc>
              </a:tr>
              <a:tr h="282873">
                <a:tc>
                  <a:txBody>
                    <a:bodyPr/>
                    <a:lstStyle/>
                    <a:p>
                      <a:r>
                        <a:rPr lang="en-AU" sz="1400"/>
                        <a:t>Tl</a:t>
                      </a:r>
                      <a:r>
                        <a:rPr lang="en-AU" sz="1400" baseline="-25000"/>
                        <a:t>2</a:t>
                      </a:r>
                      <a:r>
                        <a:rPr lang="en-AU" sz="1400"/>
                        <a:t>Ba</a:t>
                      </a:r>
                      <a:r>
                        <a:rPr lang="en-AU" sz="1400" baseline="-25000"/>
                        <a:t>2</a:t>
                      </a:r>
                      <a:r>
                        <a:rPr lang="en-AU" sz="1400"/>
                        <a:t>CuO</a:t>
                      </a:r>
                      <a:r>
                        <a:rPr lang="en-AU" sz="1400" baseline="-25000"/>
                        <a:t>6</a:t>
                      </a:r>
                      <a:endParaRPr lang="en-AU" sz="1400"/>
                    </a:p>
                  </a:txBody>
                  <a:tcPr marL="70718" marR="70718" marT="35359" marB="35359" anchor="ctr">
                    <a:lnL w="12700" cap="flat" cmpd="sng" algn="ctr">
                      <a:solidFill>
                        <a:schemeClr val="tx1"/>
                      </a:solidFill>
                      <a:prstDash val="solid"/>
                      <a:round/>
                      <a:headEnd type="none" w="med" len="med"/>
                      <a:tailEnd type="none" w="med" len="med"/>
                    </a:lnL>
                    <a:lnR>
                      <a:noFill/>
                    </a:lnR>
                    <a:lnT>
                      <a:noFill/>
                    </a:lnT>
                    <a:lnB>
                      <a:noFill/>
                    </a:lnB>
                  </a:tcPr>
                </a:tc>
                <a:tc>
                  <a:txBody>
                    <a:bodyPr/>
                    <a:lstStyle/>
                    <a:p>
                      <a:r>
                        <a:rPr lang="en-AU" sz="1400"/>
                        <a:t>Tl-2201</a:t>
                      </a:r>
                    </a:p>
                  </a:txBody>
                  <a:tcPr marL="70718" marR="70718" marT="35359" marB="35359" anchor="ctr">
                    <a:lnL>
                      <a:noFill/>
                    </a:lnL>
                    <a:lnR>
                      <a:noFill/>
                    </a:lnR>
                    <a:lnT>
                      <a:noFill/>
                    </a:lnT>
                    <a:lnB>
                      <a:noFill/>
                    </a:lnB>
                  </a:tcPr>
                </a:tc>
                <a:tc>
                  <a:txBody>
                    <a:bodyPr/>
                    <a:lstStyle/>
                    <a:p>
                      <a:r>
                        <a:rPr lang="en-AU" sz="1400"/>
                        <a:t>80</a:t>
                      </a:r>
                    </a:p>
                  </a:txBody>
                  <a:tcPr marL="70718" marR="70718" marT="35359" marB="35359" anchor="ctr">
                    <a:lnL>
                      <a:noFill/>
                    </a:lnL>
                    <a:lnR>
                      <a:noFill/>
                    </a:lnR>
                    <a:lnT>
                      <a:noFill/>
                    </a:lnT>
                    <a:lnB>
                      <a:noFill/>
                    </a:lnB>
                  </a:tcPr>
                </a:tc>
                <a:tc>
                  <a:txBody>
                    <a:bodyPr/>
                    <a:lstStyle/>
                    <a:p>
                      <a:r>
                        <a:rPr lang="en-AU" sz="1400"/>
                        <a:t>1</a:t>
                      </a:r>
                    </a:p>
                  </a:txBody>
                  <a:tcPr marL="70718" marR="70718" marT="35359" marB="35359" anchor="ctr">
                    <a:lnL>
                      <a:noFill/>
                    </a:lnL>
                    <a:lnR>
                      <a:noFill/>
                    </a:lnR>
                    <a:lnT>
                      <a:noFill/>
                    </a:lnT>
                    <a:lnB>
                      <a:noFill/>
                    </a:lnB>
                  </a:tcPr>
                </a:tc>
                <a:tc>
                  <a:txBody>
                    <a:bodyPr/>
                    <a:lstStyle/>
                    <a:p>
                      <a:r>
                        <a:rPr lang="en-AU" sz="1400"/>
                        <a:t>Tetragonal</a:t>
                      </a:r>
                    </a:p>
                  </a:txBody>
                  <a:tcPr marL="70718" marR="70718" marT="35359" marB="35359" anchor="ctr">
                    <a:lnL>
                      <a:noFill/>
                    </a:lnL>
                    <a:lnR w="12700" cap="flat" cmpd="sng" algn="ctr">
                      <a:solidFill>
                        <a:schemeClr val="tx1"/>
                      </a:solidFill>
                      <a:prstDash val="solid"/>
                      <a:round/>
                      <a:headEnd type="none" w="med" len="med"/>
                      <a:tailEnd type="none" w="med" len="med"/>
                    </a:lnR>
                    <a:lnT>
                      <a:noFill/>
                    </a:lnT>
                    <a:lnB>
                      <a:noFill/>
                    </a:lnB>
                  </a:tcPr>
                </a:tc>
              </a:tr>
              <a:tr h="282873">
                <a:tc>
                  <a:txBody>
                    <a:bodyPr/>
                    <a:lstStyle/>
                    <a:p>
                      <a:r>
                        <a:rPr lang="en-AU" sz="1400"/>
                        <a:t>Tl</a:t>
                      </a:r>
                      <a:r>
                        <a:rPr lang="en-AU" sz="1400" baseline="-25000"/>
                        <a:t>2</a:t>
                      </a:r>
                      <a:r>
                        <a:rPr lang="en-AU" sz="1400"/>
                        <a:t>Ba</a:t>
                      </a:r>
                      <a:r>
                        <a:rPr lang="en-AU" sz="1400" baseline="-25000"/>
                        <a:t>2</a:t>
                      </a:r>
                      <a:r>
                        <a:rPr lang="en-AU" sz="1400"/>
                        <a:t>CaCu</a:t>
                      </a:r>
                      <a:r>
                        <a:rPr lang="en-AU" sz="1400" baseline="-25000"/>
                        <a:t>2</a:t>
                      </a:r>
                      <a:r>
                        <a:rPr lang="en-AU" sz="1400"/>
                        <a:t>O</a:t>
                      </a:r>
                      <a:r>
                        <a:rPr lang="en-AU" sz="1400" baseline="-25000"/>
                        <a:t>8</a:t>
                      </a:r>
                      <a:endParaRPr lang="en-AU" sz="1400"/>
                    </a:p>
                  </a:txBody>
                  <a:tcPr marL="70718" marR="70718" marT="35359" marB="35359" anchor="ctr">
                    <a:lnL w="12700" cap="flat" cmpd="sng" algn="ctr">
                      <a:solidFill>
                        <a:schemeClr val="tx1"/>
                      </a:solidFill>
                      <a:prstDash val="solid"/>
                      <a:round/>
                      <a:headEnd type="none" w="med" len="med"/>
                      <a:tailEnd type="none" w="med" len="med"/>
                    </a:lnL>
                    <a:lnR>
                      <a:noFill/>
                    </a:lnR>
                    <a:lnT>
                      <a:noFill/>
                    </a:lnT>
                    <a:lnB>
                      <a:noFill/>
                    </a:lnB>
                  </a:tcPr>
                </a:tc>
                <a:tc>
                  <a:txBody>
                    <a:bodyPr/>
                    <a:lstStyle/>
                    <a:p>
                      <a:r>
                        <a:rPr lang="en-AU" sz="1400" dirty="0"/>
                        <a:t>Tl-2212</a:t>
                      </a:r>
                    </a:p>
                  </a:txBody>
                  <a:tcPr marL="70718" marR="70718" marT="35359" marB="35359" anchor="ctr">
                    <a:lnL>
                      <a:noFill/>
                    </a:lnL>
                    <a:lnR>
                      <a:noFill/>
                    </a:lnR>
                    <a:lnT>
                      <a:noFill/>
                    </a:lnT>
                    <a:lnB>
                      <a:noFill/>
                    </a:lnB>
                  </a:tcPr>
                </a:tc>
                <a:tc>
                  <a:txBody>
                    <a:bodyPr/>
                    <a:lstStyle/>
                    <a:p>
                      <a:r>
                        <a:rPr lang="en-AU" sz="1400"/>
                        <a:t>108</a:t>
                      </a:r>
                    </a:p>
                  </a:txBody>
                  <a:tcPr marL="70718" marR="70718" marT="35359" marB="35359" anchor="ctr">
                    <a:lnL>
                      <a:noFill/>
                    </a:lnL>
                    <a:lnR>
                      <a:noFill/>
                    </a:lnR>
                    <a:lnT>
                      <a:noFill/>
                    </a:lnT>
                    <a:lnB>
                      <a:noFill/>
                    </a:lnB>
                  </a:tcPr>
                </a:tc>
                <a:tc>
                  <a:txBody>
                    <a:bodyPr/>
                    <a:lstStyle/>
                    <a:p>
                      <a:r>
                        <a:rPr lang="en-AU" sz="1400"/>
                        <a:t>2</a:t>
                      </a:r>
                    </a:p>
                  </a:txBody>
                  <a:tcPr marL="70718" marR="70718" marT="35359" marB="35359" anchor="ctr">
                    <a:lnL>
                      <a:noFill/>
                    </a:lnL>
                    <a:lnR>
                      <a:noFill/>
                    </a:lnR>
                    <a:lnT>
                      <a:noFill/>
                    </a:lnT>
                    <a:lnB>
                      <a:noFill/>
                    </a:lnB>
                  </a:tcPr>
                </a:tc>
                <a:tc>
                  <a:txBody>
                    <a:bodyPr/>
                    <a:lstStyle/>
                    <a:p>
                      <a:r>
                        <a:rPr lang="en-AU" sz="1400"/>
                        <a:t>Tetragonal</a:t>
                      </a:r>
                    </a:p>
                  </a:txBody>
                  <a:tcPr marL="70718" marR="70718" marT="35359" marB="35359" anchor="ctr">
                    <a:lnL>
                      <a:noFill/>
                    </a:lnL>
                    <a:lnR w="12700" cap="flat" cmpd="sng" algn="ctr">
                      <a:solidFill>
                        <a:schemeClr val="tx1"/>
                      </a:solidFill>
                      <a:prstDash val="solid"/>
                      <a:round/>
                      <a:headEnd type="none" w="med" len="med"/>
                      <a:tailEnd type="none" w="med" len="med"/>
                    </a:lnR>
                    <a:lnT>
                      <a:noFill/>
                    </a:lnT>
                    <a:lnB>
                      <a:noFill/>
                    </a:lnB>
                  </a:tcPr>
                </a:tc>
              </a:tr>
              <a:tr h="495027">
                <a:tc>
                  <a:txBody>
                    <a:bodyPr/>
                    <a:lstStyle/>
                    <a:p>
                      <a:r>
                        <a:rPr lang="en-AU" sz="1400"/>
                        <a:t>Tl</a:t>
                      </a:r>
                      <a:r>
                        <a:rPr lang="en-AU" sz="1400" baseline="-25000"/>
                        <a:t>2</a:t>
                      </a:r>
                      <a:r>
                        <a:rPr lang="en-AU" sz="1400"/>
                        <a:t>Ba</a:t>
                      </a:r>
                      <a:r>
                        <a:rPr lang="en-AU" sz="1400" baseline="-25000"/>
                        <a:t>2</a:t>
                      </a:r>
                      <a:r>
                        <a:rPr lang="en-AU" sz="1400"/>
                        <a:t>Ca</a:t>
                      </a:r>
                      <a:r>
                        <a:rPr lang="en-AU" sz="1400" baseline="-25000"/>
                        <a:t>2</a:t>
                      </a:r>
                      <a:r>
                        <a:rPr lang="en-AU" sz="1400"/>
                        <a:t>Cu</a:t>
                      </a:r>
                      <a:r>
                        <a:rPr lang="en-AU" sz="1400" baseline="-25000"/>
                        <a:t>3</a:t>
                      </a:r>
                      <a:r>
                        <a:rPr lang="en-AU" sz="1400"/>
                        <a:t>O</a:t>
                      </a:r>
                      <a:r>
                        <a:rPr lang="en-AU" sz="1400" baseline="-25000"/>
                        <a:t>10</a:t>
                      </a:r>
                      <a:endParaRPr lang="en-AU" sz="1400"/>
                    </a:p>
                  </a:txBody>
                  <a:tcPr marL="70718" marR="70718" marT="35359" marB="35359" anchor="ctr">
                    <a:lnL w="12700" cap="flat" cmpd="sng" algn="ctr">
                      <a:solidFill>
                        <a:schemeClr val="tx1"/>
                      </a:solidFill>
                      <a:prstDash val="solid"/>
                      <a:round/>
                      <a:headEnd type="none" w="med" len="med"/>
                      <a:tailEnd type="none" w="med" len="med"/>
                    </a:lnL>
                    <a:lnR>
                      <a:noFill/>
                    </a:lnR>
                    <a:lnT>
                      <a:noFill/>
                    </a:lnT>
                    <a:lnB>
                      <a:noFill/>
                    </a:lnB>
                  </a:tcPr>
                </a:tc>
                <a:tc>
                  <a:txBody>
                    <a:bodyPr/>
                    <a:lstStyle/>
                    <a:p>
                      <a:r>
                        <a:rPr lang="en-AU" sz="1400" dirty="0"/>
                        <a:t>Tl-2223</a:t>
                      </a:r>
                    </a:p>
                  </a:txBody>
                  <a:tcPr marL="70718" marR="70718" marT="35359" marB="35359" anchor="ctr">
                    <a:lnL>
                      <a:noFill/>
                    </a:lnL>
                    <a:lnR>
                      <a:noFill/>
                    </a:lnR>
                    <a:lnT>
                      <a:noFill/>
                    </a:lnT>
                    <a:lnB>
                      <a:noFill/>
                    </a:lnB>
                  </a:tcPr>
                </a:tc>
                <a:tc>
                  <a:txBody>
                    <a:bodyPr/>
                    <a:lstStyle/>
                    <a:p>
                      <a:r>
                        <a:rPr lang="en-AU" sz="1400" dirty="0"/>
                        <a:t>125</a:t>
                      </a:r>
                    </a:p>
                  </a:txBody>
                  <a:tcPr marL="70718" marR="70718" marT="35359" marB="35359" anchor="ctr">
                    <a:lnL>
                      <a:noFill/>
                    </a:lnL>
                    <a:lnR>
                      <a:noFill/>
                    </a:lnR>
                    <a:lnT>
                      <a:noFill/>
                    </a:lnT>
                    <a:lnB>
                      <a:noFill/>
                    </a:lnB>
                  </a:tcPr>
                </a:tc>
                <a:tc>
                  <a:txBody>
                    <a:bodyPr/>
                    <a:lstStyle/>
                    <a:p>
                      <a:r>
                        <a:rPr lang="en-AU" sz="1400"/>
                        <a:t>3</a:t>
                      </a:r>
                    </a:p>
                  </a:txBody>
                  <a:tcPr marL="70718" marR="70718" marT="35359" marB="35359" anchor="ctr">
                    <a:lnL>
                      <a:noFill/>
                    </a:lnL>
                    <a:lnR>
                      <a:noFill/>
                    </a:lnR>
                    <a:lnT>
                      <a:noFill/>
                    </a:lnT>
                    <a:lnB>
                      <a:noFill/>
                    </a:lnB>
                  </a:tcPr>
                </a:tc>
                <a:tc>
                  <a:txBody>
                    <a:bodyPr/>
                    <a:lstStyle/>
                    <a:p>
                      <a:r>
                        <a:rPr lang="en-AU" sz="1400"/>
                        <a:t>Tetragonal</a:t>
                      </a:r>
                    </a:p>
                  </a:txBody>
                  <a:tcPr marL="70718" marR="70718" marT="35359" marB="35359" anchor="ctr">
                    <a:lnL>
                      <a:noFill/>
                    </a:lnL>
                    <a:lnR w="12700" cap="flat" cmpd="sng" algn="ctr">
                      <a:solidFill>
                        <a:schemeClr val="tx1"/>
                      </a:solidFill>
                      <a:prstDash val="solid"/>
                      <a:round/>
                      <a:headEnd type="none" w="med" len="med"/>
                      <a:tailEnd type="none" w="med" len="med"/>
                    </a:lnR>
                    <a:lnT>
                      <a:noFill/>
                    </a:lnT>
                    <a:lnB>
                      <a:noFill/>
                    </a:lnB>
                  </a:tcPr>
                </a:tc>
              </a:tr>
              <a:tr h="282873">
                <a:tc>
                  <a:txBody>
                    <a:bodyPr/>
                    <a:lstStyle/>
                    <a:p>
                      <a:r>
                        <a:rPr lang="en-AU" sz="1400"/>
                        <a:t>TlBa</a:t>
                      </a:r>
                      <a:r>
                        <a:rPr lang="en-AU" sz="1400" baseline="-25000"/>
                        <a:t>2</a:t>
                      </a:r>
                      <a:r>
                        <a:rPr lang="en-AU" sz="1400"/>
                        <a:t>Ca</a:t>
                      </a:r>
                      <a:r>
                        <a:rPr lang="en-AU" sz="1400" baseline="-25000"/>
                        <a:t>3</a:t>
                      </a:r>
                      <a:r>
                        <a:rPr lang="en-AU" sz="1400"/>
                        <a:t>Cu</a:t>
                      </a:r>
                      <a:r>
                        <a:rPr lang="en-AU" sz="1400" baseline="-25000"/>
                        <a:t>4</a:t>
                      </a:r>
                      <a:r>
                        <a:rPr lang="en-AU" sz="1400"/>
                        <a:t>O</a:t>
                      </a:r>
                      <a:r>
                        <a:rPr lang="en-AU" sz="1400" baseline="-25000"/>
                        <a:t>11</a:t>
                      </a:r>
                      <a:endParaRPr lang="en-AU" sz="1400"/>
                    </a:p>
                  </a:txBody>
                  <a:tcPr marL="70718" marR="70718" marT="35359" marB="35359" anchor="ctr">
                    <a:lnL w="12700" cap="flat" cmpd="sng" algn="ctr">
                      <a:solidFill>
                        <a:schemeClr val="tx1"/>
                      </a:solidFill>
                      <a:prstDash val="solid"/>
                      <a:round/>
                      <a:headEnd type="none" w="med" len="med"/>
                      <a:tailEnd type="none" w="med" len="med"/>
                    </a:lnL>
                    <a:lnR>
                      <a:noFill/>
                    </a:lnR>
                    <a:lnT>
                      <a:noFill/>
                    </a:lnT>
                    <a:lnB>
                      <a:noFill/>
                    </a:lnB>
                  </a:tcPr>
                </a:tc>
                <a:tc>
                  <a:txBody>
                    <a:bodyPr/>
                    <a:lstStyle/>
                    <a:p>
                      <a:r>
                        <a:rPr lang="en-AU" sz="1400"/>
                        <a:t>Tl-1234</a:t>
                      </a:r>
                    </a:p>
                  </a:txBody>
                  <a:tcPr marL="70718" marR="70718" marT="35359" marB="35359" anchor="ctr">
                    <a:lnL>
                      <a:noFill/>
                    </a:lnL>
                    <a:lnR>
                      <a:noFill/>
                    </a:lnR>
                    <a:lnT>
                      <a:noFill/>
                    </a:lnT>
                    <a:lnB>
                      <a:noFill/>
                    </a:lnB>
                  </a:tcPr>
                </a:tc>
                <a:tc>
                  <a:txBody>
                    <a:bodyPr/>
                    <a:lstStyle/>
                    <a:p>
                      <a:r>
                        <a:rPr lang="en-AU" sz="1400" dirty="0"/>
                        <a:t>122</a:t>
                      </a:r>
                    </a:p>
                  </a:txBody>
                  <a:tcPr marL="70718" marR="70718" marT="35359" marB="35359" anchor="ctr">
                    <a:lnL>
                      <a:noFill/>
                    </a:lnL>
                    <a:lnR>
                      <a:noFill/>
                    </a:lnR>
                    <a:lnT>
                      <a:noFill/>
                    </a:lnT>
                    <a:lnB>
                      <a:noFill/>
                    </a:lnB>
                  </a:tcPr>
                </a:tc>
                <a:tc>
                  <a:txBody>
                    <a:bodyPr/>
                    <a:lstStyle/>
                    <a:p>
                      <a:r>
                        <a:rPr lang="en-AU" sz="1400"/>
                        <a:t>4</a:t>
                      </a:r>
                    </a:p>
                  </a:txBody>
                  <a:tcPr marL="70718" marR="70718" marT="35359" marB="35359" anchor="ctr">
                    <a:lnL>
                      <a:noFill/>
                    </a:lnL>
                    <a:lnR>
                      <a:noFill/>
                    </a:lnR>
                    <a:lnT>
                      <a:noFill/>
                    </a:lnT>
                    <a:lnB>
                      <a:noFill/>
                    </a:lnB>
                  </a:tcPr>
                </a:tc>
                <a:tc>
                  <a:txBody>
                    <a:bodyPr/>
                    <a:lstStyle/>
                    <a:p>
                      <a:r>
                        <a:rPr lang="en-AU" sz="1400"/>
                        <a:t>Tetragonal</a:t>
                      </a:r>
                    </a:p>
                  </a:txBody>
                  <a:tcPr marL="70718" marR="70718" marT="35359" marB="35359" anchor="ctr">
                    <a:lnL>
                      <a:noFill/>
                    </a:lnL>
                    <a:lnR w="12700" cap="flat" cmpd="sng" algn="ctr">
                      <a:solidFill>
                        <a:schemeClr val="tx1"/>
                      </a:solidFill>
                      <a:prstDash val="solid"/>
                      <a:round/>
                      <a:headEnd type="none" w="med" len="med"/>
                      <a:tailEnd type="none" w="med" len="med"/>
                    </a:lnR>
                    <a:lnT>
                      <a:noFill/>
                    </a:lnT>
                    <a:lnB>
                      <a:noFill/>
                    </a:lnB>
                  </a:tcPr>
                </a:tc>
              </a:tr>
              <a:tr h="282873">
                <a:tc>
                  <a:txBody>
                    <a:bodyPr/>
                    <a:lstStyle/>
                    <a:p>
                      <a:r>
                        <a:rPr lang="en-AU" sz="1400"/>
                        <a:t>HgBa</a:t>
                      </a:r>
                      <a:r>
                        <a:rPr lang="en-AU" sz="1400" baseline="-25000"/>
                        <a:t>2</a:t>
                      </a:r>
                      <a:r>
                        <a:rPr lang="en-AU" sz="1400"/>
                        <a:t>CuO</a:t>
                      </a:r>
                      <a:r>
                        <a:rPr lang="en-AU" sz="1400" baseline="-25000"/>
                        <a:t>4</a:t>
                      </a:r>
                      <a:endParaRPr lang="en-AU" sz="1400"/>
                    </a:p>
                  </a:txBody>
                  <a:tcPr marL="70718" marR="70718" marT="35359" marB="35359" anchor="ctr">
                    <a:lnL w="12700" cap="flat" cmpd="sng" algn="ctr">
                      <a:solidFill>
                        <a:schemeClr val="tx1"/>
                      </a:solidFill>
                      <a:prstDash val="solid"/>
                      <a:round/>
                      <a:headEnd type="none" w="med" len="med"/>
                      <a:tailEnd type="none" w="med" len="med"/>
                    </a:lnL>
                    <a:lnR>
                      <a:noFill/>
                    </a:lnR>
                    <a:lnT>
                      <a:noFill/>
                    </a:lnT>
                    <a:lnB>
                      <a:noFill/>
                    </a:lnB>
                  </a:tcPr>
                </a:tc>
                <a:tc>
                  <a:txBody>
                    <a:bodyPr/>
                    <a:lstStyle/>
                    <a:p>
                      <a:r>
                        <a:rPr lang="en-AU" sz="1400"/>
                        <a:t>Hg-1201</a:t>
                      </a:r>
                    </a:p>
                  </a:txBody>
                  <a:tcPr marL="70718" marR="70718" marT="35359" marB="35359" anchor="ctr">
                    <a:lnL>
                      <a:noFill/>
                    </a:lnL>
                    <a:lnR>
                      <a:noFill/>
                    </a:lnR>
                    <a:lnT>
                      <a:noFill/>
                    </a:lnT>
                    <a:lnB>
                      <a:noFill/>
                    </a:lnB>
                  </a:tcPr>
                </a:tc>
                <a:tc>
                  <a:txBody>
                    <a:bodyPr/>
                    <a:lstStyle/>
                    <a:p>
                      <a:r>
                        <a:rPr lang="en-AU" sz="1400"/>
                        <a:t>94</a:t>
                      </a:r>
                    </a:p>
                  </a:txBody>
                  <a:tcPr marL="70718" marR="70718" marT="35359" marB="35359" anchor="ctr">
                    <a:lnL>
                      <a:noFill/>
                    </a:lnL>
                    <a:lnR>
                      <a:noFill/>
                    </a:lnR>
                    <a:lnT>
                      <a:noFill/>
                    </a:lnT>
                    <a:lnB>
                      <a:noFill/>
                    </a:lnB>
                  </a:tcPr>
                </a:tc>
                <a:tc>
                  <a:txBody>
                    <a:bodyPr/>
                    <a:lstStyle/>
                    <a:p>
                      <a:r>
                        <a:rPr lang="en-AU" sz="1400" dirty="0"/>
                        <a:t>1</a:t>
                      </a:r>
                    </a:p>
                  </a:txBody>
                  <a:tcPr marL="70718" marR="70718" marT="35359" marB="35359" anchor="ctr">
                    <a:lnL>
                      <a:noFill/>
                    </a:lnL>
                    <a:lnR>
                      <a:noFill/>
                    </a:lnR>
                    <a:lnT>
                      <a:noFill/>
                    </a:lnT>
                    <a:lnB>
                      <a:noFill/>
                    </a:lnB>
                  </a:tcPr>
                </a:tc>
                <a:tc>
                  <a:txBody>
                    <a:bodyPr/>
                    <a:lstStyle/>
                    <a:p>
                      <a:r>
                        <a:rPr lang="en-AU" sz="1400"/>
                        <a:t>Tetragonal</a:t>
                      </a:r>
                    </a:p>
                  </a:txBody>
                  <a:tcPr marL="70718" marR="70718" marT="35359" marB="35359" anchor="ctr">
                    <a:lnL>
                      <a:noFill/>
                    </a:lnL>
                    <a:lnR w="12700" cap="flat" cmpd="sng" algn="ctr">
                      <a:solidFill>
                        <a:schemeClr val="tx1"/>
                      </a:solidFill>
                      <a:prstDash val="solid"/>
                      <a:round/>
                      <a:headEnd type="none" w="med" len="med"/>
                      <a:tailEnd type="none" w="med" len="med"/>
                    </a:lnR>
                    <a:lnT>
                      <a:noFill/>
                    </a:lnT>
                    <a:lnB>
                      <a:noFill/>
                    </a:lnB>
                  </a:tcPr>
                </a:tc>
              </a:tr>
              <a:tr h="282873">
                <a:tc>
                  <a:txBody>
                    <a:bodyPr/>
                    <a:lstStyle/>
                    <a:p>
                      <a:r>
                        <a:rPr lang="en-AU" sz="1400"/>
                        <a:t>HgBa</a:t>
                      </a:r>
                      <a:r>
                        <a:rPr lang="en-AU" sz="1400" baseline="-25000"/>
                        <a:t>2</a:t>
                      </a:r>
                      <a:r>
                        <a:rPr lang="en-AU" sz="1400"/>
                        <a:t>CaCu</a:t>
                      </a:r>
                      <a:r>
                        <a:rPr lang="en-AU" sz="1400" baseline="-25000"/>
                        <a:t>2</a:t>
                      </a:r>
                      <a:r>
                        <a:rPr lang="en-AU" sz="1400"/>
                        <a:t>O</a:t>
                      </a:r>
                      <a:r>
                        <a:rPr lang="en-AU" sz="1400" baseline="-25000"/>
                        <a:t>6</a:t>
                      </a:r>
                      <a:endParaRPr lang="en-AU" sz="1400"/>
                    </a:p>
                  </a:txBody>
                  <a:tcPr marL="70718" marR="70718" marT="35359" marB="35359" anchor="ctr">
                    <a:lnL w="12700" cap="flat" cmpd="sng" algn="ctr">
                      <a:solidFill>
                        <a:schemeClr val="tx1"/>
                      </a:solidFill>
                      <a:prstDash val="solid"/>
                      <a:round/>
                      <a:headEnd type="none" w="med" len="med"/>
                      <a:tailEnd type="none" w="med" len="med"/>
                    </a:lnL>
                    <a:lnR>
                      <a:noFill/>
                    </a:lnR>
                    <a:lnT>
                      <a:noFill/>
                    </a:lnT>
                    <a:lnB>
                      <a:noFill/>
                    </a:lnB>
                  </a:tcPr>
                </a:tc>
                <a:tc>
                  <a:txBody>
                    <a:bodyPr/>
                    <a:lstStyle/>
                    <a:p>
                      <a:r>
                        <a:rPr lang="en-AU" sz="1400"/>
                        <a:t>Hg-1212</a:t>
                      </a:r>
                    </a:p>
                  </a:txBody>
                  <a:tcPr marL="70718" marR="70718" marT="35359" marB="35359" anchor="ctr">
                    <a:lnL>
                      <a:noFill/>
                    </a:lnL>
                    <a:lnR>
                      <a:noFill/>
                    </a:lnR>
                    <a:lnT>
                      <a:noFill/>
                    </a:lnT>
                    <a:lnB>
                      <a:noFill/>
                    </a:lnB>
                  </a:tcPr>
                </a:tc>
                <a:tc>
                  <a:txBody>
                    <a:bodyPr/>
                    <a:lstStyle/>
                    <a:p>
                      <a:r>
                        <a:rPr lang="en-AU" sz="1400"/>
                        <a:t>128</a:t>
                      </a:r>
                    </a:p>
                  </a:txBody>
                  <a:tcPr marL="70718" marR="70718" marT="35359" marB="35359" anchor="ctr">
                    <a:lnL>
                      <a:noFill/>
                    </a:lnL>
                    <a:lnR>
                      <a:noFill/>
                    </a:lnR>
                    <a:lnT>
                      <a:noFill/>
                    </a:lnT>
                    <a:lnB>
                      <a:noFill/>
                    </a:lnB>
                  </a:tcPr>
                </a:tc>
                <a:tc>
                  <a:txBody>
                    <a:bodyPr/>
                    <a:lstStyle/>
                    <a:p>
                      <a:r>
                        <a:rPr lang="en-AU" sz="1400" dirty="0"/>
                        <a:t>2</a:t>
                      </a:r>
                    </a:p>
                  </a:txBody>
                  <a:tcPr marL="70718" marR="70718" marT="35359" marB="35359" anchor="ctr">
                    <a:lnL>
                      <a:noFill/>
                    </a:lnL>
                    <a:lnR>
                      <a:noFill/>
                    </a:lnR>
                    <a:lnT>
                      <a:noFill/>
                    </a:lnT>
                    <a:lnB>
                      <a:noFill/>
                    </a:lnB>
                  </a:tcPr>
                </a:tc>
                <a:tc>
                  <a:txBody>
                    <a:bodyPr/>
                    <a:lstStyle/>
                    <a:p>
                      <a:r>
                        <a:rPr lang="en-AU" sz="1400" dirty="0"/>
                        <a:t>Tetragonal</a:t>
                      </a:r>
                    </a:p>
                  </a:txBody>
                  <a:tcPr marL="70718" marR="70718" marT="35359" marB="35359" anchor="ctr">
                    <a:lnL>
                      <a:noFill/>
                    </a:lnL>
                    <a:lnR w="12700" cap="flat" cmpd="sng" algn="ctr">
                      <a:solidFill>
                        <a:schemeClr val="tx1"/>
                      </a:solidFill>
                      <a:prstDash val="solid"/>
                      <a:round/>
                      <a:headEnd type="none" w="med" len="med"/>
                      <a:tailEnd type="none" w="med" len="med"/>
                    </a:lnR>
                    <a:lnT>
                      <a:noFill/>
                    </a:lnT>
                    <a:lnB>
                      <a:noFill/>
                    </a:lnB>
                  </a:tcPr>
                </a:tc>
              </a:tr>
              <a:tr h="282873">
                <a:tc>
                  <a:txBody>
                    <a:bodyPr/>
                    <a:lstStyle/>
                    <a:p>
                      <a:r>
                        <a:rPr lang="en-AU" sz="1400"/>
                        <a:t>HgBa</a:t>
                      </a:r>
                      <a:r>
                        <a:rPr lang="en-AU" sz="1400" baseline="-25000"/>
                        <a:t>2</a:t>
                      </a:r>
                      <a:r>
                        <a:rPr lang="en-AU" sz="1400"/>
                        <a:t>Ca</a:t>
                      </a:r>
                      <a:r>
                        <a:rPr lang="en-AU" sz="1400" baseline="-25000"/>
                        <a:t>2</a:t>
                      </a:r>
                      <a:r>
                        <a:rPr lang="en-AU" sz="1400"/>
                        <a:t>Cu</a:t>
                      </a:r>
                      <a:r>
                        <a:rPr lang="en-AU" sz="1400" baseline="-25000"/>
                        <a:t>3</a:t>
                      </a:r>
                      <a:r>
                        <a:rPr lang="en-AU" sz="1400"/>
                        <a:t>O</a:t>
                      </a:r>
                      <a:r>
                        <a:rPr lang="en-AU" sz="1400" baseline="-25000"/>
                        <a:t>8</a:t>
                      </a:r>
                      <a:endParaRPr lang="en-AU" sz="1400"/>
                    </a:p>
                  </a:txBody>
                  <a:tcPr marL="70718" marR="70718" marT="35359" marB="35359" anchor="ctr">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tcPr>
                </a:tc>
                <a:tc>
                  <a:txBody>
                    <a:bodyPr/>
                    <a:lstStyle/>
                    <a:p>
                      <a:r>
                        <a:rPr lang="en-AU" sz="1400"/>
                        <a:t>Hg-1223</a:t>
                      </a:r>
                    </a:p>
                  </a:txBody>
                  <a:tcPr marL="70718" marR="70718" marT="35359" marB="35359" anchor="ctr">
                    <a:lnL>
                      <a:noFill/>
                    </a:lnL>
                    <a:lnR>
                      <a:noFill/>
                    </a:lnR>
                    <a:lnT>
                      <a:noFill/>
                    </a:lnT>
                    <a:lnB w="12700" cap="flat" cmpd="sng" algn="ctr">
                      <a:solidFill>
                        <a:schemeClr val="tx1"/>
                      </a:solidFill>
                      <a:prstDash val="solid"/>
                      <a:round/>
                      <a:headEnd type="none" w="med" len="med"/>
                      <a:tailEnd type="none" w="med" len="med"/>
                    </a:lnB>
                  </a:tcPr>
                </a:tc>
                <a:tc>
                  <a:txBody>
                    <a:bodyPr/>
                    <a:lstStyle/>
                    <a:p>
                      <a:r>
                        <a:rPr lang="en-AU" sz="1400"/>
                        <a:t>134</a:t>
                      </a:r>
                    </a:p>
                  </a:txBody>
                  <a:tcPr marL="70718" marR="70718" marT="35359" marB="35359" anchor="ctr">
                    <a:lnL>
                      <a:noFill/>
                    </a:lnL>
                    <a:lnR>
                      <a:noFill/>
                    </a:lnR>
                    <a:lnT>
                      <a:noFill/>
                    </a:lnT>
                    <a:lnB w="12700" cap="flat" cmpd="sng" algn="ctr">
                      <a:solidFill>
                        <a:schemeClr val="tx1"/>
                      </a:solidFill>
                      <a:prstDash val="solid"/>
                      <a:round/>
                      <a:headEnd type="none" w="med" len="med"/>
                      <a:tailEnd type="none" w="med" len="med"/>
                    </a:lnB>
                  </a:tcPr>
                </a:tc>
                <a:tc>
                  <a:txBody>
                    <a:bodyPr/>
                    <a:lstStyle/>
                    <a:p>
                      <a:r>
                        <a:rPr lang="en-AU" sz="1400"/>
                        <a:t>3</a:t>
                      </a:r>
                    </a:p>
                  </a:txBody>
                  <a:tcPr marL="70718" marR="70718" marT="35359" marB="35359" anchor="ctr">
                    <a:lnL>
                      <a:noFill/>
                    </a:lnL>
                    <a:lnR>
                      <a:noFill/>
                    </a:lnR>
                    <a:lnT>
                      <a:noFill/>
                    </a:lnT>
                    <a:lnB w="12700" cap="flat" cmpd="sng" algn="ctr">
                      <a:solidFill>
                        <a:schemeClr val="tx1"/>
                      </a:solidFill>
                      <a:prstDash val="solid"/>
                      <a:round/>
                      <a:headEnd type="none" w="med" len="med"/>
                      <a:tailEnd type="none" w="med" len="med"/>
                    </a:lnB>
                  </a:tcPr>
                </a:tc>
                <a:tc>
                  <a:txBody>
                    <a:bodyPr/>
                    <a:lstStyle/>
                    <a:p>
                      <a:r>
                        <a:rPr lang="en-AU" sz="1400" dirty="0"/>
                        <a:t>Tetragonal</a:t>
                      </a:r>
                    </a:p>
                  </a:txBody>
                  <a:tcPr marL="70718" marR="70718" marT="35359" marB="35359" anchor="ctr">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r>
            </a:tbl>
          </a:graphicData>
        </a:graphic>
      </p:graphicFrame>
      <p:sp>
        <p:nvSpPr>
          <p:cNvPr id="4" name="TextBox 3"/>
          <p:cNvSpPr txBox="1"/>
          <p:nvPr/>
        </p:nvSpPr>
        <p:spPr>
          <a:xfrm>
            <a:off x="2623705" y="6336268"/>
            <a:ext cx="3091295" cy="369332"/>
          </a:xfrm>
          <a:prstGeom prst="rect">
            <a:avLst/>
          </a:prstGeom>
          <a:noFill/>
        </p:spPr>
        <p:txBody>
          <a:bodyPr wrap="none" rtlCol="0">
            <a:spAutoFit/>
          </a:bodyPr>
          <a:lstStyle/>
          <a:p>
            <a:r>
              <a:rPr lang="en-US" dirty="0" smtClean="0"/>
              <a:t>Hg-1223: 153 K under pressure</a:t>
            </a:r>
            <a:endParaRPr lang="en-AU" dirty="0"/>
          </a:p>
        </p:txBody>
      </p:sp>
    </p:spTree>
    <p:extLst>
      <p:ext uri="{BB962C8B-B14F-4D97-AF65-F5344CB8AC3E}">
        <p14:creationId xmlns:p14="http://schemas.microsoft.com/office/powerpoint/2010/main" val="12882031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record (???)</a:t>
            </a:r>
            <a:endParaRPr lang="en-AU" dirty="0"/>
          </a:p>
        </p:txBody>
      </p:sp>
      <p:sp>
        <p:nvSpPr>
          <p:cNvPr id="4" name="Rectangle 1"/>
          <p:cNvSpPr>
            <a:spLocks noChangeArrowheads="1"/>
          </p:cNvSpPr>
          <p:nvPr/>
        </p:nvSpPr>
        <p:spPr bwMode="auto">
          <a:xfrm>
            <a:off x="-21772" y="1375320"/>
            <a:ext cx="9165771" cy="449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smtClean="0">
                <a:ln>
                  <a:noFill/>
                </a:ln>
                <a:solidFill>
                  <a:schemeClr val="tx1"/>
                </a:solidFill>
                <a:effectLst/>
                <a:latin typeface="Arial" charset="0"/>
                <a:cs typeface="Arial" charset="0"/>
              </a:rPr>
              <a:t>Conventional superconductivity at 190 K at high pressures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chemeClr val="tx1"/>
                </a:solidFill>
                <a:effectLst/>
                <a:latin typeface="Arial" charset="0"/>
                <a:cs typeface="Arial" charset="0"/>
                <a:hlinkClick r:id="rId2"/>
              </a:rPr>
              <a:t>A.P. </a:t>
            </a:r>
            <a:r>
              <a:rPr kumimoji="0" lang="en-US" altLang="en-US" sz="1600" b="0" i="0" u="none" strike="noStrike" cap="none" normalizeH="0" baseline="0" dirty="0" err="1" smtClean="0">
                <a:ln>
                  <a:noFill/>
                </a:ln>
                <a:solidFill>
                  <a:schemeClr val="tx1"/>
                </a:solidFill>
                <a:effectLst/>
                <a:latin typeface="Arial" charset="0"/>
                <a:cs typeface="Arial" charset="0"/>
                <a:hlinkClick r:id="rId2"/>
              </a:rPr>
              <a:t>Drozdov</a:t>
            </a:r>
            <a:r>
              <a:rPr kumimoji="0" lang="en-US" altLang="en-US" sz="1600" b="0" i="0" u="none" strike="noStrike" cap="none" normalizeH="0" baseline="0" dirty="0" smtClean="0">
                <a:ln>
                  <a:noFill/>
                </a:ln>
                <a:solidFill>
                  <a:schemeClr val="tx1"/>
                </a:solidFill>
                <a:effectLst/>
                <a:latin typeface="Arial" charset="0"/>
                <a:cs typeface="Arial" charset="0"/>
              </a:rPr>
              <a:t>, </a:t>
            </a:r>
            <a:r>
              <a:rPr kumimoji="0" lang="en-US" altLang="en-US" sz="1600" b="0" i="0" u="none" strike="noStrike" cap="none" normalizeH="0" baseline="0" dirty="0" smtClean="0">
                <a:ln>
                  <a:noFill/>
                </a:ln>
                <a:solidFill>
                  <a:schemeClr val="tx1"/>
                </a:solidFill>
                <a:effectLst/>
                <a:latin typeface="Arial" charset="0"/>
                <a:cs typeface="Arial" charset="0"/>
                <a:hlinkClick r:id="rId3"/>
              </a:rPr>
              <a:t>M. I. </a:t>
            </a:r>
            <a:r>
              <a:rPr kumimoji="0" lang="en-US" altLang="en-US" sz="1600" b="0" i="0" u="none" strike="noStrike" cap="none" normalizeH="0" baseline="0" dirty="0" err="1" smtClean="0">
                <a:ln>
                  <a:noFill/>
                </a:ln>
                <a:solidFill>
                  <a:schemeClr val="tx1"/>
                </a:solidFill>
                <a:effectLst/>
                <a:latin typeface="Arial" charset="0"/>
                <a:cs typeface="Arial" charset="0"/>
                <a:hlinkClick r:id="rId3"/>
              </a:rPr>
              <a:t>Eremets</a:t>
            </a:r>
            <a:r>
              <a:rPr kumimoji="0" lang="en-US" altLang="en-US" sz="1600" b="0" i="0" u="none" strike="noStrike" cap="none" normalizeH="0" baseline="0" dirty="0" smtClean="0">
                <a:ln>
                  <a:noFill/>
                </a:ln>
                <a:solidFill>
                  <a:schemeClr val="tx1"/>
                </a:solidFill>
                <a:effectLst/>
                <a:latin typeface="Arial" charset="0"/>
                <a:cs typeface="Arial" charset="0"/>
              </a:rPr>
              <a:t>, </a:t>
            </a:r>
            <a:r>
              <a:rPr kumimoji="0" lang="en-US" altLang="en-US" sz="1600" b="0" i="0" u="none" strike="noStrike" cap="none" normalizeH="0" baseline="0" dirty="0" smtClean="0">
                <a:ln>
                  <a:noFill/>
                </a:ln>
                <a:solidFill>
                  <a:schemeClr val="tx1"/>
                </a:solidFill>
                <a:effectLst/>
                <a:latin typeface="Arial" charset="0"/>
                <a:cs typeface="Arial" charset="0"/>
                <a:hlinkClick r:id="rId4"/>
              </a:rPr>
              <a:t>I. A. </a:t>
            </a:r>
            <a:r>
              <a:rPr kumimoji="0" lang="en-US" altLang="en-US" sz="1600" b="0" i="0" u="none" strike="noStrike" cap="none" normalizeH="0" baseline="0" dirty="0" err="1" smtClean="0">
                <a:ln>
                  <a:noFill/>
                </a:ln>
                <a:solidFill>
                  <a:schemeClr val="tx1"/>
                </a:solidFill>
                <a:effectLst/>
                <a:latin typeface="Arial" charset="0"/>
                <a:cs typeface="Arial" charset="0"/>
                <a:hlinkClick r:id="rId4"/>
              </a:rPr>
              <a:t>Troyan</a:t>
            </a:r>
            <a:endParaRPr kumimoji="0" lang="en-US" altLang="en-US" sz="1600" b="0" i="0" u="none" strike="noStrike" cap="none" normalizeH="0" baseline="0" dirty="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chemeClr val="tx1"/>
                </a:solidFill>
                <a:effectLst/>
                <a:latin typeface="Arial" charset="0"/>
                <a:cs typeface="Arial" charset="0"/>
              </a:rPr>
              <a:t>(Submitted on 1 Dec 2014)</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chemeClr val="tx1"/>
                </a:solidFill>
                <a:effectLst/>
                <a:latin typeface="Arial" charset="0"/>
                <a:cs typeface="Arial" charset="0"/>
              </a:rPr>
              <a:t>The highest critical temperature of superconductivity Tc has been achieved in cuprates: 133 K at ambient pressure and 164 K at high pressures. As the nature of superconductivity in these materials is still not disclosed, the prospects for a higher Tc are not clear. In contrast the Bardeen-Cooper-Schrieffer (BCS) theory gives a clear guide for achieving high Tc: it should be a favorable combination of high frequency phonons, strong coupling between electrons and phonons, and high density of states. These conditions can be fulfilled for metallic hydrogen and covalent hydrogen dominant compounds. Numerous followed calculations supported this idea and predicted Tc=100-235 K for many hydrides but only moderate Tc~17 K has been observed experimentally. Here we found that sulfur hydride transforms at P~90 </a:t>
            </a:r>
            <a:r>
              <a:rPr kumimoji="0" lang="en-US" altLang="en-US" sz="1400" b="0" i="0" u="none" strike="noStrike" cap="none" normalizeH="0" baseline="0" dirty="0" err="1" smtClean="0">
                <a:ln>
                  <a:noFill/>
                </a:ln>
                <a:solidFill>
                  <a:schemeClr val="tx1"/>
                </a:solidFill>
                <a:effectLst/>
                <a:latin typeface="Arial" charset="0"/>
                <a:cs typeface="Arial" charset="0"/>
              </a:rPr>
              <a:t>GPa</a:t>
            </a:r>
            <a:r>
              <a:rPr kumimoji="0" lang="en-US" altLang="en-US" sz="1400" b="0" i="0" u="none" strike="noStrike" cap="none" normalizeH="0" baseline="0" dirty="0" smtClean="0">
                <a:ln>
                  <a:noFill/>
                </a:ln>
                <a:solidFill>
                  <a:schemeClr val="tx1"/>
                </a:solidFill>
                <a:effectLst/>
                <a:latin typeface="Arial" charset="0"/>
                <a:cs typeface="Arial" charset="0"/>
              </a:rPr>
              <a:t> to metal and superconductor with Tc increasing with pressure to 150 K at ~200 </a:t>
            </a:r>
            <a:r>
              <a:rPr kumimoji="0" lang="en-US" altLang="en-US" sz="1400" b="0" i="0" u="none" strike="noStrike" cap="none" normalizeH="0" baseline="0" dirty="0" err="1" smtClean="0">
                <a:ln>
                  <a:noFill/>
                </a:ln>
                <a:solidFill>
                  <a:schemeClr val="tx1"/>
                </a:solidFill>
                <a:effectLst/>
                <a:latin typeface="Arial" charset="0"/>
                <a:cs typeface="Arial" charset="0"/>
              </a:rPr>
              <a:t>GPa</a:t>
            </a:r>
            <a:r>
              <a:rPr kumimoji="0" lang="en-US" altLang="en-US" sz="1400" b="0" i="0" u="none" strike="noStrike" cap="none" normalizeH="0" baseline="0" dirty="0" smtClean="0">
                <a:ln>
                  <a:noFill/>
                </a:ln>
                <a:solidFill>
                  <a:schemeClr val="tx1"/>
                </a:solidFill>
                <a:effectLst/>
                <a:latin typeface="Arial" charset="0"/>
                <a:cs typeface="Arial" charset="0"/>
              </a:rPr>
              <a:t>. This is in general agreement with recent calculations of Tc~80 K for H2S. Moreover we found </a:t>
            </a:r>
            <a:r>
              <a:rPr kumimoji="0" lang="en-US" altLang="en-US" sz="1400" b="1" i="0" u="none" strike="noStrike" cap="none" normalizeH="0" baseline="0" dirty="0" smtClean="0">
                <a:ln>
                  <a:noFill/>
                </a:ln>
                <a:solidFill>
                  <a:srgbClr val="FF0000"/>
                </a:solidFill>
                <a:effectLst/>
                <a:latin typeface="Arial" charset="0"/>
                <a:cs typeface="Arial" charset="0"/>
              </a:rPr>
              <a:t>superconductivity with Tc~190 K</a:t>
            </a:r>
            <a:r>
              <a:rPr kumimoji="0" lang="en-US" altLang="en-US" sz="1400" b="0" i="0" u="none" strike="noStrike" cap="none" normalizeH="0" baseline="0" dirty="0" smtClean="0">
                <a:ln>
                  <a:noFill/>
                </a:ln>
                <a:solidFill>
                  <a:schemeClr val="tx1"/>
                </a:solidFill>
                <a:effectLst/>
                <a:latin typeface="Arial" charset="0"/>
                <a:cs typeface="Arial" charset="0"/>
              </a:rPr>
              <a:t> in a H2S sample pressurized to P&gt;150 </a:t>
            </a:r>
            <a:r>
              <a:rPr kumimoji="0" lang="en-US" altLang="en-US" sz="1400" b="0" i="0" u="none" strike="noStrike" cap="none" normalizeH="0" baseline="0" dirty="0" err="1" smtClean="0">
                <a:ln>
                  <a:noFill/>
                </a:ln>
                <a:solidFill>
                  <a:schemeClr val="tx1"/>
                </a:solidFill>
                <a:effectLst/>
                <a:latin typeface="Arial" charset="0"/>
                <a:cs typeface="Arial" charset="0"/>
              </a:rPr>
              <a:t>GPa</a:t>
            </a:r>
            <a:r>
              <a:rPr kumimoji="0" lang="en-US" altLang="en-US" sz="1400" b="0" i="0" u="none" strike="noStrike" cap="none" normalizeH="0" baseline="0" dirty="0" smtClean="0">
                <a:ln>
                  <a:noFill/>
                </a:ln>
                <a:solidFill>
                  <a:schemeClr val="tx1"/>
                </a:solidFill>
                <a:effectLst/>
                <a:latin typeface="Arial" charset="0"/>
                <a:cs typeface="Arial" charset="0"/>
              </a:rPr>
              <a:t> at T&gt;220 K. This superconductivity likely associates with the dissociation of H2S, and formation of </a:t>
            </a:r>
            <a:r>
              <a:rPr kumimoji="0" lang="en-US" altLang="en-US" sz="1400" b="0" i="0" u="none" strike="noStrike" cap="none" normalizeH="0" baseline="0" dirty="0" err="1" smtClean="0">
                <a:ln>
                  <a:noFill/>
                </a:ln>
                <a:solidFill>
                  <a:schemeClr val="tx1"/>
                </a:solidFill>
                <a:effectLst/>
                <a:latin typeface="Arial" charset="0"/>
                <a:cs typeface="Arial" charset="0"/>
              </a:rPr>
              <a:t>SHn</a:t>
            </a:r>
            <a:r>
              <a:rPr kumimoji="0" lang="en-US" altLang="en-US" sz="1400" b="0" i="0" u="none" strike="noStrike" cap="none" normalizeH="0" baseline="0" dirty="0" smtClean="0">
                <a:ln>
                  <a:noFill/>
                </a:ln>
                <a:solidFill>
                  <a:schemeClr val="tx1"/>
                </a:solidFill>
                <a:effectLst/>
                <a:latin typeface="Arial" charset="0"/>
                <a:cs typeface="Arial" charset="0"/>
              </a:rPr>
              <a:t> (n&gt;2) hydrides. We proved occurrence of superconductivity by the drop of the resistivity at least 50 times lower than the copper resistivity, the decrease of Tc with magnetic field, and the strong isotope shift of Tc in D2S which evidences a major role of phonons in the superconductivity. H2S is a substance with a moderate content of hydrogen therefore high Tc can be expected in a wide range of hydrogen-contain materials. Hydrogen atoms seem to be essential to provide the high frequency modes in the phonon spectrum and the strong electron-phonon coupling.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400" b="0" i="0" u="none" strike="noStrike" cap="none" normalizeH="0" baseline="0" dirty="0" smtClean="0">
              <a:ln>
                <a:noFill/>
              </a:ln>
              <a:solidFill>
                <a:schemeClr val="tx1"/>
              </a:solidFill>
              <a:effectLst/>
              <a:latin typeface="Arial" charset="0"/>
              <a:cs typeface="Arial" charset="0"/>
            </a:endParaRPr>
          </a:p>
        </p:txBody>
      </p:sp>
      <p:sp>
        <p:nvSpPr>
          <p:cNvPr id="5" name="Rectangle 4"/>
          <p:cNvSpPr/>
          <p:nvPr/>
        </p:nvSpPr>
        <p:spPr>
          <a:xfrm>
            <a:off x="1903413" y="5879068"/>
            <a:ext cx="4878387" cy="369332"/>
          </a:xfrm>
          <a:prstGeom prst="rect">
            <a:avLst/>
          </a:prstGeom>
        </p:spPr>
        <p:txBody>
          <a:bodyPr wrap="none">
            <a:spAutoFit/>
          </a:bodyPr>
          <a:lstStyle/>
          <a:p>
            <a:r>
              <a:rPr lang="en-AU" dirty="0">
                <a:hlinkClick r:id="rId5"/>
              </a:rPr>
              <a:t>arXiv:1412.0460</a:t>
            </a:r>
            <a:r>
              <a:rPr lang="en-AU" dirty="0"/>
              <a:t>  (http://</a:t>
            </a:r>
            <a:r>
              <a:rPr lang="en-AU" dirty="0" smtClean="0"/>
              <a:t>arxiv.org/abs/1412.0460)</a:t>
            </a:r>
            <a:endParaRPr lang="en-AU" dirty="0"/>
          </a:p>
        </p:txBody>
      </p:sp>
    </p:spTree>
    <p:extLst>
      <p:ext uri="{BB962C8B-B14F-4D97-AF65-F5344CB8AC3E}">
        <p14:creationId xmlns:p14="http://schemas.microsoft.com/office/powerpoint/2010/main" val="35426021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ww.ru.nl/publish/pages/682805/sumo.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0" y="1295400"/>
            <a:ext cx="2530776" cy="31242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Superconductors: Main properties</a:t>
            </a:r>
            <a:endParaRPr lang="en-AU" dirty="0"/>
          </a:p>
        </p:txBody>
      </p:sp>
      <p:sp>
        <p:nvSpPr>
          <p:cNvPr id="3" name="TextBox 2"/>
          <p:cNvSpPr txBox="1"/>
          <p:nvPr/>
        </p:nvSpPr>
        <p:spPr>
          <a:xfrm>
            <a:off x="152400" y="3429000"/>
            <a:ext cx="8128251" cy="3416320"/>
          </a:xfrm>
          <a:prstGeom prst="rect">
            <a:avLst/>
          </a:prstGeom>
          <a:noFill/>
        </p:spPr>
        <p:txBody>
          <a:bodyPr wrap="none" rtlCol="0">
            <a:spAutoFit/>
          </a:bodyPr>
          <a:lstStyle/>
          <a:p>
            <a:pPr marL="285750" indent="-285750">
              <a:buFont typeface="Arial" panose="020B0604020202020204" pitchFamily="34" charset="0"/>
              <a:buChar char="•"/>
            </a:pPr>
            <a:r>
              <a:rPr lang="en-US" sz="2400" dirty="0" smtClean="0"/>
              <a:t>Macroscopic quantum phenomenon </a:t>
            </a:r>
          </a:p>
          <a:p>
            <a:pPr marL="285750" indent="-285750">
              <a:buFont typeface="Arial" panose="020B0604020202020204" pitchFamily="34" charset="0"/>
              <a:buChar char="•"/>
            </a:pPr>
            <a:endParaRPr lang="en-US" sz="2400" dirty="0" smtClean="0"/>
          </a:p>
          <a:p>
            <a:pPr marL="285750" indent="-285750">
              <a:buFont typeface="Arial" panose="020B0604020202020204" pitchFamily="34" charset="0"/>
              <a:buChar char="•"/>
            </a:pPr>
            <a:r>
              <a:rPr lang="en-US" sz="2400" dirty="0" smtClean="0"/>
              <a:t>Vanishing resistance </a:t>
            </a:r>
            <a:r>
              <a:rPr lang="en-US" sz="2400" dirty="0" smtClean="0">
                <a:sym typeface="Wingdings" panose="05000000000000000000" pitchFamily="2" charset="2"/>
              </a:rPr>
              <a:t> </a:t>
            </a:r>
            <a:r>
              <a:rPr lang="en-US" sz="2400" dirty="0" err="1" smtClean="0">
                <a:sym typeface="Wingdings" panose="05000000000000000000" pitchFamily="2" charset="2"/>
              </a:rPr>
              <a:t>Kamerlingh</a:t>
            </a:r>
            <a:r>
              <a:rPr lang="en-US" sz="2400" dirty="0" smtClean="0">
                <a:sym typeface="Wingdings" panose="05000000000000000000" pitchFamily="2" charset="2"/>
              </a:rPr>
              <a:t> </a:t>
            </a:r>
            <a:r>
              <a:rPr lang="en-US" sz="2400" dirty="0" err="1" smtClean="0">
                <a:sym typeface="Wingdings" panose="05000000000000000000" pitchFamily="2" charset="2"/>
              </a:rPr>
              <a:t>Onnes</a:t>
            </a:r>
            <a:endParaRPr lang="en-US" sz="2400" dirty="0" smtClean="0"/>
          </a:p>
          <a:p>
            <a:pPr marL="285750" indent="-285750">
              <a:buFont typeface="Arial" panose="020B0604020202020204" pitchFamily="34" charset="0"/>
              <a:buChar char="•"/>
            </a:pPr>
            <a:r>
              <a:rPr lang="en-US" sz="2400" dirty="0" smtClean="0"/>
              <a:t>Perfect </a:t>
            </a:r>
            <a:r>
              <a:rPr lang="en-US" sz="2400" dirty="0" err="1" smtClean="0"/>
              <a:t>diamagnet</a:t>
            </a:r>
            <a:r>
              <a:rPr lang="en-US" sz="2400" dirty="0" smtClean="0"/>
              <a:t> </a:t>
            </a:r>
            <a:r>
              <a:rPr lang="en-US" sz="2400" dirty="0" smtClean="0">
                <a:sym typeface="Wingdings" panose="05000000000000000000" pitchFamily="2" charset="2"/>
              </a:rPr>
              <a:t> Meissner-</a:t>
            </a:r>
            <a:r>
              <a:rPr lang="en-US" sz="2400" dirty="0" err="1" smtClean="0">
                <a:sym typeface="Wingdings" panose="05000000000000000000" pitchFamily="2" charset="2"/>
              </a:rPr>
              <a:t>Ochsenfeld</a:t>
            </a:r>
            <a:r>
              <a:rPr lang="en-US" sz="2400" dirty="0" smtClean="0">
                <a:sym typeface="Wingdings" panose="05000000000000000000" pitchFamily="2" charset="2"/>
              </a:rPr>
              <a:t> effect</a:t>
            </a:r>
          </a:p>
          <a:p>
            <a:pPr marL="742950" lvl="1" indent="-285750">
              <a:buFont typeface="Arial" panose="020B0604020202020204" pitchFamily="34" charset="0"/>
              <a:buChar char="•"/>
            </a:pPr>
            <a:r>
              <a:rPr lang="en-US" sz="2400" dirty="0" smtClean="0">
                <a:sym typeface="Wingdings" panose="05000000000000000000" pitchFamily="2" charset="2"/>
              </a:rPr>
              <a:t>Type I and type II superconductors</a:t>
            </a:r>
            <a:endParaRPr lang="en-US" sz="2400" dirty="0" smtClean="0"/>
          </a:p>
          <a:p>
            <a:pPr marL="285750" indent="-285750">
              <a:buFont typeface="Arial" panose="020B0604020202020204" pitchFamily="34" charset="0"/>
              <a:buChar char="•"/>
            </a:pPr>
            <a:r>
              <a:rPr lang="en-US" sz="2400" dirty="0" smtClean="0"/>
              <a:t>2</a:t>
            </a:r>
            <a:r>
              <a:rPr lang="en-US" sz="2400" baseline="30000" dirty="0" smtClean="0"/>
              <a:t>nd</a:t>
            </a:r>
            <a:r>
              <a:rPr lang="en-US" sz="2400" dirty="0" smtClean="0"/>
              <a:t> order phase transition </a:t>
            </a:r>
            <a:r>
              <a:rPr lang="en-US" sz="2400" dirty="0" smtClean="0">
                <a:sym typeface="Wingdings" panose="05000000000000000000" pitchFamily="2" charset="2"/>
              </a:rPr>
              <a:t> Thermodynamics (Heat cap.)</a:t>
            </a:r>
          </a:p>
          <a:p>
            <a:pPr marL="285750" indent="-285750">
              <a:buFont typeface="Arial" panose="020B0604020202020204" pitchFamily="34" charset="0"/>
              <a:buChar char="•"/>
            </a:pPr>
            <a:r>
              <a:rPr lang="en-US" sz="2400" dirty="0" smtClean="0">
                <a:sym typeface="Wingdings" panose="05000000000000000000" pitchFamily="2" charset="2"/>
              </a:rPr>
              <a:t>Electronically gapped state  Tunneling spectroscopy, optics</a:t>
            </a:r>
          </a:p>
          <a:p>
            <a:pPr marL="285750" indent="-285750">
              <a:buFont typeface="Arial" panose="020B0604020202020204" pitchFamily="34" charset="0"/>
              <a:buChar char="•"/>
            </a:pPr>
            <a:r>
              <a:rPr lang="en-US" sz="2400" dirty="0" smtClean="0">
                <a:sym typeface="Wingdings" panose="05000000000000000000" pitchFamily="2" charset="2"/>
              </a:rPr>
              <a:t>Isotope effect: Role of phonons?  Isotope experiments</a:t>
            </a:r>
            <a:endParaRPr lang="en-US" sz="2400" dirty="0" smtClean="0"/>
          </a:p>
          <a:p>
            <a:pPr marL="285750" indent="-285750">
              <a:buFont typeface="Arial" panose="020B0604020202020204" pitchFamily="34" charset="0"/>
              <a:buChar char="•"/>
            </a:pPr>
            <a:r>
              <a:rPr lang="en-US" sz="2400" dirty="0" smtClean="0"/>
              <a:t>Unit of charge ‘responsible particle’ is 2e </a:t>
            </a:r>
            <a:r>
              <a:rPr lang="en-US" sz="2400" dirty="0" smtClean="0">
                <a:sym typeface="Wingdings" panose="05000000000000000000" pitchFamily="2" charset="2"/>
              </a:rPr>
              <a:t> Flux quantization</a:t>
            </a:r>
            <a:endParaRPr lang="en-AU" sz="2400" dirty="0"/>
          </a:p>
        </p:txBody>
      </p:sp>
      <p:pic>
        <p:nvPicPr>
          <p:cNvPr id="4100" name="Picture 4" descr="http://www.maniacworld.com/floating-magne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1" y="4267200"/>
            <a:ext cx="1526802" cy="1038226"/>
          </a:xfrm>
          <a:prstGeom prst="rect">
            <a:avLst/>
          </a:prstGeom>
          <a:noFill/>
          <a:extLst>
            <a:ext uri="{909E8E84-426E-40DD-AFC4-6F175D3DCCD1}">
              <a14:hiddenFill xmlns:a14="http://schemas.microsoft.com/office/drawing/2010/main">
                <a:solidFill>
                  <a:srgbClr val="FFFFFF"/>
                </a:solidFill>
              </a14:hiddenFill>
            </a:ext>
          </a:extLst>
        </p:spPr>
      </p:pic>
      <p:pic>
        <p:nvPicPr>
          <p:cNvPr id="1024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5200" y="1981200"/>
            <a:ext cx="1905000" cy="144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 y="1588651"/>
            <a:ext cx="2427064" cy="11164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31194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Zero resistance</a:t>
            </a:r>
            <a:endParaRPr lang="en-AU"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0"/>
            <a:ext cx="7372350" cy="13867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5089" y="2887757"/>
            <a:ext cx="6934200" cy="236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2971800" y="3276600"/>
            <a:ext cx="4191000" cy="304800"/>
          </a:xfrm>
          <a:prstGeom prst="rect">
            <a:avLst/>
          </a:prstGeom>
          <a:solidFill>
            <a:srgbClr val="FFFF0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rgbClr val="FFFF00"/>
              </a:solidFill>
            </a:endParaRPr>
          </a:p>
        </p:txBody>
      </p:sp>
      <p:sp>
        <p:nvSpPr>
          <p:cNvPr id="6" name="Rectangle 5"/>
          <p:cNvSpPr/>
          <p:nvPr/>
        </p:nvSpPr>
        <p:spPr>
          <a:xfrm>
            <a:off x="762000" y="3581400"/>
            <a:ext cx="6400800" cy="304800"/>
          </a:xfrm>
          <a:prstGeom prst="rect">
            <a:avLst/>
          </a:prstGeom>
          <a:solidFill>
            <a:srgbClr val="FFFF0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rgbClr val="FFFF00"/>
              </a:solidFill>
            </a:endParaRPr>
          </a:p>
        </p:txBody>
      </p:sp>
      <p:sp>
        <p:nvSpPr>
          <p:cNvPr id="7" name="Rectangle 6"/>
          <p:cNvSpPr/>
          <p:nvPr/>
        </p:nvSpPr>
        <p:spPr>
          <a:xfrm>
            <a:off x="762000" y="3916457"/>
            <a:ext cx="1676400" cy="304800"/>
          </a:xfrm>
          <a:prstGeom prst="rect">
            <a:avLst/>
          </a:prstGeom>
          <a:solidFill>
            <a:srgbClr val="FFFF0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rgbClr val="FFFF00"/>
              </a:solidFill>
            </a:endParaRPr>
          </a:p>
        </p:txBody>
      </p:sp>
      <p:sp>
        <p:nvSpPr>
          <p:cNvPr id="4" name="TextBox 3"/>
          <p:cNvSpPr txBox="1"/>
          <p:nvPr/>
        </p:nvSpPr>
        <p:spPr>
          <a:xfrm>
            <a:off x="6019800" y="5574268"/>
            <a:ext cx="2371611" cy="369332"/>
          </a:xfrm>
          <a:prstGeom prst="rect">
            <a:avLst/>
          </a:prstGeom>
          <a:noFill/>
        </p:spPr>
        <p:txBody>
          <a:bodyPr wrap="none" rtlCol="0">
            <a:spAutoFit/>
          </a:bodyPr>
          <a:lstStyle/>
          <a:p>
            <a:r>
              <a:rPr lang="en-US" dirty="0" err="1" smtClean="0"/>
              <a:t>Expts</a:t>
            </a:r>
            <a:r>
              <a:rPr lang="en-US" dirty="0" smtClean="0"/>
              <a:t>. on 3Nb-Zr alloys </a:t>
            </a:r>
            <a:endParaRPr lang="en-AU" dirty="0"/>
          </a:p>
        </p:txBody>
      </p:sp>
    </p:spTree>
    <p:extLst>
      <p:ext uri="{BB962C8B-B14F-4D97-AF65-F5344CB8AC3E}">
        <p14:creationId xmlns:p14="http://schemas.microsoft.com/office/powerpoint/2010/main" val="7450575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Meissner-</a:t>
            </a:r>
            <a:r>
              <a:rPr lang="en-US" dirty="0" err="1" smtClean="0"/>
              <a:t>Ochsenfeld</a:t>
            </a:r>
            <a:r>
              <a:rPr lang="en-US" dirty="0" smtClean="0"/>
              <a:t> effect</a:t>
            </a:r>
            <a:endParaRPr lang="en-AU" dirty="0"/>
          </a:p>
        </p:txBody>
      </p:sp>
      <p:pic>
        <p:nvPicPr>
          <p:cNvPr id="4098" name="Picture 2" descr="http://upload.wikimedia.org/wikipedia/commons/thumb/b/b5/EfektMeisnera.svg/2000px-EfektMeisnera.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81600" y="1219199"/>
            <a:ext cx="3243853" cy="3243853"/>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Bildergebnis für meissner effec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524000"/>
            <a:ext cx="2619375" cy="1743076"/>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Figure 3"/>
          <p:cNvPicPr>
            <a:picLocks noChangeAspect="1" noChangeArrowheads="1"/>
          </p:cNvPicPr>
          <p:nvPr/>
        </p:nvPicPr>
        <p:blipFill rotWithShape="1">
          <a:blip r:embed="rId4">
            <a:extLst>
              <a:ext uri="{28A0092B-C50C-407E-A947-70E740481C1C}">
                <a14:useLocalDpi xmlns:a14="http://schemas.microsoft.com/office/drawing/2010/main" val="0"/>
              </a:ext>
            </a:extLst>
          </a:blip>
          <a:srcRect t="48309"/>
          <a:stretch/>
        </p:blipFill>
        <p:spPr bwMode="auto">
          <a:xfrm>
            <a:off x="430987" y="4038600"/>
            <a:ext cx="5048250" cy="197435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04800" y="5867400"/>
            <a:ext cx="5867400" cy="830997"/>
          </a:xfrm>
          <a:prstGeom prst="rect">
            <a:avLst/>
          </a:prstGeom>
        </p:spPr>
        <p:txBody>
          <a:bodyPr wrap="square">
            <a:spAutoFit/>
          </a:bodyPr>
          <a:lstStyle/>
          <a:p>
            <a:r>
              <a:rPr lang="en-AU" sz="1200" b="1" dirty="0">
                <a:solidFill>
                  <a:srgbClr val="000000"/>
                </a:solidFill>
                <a:latin typeface="Arial"/>
              </a:rPr>
              <a:t>Figure </a:t>
            </a:r>
            <a:r>
              <a:rPr lang="en-AU" sz="1200" dirty="0"/>
              <a:t>Ni</a:t>
            </a:r>
            <a:r>
              <a:rPr lang="en-AU" sz="1200" baseline="-25000" dirty="0"/>
              <a:t>0.05</a:t>
            </a:r>
            <a:r>
              <a:rPr lang="en-AU" sz="1200" dirty="0"/>
              <a:t>ZrTe</a:t>
            </a:r>
            <a:r>
              <a:rPr lang="en-AU" sz="1200" baseline="-25000" dirty="0"/>
              <a:t>3</a:t>
            </a:r>
            <a:r>
              <a:rPr lang="en-AU" sz="1200" dirty="0" smtClean="0">
                <a:solidFill>
                  <a:srgbClr val="000000"/>
                </a:solidFill>
                <a:latin typeface="Arial"/>
              </a:rPr>
              <a:t> : (</a:t>
            </a:r>
            <a:r>
              <a:rPr lang="en-AU" sz="1200" dirty="0">
                <a:solidFill>
                  <a:srgbClr val="000000"/>
                </a:solidFill>
                <a:latin typeface="Arial"/>
              </a:rPr>
              <a:t>c) Low-field parts of </a:t>
            </a:r>
            <a:r>
              <a:rPr lang="en-AU" sz="1200" i="1" dirty="0">
                <a:solidFill>
                  <a:srgbClr val="000000"/>
                </a:solidFill>
                <a:latin typeface="Arial"/>
              </a:rPr>
              <a:t>M</a:t>
            </a:r>
            <a:r>
              <a:rPr lang="en-AU" sz="1200" dirty="0">
                <a:solidFill>
                  <a:srgbClr val="000000"/>
                </a:solidFill>
                <a:latin typeface="Arial"/>
              </a:rPr>
              <a:t>(</a:t>
            </a:r>
            <a:r>
              <a:rPr lang="en-AU" sz="1200" i="1" dirty="0">
                <a:solidFill>
                  <a:srgbClr val="000000"/>
                </a:solidFill>
                <a:latin typeface="Arial"/>
              </a:rPr>
              <a:t>H</a:t>
            </a:r>
            <a:r>
              <a:rPr lang="en-AU" sz="1200" dirty="0">
                <a:solidFill>
                  <a:srgbClr val="000000"/>
                </a:solidFill>
                <a:latin typeface="Arial"/>
              </a:rPr>
              <a:t>) at various temperature for </a:t>
            </a:r>
            <a:r>
              <a:rPr lang="en-AU" sz="1200" i="1" dirty="0" smtClean="0">
                <a:solidFill>
                  <a:srgbClr val="000000"/>
                </a:solidFill>
                <a:latin typeface="Arial"/>
              </a:rPr>
              <a:t>H</a:t>
            </a:r>
            <a:r>
              <a:rPr lang="en-AU" sz="1200" dirty="0">
                <a:solidFill>
                  <a:srgbClr val="000000"/>
                </a:solidFill>
                <a:latin typeface="Arial"/>
              </a:rPr>
              <a:t>||</a:t>
            </a:r>
            <a:r>
              <a:rPr lang="en-AU" sz="1200" i="1" dirty="0">
                <a:solidFill>
                  <a:srgbClr val="000000"/>
                </a:solidFill>
                <a:latin typeface="Arial"/>
              </a:rPr>
              <a:t>c</a:t>
            </a:r>
            <a:r>
              <a:rPr lang="en-AU" sz="1200" dirty="0">
                <a:solidFill>
                  <a:srgbClr val="000000"/>
                </a:solidFill>
                <a:latin typeface="Arial"/>
              </a:rPr>
              <a:t> with demagnetization correct, respectively. </a:t>
            </a:r>
            <a:r>
              <a:rPr lang="en-AU" sz="1200" dirty="0" smtClean="0">
                <a:solidFill>
                  <a:srgbClr val="000000"/>
                </a:solidFill>
                <a:latin typeface="Arial"/>
              </a:rPr>
              <a:t>(</a:t>
            </a:r>
            <a:r>
              <a:rPr lang="en-AU" sz="1200" dirty="0">
                <a:solidFill>
                  <a:srgbClr val="000000"/>
                </a:solidFill>
                <a:latin typeface="Arial"/>
              </a:rPr>
              <a:t>d) Temperature dependence of </a:t>
            </a:r>
            <a:r>
              <a:rPr lang="en-AU" sz="1200" i="1" dirty="0">
                <a:solidFill>
                  <a:srgbClr val="000000"/>
                </a:solidFill>
                <a:latin typeface="Arial"/>
              </a:rPr>
              <a:t>H</a:t>
            </a:r>
            <a:r>
              <a:rPr lang="en-AU" sz="1200" i="1" baseline="-25000" dirty="0">
                <a:solidFill>
                  <a:srgbClr val="000000"/>
                </a:solidFill>
                <a:latin typeface="Arial"/>
              </a:rPr>
              <a:t>c</a:t>
            </a:r>
            <a:r>
              <a:rPr lang="en-AU" sz="1200" baseline="-25000" dirty="0">
                <a:solidFill>
                  <a:srgbClr val="000000"/>
                </a:solidFill>
                <a:latin typeface="Arial"/>
              </a:rPr>
              <a:t>1</a:t>
            </a:r>
            <a:r>
              <a:rPr lang="en-AU" sz="1200" dirty="0">
                <a:solidFill>
                  <a:srgbClr val="000000"/>
                </a:solidFill>
                <a:latin typeface="Arial"/>
              </a:rPr>
              <a:t> for </a:t>
            </a:r>
            <a:r>
              <a:rPr lang="en-AU" sz="1200" i="1" dirty="0">
                <a:solidFill>
                  <a:srgbClr val="000000"/>
                </a:solidFill>
                <a:latin typeface="Arial"/>
              </a:rPr>
              <a:t>H</a:t>
            </a:r>
            <a:r>
              <a:rPr lang="en-AU" sz="1200" dirty="0">
                <a:solidFill>
                  <a:srgbClr val="000000"/>
                </a:solidFill>
                <a:latin typeface="Arial"/>
              </a:rPr>
              <a:t>||</a:t>
            </a:r>
            <a:r>
              <a:rPr lang="en-AU" sz="1200" i="1" dirty="0">
                <a:solidFill>
                  <a:srgbClr val="000000"/>
                </a:solidFill>
                <a:latin typeface="Arial"/>
              </a:rPr>
              <a:t>ab</a:t>
            </a:r>
            <a:r>
              <a:rPr lang="en-AU" sz="1200" dirty="0">
                <a:solidFill>
                  <a:srgbClr val="000000"/>
                </a:solidFill>
                <a:latin typeface="Arial"/>
              </a:rPr>
              <a:t> and </a:t>
            </a:r>
            <a:r>
              <a:rPr lang="en-AU" sz="1200" i="1" dirty="0">
                <a:solidFill>
                  <a:srgbClr val="000000"/>
                </a:solidFill>
                <a:latin typeface="Arial"/>
              </a:rPr>
              <a:t>H</a:t>
            </a:r>
            <a:r>
              <a:rPr lang="en-AU" sz="1200" dirty="0">
                <a:solidFill>
                  <a:srgbClr val="000000"/>
                </a:solidFill>
                <a:latin typeface="Arial"/>
              </a:rPr>
              <a:t>||</a:t>
            </a:r>
            <a:r>
              <a:rPr lang="en-AU" sz="1200" i="1" dirty="0">
                <a:solidFill>
                  <a:srgbClr val="000000"/>
                </a:solidFill>
                <a:latin typeface="Arial"/>
              </a:rPr>
              <a:t>c</a:t>
            </a:r>
            <a:r>
              <a:rPr lang="en-AU" sz="1200" dirty="0">
                <a:solidFill>
                  <a:srgbClr val="000000"/>
                </a:solidFill>
                <a:latin typeface="Arial"/>
              </a:rPr>
              <a:t>. The dashed lines are the fitted lines using </a:t>
            </a:r>
            <a:r>
              <a:rPr lang="en-AU" sz="1200" i="1" dirty="0">
                <a:solidFill>
                  <a:srgbClr val="000000"/>
                </a:solidFill>
                <a:latin typeface="Arial"/>
              </a:rPr>
              <a:t>H</a:t>
            </a:r>
            <a:r>
              <a:rPr lang="en-AU" sz="1200" i="1" baseline="-25000" dirty="0">
                <a:solidFill>
                  <a:srgbClr val="000000"/>
                </a:solidFill>
                <a:latin typeface="Arial"/>
              </a:rPr>
              <a:t>c</a:t>
            </a:r>
            <a:r>
              <a:rPr lang="en-AU" sz="1200" baseline="-25000" dirty="0">
                <a:solidFill>
                  <a:srgbClr val="000000"/>
                </a:solidFill>
                <a:latin typeface="Arial"/>
              </a:rPr>
              <a:t>1</a:t>
            </a:r>
            <a:r>
              <a:rPr lang="en-AU" sz="1200" dirty="0">
                <a:solidFill>
                  <a:srgbClr val="000000"/>
                </a:solidFill>
                <a:latin typeface="Arial"/>
              </a:rPr>
              <a:t> = </a:t>
            </a:r>
            <a:r>
              <a:rPr lang="en-AU" sz="1200" i="1" dirty="0">
                <a:solidFill>
                  <a:srgbClr val="000000"/>
                </a:solidFill>
                <a:latin typeface="Arial"/>
              </a:rPr>
              <a:t>H</a:t>
            </a:r>
            <a:r>
              <a:rPr lang="en-AU" sz="1200" i="1" baseline="-25000" dirty="0">
                <a:solidFill>
                  <a:srgbClr val="000000"/>
                </a:solidFill>
                <a:latin typeface="Arial"/>
              </a:rPr>
              <a:t>c</a:t>
            </a:r>
            <a:r>
              <a:rPr lang="en-AU" sz="1200" baseline="-25000" dirty="0">
                <a:solidFill>
                  <a:srgbClr val="000000"/>
                </a:solidFill>
                <a:latin typeface="Arial"/>
              </a:rPr>
              <a:t>1</a:t>
            </a:r>
            <a:r>
              <a:rPr lang="en-AU" sz="1200" dirty="0">
                <a:solidFill>
                  <a:srgbClr val="000000"/>
                </a:solidFill>
                <a:latin typeface="Arial"/>
              </a:rPr>
              <a:t>(0)(1 − (</a:t>
            </a:r>
            <a:r>
              <a:rPr lang="en-AU" sz="1200" i="1" dirty="0">
                <a:solidFill>
                  <a:srgbClr val="000000"/>
                </a:solidFill>
                <a:latin typeface="Arial"/>
              </a:rPr>
              <a:t>T</a:t>
            </a:r>
            <a:r>
              <a:rPr lang="en-AU" sz="1200" dirty="0">
                <a:solidFill>
                  <a:srgbClr val="000000"/>
                </a:solidFill>
                <a:latin typeface="Arial"/>
              </a:rPr>
              <a:t>/</a:t>
            </a:r>
            <a:r>
              <a:rPr lang="en-AU" sz="1200" i="1" dirty="0">
                <a:solidFill>
                  <a:srgbClr val="000000"/>
                </a:solidFill>
                <a:latin typeface="Arial"/>
              </a:rPr>
              <a:t>T</a:t>
            </a:r>
            <a:r>
              <a:rPr lang="en-AU" sz="1200" i="1" baseline="-25000" dirty="0">
                <a:solidFill>
                  <a:srgbClr val="000000"/>
                </a:solidFill>
                <a:latin typeface="Arial"/>
              </a:rPr>
              <a:t>c</a:t>
            </a:r>
            <a:r>
              <a:rPr lang="en-AU" sz="1200" dirty="0">
                <a:solidFill>
                  <a:srgbClr val="000000"/>
                </a:solidFill>
                <a:latin typeface="Arial"/>
              </a:rPr>
              <a:t>)</a:t>
            </a:r>
            <a:r>
              <a:rPr lang="en-AU" sz="1200" baseline="30000" dirty="0">
                <a:solidFill>
                  <a:srgbClr val="000000"/>
                </a:solidFill>
                <a:latin typeface="Arial"/>
              </a:rPr>
              <a:t>2</a:t>
            </a:r>
            <a:r>
              <a:rPr lang="en-AU" sz="1200" dirty="0">
                <a:solidFill>
                  <a:srgbClr val="000000"/>
                </a:solidFill>
                <a:latin typeface="Arial"/>
              </a:rPr>
              <a:t>). </a:t>
            </a:r>
            <a:r>
              <a:rPr lang="en-AU" sz="1200" dirty="0" smtClean="0">
                <a:solidFill>
                  <a:srgbClr val="000000"/>
                </a:solidFill>
                <a:latin typeface="Arial"/>
              </a:rPr>
              <a:t>[Lei et al. 2011]</a:t>
            </a:r>
            <a:endParaRPr lang="en-AU" sz="1200" dirty="0"/>
          </a:p>
        </p:txBody>
      </p:sp>
    </p:spTree>
    <p:extLst>
      <p:ext uri="{BB962C8B-B14F-4D97-AF65-F5344CB8AC3E}">
        <p14:creationId xmlns:p14="http://schemas.microsoft.com/office/powerpoint/2010/main" val="15904520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 I &amp; II superconductors</a:t>
            </a:r>
            <a:endParaRPr lang="en-AU" dirty="0"/>
          </a:p>
        </p:txBody>
      </p:sp>
      <p:pic>
        <p:nvPicPr>
          <p:cNvPr id="2050" name="Picture 2" descr="http://hyperphysics.phy-astr.gsu.edu/hbase/solids/imgsol/phas.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981200"/>
            <a:ext cx="7332368"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91701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 I &amp; II superconductors</a:t>
            </a:r>
            <a:endParaRPr lang="en-AU" dirty="0"/>
          </a:p>
        </p:txBody>
      </p:sp>
      <p:pic>
        <p:nvPicPr>
          <p:cNvPr id="5122" name="Picture 2" descr="http://www.materia.coppe.ufrj.br/sarra/artigos/artigo10114/fig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143000"/>
            <a:ext cx="4343400" cy="552359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410200" y="2177534"/>
            <a:ext cx="1786899" cy="369332"/>
          </a:xfrm>
          <a:prstGeom prst="rect">
            <a:avLst/>
          </a:prstGeom>
          <a:noFill/>
        </p:spPr>
        <p:txBody>
          <a:bodyPr wrap="none" rtlCol="0">
            <a:spAutoFit/>
          </a:bodyPr>
          <a:lstStyle/>
          <a:p>
            <a:r>
              <a:rPr lang="en-US" dirty="0" smtClean="0"/>
              <a:t>Magnetization M</a:t>
            </a:r>
            <a:endParaRPr lang="en-AU" dirty="0"/>
          </a:p>
        </p:txBody>
      </p:sp>
      <p:sp>
        <p:nvSpPr>
          <p:cNvPr id="6" name="TextBox 5"/>
          <p:cNvSpPr txBox="1"/>
          <p:nvPr/>
        </p:nvSpPr>
        <p:spPr>
          <a:xfrm>
            <a:off x="5410199" y="4648200"/>
            <a:ext cx="2185598" cy="369332"/>
          </a:xfrm>
          <a:prstGeom prst="rect">
            <a:avLst/>
          </a:prstGeom>
          <a:noFill/>
        </p:spPr>
        <p:txBody>
          <a:bodyPr wrap="none" rtlCol="0">
            <a:spAutoFit/>
          </a:bodyPr>
          <a:lstStyle/>
          <a:p>
            <a:r>
              <a:rPr lang="en-US" dirty="0" smtClean="0"/>
              <a:t>Magnetic induction B</a:t>
            </a:r>
            <a:endParaRPr lang="en-AU" dirty="0"/>
          </a:p>
        </p:txBody>
      </p:sp>
      <p:grpSp>
        <p:nvGrpSpPr>
          <p:cNvPr id="4" name="Group 3"/>
          <p:cNvGrpSpPr/>
          <p:nvPr/>
        </p:nvGrpSpPr>
        <p:grpSpPr>
          <a:xfrm>
            <a:off x="1143000" y="3689865"/>
            <a:ext cx="3684814" cy="2101335"/>
            <a:chOff x="1143000" y="3689865"/>
            <a:chExt cx="3684814" cy="2101335"/>
          </a:xfrm>
        </p:grpSpPr>
        <p:pic>
          <p:nvPicPr>
            <p:cNvPr id="7" name="Picture 2" descr="http://www.materia.coppe.ufrj.br/sarra/artigos/artigo10114/fig2.gif"/>
            <p:cNvPicPr>
              <a:picLocks noChangeAspect="1" noChangeArrowheads="1"/>
            </p:cNvPicPr>
            <p:nvPr/>
          </p:nvPicPr>
          <p:blipFill rotWithShape="1">
            <a:blip r:embed="rId2">
              <a:extLst>
                <a:ext uri="{28A0092B-C50C-407E-A947-70E740481C1C}">
                  <a14:useLocalDpi xmlns:a14="http://schemas.microsoft.com/office/drawing/2010/main" val="0"/>
                </a:ext>
              </a:extLst>
            </a:blip>
            <a:srcRect l="50000" t="47890" r="10777" b="17622"/>
            <a:stretch/>
          </p:blipFill>
          <p:spPr bwMode="auto">
            <a:xfrm>
              <a:off x="1143000" y="3810000"/>
              <a:ext cx="1703614" cy="1905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www.materia.coppe.ufrj.br/sarra/artigos/artigo10114/fig2.gif"/>
            <p:cNvPicPr>
              <a:picLocks noChangeAspect="1" noChangeArrowheads="1"/>
            </p:cNvPicPr>
            <p:nvPr/>
          </p:nvPicPr>
          <p:blipFill rotWithShape="1">
            <a:blip r:embed="rId2">
              <a:extLst>
                <a:ext uri="{28A0092B-C50C-407E-A947-70E740481C1C}">
                  <a14:useLocalDpi xmlns:a14="http://schemas.microsoft.com/office/drawing/2010/main" val="0"/>
                </a:ext>
              </a:extLst>
            </a:blip>
            <a:srcRect l="5514" t="46109" r="50000" b="15848"/>
            <a:stretch/>
          </p:blipFill>
          <p:spPr bwMode="auto">
            <a:xfrm>
              <a:off x="2895600" y="3689865"/>
              <a:ext cx="1932214" cy="210133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5724084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 II superconductors</a:t>
            </a:r>
            <a:endParaRPr lang="en-AU" dirty="0"/>
          </a:p>
        </p:txBody>
      </p:sp>
      <p:pic>
        <p:nvPicPr>
          <p:cNvPr id="3074" name="Picture 2" descr="http://www.gitam.edu/eresource/Engg_Phys/semester_2/supercon/supercon_files/meis4.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1676400"/>
            <a:ext cx="5545340" cy="28194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ttp://upload.wikimedia.org/wikipedia/commons/thumb/b/b5/EfektMeisnera.svg/2000px-EfektMeisnera.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1905000"/>
            <a:ext cx="3243853" cy="324385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143000" y="5257800"/>
            <a:ext cx="1066318" cy="523220"/>
          </a:xfrm>
          <a:prstGeom prst="rect">
            <a:avLst/>
          </a:prstGeom>
          <a:noFill/>
        </p:spPr>
        <p:txBody>
          <a:bodyPr wrap="none" rtlCol="0">
            <a:spAutoFit/>
          </a:bodyPr>
          <a:lstStyle/>
          <a:p>
            <a:r>
              <a:rPr lang="en-US" sz="2800" dirty="0" smtClean="0"/>
              <a:t>TYPE I</a:t>
            </a:r>
            <a:endParaRPr lang="en-AU" sz="2800" dirty="0"/>
          </a:p>
        </p:txBody>
      </p:sp>
      <p:sp>
        <p:nvSpPr>
          <p:cNvPr id="6" name="TextBox 5"/>
          <p:cNvSpPr txBox="1"/>
          <p:nvPr/>
        </p:nvSpPr>
        <p:spPr>
          <a:xfrm>
            <a:off x="4724400" y="4724399"/>
            <a:ext cx="2833533" cy="954107"/>
          </a:xfrm>
          <a:prstGeom prst="rect">
            <a:avLst/>
          </a:prstGeom>
          <a:noFill/>
        </p:spPr>
        <p:txBody>
          <a:bodyPr wrap="none" rtlCol="0">
            <a:spAutoFit/>
          </a:bodyPr>
          <a:lstStyle/>
          <a:p>
            <a:pPr algn="ctr"/>
            <a:r>
              <a:rPr lang="en-US" sz="2800" dirty="0" smtClean="0"/>
              <a:t>TYPE II</a:t>
            </a:r>
          </a:p>
          <a:p>
            <a:pPr algn="ctr"/>
            <a:r>
              <a:rPr lang="en-US" sz="2800" dirty="0" smtClean="0"/>
              <a:t>(</a:t>
            </a:r>
            <a:r>
              <a:rPr lang="en-US" sz="2800" dirty="0" err="1" smtClean="0"/>
              <a:t>shubnikov</a:t>
            </a:r>
            <a:r>
              <a:rPr lang="en-US" sz="2800" dirty="0" smtClean="0"/>
              <a:t> phase)</a:t>
            </a:r>
            <a:endParaRPr lang="en-AU" sz="2800" dirty="0"/>
          </a:p>
        </p:txBody>
      </p:sp>
    </p:spTree>
    <p:extLst>
      <p:ext uri="{BB962C8B-B14F-4D97-AF65-F5344CB8AC3E}">
        <p14:creationId xmlns:p14="http://schemas.microsoft.com/office/powerpoint/2010/main" val="16391955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Flux lines, </a:t>
            </a:r>
            <a:r>
              <a:rPr lang="en-US" dirty="0" err="1" smtClean="0"/>
              <a:t>Abrikosov</a:t>
            </a:r>
            <a:r>
              <a:rPr lang="en-US" dirty="0" smtClean="0"/>
              <a:t> lattice</a:t>
            </a:r>
            <a:endParaRPr lang="en-AU"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417" y="1600200"/>
            <a:ext cx="8239125" cy="48487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7315200" y="6488668"/>
            <a:ext cx="1820755" cy="369332"/>
          </a:xfrm>
          <a:prstGeom prst="rect">
            <a:avLst/>
          </a:prstGeom>
          <a:noFill/>
        </p:spPr>
        <p:txBody>
          <a:bodyPr wrap="none" rtlCol="0">
            <a:spAutoFit/>
          </a:bodyPr>
          <a:lstStyle/>
          <a:p>
            <a:r>
              <a:rPr lang="en-US" dirty="0" smtClean="0"/>
              <a:t>Lattice: 1-100 nm</a:t>
            </a:r>
            <a:endParaRPr lang="en-AU" dirty="0"/>
          </a:p>
        </p:txBody>
      </p:sp>
    </p:spTree>
    <p:extLst>
      <p:ext uri="{BB962C8B-B14F-4D97-AF65-F5344CB8AC3E}">
        <p14:creationId xmlns:p14="http://schemas.microsoft.com/office/powerpoint/2010/main" val="20504376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Literature</a:t>
            </a:r>
            <a:endParaRPr lang="en-AU" dirty="0"/>
          </a:p>
        </p:txBody>
      </p:sp>
      <p:sp>
        <p:nvSpPr>
          <p:cNvPr id="3" name="TextBox 2"/>
          <p:cNvSpPr txBox="1"/>
          <p:nvPr/>
        </p:nvSpPr>
        <p:spPr>
          <a:xfrm>
            <a:off x="685800" y="1371600"/>
            <a:ext cx="3263650" cy="1477328"/>
          </a:xfrm>
          <a:prstGeom prst="rect">
            <a:avLst/>
          </a:prstGeom>
          <a:noFill/>
        </p:spPr>
        <p:txBody>
          <a:bodyPr wrap="none" rtlCol="0">
            <a:spAutoFit/>
          </a:bodyPr>
          <a:lstStyle/>
          <a:p>
            <a:pPr marL="285750" indent="-285750">
              <a:buFont typeface="Arial" panose="020B0604020202020204" pitchFamily="34" charset="0"/>
              <a:buChar char="•"/>
            </a:pPr>
            <a:r>
              <a:rPr lang="en-US" dirty="0" smtClean="0"/>
              <a:t>Basic solid state physics book:</a:t>
            </a:r>
          </a:p>
          <a:p>
            <a:pPr marL="742950" lvl="1" indent="-285750">
              <a:buFont typeface="Arial" panose="020B0604020202020204" pitchFamily="34" charset="0"/>
              <a:buChar char="•"/>
            </a:pPr>
            <a:r>
              <a:rPr lang="en-US" dirty="0" smtClean="0"/>
              <a:t>Ashcroft and </a:t>
            </a:r>
            <a:r>
              <a:rPr lang="en-US" dirty="0" err="1" smtClean="0"/>
              <a:t>Mermin</a:t>
            </a:r>
            <a:endParaRPr lang="en-US" dirty="0" smtClean="0"/>
          </a:p>
          <a:p>
            <a:pPr marL="742950" lvl="1" indent="-285750">
              <a:buFont typeface="Arial" panose="020B0604020202020204" pitchFamily="34" charset="0"/>
              <a:buChar char="•"/>
            </a:pPr>
            <a:r>
              <a:rPr lang="en-US" dirty="0" smtClean="0"/>
              <a:t>Kittel</a:t>
            </a:r>
          </a:p>
          <a:p>
            <a:pPr marL="742950" lvl="1" indent="-285750">
              <a:buFont typeface="Arial" panose="020B0604020202020204" pitchFamily="34" charset="0"/>
              <a:buChar char="•"/>
            </a:pPr>
            <a:r>
              <a:rPr lang="en-US" dirty="0" err="1" smtClean="0"/>
              <a:t>Ibach</a:t>
            </a:r>
            <a:r>
              <a:rPr lang="en-US" dirty="0" smtClean="0"/>
              <a:t> </a:t>
            </a:r>
            <a:r>
              <a:rPr lang="en-US" dirty="0" err="1" smtClean="0"/>
              <a:t>Luth</a:t>
            </a:r>
            <a:endParaRPr lang="en-US" dirty="0" smtClean="0"/>
          </a:p>
          <a:p>
            <a:pPr marL="742950" lvl="1" indent="-285750">
              <a:buFont typeface="Arial" panose="020B0604020202020204" pitchFamily="34" charset="0"/>
              <a:buChar char="•"/>
            </a:pPr>
            <a:endParaRPr lang="en-AU"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2652711"/>
            <a:ext cx="2476500" cy="3171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2981325"/>
            <a:ext cx="2375411" cy="32372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1828800"/>
            <a:ext cx="2130792" cy="3219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636449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Second order phase transition</a:t>
            </a:r>
            <a:endParaRPr lang="en-AU" dirty="0"/>
          </a:p>
        </p:txBody>
      </p:sp>
      <p:pic>
        <p:nvPicPr>
          <p:cNvPr id="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875" y="1711324"/>
            <a:ext cx="4071938" cy="364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Object 4"/>
          <p:cNvGraphicFramePr>
            <a:graphicFrameLocks noChangeAspect="1"/>
          </p:cNvGraphicFramePr>
          <p:nvPr>
            <p:extLst>
              <p:ext uri="{D42A27DB-BD31-4B8C-83A1-F6EECF244321}">
                <p14:modId xmlns:p14="http://schemas.microsoft.com/office/powerpoint/2010/main" val="1221575178"/>
              </p:ext>
            </p:extLst>
          </p:nvPr>
        </p:nvGraphicFramePr>
        <p:xfrm>
          <a:off x="2819400" y="4249737"/>
          <a:ext cx="1218410" cy="550863"/>
        </p:xfrm>
        <a:graphic>
          <a:graphicData uri="http://schemas.openxmlformats.org/presentationml/2006/ole">
            <mc:AlternateContent xmlns:mc="http://schemas.openxmlformats.org/markup-compatibility/2006">
              <mc:Choice xmlns:v="urn:schemas-microsoft-com:vml" Requires="v">
                <p:oleObj spid="_x0000_s5137" name="Equation" r:id="rId5" imgW="507960" imgH="228600" progId="Equation.DSMT4">
                  <p:embed/>
                </p:oleObj>
              </mc:Choice>
              <mc:Fallback>
                <p:oleObj name="Equation" r:id="rId5" imgW="507960" imgH="228600" progId="Equation.DSMT4">
                  <p:embed/>
                  <p:pic>
                    <p:nvPicPr>
                      <p:cNvPr id="0" name=""/>
                      <p:cNvPicPr>
                        <a:picLocks noChangeAspect="1" noChangeArrowheads="1"/>
                      </p:cNvPicPr>
                      <p:nvPr/>
                    </p:nvPicPr>
                    <p:blipFill>
                      <a:blip r:embed="rId6"/>
                      <a:srcRect/>
                      <a:stretch>
                        <a:fillRect/>
                      </a:stretch>
                    </p:blipFill>
                    <p:spPr bwMode="auto">
                      <a:xfrm>
                        <a:off x="2819400" y="4249737"/>
                        <a:ext cx="1218410" cy="550863"/>
                      </a:xfrm>
                      <a:prstGeom prst="rect">
                        <a:avLst/>
                      </a:prstGeom>
                      <a:noFill/>
                      <a:ln>
                        <a:noFill/>
                      </a:ln>
                      <a:effectLst/>
                    </p:spPr>
                  </p:pic>
                </p:oleObj>
              </mc:Fallback>
            </mc:AlternateContent>
          </a:graphicData>
        </a:graphic>
      </p:graphicFrame>
      <p:sp>
        <p:nvSpPr>
          <p:cNvPr id="7" name="文字方塊 4"/>
          <p:cNvSpPr txBox="1">
            <a:spLocks noChangeArrowheads="1"/>
          </p:cNvSpPr>
          <p:nvPr/>
        </p:nvSpPr>
        <p:spPr bwMode="auto">
          <a:xfrm>
            <a:off x="747713" y="5486400"/>
            <a:ext cx="4281487"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2400">
                <a:solidFill>
                  <a:schemeClr val="accent2"/>
                </a:solidFill>
                <a:latin typeface="Times New Roman" pitchFamily="18" charset="0"/>
                <a:ea typeface="標楷體" pitchFamily="65" charset="-120"/>
              </a:defRPr>
            </a:lvl1pPr>
            <a:lvl2pPr marL="742950" indent="-285750" eaLnBrk="0" hangingPunct="0">
              <a:spcBef>
                <a:spcPct val="20000"/>
              </a:spcBef>
              <a:buChar char="–"/>
              <a:defRPr kumimoji="1" sz="2000">
                <a:solidFill>
                  <a:schemeClr val="accent2"/>
                </a:solidFill>
                <a:latin typeface="Times New Roman" pitchFamily="18" charset="0"/>
                <a:ea typeface="標楷體" pitchFamily="65" charset="-120"/>
              </a:defRPr>
            </a:lvl2pPr>
            <a:lvl3pPr marL="1143000" indent="-228600" eaLnBrk="0" hangingPunct="0">
              <a:spcBef>
                <a:spcPct val="20000"/>
              </a:spcBef>
              <a:buChar char="•"/>
              <a:defRPr kumimoji="1" sz="2000">
                <a:solidFill>
                  <a:schemeClr val="accent2"/>
                </a:solidFill>
                <a:latin typeface="Times New Roman" pitchFamily="18" charset="0"/>
                <a:ea typeface="標楷體" pitchFamily="65" charset="-120"/>
              </a:defRPr>
            </a:lvl3pPr>
            <a:lvl4pPr marL="1600200" indent="-228600" eaLnBrk="0" hangingPunct="0">
              <a:spcBef>
                <a:spcPct val="20000"/>
              </a:spcBef>
              <a:buChar char="–"/>
              <a:defRPr kumimoji="1" sz="2000">
                <a:solidFill>
                  <a:schemeClr val="accent2"/>
                </a:solidFill>
                <a:latin typeface="Times New Roman" pitchFamily="18" charset="0"/>
                <a:ea typeface="標楷體" pitchFamily="65" charset="-120"/>
              </a:defRPr>
            </a:lvl4pPr>
            <a:lvl5pPr marL="2057400" indent="-228600" eaLnBrk="0" hangingPunct="0">
              <a:spcBef>
                <a:spcPct val="20000"/>
              </a:spcBef>
              <a:buChar char="»"/>
              <a:defRPr kumimoji="1" sz="2000">
                <a:solidFill>
                  <a:schemeClr val="accent2"/>
                </a:solidFill>
                <a:latin typeface="Times New Roman" pitchFamily="18" charset="0"/>
                <a:ea typeface="標楷體" pitchFamily="65" charset="-120"/>
              </a:defRPr>
            </a:lvl5pPr>
            <a:lvl6pPr marL="2514600" indent="-228600" eaLnBrk="0" fontAlgn="base" hangingPunct="0">
              <a:spcBef>
                <a:spcPct val="20000"/>
              </a:spcBef>
              <a:spcAft>
                <a:spcPct val="0"/>
              </a:spcAft>
              <a:buChar char="»"/>
              <a:defRPr kumimoji="1" sz="2000">
                <a:solidFill>
                  <a:schemeClr val="accent2"/>
                </a:solidFill>
                <a:latin typeface="Times New Roman" pitchFamily="18" charset="0"/>
                <a:ea typeface="標楷體" pitchFamily="65" charset="-120"/>
              </a:defRPr>
            </a:lvl6pPr>
            <a:lvl7pPr marL="2971800" indent="-228600" eaLnBrk="0" fontAlgn="base" hangingPunct="0">
              <a:spcBef>
                <a:spcPct val="20000"/>
              </a:spcBef>
              <a:spcAft>
                <a:spcPct val="0"/>
              </a:spcAft>
              <a:buChar char="»"/>
              <a:defRPr kumimoji="1" sz="2000">
                <a:solidFill>
                  <a:schemeClr val="accent2"/>
                </a:solidFill>
                <a:latin typeface="Times New Roman" pitchFamily="18" charset="0"/>
                <a:ea typeface="標楷體" pitchFamily="65" charset="-120"/>
              </a:defRPr>
            </a:lvl7pPr>
            <a:lvl8pPr marL="3429000" indent="-228600" eaLnBrk="0" fontAlgn="base" hangingPunct="0">
              <a:spcBef>
                <a:spcPct val="20000"/>
              </a:spcBef>
              <a:spcAft>
                <a:spcPct val="0"/>
              </a:spcAft>
              <a:buChar char="»"/>
              <a:defRPr kumimoji="1" sz="2000">
                <a:solidFill>
                  <a:schemeClr val="accent2"/>
                </a:solidFill>
                <a:latin typeface="Times New Roman" pitchFamily="18" charset="0"/>
                <a:ea typeface="標楷體" pitchFamily="65" charset="-120"/>
              </a:defRPr>
            </a:lvl8pPr>
            <a:lvl9pPr marL="3886200" indent="-228600" eaLnBrk="0" fontAlgn="base" hangingPunct="0">
              <a:spcBef>
                <a:spcPct val="20000"/>
              </a:spcBef>
              <a:spcAft>
                <a:spcPct val="0"/>
              </a:spcAft>
              <a:buChar char="»"/>
              <a:defRPr kumimoji="1" sz="2000">
                <a:solidFill>
                  <a:schemeClr val="accent2"/>
                </a:solidFill>
                <a:latin typeface="Times New Roman" pitchFamily="18" charset="0"/>
                <a:ea typeface="標楷體" pitchFamily="65" charset="-120"/>
              </a:defRPr>
            </a:lvl9pPr>
          </a:lstStyle>
          <a:p>
            <a:pPr eaLnBrk="1" hangingPunct="1">
              <a:spcBef>
                <a:spcPct val="0"/>
              </a:spcBef>
              <a:buFontTx/>
              <a:buNone/>
            </a:pPr>
            <a:r>
              <a:rPr lang="en-US" altLang="zh-TW" sz="1800" dirty="0" smtClean="0">
                <a:solidFill>
                  <a:schemeClr val="tx1"/>
                </a:solidFill>
              </a:rPr>
              <a:t>Since less entropy: SC state more ordered !!</a:t>
            </a:r>
          </a:p>
          <a:p>
            <a:pPr eaLnBrk="1" hangingPunct="1">
              <a:spcBef>
                <a:spcPct val="0"/>
              </a:spcBef>
              <a:buFontTx/>
              <a:buNone/>
            </a:pPr>
            <a:endParaRPr lang="en-US" altLang="zh-TW" sz="1800" dirty="0">
              <a:solidFill>
                <a:schemeClr val="tx1"/>
              </a:solidFill>
            </a:endParaRPr>
          </a:p>
          <a:p>
            <a:pPr eaLnBrk="1" hangingPunct="1">
              <a:spcBef>
                <a:spcPct val="0"/>
              </a:spcBef>
              <a:buFontTx/>
              <a:buNone/>
            </a:pPr>
            <a:r>
              <a:rPr lang="en-US" altLang="zh-TW" sz="1800" dirty="0" smtClean="0">
                <a:solidFill>
                  <a:schemeClr val="tx1"/>
                </a:solidFill>
              </a:rPr>
              <a:t>What orders ??? </a:t>
            </a:r>
            <a:endParaRPr lang="zh-TW" altLang="en-US" sz="1800" dirty="0">
              <a:solidFill>
                <a:schemeClr val="tx1"/>
              </a:solidFill>
            </a:endParaRPr>
          </a:p>
        </p:txBody>
      </p:sp>
      <p:sp>
        <p:nvSpPr>
          <p:cNvPr id="8" name="文字方塊 5"/>
          <p:cNvSpPr txBox="1">
            <a:spLocks noChangeArrowheads="1"/>
          </p:cNvSpPr>
          <p:nvPr/>
        </p:nvSpPr>
        <p:spPr bwMode="auto">
          <a:xfrm>
            <a:off x="2888456" y="5948065"/>
            <a:ext cx="40005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2400">
                <a:solidFill>
                  <a:schemeClr val="accent2"/>
                </a:solidFill>
                <a:latin typeface="Times New Roman" pitchFamily="18" charset="0"/>
                <a:ea typeface="標楷體" pitchFamily="65" charset="-120"/>
              </a:defRPr>
            </a:lvl1pPr>
            <a:lvl2pPr marL="742950" indent="-285750" eaLnBrk="0" hangingPunct="0">
              <a:spcBef>
                <a:spcPct val="20000"/>
              </a:spcBef>
              <a:buChar char="–"/>
              <a:defRPr kumimoji="1" sz="2000">
                <a:solidFill>
                  <a:schemeClr val="accent2"/>
                </a:solidFill>
                <a:latin typeface="Times New Roman" pitchFamily="18" charset="0"/>
                <a:ea typeface="標楷體" pitchFamily="65" charset="-120"/>
              </a:defRPr>
            </a:lvl2pPr>
            <a:lvl3pPr marL="1143000" indent="-228600" eaLnBrk="0" hangingPunct="0">
              <a:spcBef>
                <a:spcPct val="20000"/>
              </a:spcBef>
              <a:buChar char="•"/>
              <a:defRPr kumimoji="1" sz="2000">
                <a:solidFill>
                  <a:schemeClr val="accent2"/>
                </a:solidFill>
                <a:latin typeface="Times New Roman" pitchFamily="18" charset="0"/>
                <a:ea typeface="標楷體" pitchFamily="65" charset="-120"/>
              </a:defRPr>
            </a:lvl3pPr>
            <a:lvl4pPr marL="1600200" indent="-228600" eaLnBrk="0" hangingPunct="0">
              <a:spcBef>
                <a:spcPct val="20000"/>
              </a:spcBef>
              <a:buChar char="–"/>
              <a:defRPr kumimoji="1" sz="2000">
                <a:solidFill>
                  <a:schemeClr val="accent2"/>
                </a:solidFill>
                <a:latin typeface="Times New Roman" pitchFamily="18" charset="0"/>
                <a:ea typeface="標楷體" pitchFamily="65" charset="-120"/>
              </a:defRPr>
            </a:lvl4pPr>
            <a:lvl5pPr marL="2057400" indent="-228600" eaLnBrk="0" hangingPunct="0">
              <a:spcBef>
                <a:spcPct val="20000"/>
              </a:spcBef>
              <a:buChar char="»"/>
              <a:defRPr kumimoji="1" sz="2000">
                <a:solidFill>
                  <a:schemeClr val="accent2"/>
                </a:solidFill>
                <a:latin typeface="Times New Roman" pitchFamily="18" charset="0"/>
                <a:ea typeface="標楷體" pitchFamily="65" charset="-120"/>
              </a:defRPr>
            </a:lvl5pPr>
            <a:lvl6pPr marL="2514600" indent="-228600" eaLnBrk="0" fontAlgn="base" hangingPunct="0">
              <a:spcBef>
                <a:spcPct val="20000"/>
              </a:spcBef>
              <a:spcAft>
                <a:spcPct val="0"/>
              </a:spcAft>
              <a:buChar char="»"/>
              <a:defRPr kumimoji="1" sz="2000">
                <a:solidFill>
                  <a:schemeClr val="accent2"/>
                </a:solidFill>
                <a:latin typeface="Times New Roman" pitchFamily="18" charset="0"/>
                <a:ea typeface="標楷體" pitchFamily="65" charset="-120"/>
              </a:defRPr>
            </a:lvl6pPr>
            <a:lvl7pPr marL="2971800" indent="-228600" eaLnBrk="0" fontAlgn="base" hangingPunct="0">
              <a:spcBef>
                <a:spcPct val="20000"/>
              </a:spcBef>
              <a:spcAft>
                <a:spcPct val="0"/>
              </a:spcAft>
              <a:buChar char="»"/>
              <a:defRPr kumimoji="1" sz="2000">
                <a:solidFill>
                  <a:schemeClr val="accent2"/>
                </a:solidFill>
                <a:latin typeface="Times New Roman" pitchFamily="18" charset="0"/>
                <a:ea typeface="標楷體" pitchFamily="65" charset="-120"/>
              </a:defRPr>
            </a:lvl7pPr>
            <a:lvl8pPr marL="3429000" indent="-228600" eaLnBrk="0" fontAlgn="base" hangingPunct="0">
              <a:spcBef>
                <a:spcPct val="20000"/>
              </a:spcBef>
              <a:spcAft>
                <a:spcPct val="0"/>
              </a:spcAft>
              <a:buChar char="»"/>
              <a:defRPr kumimoji="1" sz="2000">
                <a:solidFill>
                  <a:schemeClr val="accent2"/>
                </a:solidFill>
                <a:latin typeface="Times New Roman" pitchFamily="18" charset="0"/>
                <a:ea typeface="標楷體" pitchFamily="65" charset="-120"/>
              </a:defRPr>
            </a:lvl8pPr>
            <a:lvl9pPr marL="3886200" indent="-228600" eaLnBrk="0" fontAlgn="base" hangingPunct="0">
              <a:spcBef>
                <a:spcPct val="20000"/>
              </a:spcBef>
              <a:spcAft>
                <a:spcPct val="0"/>
              </a:spcAft>
              <a:buChar char="»"/>
              <a:defRPr kumimoji="1" sz="2000">
                <a:solidFill>
                  <a:schemeClr val="accent2"/>
                </a:solidFill>
                <a:latin typeface="Times New Roman" pitchFamily="18" charset="0"/>
                <a:ea typeface="標楷體" pitchFamily="65" charset="-120"/>
              </a:defRPr>
            </a:lvl9pPr>
          </a:lstStyle>
          <a:p>
            <a:pPr eaLnBrk="1" hangingPunct="1">
              <a:spcBef>
                <a:spcPct val="0"/>
              </a:spcBef>
              <a:buFontTx/>
              <a:buNone/>
            </a:pPr>
            <a:r>
              <a:rPr lang="el-GR" altLang="zh-TW" sz="1800" dirty="0">
                <a:solidFill>
                  <a:schemeClr val="tx1"/>
                </a:solidFill>
              </a:rPr>
              <a:t>Δ</a:t>
            </a:r>
            <a:r>
              <a:rPr lang="en-US" altLang="zh-TW" sz="1800" i="1" dirty="0">
                <a:solidFill>
                  <a:schemeClr val="tx1"/>
                </a:solidFill>
              </a:rPr>
              <a:t>S</a:t>
            </a:r>
            <a:r>
              <a:rPr lang="en-US" altLang="zh-TW" sz="1800" dirty="0">
                <a:solidFill>
                  <a:schemeClr val="tx1"/>
                </a:solidFill>
              </a:rPr>
              <a:t> ~ 10</a:t>
            </a:r>
            <a:r>
              <a:rPr lang="en-US" altLang="zh-TW" sz="1800" baseline="30000" dirty="0">
                <a:solidFill>
                  <a:schemeClr val="tx1"/>
                </a:solidFill>
              </a:rPr>
              <a:t>–4</a:t>
            </a:r>
            <a:r>
              <a:rPr lang="en-US" altLang="zh-TW" sz="1800" dirty="0">
                <a:solidFill>
                  <a:schemeClr val="tx1"/>
                </a:solidFill>
              </a:rPr>
              <a:t> </a:t>
            </a:r>
            <a:r>
              <a:rPr lang="en-US" altLang="zh-TW" sz="1800" i="1" dirty="0">
                <a:solidFill>
                  <a:schemeClr val="tx1"/>
                </a:solidFill>
              </a:rPr>
              <a:t>k</a:t>
            </a:r>
            <a:r>
              <a:rPr lang="en-US" altLang="zh-TW" sz="1800" i="1" baseline="-25000" dirty="0">
                <a:solidFill>
                  <a:schemeClr val="tx1"/>
                </a:solidFill>
              </a:rPr>
              <a:t>B</a:t>
            </a:r>
            <a:r>
              <a:rPr lang="en-US" altLang="zh-TW" sz="1800" dirty="0">
                <a:solidFill>
                  <a:schemeClr val="tx1"/>
                </a:solidFill>
              </a:rPr>
              <a:t> per atom</a:t>
            </a:r>
          </a:p>
          <a:p>
            <a:pPr eaLnBrk="1" hangingPunct="1">
              <a:spcBef>
                <a:spcPct val="0"/>
              </a:spcBef>
              <a:buFontTx/>
              <a:buNone/>
            </a:pPr>
            <a:r>
              <a:rPr lang="en-US" altLang="zh-TW" sz="1800" dirty="0">
                <a:solidFill>
                  <a:schemeClr val="tx1"/>
                </a:solidFill>
              </a:rPr>
              <a:t>→ only 10</a:t>
            </a:r>
            <a:r>
              <a:rPr lang="en-US" altLang="zh-TW" sz="1800" baseline="30000" dirty="0">
                <a:solidFill>
                  <a:schemeClr val="tx1"/>
                </a:solidFill>
              </a:rPr>
              <a:t>–4</a:t>
            </a:r>
            <a:r>
              <a:rPr lang="en-US" altLang="zh-TW" sz="1800" dirty="0">
                <a:solidFill>
                  <a:schemeClr val="tx1"/>
                </a:solidFill>
              </a:rPr>
              <a:t> e’s participate in transition.</a:t>
            </a:r>
            <a:endParaRPr lang="zh-TW" altLang="en-US" sz="1800" dirty="0">
              <a:solidFill>
                <a:schemeClr val="tx1"/>
              </a:solidFill>
            </a:endParaRPr>
          </a:p>
        </p:txBody>
      </p:sp>
      <p:pic>
        <p:nvPicPr>
          <p:cNvPr id="9"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48199" y="2121408"/>
            <a:ext cx="4210051" cy="3212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文字方塊 7"/>
          <p:cNvSpPr txBox="1">
            <a:spLocks noChangeArrowheads="1"/>
          </p:cNvSpPr>
          <p:nvPr/>
        </p:nvSpPr>
        <p:spPr bwMode="auto">
          <a:xfrm>
            <a:off x="3423557" y="1241764"/>
            <a:ext cx="256222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2400">
                <a:solidFill>
                  <a:schemeClr val="accent2"/>
                </a:solidFill>
                <a:latin typeface="Times New Roman" pitchFamily="18" charset="0"/>
                <a:ea typeface="標楷體" pitchFamily="65" charset="-120"/>
              </a:defRPr>
            </a:lvl1pPr>
            <a:lvl2pPr marL="742950" indent="-285750" eaLnBrk="0" hangingPunct="0">
              <a:spcBef>
                <a:spcPct val="20000"/>
              </a:spcBef>
              <a:buChar char="–"/>
              <a:defRPr kumimoji="1" sz="2000">
                <a:solidFill>
                  <a:schemeClr val="accent2"/>
                </a:solidFill>
                <a:latin typeface="Times New Roman" pitchFamily="18" charset="0"/>
                <a:ea typeface="標楷體" pitchFamily="65" charset="-120"/>
              </a:defRPr>
            </a:lvl2pPr>
            <a:lvl3pPr marL="1143000" indent="-228600" eaLnBrk="0" hangingPunct="0">
              <a:spcBef>
                <a:spcPct val="20000"/>
              </a:spcBef>
              <a:buChar char="•"/>
              <a:defRPr kumimoji="1" sz="2000">
                <a:solidFill>
                  <a:schemeClr val="accent2"/>
                </a:solidFill>
                <a:latin typeface="Times New Roman" pitchFamily="18" charset="0"/>
                <a:ea typeface="標楷體" pitchFamily="65" charset="-120"/>
              </a:defRPr>
            </a:lvl3pPr>
            <a:lvl4pPr marL="1600200" indent="-228600" eaLnBrk="0" hangingPunct="0">
              <a:spcBef>
                <a:spcPct val="20000"/>
              </a:spcBef>
              <a:buChar char="–"/>
              <a:defRPr kumimoji="1" sz="2000">
                <a:solidFill>
                  <a:schemeClr val="accent2"/>
                </a:solidFill>
                <a:latin typeface="Times New Roman" pitchFamily="18" charset="0"/>
                <a:ea typeface="標楷體" pitchFamily="65" charset="-120"/>
              </a:defRPr>
            </a:lvl4pPr>
            <a:lvl5pPr marL="2057400" indent="-228600" eaLnBrk="0" hangingPunct="0">
              <a:spcBef>
                <a:spcPct val="20000"/>
              </a:spcBef>
              <a:buChar char="»"/>
              <a:defRPr kumimoji="1" sz="2000">
                <a:solidFill>
                  <a:schemeClr val="accent2"/>
                </a:solidFill>
                <a:latin typeface="Times New Roman" pitchFamily="18" charset="0"/>
                <a:ea typeface="標楷體" pitchFamily="65" charset="-120"/>
              </a:defRPr>
            </a:lvl5pPr>
            <a:lvl6pPr marL="2514600" indent="-228600" eaLnBrk="0" fontAlgn="base" hangingPunct="0">
              <a:spcBef>
                <a:spcPct val="20000"/>
              </a:spcBef>
              <a:spcAft>
                <a:spcPct val="0"/>
              </a:spcAft>
              <a:buChar char="»"/>
              <a:defRPr kumimoji="1" sz="2000">
                <a:solidFill>
                  <a:schemeClr val="accent2"/>
                </a:solidFill>
                <a:latin typeface="Times New Roman" pitchFamily="18" charset="0"/>
                <a:ea typeface="標楷體" pitchFamily="65" charset="-120"/>
              </a:defRPr>
            </a:lvl6pPr>
            <a:lvl7pPr marL="2971800" indent="-228600" eaLnBrk="0" fontAlgn="base" hangingPunct="0">
              <a:spcBef>
                <a:spcPct val="20000"/>
              </a:spcBef>
              <a:spcAft>
                <a:spcPct val="0"/>
              </a:spcAft>
              <a:buChar char="»"/>
              <a:defRPr kumimoji="1" sz="2000">
                <a:solidFill>
                  <a:schemeClr val="accent2"/>
                </a:solidFill>
                <a:latin typeface="Times New Roman" pitchFamily="18" charset="0"/>
                <a:ea typeface="標楷體" pitchFamily="65" charset="-120"/>
              </a:defRPr>
            </a:lvl7pPr>
            <a:lvl8pPr marL="3429000" indent="-228600" eaLnBrk="0" fontAlgn="base" hangingPunct="0">
              <a:spcBef>
                <a:spcPct val="20000"/>
              </a:spcBef>
              <a:spcAft>
                <a:spcPct val="0"/>
              </a:spcAft>
              <a:buChar char="»"/>
              <a:defRPr kumimoji="1" sz="2000">
                <a:solidFill>
                  <a:schemeClr val="accent2"/>
                </a:solidFill>
                <a:latin typeface="Times New Roman" pitchFamily="18" charset="0"/>
                <a:ea typeface="標楷體" pitchFamily="65" charset="-120"/>
              </a:defRPr>
            </a:lvl8pPr>
            <a:lvl9pPr marL="3886200" indent="-228600" eaLnBrk="0" fontAlgn="base" hangingPunct="0">
              <a:spcBef>
                <a:spcPct val="20000"/>
              </a:spcBef>
              <a:spcAft>
                <a:spcPct val="0"/>
              </a:spcAft>
              <a:buChar char="»"/>
              <a:defRPr kumimoji="1" sz="2000">
                <a:solidFill>
                  <a:schemeClr val="accent2"/>
                </a:solidFill>
                <a:latin typeface="Times New Roman" pitchFamily="18" charset="0"/>
                <a:ea typeface="標楷體" pitchFamily="65" charset="-120"/>
              </a:defRPr>
            </a:lvl9pPr>
          </a:lstStyle>
          <a:p>
            <a:pPr eaLnBrk="1" hangingPunct="1">
              <a:spcBef>
                <a:spcPct val="0"/>
              </a:spcBef>
              <a:buFontTx/>
              <a:buNone/>
            </a:pPr>
            <a:r>
              <a:rPr lang="en-US" altLang="zh-TW" sz="3600" dirty="0" smtClean="0">
                <a:solidFill>
                  <a:schemeClr val="tx1"/>
                </a:solidFill>
              </a:rPr>
              <a:t>Aluminum</a:t>
            </a:r>
            <a:endParaRPr lang="zh-TW" altLang="en-US" sz="3600" dirty="0">
              <a:solidFill>
                <a:schemeClr val="tx1"/>
              </a:solidFill>
            </a:endParaRPr>
          </a:p>
        </p:txBody>
      </p:sp>
      <p:graphicFrame>
        <p:nvGraphicFramePr>
          <p:cNvPr id="11" name="Object 9"/>
          <p:cNvGraphicFramePr>
            <a:graphicFrameLocks noChangeAspect="1"/>
          </p:cNvGraphicFramePr>
          <p:nvPr>
            <p:extLst>
              <p:ext uri="{D42A27DB-BD31-4B8C-83A1-F6EECF244321}">
                <p14:modId xmlns:p14="http://schemas.microsoft.com/office/powerpoint/2010/main" val="622229671"/>
              </p:ext>
            </p:extLst>
          </p:nvPr>
        </p:nvGraphicFramePr>
        <p:xfrm>
          <a:off x="762000" y="1738086"/>
          <a:ext cx="2601913" cy="1503363"/>
        </p:xfrm>
        <a:graphic>
          <a:graphicData uri="http://schemas.openxmlformats.org/presentationml/2006/ole">
            <mc:AlternateContent xmlns:mc="http://schemas.openxmlformats.org/markup-compatibility/2006">
              <mc:Choice xmlns:v="urn:schemas-microsoft-com:vml" Requires="v">
                <p:oleObj spid="_x0000_s5138" name="Equation" r:id="rId8" imgW="1104840" imgH="634680" progId="Equation.DSMT4">
                  <p:embed/>
                </p:oleObj>
              </mc:Choice>
              <mc:Fallback>
                <p:oleObj name="Equation" r:id="rId8" imgW="1104840" imgH="634680" progId="Equation.DSMT4">
                  <p:embed/>
                  <p:pic>
                    <p:nvPicPr>
                      <p:cNvPr id="0" name=""/>
                      <p:cNvPicPr>
                        <a:picLocks noChangeAspect="1" noChangeArrowheads="1"/>
                      </p:cNvPicPr>
                      <p:nvPr/>
                    </p:nvPicPr>
                    <p:blipFill>
                      <a:blip r:embed="rId9"/>
                      <a:srcRect/>
                      <a:stretch>
                        <a:fillRect/>
                      </a:stretch>
                    </p:blipFill>
                    <p:spPr bwMode="auto">
                      <a:xfrm>
                        <a:off x="762000" y="1738086"/>
                        <a:ext cx="2601913" cy="1503363"/>
                      </a:xfrm>
                      <a:prstGeom prst="rect">
                        <a:avLst/>
                      </a:prstGeom>
                      <a:noFill/>
                      <a:ln>
                        <a:noFill/>
                      </a:ln>
                      <a:effectLst/>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3957464339"/>
              </p:ext>
            </p:extLst>
          </p:nvPr>
        </p:nvGraphicFramePr>
        <p:xfrm>
          <a:off x="5181600" y="4421982"/>
          <a:ext cx="2667000" cy="454818"/>
        </p:xfrm>
        <a:graphic>
          <a:graphicData uri="http://schemas.openxmlformats.org/presentationml/2006/ole">
            <mc:AlternateContent xmlns:mc="http://schemas.openxmlformats.org/markup-compatibility/2006">
              <mc:Choice xmlns:v="urn:schemas-microsoft-com:vml" Requires="v">
                <p:oleObj spid="_x0000_s5139" name="Equation" r:id="rId10" imgW="1422360" imgH="241200" progId="Equation.DSMT4">
                  <p:embed/>
                </p:oleObj>
              </mc:Choice>
              <mc:Fallback>
                <p:oleObj name="Equation" r:id="rId10" imgW="1422360" imgH="241200" progId="Equation.DSMT4">
                  <p:embed/>
                  <p:pic>
                    <p:nvPicPr>
                      <p:cNvPr id="0" name="Object 9"/>
                      <p:cNvPicPr>
                        <a:picLocks noChangeAspect="1" noChangeArrowheads="1"/>
                      </p:cNvPicPr>
                      <p:nvPr/>
                    </p:nvPicPr>
                    <p:blipFill>
                      <a:blip r:embed="rId11"/>
                      <a:srcRect/>
                      <a:stretch>
                        <a:fillRect/>
                      </a:stretch>
                    </p:blipFill>
                    <p:spPr bwMode="auto">
                      <a:xfrm>
                        <a:off x="5181600" y="4421982"/>
                        <a:ext cx="2667000" cy="454818"/>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7726729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2281236"/>
            <a:ext cx="3162300" cy="408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smtClean="0"/>
              <a:t>Heat capacity </a:t>
            </a:r>
            <a:r>
              <a:rPr lang="en-US" dirty="0" smtClean="0">
                <a:sym typeface="Wingdings" panose="05000000000000000000" pitchFamily="2" charset="2"/>
              </a:rPr>
              <a:t> energy gap</a:t>
            </a:r>
            <a:endParaRPr lang="en-AU" dirty="0"/>
          </a:p>
        </p:txBody>
      </p:sp>
      <p:graphicFrame>
        <p:nvGraphicFramePr>
          <p:cNvPr id="3" name="Object 4"/>
          <p:cNvGraphicFramePr>
            <a:graphicFrameLocks noChangeAspect="1"/>
          </p:cNvGraphicFramePr>
          <p:nvPr>
            <p:extLst>
              <p:ext uri="{D42A27DB-BD31-4B8C-83A1-F6EECF244321}">
                <p14:modId xmlns:p14="http://schemas.microsoft.com/office/powerpoint/2010/main" val="4157887693"/>
              </p:ext>
            </p:extLst>
          </p:nvPr>
        </p:nvGraphicFramePr>
        <p:xfrm>
          <a:off x="6019800" y="2774950"/>
          <a:ext cx="1571625" cy="958850"/>
        </p:xfrm>
        <a:graphic>
          <a:graphicData uri="http://schemas.openxmlformats.org/presentationml/2006/ole">
            <mc:AlternateContent xmlns:mc="http://schemas.openxmlformats.org/markup-compatibility/2006">
              <mc:Choice xmlns:v="urn:schemas-microsoft-com:vml" Requires="v">
                <p:oleObj spid="_x0000_s6149" name="Equation" r:id="rId4" imgW="749160" imgH="457200" progId="Equation.DSMT4">
                  <p:embed/>
                </p:oleObj>
              </mc:Choice>
              <mc:Fallback>
                <p:oleObj name="Equation" r:id="rId4" imgW="749160" imgH="457200" progId="Equation.DSMT4">
                  <p:embed/>
                  <p:pic>
                    <p:nvPicPr>
                      <p:cNvPr id="0" name=""/>
                      <p:cNvPicPr>
                        <a:picLocks noChangeAspect="1" noChangeArrowheads="1"/>
                      </p:cNvPicPr>
                      <p:nvPr/>
                    </p:nvPicPr>
                    <p:blipFill>
                      <a:blip r:embed="rId5"/>
                      <a:srcRect/>
                      <a:stretch>
                        <a:fillRect/>
                      </a:stretch>
                    </p:blipFill>
                    <p:spPr bwMode="auto">
                      <a:xfrm>
                        <a:off x="6019800" y="2774950"/>
                        <a:ext cx="1571625" cy="958850"/>
                      </a:xfrm>
                      <a:prstGeom prst="rect">
                        <a:avLst/>
                      </a:prstGeom>
                      <a:noFill/>
                      <a:ln>
                        <a:noFill/>
                      </a:ln>
                      <a:effectLst/>
                    </p:spPr>
                  </p:pic>
                </p:oleObj>
              </mc:Fallback>
            </mc:AlternateContent>
          </a:graphicData>
        </a:graphic>
      </p:graphicFrame>
      <p:pic>
        <p:nvPicPr>
          <p:cNvPr id="6"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 y="2328862"/>
            <a:ext cx="4010025" cy="399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886406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 II specific heat</a:t>
            </a:r>
            <a:endParaRPr lang="en-AU" dirty="0"/>
          </a:p>
        </p:txBody>
      </p:sp>
      <p:pic>
        <p:nvPicPr>
          <p:cNvPr id="7170" name="Picture 2" descr="Fig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828800"/>
            <a:ext cx="5457825" cy="230505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600200" y="4057471"/>
            <a:ext cx="5715000" cy="1200329"/>
          </a:xfrm>
          <a:prstGeom prst="rect">
            <a:avLst/>
          </a:prstGeom>
        </p:spPr>
        <p:txBody>
          <a:bodyPr wrap="square">
            <a:spAutoFit/>
          </a:bodyPr>
          <a:lstStyle/>
          <a:p>
            <a:r>
              <a:rPr lang="en-AU" sz="1200" dirty="0">
                <a:solidFill>
                  <a:srgbClr val="000000"/>
                </a:solidFill>
                <a:latin typeface="Arial"/>
              </a:rPr>
              <a:t>(a) Low-temperature specific-heat </a:t>
            </a:r>
            <a:r>
              <a:rPr lang="en-AU" sz="1200" dirty="0" err="1">
                <a:solidFill>
                  <a:srgbClr val="000000"/>
                </a:solidFill>
                <a:latin typeface="Arial"/>
              </a:rPr>
              <a:t>behavior</a:t>
            </a:r>
            <a:r>
              <a:rPr lang="en-AU" sz="1200" dirty="0">
                <a:solidFill>
                  <a:srgbClr val="000000"/>
                </a:solidFill>
                <a:latin typeface="Arial"/>
              </a:rPr>
              <a:t> of Ni</a:t>
            </a:r>
            <a:r>
              <a:rPr lang="en-AU" sz="1200" baseline="-25000" dirty="0">
                <a:solidFill>
                  <a:srgbClr val="000000"/>
                </a:solidFill>
                <a:latin typeface="Arial"/>
              </a:rPr>
              <a:t>0.05</a:t>
            </a:r>
            <a:r>
              <a:rPr lang="en-AU" sz="1200" dirty="0">
                <a:solidFill>
                  <a:srgbClr val="000000"/>
                </a:solidFill>
                <a:latin typeface="Arial"/>
              </a:rPr>
              <a:t>ZrTe</a:t>
            </a:r>
            <a:r>
              <a:rPr lang="en-AU" sz="1200" baseline="-25000" dirty="0">
                <a:solidFill>
                  <a:srgbClr val="000000"/>
                </a:solidFill>
                <a:latin typeface="Arial"/>
              </a:rPr>
              <a:t>3</a:t>
            </a:r>
            <a:r>
              <a:rPr lang="en-AU" sz="1200" dirty="0">
                <a:solidFill>
                  <a:srgbClr val="000000"/>
                </a:solidFill>
                <a:latin typeface="Arial"/>
              </a:rPr>
              <a:t> plotted as </a:t>
            </a:r>
            <a:r>
              <a:rPr lang="en-AU" sz="1200" i="1" dirty="0" err="1">
                <a:solidFill>
                  <a:srgbClr val="000000"/>
                </a:solidFill>
                <a:latin typeface="Arial"/>
              </a:rPr>
              <a:t>C</a:t>
            </a:r>
            <a:r>
              <a:rPr lang="en-AU" sz="1200" i="1" baseline="-25000" dirty="0" err="1">
                <a:solidFill>
                  <a:srgbClr val="000000"/>
                </a:solidFill>
                <a:latin typeface="Arial"/>
              </a:rPr>
              <a:t>p</a:t>
            </a:r>
            <a:r>
              <a:rPr lang="en-AU" sz="1200" dirty="0">
                <a:solidFill>
                  <a:srgbClr val="000000"/>
                </a:solidFill>
                <a:latin typeface="Arial"/>
              </a:rPr>
              <a:t>/</a:t>
            </a:r>
            <a:r>
              <a:rPr lang="en-AU" sz="1200" i="1" dirty="0">
                <a:solidFill>
                  <a:srgbClr val="000000"/>
                </a:solidFill>
                <a:latin typeface="Arial"/>
              </a:rPr>
              <a:t>T</a:t>
            </a:r>
            <a:r>
              <a:rPr lang="en-AU" sz="1200" dirty="0">
                <a:solidFill>
                  <a:srgbClr val="000000"/>
                </a:solidFill>
                <a:latin typeface="Arial"/>
              </a:rPr>
              <a:t> </a:t>
            </a:r>
            <a:r>
              <a:rPr lang="en-AU" sz="1200" i="1" dirty="0">
                <a:solidFill>
                  <a:srgbClr val="000000"/>
                </a:solidFill>
                <a:latin typeface="Arial"/>
              </a:rPr>
              <a:t>vs.</a:t>
            </a:r>
            <a:r>
              <a:rPr lang="en-AU" sz="1200" dirty="0">
                <a:solidFill>
                  <a:srgbClr val="000000"/>
                </a:solidFill>
                <a:latin typeface="Arial"/>
              </a:rPr>
              <a:t> </a:t>
            </a:r>
            <a:r>
              <a:rPr lang="en-AU" sz="1200" i="1" dirty="0">
                <a:solidFill>
                  <a:srgbClr val="000000"/>
                </a:solidFill>
                <a:latin typeface="Arial"/>
              </a:rPr>
              <a:t>T</a:t>
            </a:r>
            <a:r>
              <a:rPr lang="en-AU" sz="1200" dirty="0">
                <a:solidFill>
                  <a:srgbClr val="000000"/>
                </a:solidFill>
                <a:latin typeface="Arial"/>
              </a:rPr>
              <a:t> at </a:t>
            </a:r>
            <a:r>
              <a:rPr lang="en-AU" sz="1200" i="1" dirty="0">
                <a:solidFill>
                  <a:srgbClr val="000000"/>
                </a:solidFill>
                <a:latin typeface="Arial"/>
              </a:rPr>
              <a:t>H</a:t>
            </a:r>
            <a:r>
              <a:rPr lang="en-AU" sz="1200" dirty="0">
                <a:solidFill>
                  <a:srgbClr val="000000"/>
                </a:solidFill>
                <a:latin typeface="Arial"/>
              </a:rPr>
              <a:t> = 0, 1 and 50 </a:t>
            </a:r>
            <a:r>
              <a:rPr lang="en-AU" sz="1200" dirty="0" err="1">
                <a:solidFill>
                  <a:srgbClr val="000000"/>
                </a:solidFill>
                <a:latin typeface="Arial"/>
              </a:rPr>
              <a:t>kOe</a:t>
            </a:r>
            <a:r>
              <a:rPr lang="en-AU" sz="1200" dirty="0">
                <a:solidFill>
                  <a:srgbClr val="000000"/>
                </a:solidFill>
                <a:latin typeface="Arial"/>
              </a:rPr>
              <a:t>. The solid line is a fit described in the text. Inset: temperature dependence of </a:t>
            </a:r>
            <a:r>
              <a:rPr lang="en-AU" sz="1200" i="1" dirty="0" err="1">
                <a:solidFill>
                  <a:srgbClr val="000000"/>
                </a:solidFill>
                <a:latin typeface="Arial"/>
              </a:rPr>
              <a:t>C</a:t>
            </a:r>
            <a:r>
              <a:rPr lang="en-AU" sz="1200" i="1" baseline="-25000" dirty="0" err="1">
                <a:solidFill>
                  <a:srgbClr val="000000"/>
                </a:solidFill>
                <a:latin typeface="Arial"/>
              </a:rPr>
              <a:t>p</a:t>
            </a:r>
            <a:r>
              <a:rPr lang="en-AU" sz="1200" dirty="0">
                <a:solidFill>
                  <a:srgbClr val="000000"/>
                </a:solidFill>
                <a:latin typeface="Arial"/>
              </a:rPr>
              <a:t>(</a:t>
            </a:r>
            <a:r>
              <a:rPr lang="en-AU" sz="1200" i="1" dirty="0">
                <a:solidFill>
                  <a:srgbClr val="000000"/>
                </a:solidFill>
                <a:latin typeface="Arial"/>
              </a:rPr>
              <a:t>T</a:t>
            </a:r>
            <a:r>
              <a:rPr lang="en-AU" sz="1200" dirty="0">
                <a:solidFill>
                  <a:srgbClr val="000000"/>
                </a:solidFill>
                <a:latin typeface="Arial"/>
              </a:rPr>
              <a:t>) from 1.95 K to 300 K at </a:t>
            </a:r>
            <a:r>
              <a:rPr lang="en-AU" sz="1200" i="1" dirty="0">
                <a:solidFill>
                  <a:srgbClr val="000000"/>
                </a:solidFill>
                <a:latin typeface="Arial"/>
              </a:rPr>
              <a:t>H</a:t>
            </a:r>
            <a:r>
              <a:rPr lang="en-AU" sz="1200" dirty="0">
                <a:solidFill>
                  <a:srgbClr val="000000"/>
                </a:solidFill>
                <a:latin typeface="Arial"/>
              </a:rPr>
              <a:t> = 0 </a:t>
            </a:r>
            <a:r>
              <a:rPr lang="en-AU" sz="1200" dirty="0" err="1">
                <a:solidFill>
                  <a:srgbClr val="000000"/>
                </a:solidFill>
                <a:latin typeface="Arial"/>
              </a:rPr>
              <a:t>kOe</a:t>
            </a:r>
            <a:r>
              <a:rPr lang="en-AU" sz="1200" dirty="0">
                <a:solidFill>
                  <a:srgbClr val="000000"/>
                </a:solidFill>
                <a:latin typeface="Arial"/>
              </a:rPr>
              <a:t>. (b) Temperature dependence of the electronic specific heat plotted as </a:t>
            </a:r>
            <a:r>
              <a:rPr lang="en-AU" sz="1200" i="1" dirty="0" err="1">
                <a:solidFill>
                  <a:srgbClr val="000000"/>
                </a:solidFill>
                <a:latin typeface="Arial"/>
              </a:rPr>
              <a:t>C</a:t>
            </a:r>
            <a:r>
              <a:rPr lang="en-AU" sz="1200" i="1" baseline="-25000" dirty="0" err="1">
                <a:solidFill>
                  <a:srgbClr val="000000"/>
                </a:solidFill>
                <a:latin typeface="Arial"/>
              </a:rPr>
              <a:t>es</a:t>
            </a:r>
            <a:r>
              <a:rPr lang="en-AU" sz="1200" dirty="0">
                <a:solidFill>
                  <a:srgbClr val="000000"/>
                </a:solidFill>
                <a:latin typeface="Arial"/>
              </a:rPr>
              <a:t>/</a:t>
            </a:r>
            <a:r>
              <a:rPr lang="en-AU" sz="1200" i="1" dirty="0">
                <a:solidFill>
                  <a:srgbClr val="000000"/>
                </a:solidFill>
                <a:latin typeface="Arial"/>
              </a:rPr>
              <a:t>T</a:t>
            </a:r>
            <a:r>
              <a:rPr lang="en-AU" sz="1200" dirty="0">
                <a:solidFill>
                  <a:srgbClr val="000000"/>
                </a:solidFill>
                <a:latin typeface="Arial"/>
              </a:rPr>
              <a:t> </a:t>
            </a:r>
            <a:r>
              <a:rPr lang="en-AU" sz="1200" i="1" dirty="0">
                <a:solidFill>
                  <a:srgbClr val="000000"/>
                </a:solidFill>
                <a:latin typeface="Arial"/>
              </a:rPr>
              <a:t>vs.</a:t>
            </a:r>
            <a:r>
              <a:rPr lang="en-AU" sz="1200" dirty="0">
                <a:solidFill>
                  <a:srgbClr val="000000"/>
                </a:solidFill>
                <a:latin typeface="Arial"/>
              </a:rPr>
              <a:t> </a:t>
            </a:r>
            <a:r>
              <a:rPr lang="en-AU" sz="1200" i="1" dirty="0">
                <a:solidFill>
                  <a:srgbClr val="000000"/>
                </a:solidFill>
                <a:latin typeface="Arial"/>
              </a:rPr>
              <a:t>T</a:t>
            </a:r>
            <a:r>
              <a:rPr lang="en-AU" sz="1200" dirty="0">
                <a:solidFill>
                  <a:srgbClr val="000000"/>
                </a:solidFill>
                <a:latin typeface="Arial"/>
              </a:rPr>
              <a:t> at </a:t>
            </a:r>
            <a:r>
              <a:rPr lang="en-AU" sz="1200" i="1" dirty="0">
                <a:solidFill>
                  <a:srgbClr val="000000"/>
                </a:solidFill>
                <a:latin typeface="Arial"/>
              </a:rPr>
              <a:t>H</a:t>
            </a:r>
            <a:r>
              <a:rPr lang="en-AU" sz="1200" dirty="0">
                <a:solidFill>
                  <a:srgbClr val="000000"/>
                </a:solidFill>
                <a:latin typeface="Arial"/>
              </a:rPr>
              <a:t> = 0 </a:t>
            </a:r>
            <a:r>
              <a:rPr lang="en-AU" sz="1200" dirty="0" err="1">
                <a:solidFill>
                  <a:srgbClr val="000000"/>
                </a:solidFill>
                <a:latin typeface="Arial"/>
              </a:rPr>
              <a:t>kOe</a:t>
            </a:r>
            <a:r>
              <a:rPr lang="en-AU" sz="1200" dirty="0">
                <a:solidFill>
                  <a:srgbClr val="000000"/>
                </a:solidFill>
                <a:latin typeface="Arial"/>
              </a:rPr>
              <a:t>. The solid line shows fitted result of </a:t>
            </a:r>
            <a:r>
              <a:rPr lang="en-AU" sz="1200" i="1" dirty="0" err="1">
                <a:solidFill>
                  <a:srgbClr val="000000"/>
                </a:solidFill>
                <a:latin typeface="Arial"/>
              </a:rPr>
              <a:t>C</a:t>
            </a:r>
            <a:r>
              <a:rPr lang="en-AU" sz="1200" i="1" baseline="-25000" dirty="0" err="1">
                <a:solidFill>
                  <a:srgbClr val="000000"/>
                </a:solidFill>
                <a:latin typeface="Arial"/>
              </a:rPr>
              <a:t>es</a:t>
            </a:r>
            <a:r>
              <a:rPr lang="en-AU" sz="1200" dirty="0">
                <a:solidFill>
                  <a:srgbClr val="000000"/>
                </a:solidFill>
                <a:latin typeface="Arial"/>
              </a:rPr>
              <a:t>/</a:t>
            </a:r>
            <a:r>
              <a:rPr lang="en-AU" sz="1200" i="1" dirty="0">
                <a:solidFill>
                  <a:srgbClr val="000000"/>
                </a:solidFill>
                <a:latin typeface="Arial"/>
              </a:rPr>
              <a:t>T</a:t>
            </a:r>
            <a:r>
              <a:rPr lang="en-AU" sz="1200" dirty="0">
                <a:solidFill>
                  <a:srgbClr val="000000"/>
                </a:solidFill>
                <a:latin typeface="Arial"/>
              </a:rPr>
              <a:t> assuming an isotropic </a:t>
            </a:r>
            <a:r>
              <a:rPr lang="en-AU" sz="1200" i="1" dirty="0">
                <a:solidFill>
                  <a:srgbClr val="000000"/>
                </a:solidFill>
                <a:latin typeface="Arial"/>
              </a:rPr>
              <a:t>s</a:t>
            </a:r>
            <a:r>
              <a:rPr lang="en-AU" sz="1200" dirty="0">
                <a:solidFill>
                  <a:srgbClr val="000000"/>
                </a:solidFill>
                <a:latin typeface="Arial"/>
              </a:rPr>
              <a:t>-wave BCS gap</a:t>
            </a:r>
            <a:r>
              <a:rPr lang="en-AU" sz="1200" dirty="0" smtClean="0">
                <a:solidFill>
                  <a:srgbClr val="000000"/>
                </a:solidFill>
                <a:latin typeface="Arial"/>
              </a:rPr>
              <a:t>. [Lei et al. 2011]</a:t>
            </a:r>
            <a:endParaRPr lang="en-AU" sz="1200" dirty="0"/>
          </a:p>
        </p:txBody>
      </p:sp>
    </p:spTree>
    <p:extLst>
      <p:ext uri="{BB962C8B-B14F-4D97-AF65-F5344CB8AC3E}">
        <p14:creationId xmlns:p14="http://schemas.microsoft.com/office/powerpoint/2010/main" val="239182107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534056"/>
            <a:ext cx="2188040" cy="32324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7481" y="1565226"/>
            <a:ext cx="2271784" cy="31205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Superconducting gap</a:t>
            </a:r>
            <a:endParaRPr lang="en-AU" dirty="0"/>
          </a:p>
        </p:txBody>
      </p:sp>
      <p:pic>
        <p:nvPicPr>
          <p:cNvPr id="1229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52273" t="17250" r="25568" b="15750"/>
          <a:stretch/>
        </p:blipFill>
        <p:spPr bwMode="auto">
          <a:xfrm>
            <a:off x="5181600" y="2057400"/>
            <a:ext cx="3714750" cy="3829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5334000" y="1600200"/>
            <a:ext cx="2714205" cy="369332"/>
          </a:xfrm>
          <a:prstGeom prst="rect">
            <a:avLst/>
          </a:prstGeom>
          <a:noFill/>
        </p:spPr>
        <p:txBody>
          <a:bodyPr wrap="none" rtlCol="0">
            <a:spAutoFit/>
          </a:bodyPr>
          <a:lstStyle/>
          <a:p>
            <a:r>
              <a:rPr lang="en-US" dirty="0" smtClean="0"/>
              <a:t>Optics (Hwang et al., 2007)</a:t>
            </a:r>
            <a:endParaRPr lang="en-AU" dirty="0"/>
          </a:p>
        </p:txBody>
      </p:sp>
      <p:sp>
        <p:nvSpPr>
          <p:cNvPr id="6" name="TextBox 5"/>
          <p:cNvSpPr txBox="1"/>
          <p:nvPr/>
        </p:nvSpPr>
        <p:spPr>
          <a:xfrm>
            <a:off x="360218" y="1195894"/>
            <a:ext cx="3112070" cy="369332"/>
          </a:xfrm>
          <a:prstGeom prst="rect">
            <a:avLst/>
          </a:prstGeom>
          <a:noFill/>
        </p:spPr>
        <p:txBody>
          <a:bodyPr wrap="none" rtlCol="0">
            <a:spAutoFit/>
          </a:bodyPr>
          <a:lstStyle/>
          <a:p>
            <a:r>
              <a:rPr lang="en-US" dirty="0" smtClean="0"/>
              <a:t>Tunneling (Giaever et al., 1961)</a:t>
            </a:r>
            <a:endParaRPr lang="en-AU" dirty="0"/>
          </a:p>
        </p:txBody>
      </p:sp>
      <p:pic>
        <p:nvPicPr>
          <p:cNvPr id="1229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0759" y="4718875"/>
            <a:ext cx="2881642" cy="21070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7304963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Isotope effect</a:t>
            </a:r>
            <a:endParaRPr lang="en-AU"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5715000"/>
            <a:ext cx="4210050" cy="8760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5300759"/>
            <a:ext cx="3762375" cy="4496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4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7662" y="2362200"/>
            <a:ext cx="4014788" cy="15707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41" name="Picture 5"/>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74836" y="1524000"/>
            <a:ext cx="4107164" cy="41243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1889002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7655" y="3475286"/>
            <a:ext cx="6550945" cy="33827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Flux quantization</a:t>
            </a:r>
            <a:endParaRPr lang="en-AU" dirty="0"/>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371600"/>
            <a:ext cx="6934200" cy="13013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 name="Group 2"/>
          <p:cNvGrpSpPr/>
          <p:nvPr/>
        </p:nvGrpSpPr>
        <p:grpSpPr>
          <a:xfrm>
            <a:off x="152400" y="2743200"/>
            <a:ext cx="4746442" cy="1711253"/>
            <a:chOff x="282758" y="3048000"/>
            <a:chExt cx="4746442" cy="1711253"/>
          </a:xfrm>
        </p:grpSpPr>
        <p:pic>
          <p:nvPicPr>
            <p:cNvPr id="1331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3048000"/>
              <a:ext cx="4724400" cy="17112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282758" y="4267200"/>
              <a:ext cx="4746441" cy="304800"/>
            </a:xfrm>
            <a:prstGeom prst="rect">
              <a:avLst/>
            </a:prstGeom>
            <a:solidFill>
              <a:srgbClr val="FFFF0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rgbClr val="FFFF00"/>
                </a:solidFill>
              </a:endParaRPr>
            </a:p>
          </p:txBody>
        </p:sp>
        <p:sp>
          <p:nvSpPr>
            <p:cNvPr id="6" name="Rectangle 5"/>
            <p:cNvSpPr/>
            <p:nvPr/>
          </p:nvSpPr>
          <p:spPr>
            <a:xfrm>
              <a:off x="282758" y="4454453"/>
              <a:ext cx="3679642" cy="304800"/>
            </a:xfrm>
            <a:prstGeom prst="rect">
              <a:avLst/>
            </a:prstGeom>
            <a:solidFill>
              <a:srgbClr val="FFFF0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rgbClr val="FFFF00"/>
                </a:solidFill>
              </a:endParaRPr>
            </a:p>
          </p:txBody>
        </p:sp>
      </p:grpSp>
      <p:pic>
        <p:nvPicPr>
          <p:cNvPr id="13317"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15200" y="4302052"/>
            <a:ext cx="1535136" cy="19216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142345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Images and Tables</a:t>
            </a:r>
            <a:endParaRPr lang="en-AU" dirty="0"/>
          </a:p>
        </p:txBody>
      </p:sp>
      <p:sp>
        <p:nvSpPr>
          <p:cNvPr id="3" name="TextBox 2"/>
          <p:cNvSpPr txBox="1"/>
          <p:nvPr/>
        </p:nvSpPr>
        <p:spPr>
          <a:xfrm>
            <a:off x="990600" y="2514600"/>
            <a:ext cx="7449090" cy="2308324"/>
          </a:xfrm>
          <a:prstGeom prst="rect">
            <a:avLst/>
          </a:prstGeom>
          <a:noFill/>
        </p:spPr>
        <p:txBody>
          <a:bodyPr wrap="none" rtlCol="0">
            <a:spAutoFit/>
          </a:bodyPr>
          <a:lstStyle/>
          <a:p>
            <a:r>
              <a:rPr lang="en-US" dirty="0" smtClean="0"/>
              <a:t>Many of the images used in the lectures originate from the web, in particular </a:t>
            </a:r>
          </a:p>
          <a:p>
            <a:r>
              <a:rPr lang="en-US" dirty="0" smtClean="0"/>
              <a:t>sites like</a:t>
            </a:r>
          </a:p>
          <a:p>
            <a:endParaRPr lang="en-US" dirty="0"/>
          </a:p>
          <a:p>
            <a:r>
              <a:rPr lang="en-US" dirty="0" smtClean="0"/>
              <a:t>Wikipedia</a:t>
            </a:r>
          </a:p>
          <a:p>
            <a:r>
              <a:rPr lang="en-US" dirty="0" err="1" smtClean="0"/>
              <a:t>Hyperphysics</a:t>
            </a:r>
            <a:endParaRPr lang="en-US" dirty="0" smtClean="0"/>
          </a:p>
          <a:p>
            <a:r>
              <a:rPr lang="en-US" dirty="0" smtClean="0"/>
              <a:t>Superconductors.org</a:t>
            </a:r>
          </a:p>
          <a:p>
            <a:endParaRPr lang="en-US" dirty="0"/>
          </a:p>
          <a:p>
            <a:r>
              <a:rPr lang="en-US" dirty="0"/>
              <a:t>t</a:t>
            </a:r>
            <a:r>
              <a:rPr lang="en-US" dirty="0" smtClean="0"/>
              <a:t>urn out to be useful (but are not the only ones)</a:t>
            </a:r>
            <a:endParaRPr lang="en-AU" dirty="0"/>
          </a:p>
        </p:txBody>
      </p:sp>
    </p:spTree>
    <p:extLst>
      <p:ext uri="{BB962C8B-B14F-4D97-AF65-F5344CB8AC3E}">
        <p14:creationId xmlns:p14="http://schemas.microsoft.com/office/powerpoint/2010/main" val="24784186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1600199"/>
            <a:ext cx="8001000" cy="4247317"/>
          </a:xfrm>
          <a:prstGeom prst="rect">
            <a:avLst/>
          </a:prstGeom>
        </p:spPr>
        <p:txBody>
          <a:bodyPr wrap="square">
            <a:spAutoFit/>
          </a:bodyPr>
          <a:lstStyle/>
          <a:p>
            <a:r>
              <a:rPr lang="en-AU" dirty="0" smtClean="0"/>
              <a:t>1	8-Apr-15		</a:t>
            </a:r>
            <a:r>
              <a:rPr lang="en-AU" dirty="0" err="1" smtClean="0"/>
              <a:t>PvL</a:t>
            </a:r>
            <a:r>
              <a:rPr lang="en-AU" dirty="0" smtClean="0"/>
              <a:t>	Superconductivity</a:t>
            </a:r>
          </a:p>
          <a:p>
            <a:r>
              <a:rPr lang="en-AU" dirty="0" smtClean="0"/>
              <a:t>2	15-Apr-15	</a:t>
            </a:r>
            <a:r>
              <a:rPr lang="en-AU" dirty="0" err="1" smtClean="0"/>
              <a:t>PvL</a:t>
            </a:r>
            <a:r>
              <a:rPr lang="en-AU" dirty="0" smtClean="0"/>
              <a:t>	Superconductivity</a:t>
            </a:r>
          </a:p>
          <a:p>
            <a:r>
              <a:rPr lang="en-AU" dirty="0" smtClean="0"/>
              <a:t>3	22-Apr-15	</a:t>
            </a:r>
            <a:r>
              <a:rPr lang="en-AU" dirty="0" err="1" smtClean="0"/>
              <a:t>PvL</a:t>
            </a:r>
            <a:r>
              <a:rPr lang="en-AU" dirty="0" smtClean="0"/>
              <a:t>	Superconductivity</a:t>
            </a:r>
          </a:p>
          <a:p>
            <a:r>
              <a:rPr lang="en-AU" dirty="0" smtClean="0"/>
              <a:t>4	29-Apr-15	</a:t>
            </a:r>
            <a:r>
              <a:rPr lang="en-AU" dirty="0" err="1" smtClean="0"/>
              <a:t>PvL</a:t>
            </a:r>
            <a:r>
              <a:rPr lang="en-AU" dirty="0" smtClean="0"/>
              <a:t>	Ordering phenomena</a:t>
            </a:r>
          </a:p>
          <a:p>
            <a:r>
              <a:rPr lang="en-AU" dirty="0" smtClean="0"/>
              <a:t>5	6-May-15		</a:t>
            </a:r>
            <a:r>
              <a:rPr lang="en-AU" dirty="0" err="1" smtClean="0"/>
              <a:t>PvL</a:t>
            </a:r>
            <a:r>
              <a:rPr lang="en-AU" dirty="0" smtClean="0"/>
              <a:t>	Ordering phenomena</a:t>
            </a:r>
          </a:p>
          <a:p>
            <a:r>
              <a:rPr lang="en-AU" dirty="0" smtClean="0"/>
              <a:t>6	13-May-15	</a:t>
            </a:r>
            <a:r>
              <a:rPr lang="en-AU" dirty="0" err="1" smtClean="0"/>
              <a:t>PvL</a:t>
            </a:r>
            <a:r>
              <a:rPr lang="en-AU" dirty="0" smtClean="0"/>
              <a:t>	Ordering phenomena</a:t>
            </a:r>
          </a:p>
          <a:p>
            <a:pPr marL="342900" indent="-342900">
              <a:buAutoNum type="arabicPlain" startAt="7"/>
            </a:pPr>
            <a:r>
              <a:rPr lang="en-AU" dirty="0" smtClean="0"/>
              <a:t>          20-May-15	IV	Dielectrics and ferroelectrics, </a:t>
            </a:r>
            <a:r>
              <a:rPr lang="en-AU" dirty="0" err="1" smtClean="0"/>
              <a:t>multiferroics</a:t>
            </a:r>
            <a:endParaRPr lang="en-AU" dirty="0" smtClean="0"/>
          </a:p>
          <a:p>
            <a:pPr marL="342900" indent="-342900">
              <a:buAutoNum type="arabicPlain" startAt="7"/>
            </a:pPr>
            <a:r>
              <a:rPr lang="en-AU" dirty="0" smtClean="0"/>
              <a:t>          27-May-15	IV	Thin film physics</a:t>
            </a:r>
          </a:p>
          <a:p>
            <a:r>
              <a:rPr lang="en-AU" dirty="0" smtClean="0"/>
              <a:t>9	3-Jun-15	 	IV	Thin film fabrication techniques</a:t>
            </a:r>
          </a:p>
          <a:p>
            <a:r>
              <a:rPr lang="en-AU" dirty="0" smtClean="0"/>
              <a:t>10	10-Jun-15	</a:t>
            </a:r>
            <a:r>
              <a:rPr lang="en-AU" dirty="0" err="1" smtClean="0"/>
              <a:t>PvL</a:t>
            </a:r>
            <a:r>
              <a:rPr lang="en-AU" dirty="0" smtClean="0"/>
              <a:t>	Transport</a:t>
            </a:r>
          </a:p>
          <a:p>
            <a:r>
              <a:rPr lang="en-AU" dirty="0" smtClean="0"/>
              <a:t>11	17-Jun-15	</a:t>
            </a:r>
            <a:r>
              <a:rPr lang="en-AU" dirty="0" err="1" smtClean="0"/>
              <a:t>PvL</a:t>
            </a:r>
            <a:r>
              <a:rPr lang="en-AU" dirty="0" smtClean="0"/>
              <a:t>	Transport</a:t>
            </a:r>
          </a:p>
          <a:p>
            <a:r>
              <a:rPr lang="en-AU" dirty="0" smtClean="0"/>
              <a:t>12	24-Jun-15	</a:t>
            </a:r>
            <a:r>
              <a:rPr lang="en-AU" dirty="0" err="1" smtClean="0"/>
              <a:t>PvL</a:t>
            </a:r>
            <a:r>
              <a:rPr lang="en-AU" dirty="0" smtClean="0"/>
              <a:t>	NMR/ESR</a:t>
            </a:r>
          </a:p>
          <a:p>
            <a:r>
              <a:rPr lang="en-AU" dirty="0" smtClean="0"/>
              <a:t>13	1-Jul-15		</a:t>
            </a:r>
            <a:r>
              <a:rPr lang="en-AU" dirty="0" err="1" smtClean="0"/>
              <a:t>PvL</a:t>
            </a:r>
            <a:r>
              <a:rPr lang="en-AU" dirty="0" smtClean="0"/>
              <a:t>	Magneto-optical properties</a:t>
            </a:r>
          </a:p>
          <a:p>
            <a:r>
              <a:rPr lang="en-AU" dirty="0" smtClean="0"/>
              <a:t>14	8-Jul-15		</a:t>
            </a:r>
            <a:r>
              <a:rPr lang="en-AU" dirty="0" err="1" smtClean="0"/>
              <a:t>PvL</a:t>
            </a:r>
            <a:r>
              <a:rPr lang="en-AU" dirty="0" smtClean="0"/>
              <a:t>	Bose Einstein condensation</a:t>
            </a:r>
          </a:p>
          <a:p>
            <a:r>
              <a:rPr lang="en-AU" dirty="0" smtClean="0"/>
              <a:t>15	15-Jul-15		</a:t>
            </a:r>
            <a:r>
              <a:rPr lang="en-AU" dirty="0" err="1" smtClean="0"/>
              <a:t>PvL</a:t>
            </a:r>
            <a:r>
              <a:rPr lang="en-AU" dirty="0" smtClean="0"/>
              <a:t>	Thermo-electrics</a:t>
            </a:r>
            <a:endParaRPr lang="en-AU" dirty="0"/>
          </a:p>
        </p:txBody>
      </p:sp>
      <p:sp>
        <p:nvSpPr>
          <p:cNvPr id="3" name="Title 2"/>
          <p:cNvSpPr>
            <a:spLocks noGrp="1"/>
          </p:cNvSpPr>
          <p:nvPr>
            <p:ph type="title"/>
          </p:nvPr>
        </p:nvSpPr>
        <p:spPr/>
        <p:txBody>
          <a:bodyPr/>
          <a:lstStyle/>
          <a:p>
            <a:r>
              <a:rPr lang="en-US" dirty="0" smtClean="0"/>
              <a:t>Preliminary Schedule</a:t>
            </a:r>
            <a:endParaRPr lang="en-AU" dirty="0"/>
          </a:p>
        </p:txBody>
      </p:sp>
    </p:spTree>
    <p:extLst>
      <p:ext uri="{BB962C8B-B14F-4D97-AF65-F5344CB8AC3E}">
        <p14:creationId xmlns:p14="http://schemas.microsoft.com/office/powerpoint/2010/main" val="40900918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Literature superconductivity</a:t>
            </a:r>
            <a:endParaRPr lang="en-AU" dirty="0"/>
          </a:p>
        </p:txBody>
      </p:sp>
      <p:pic>
        <p:nvPicPr>
          <p:cNvPr id="1026" name="Picture 2" descr="Introduction to Superconductivi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2743200"/>
            <a:ext cx="2349022" cy="31242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057400" y="1447800"/>
            <a:ext cx="4280980" cy="1077218"/>
          </a:xfrm>
          <a:prstGeom prst="rect">
            <a:avLst/>
          </a:prstGeom>
          <a:noFill/>
        </p:spPr>
        <p:txBody>
          <a:bodyPr wrap="none" rtlCol="0">
            <a:spAutoFit/>
          </a:bodyPr>
          <a:lstStyle/>
          <a:p>
            <a:pPr algn="ctr"/>
            <a:r>
              <a:rPr lang="en-US" sz="3200" dirty="0" smtClean="0"/>
              <a:t>Solid state physics books</a:t>
            </a:r>
          </a:p>
          <a:p>
            <a:pPr algn="ctr"/>
            <a:r>
              <a:rPr lang="en-US" sz="3200" dirty="0" smtClean="0"/>
              <a:t>PLUS</a:t>
            </a:r>
            <a:endParaRPr lang="en-AU" sz="3200" dirty="0"/>
          </a:p>
        </p:txBody>
      </p:sp>
      <p:pic>
        <p:nvPicPr>
          <p:cNvPr id="1028" name="Picture 4" descr="http://ecx.images-amazon.com/images/I/414NgBv6-ZL._SX258_BO1,204,203,200_.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62368" y="2657474"/>
            <a:ext cx="2476500" cy="3209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20381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Superconductivity</a:t>
            </a:r>
            <a:endParaRPr lang="en-AU" dirty="0"/>
          </a:p>
        </p:txBody>
      </p:sp>
      <p:pic>
        <p:nvPicPr>
          <p:cNvPr id="2050" name="Picture 2" descr="http://www.refdag.nl/polopoly_fs/sam_1487a2_1_1_590046%21image/23896470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676400"/>
            <a:ext cx="4983353" cy="4191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066800" y="1795046"/>
            <a:ext cx="1057597" cy="338554"/>
          </a:xfrm>
          <a:prstGeom prst="rect">
            <a:avLst/>
          </a:prstGeom>
          <a:solidFill>
            <a:schemeClr val="bg2">
              <a:lumMod val="50000"/>
            </a:schemeClr>
          </a:solidFill>
        </p:spPr>
        <p:txBody>
          <a:bodyPr wrap="none" rtlCol="0">
            <a:spAutoFit/>
          </a:bodyPr>
          <a:lstStyle/>
          <a:p>
            <a:r>
              <a:rPr lang="en-US" sz="1600" dirty="0" smtClean="0">
                <a:solidFill>
                  <a:schemeClr val="bg1"/>
                </a:solidFill>
              </a:rPr>
              <a:t>Gillis Holst</a:t>
            </a:r>
            <a:endParaRPr lang="en-AU" sz="1600" dirty="0">
              <a:solidFill>
                <a:schemeClr val="bg1"/>
              </a:solidFill>
            </a:endParaRPr>
          </a:p>
        </p:txBody>
      </p:sp>
      <p:sp>
        <p:nvSpPr>
          <p:cNvPr id="6" name="TextBox 5"/>
          <p:cNvSpPr txBox="1"/>
          <p:nvPr/>
        </p:nvSpPr>
        <p:spPr>
          <a:xfrm>
            <a:off x="2286000" y="5452646"/>
            <a:ext cx="2221698" cy="338554"/>
          </a:xfrm>
          <a:prstGeom prst="rect">
            <a:avLst/>
          </a:prstGeom>
          <a:solidFill>
            <a:schemeClr val="bg2">
              <a:lumMod val="50000"/>
            </a:schemeClr>
          </a:solidFill>
        </p:spPr>
        <p:txBody>
          <a:bodyPr wrap="none" rtlCol="0">
            <a:spAutoFit/>
          </a:bodyPr>
          <a:lstStyle/>
          <a:p>
            <a:r>
              <a:rPr lang="en-US" sz="1600" dirty="0" smtClean="0">
                <a:solidFill>
                  <a:schemeClr val="bg1"/>
                </a:solidFill>
              </a:rPr>
              <a:t>Heike </a:t>
            </a:r>
            <a:r>
              <a:rPr lang="en-US" sz="1600" dirty="0" err="1" smtClean="0">
                <a:solidFill>
                  <a:schemeClr val="bg1"/>
                </a:solidFill>
              </a:rPr>
              <a:t>Kamerlingh</a:t>
            </a:r>
            <a:r>
              <a:rPr lang="en-US" sz="1600" dirty="0" smtClean="0">
                <a:solidFill>
                  <a:schemeClr val="bg1"/>
                </a:solidFill>
              </a:rPr>
              <a:t> </a:t>
            </a:r>
            <a:r>
              <a:rPr lang="en-US" sz="1600" dirty="0" err="1" smtClean="0">
                <a:solidFill>
                  <a:schemeClr val="bg1"/>
                </a:solidFill>
              </a:rPr>
              <a:t>Onnes</a:t>
            </a:r>
            <a:endParaRPr lang="en-AU" sz="1600" dirty="0">
              <a:solidFill>
                <a:schemeClr val="bg1"/>
              </a:solidFill>
            </a:endParaRPr>
          </a:p>
        </p:txBody>
      </p:sp>
      <p:pic>
        <p:nvPicPr>
          <p:cNvPr id="2054" name="Picture 6" descr="media/image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3572" y="1676400"/>
            <a:ext cx="3129428" cy="4191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00179" y="6019800"/>
            <a:ext cx="2396297" cy="646331"/>
          </a:xfrm>
          <a:prstGeom prst="rect">
            <a:avLst/>
          </a:prstGeom>
          <a:noFill/>
        </p:spPr>
        <p:txBody>
          <a:bodyPr wrap="none" rtlCol="0">
            <a:spAutoFit/>
          </a:bodyPr>
          <a:lstStyle/>
          <a:p>
            <a:r>
              <a:rPr lang="en-US" dirty="0" smtClean="0"/>
              <a:t>1908 Liquid Helium</a:t>
            </a:r>
          </a:p>
          <a:p>
            <a:r>
              <a:rPr lang="en-US" dirty="0" smtClean="0"/>
              <a:t>1911 Superconductivity</a:t>
            </a:r>
            <a:endParaRPr lang="en-AU" dirty="0"/>
          </a:p>
        </p:txBody>
      </p:sp>
      <p:sp>
        <p:nvSpPr>
          <p:cNvPr id="9" name="TextBox 8"/>
          <p:cNvSpPr txBox="1"/>
          <p:nvPr/>
        </p:nvSpPr>
        <p:spPr>
          <a:xfrm>
            <a:off x="4305244" y="6019800"/>
            <a:ext cx="1772858" cy="369332"/>
          </a:xfrm>
          <a:prstGeom prst="rect">
            <a:avLst/>
          </a:prstGeom>
          <a:noFill/>
        </p:spPr>
        <p:txBody>
          <a:bodyPr wrap="none" rtlCol="0">
            <a:spAutoFit/>
          </a:bodyPr>
          <a:lstStyle/>
          <a:p>
            <a:r>
              <a:rPr lang="en-US" dirty="0" smtClean="0"/>
              <a:t>1913 Nobel Prize</a:t>
            </a:r>
            <a:endParaRPr lang="en-AU" dirty="0"/>
          </a:p>
        </p:txBody>
      </p:sp>
      <p:pic>
        <p:nvPicPr>
          <p:cNvPr id="2056" name="Picture 8" descr="http://upload.wikimedia.org/wikipedia/en/thumb/e/ed/Nobel_Prize.png/220px-Nobel_Priz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2510" y="5867399"/>
            <a:ext cx="968744" cy="9511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35055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595" y="809446"/>
            <a:ext cx="9144000" cy="6124754"/>
          </a:xfrm>
          <a:prstGeom prst="rect">
            <a:avLst/>
          </a:prstGeom>
        </p:spPr>
        <p:txBody>
          <a:bodyPr wrap="square">
            <a:spAutoFit/>
          </a:bodyPr>
          <a:lstStyle/>
          <a:p>
            <a:r>
              <a:rPr lang="en-AU" sz="1400" dirty="0">
                <a:hlinkClick r:id="rId2"/>
              </a:rPr>
              <a:t>The Nobel Prize in Physics 1913</a:t>
            </a:r>
            <a:r>
              <a:rPr lang="en-AU" sz="1400" dirty="0"/>
              <a:t/>
            </a:r>
            <a:br>
              <a:rPr lang="en-AU" sz="1400" dirty="0"/>
            </a:br>
            <a:r>
              <a:rPr lang="en-AU" sz="1400" dirty="0"/>
              <a:t>"for his investigations on the properties of matter at low temperatures which led, inter alia, to the production of liquid helium"</a:t>
            </a:r>
            <a:br>
              <a:rPr lang="en-AU" sz="1400" dirty="0"/>
            </a:br>
            <a:r>
              <a:rPr lang="en-AU" sz="1400" b="1" dirty="0"/>
              <a:t>Heike </a:t>
            </a:r>
            <a:r>
              <a:rPr lang="en-AU" sz="1400" b="1" dirty="0" err="1"/>
              <a:t>Kamerlingh</a:t>
            </a:r>
            <a:r>
              <a:rPr lang="en-AU" sz="1400" b="1" dirty="0"/>
              <a:t> </a:t>
            </a:r>
            <a:r>
              <a:rPr lang="en-AU" sz="1400" b="1" dirty="0" err="1"/>
              <a:t>Onnes</a:t>
            </a:r>
            <a:r>
              <a:rPr lang="en-AU" sz="1400" b="1" dirty="0"/>
              <a:t> </a:t>
            </a:r>
            <a:r>
              <a:rPr lang="en-AU" sz="1400" dirty="0"/>
              <a:t/>
            </a:r>
            <a:br>
              <a:rPr lang="en-AU" sz="1400" dirty="0"/>
            </a:br>
            <a:r>
              <a:rPr lang="en-AU" sz="1400" dirty="0"/>
              <a:t/>
            </a:r>
            <a:br>
              <a:rPr lang="en-AU" sz="1400" dirty="0"/>
            </a:br>
            <a:r>
              <a:rPr lang="en-AU" sz="1400" dirty="0">
                <a:hlinkClick r:id="rId3"/>
              </a:rPr>
              <a:t>The Nobel Prize in Physics 1972</a:t>
            </a:r>
            <a:r>
              <a:rPr lang="en-AU" sz="1400" dirty="0"/>
              <a:t/>
            </a:r>
            <a:br>
              <a:rPr lang="en-AU" sz="1400" dirty="0"/>
            </a:br>
            <a:r>
              <a:rPr lang="en-AU" sz="1400" dirty="0"/>
              <a:t>"for their jointly developed theory of superconductivity, usually called the BCS-theory"</a:t>
            </a:r>
            <a:br>
              <a:rPr lang="en-AU" sz="1400" dirty="0"/>
            </a:br>
            <a:r>
              <a:rPr lang="en-AU" sz="1400" b="1" dirty="0"/>
              <a:t>John Bardeen </a:t>
            </a:r>
            <a:br>
              <a:rPr lang="en-AU" sz="1400" b="1" dirty="0"/>
            </a:br>
            <a:r>
              <a:rPr lang="en-AU" sz="1400" b="1" dirty="0"/>
              <a:t>Leon Neil Cooper </a:t>
            </a:r>
            <a:br>
              <a:rPr lang="en-AU" sz="1400" b="1" dirty="0"/>
            </a:br>
            <a:r>
              <a:rPr lang="en-AU" sz="1400" b="1" dirty="0"/>
              <a:t>John Robert Schrieffer </a:t>
            </a:r>
            <a:r>
              <a:rPr lang="en-AU" sz="1400" dirty="0"/>
              <a:t/>
            </a:r>
            <a:br>
              <a:rPr lang="en-AU" sz="1400" dirty="0"/>
            </a:br>
            <a:r>
              <a:rPr lang="en-AU" sz="1400" dirty="0"/>
              <a:t/>
            </a:r>
            <a:br>
              <a:rPr lang="en-AU" sz="1400" dirty="0"/>
            </a:br>
            <a:r>
              <a:rPr lang="en-AU" sz="1400" dirty="0">
                <a:hlinkClick r:id="rId4"/>
              </a:rPr>
              <a:t>The Nobel Prize in Physics 1973</a:t>
            </a:r>
            <a:r>
              <a:rPr lang="en-AU" sz="1400" dirty="0"/>
              <a:t/>
            </a:r>
            <a:br>
              <a:rPr lang="en-AU" sz="1400" dirty="0"/>
            </a:br>
            <a:r>
              <a:rPr lang="en-AU" sz="1400" dirty="0"/>
              <a:t>"for [his] experimental discoveries regarding </a:t>
            </a:r>
            <a:r>
              <a:rPr lang="en-AU" sz="1400" dirty="0" err="1"/>
              <a:t>tunneling</a:t>
            </a:r>
            <a:r>
              <a:rPr lang="en-AU" sz="1400" dirty="0"/>
              <a:t> phenomena in ... superconductors"</a:t>
            </a:r>
            <a:br>
              <a:rPr lang="en-AU" sz="1400" dirty="0"/>
            </a:br>
            <a:r>
              <a:rPr lang="en-AU" sz="1400" dirty="0" smtClean="0"/>
              <a:t>(Leo Esaki,) </a:t>
            </a:r>
            <a:r>
              <a:rPr lang="en-AU" sz="1400" b="1" dirty="0" smtClean="0"/>
              <a:t>Ivar </a:t>
            </a:r>
            <a:r>
              <a:rPr lang="en-AU" sz="1400" b="1" dirty="0"/>
              <a:t>Giaever </a:t>
            </a:r>
            <a:r>
              <a:rPr lang="en-AU" sz="1400" dirty="0"/>
              <a:t/>
            </a:r>
            <a:br>
              <a:rPr lang="en-AU" sz="1400" dirty="0"/>
            </a:br>
            <a:r>
              <a:rPr lang="en-AU" sz="1400" dirty="0"/>
              <a:t>"for his theoretical predictions of the properties of a supercurrent through a tunnel barrier, in particular those phenomena which are generally known as the Josephson effects"</a:t>
            </a:r>
            <a:br>
              <a:rPr lang="en-AU" sz="1400" dirty="0"/>
            </a:br>
            <a:r>
              <a:rPr lang="en-AU" sz="1400" b="1" dirty="0"/>
              <a:t>Brian David Josephson </a:t>
            </a:r>
            <a:r>
              <a:rPr lang="en-AU" sz="1400" dirty="0"/>
              <a:t/>
            </a:r>
            <a:br>
              <a:rPr lang="en-AU" sz="1400" dirty="0"/>
            </a:br>
            <a:r>
              <a:rPr lang="en-AU" sz="1400" dirty="0"/>
              <a:t/>
            </a:r>
            <a:br>
              <a:rPr lang="en-AU" sz="1400" dirty="0"/>
            </a:br>
            <a:r>
              <a:rPr lang="en-AU" sz="1400" dirty="0">
                <a:hlinkClick r:id="rId5"/>
              </a:rPr>
              <a:t>The Nobel Prize in Physics 1987</a:t>
            </a:r>
            <a:r>
              <a:rPr lang="en-AU" sz="1400" dirty="0"/>
              <a:t/>
            </a:r>
            <a:br>
              <a:rPr lang="en-AU" sz="1400" dirty="0"/>
            </a:br>
            <a:r>
              <a:rPr lang="en-AU" sz="1400" dirty="0"/>
              <a:t>"for their important break-through in the discovery of superconductivity in ceramic materials"</a:t>
            </a:r>
            <a:br>
              <a:rPr lang="en-AU" sz="1400" dirty="0"/>
            </a:br>
            <a:r>
              <a:rPr lang="en-AU" sz="1400" b="1" dirty="0"/>
              <a:t>J. Georg Bednorz </a:t>
            </a:r>
            <a:br>
              <a:rPr lang="en-AU" sz="1400" b="1" dirty="0"/>
            </a:br>
            <a:r>
              <a:rPr lang="en-AU" sz="1400" b="1" dirty="0"/>
              <a:t>K. Alexander Müller </a:t>
            </a:r>
            <a:r>
              <a:rPr lang="en-AU" sz="1400" dirty="0"/>
              <a:t/>
            </a:r>
            <a:br>
              <a:rPr lang="en-AU" sz="1400" dirty="0"/>
            </a:br>
            <a:r>
              <a:rPr lang="en-AU" sz="1400" dirty="0"/>
              <a:t/>
            </a:r>
            <a:br>
              <a:rPr lang="en-AU" sz="1400" dirty="0"/>
            </a:br>
            <a:r>
              <a:rPr lang="en-AU" sz="1400" dirty="0">
                <a:hlinkClick r:id="rId6"/>
              </a:rPr>
              <a:t>The Nobel Prize in Physics 2003</a:t>
            </a:r>
            <a:r>
              <a:rPr lang="en-AU" sz="1400" dirty="0"/>
              <a:t/>
            </a:r>
            <a:br>
              <a:rPr lang="en-AU" sz="1400" dirty="0"/>
            </a:br>
            <a:r>
              <a:rPr lang="en-AU" sz="1400" dirty="0"/>
              <a:t>"for pioneering contributions to the theory of superconductors and superfluids"</a:t>
            </a:r>
            <a:br>
              <a:rPr lang="en-AU" sz="1400" dirty="0"/>
            </a:br>
            <a:r>
              <a:rPr lang="en-AU" sz="1400" b="1" dirty="0"/>
              <a:t>Alexei A. </a:t>
            </a:r>
            <a:r>
              <a:rPr lang="en-AU" sz="1400" b="1" dirty="0" err="1"/>
              <a:t>Abrikosov</a:t>
            </a:r>
            <a:r>
              <a:rPr lang="en-AU" sz="1400" b="1" dirty="0"/>
              <a:t> </a:t>
            </a:r>
            <a:br>
              <a:rPr lang="en-AU" sz="1400" b="1" dirty="0"/>
            </a:br>
            <a:r>
              <a:rPr lang="en-AU" sz="1400" b="1" dirty="0" err="1"/>
              <a:t>Vitaly</a:t>
            </a:r>
            <a:r>
              <a:rPr lang="en-AU" sz="1400" b="1" dirty="0"/>
              <a:t> L. </a:t>
            </a:r>
            <a:r>
              <a:rPr lang="en-AU" sz="1400" b="1" dirty="0" err="1"/>
              <a:t>Ginzburg</a:t>
            </a:r>
            <a:r>
              <a:rPr lang="en-AU" sz="1400" b="1" dirty="0"/>
              <a:t> </a:t>
            </a:r>
            <a:br>
              <a:rPr lang="en-AU" sz="1400" b="1" dirty="0"/>
            </a:br>
            <a:r>
              <a:rPr lang="en-AU" sz="1400" b="1" dirty="0"/>
              <a:t>Anthony J. Leggett </a:t>
            </a:r>
          </a:p>
        </p:txBody>
      </p:sp>
      <p:sp>
        <p:nvSpPr>
          <p:cNvPr id="3" name="Title 2"/>
          <p:cNvSpPr>
            <a:spLocks noGrp="1"/>
          </p:cNvSpPr>
          <p:nvPr>
            <p:ph type="title"/>
          </p:nvPr>
        </p:nvSpPr>
        <p:spPr>
          <a:xfrm>
            <a:off x="381000" y="-228600"/>
            <a:ext cx="8229600" cy="1143000"/>
          </a:xfrm>
        </p:spPr>
        <p:txBody>
          <a:bodyPr/>
          <a:lstStyle/>
          <a:p>
            <a:r>
              <a:rPr lang="en-US" dirty="0" smtClean="0"/>
              <a:t>Superconductivity: Nobel prizes</a:t>
            </a:r>
            <a:endParaRPr lang="en-AU" dirty="0"/>
          </a:p>
        </p:txBody>
      </p:sp>
      <p:pic>
        <p:nvPicPr>
          <p:cNvPr id="4" name="Picture 8" descr="http://upload.wikimedia.org/wikipedia/en/thumb/e/ed/Nobel_Prize.png/220px-Nobel_Prize.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81800" y="1524000"/>
            <a:ext cx="1981200" cy="19451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98096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Superconducting elements</a:t>
            </a:r>
            <a:endParaRPr lang="en-AU"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2629" y="1295400"/>
            <a:ext cx="7315200" cy="45939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2057400" y="5983069"/>
            <a:ext cx="3183179" cy="646331"/>
          </a:xfrm>
          <a:prstGeom prst="rect">
            <a:avLst/>
          </a:prstGeom>
          <a:noFill/>
        </p:spPr>
        <p:txBody>
          <a:bodyPr wrap="none" rtlCol="0">
            <a:spAutoFit/>
          </a:bodyPr>
          <a:lstStyle/>
          <a:p>
            <a:r>
              <a:rPr lang="en-US" dirty="0" smtClean="0"/>
              <a:t>All &lt; 10 K, most (well) below 5 K</a:t>
            </a:r>
          </a:p>
          <a:p>
            <a:r>
              <a:rPr lang="en-US" dirty="0" smtClean="0"/>
              <a:t>highest: </a:t>
            </a:r>
            <a:r>
              <a:rPr lang="en-US" dirty="0" err="1" smtClean="0"/>
              <a:t>Nb</a:t>
            </a:r>
            <a:r>
              <a:rPr lang="en-US" dirty="0" smtClean="0"/>
              <a:t> (Type II, 9.6 K)</a:t>
            </a:r>
            <a:endParaRPr lang="en-AU" dirty="0"/>
          </a:p>
        </p:txBody>
      </p:sp>
    </p:spTree>
    <p:extLst>
      <p:ext uri="{BB962C8B-B14F-4D97-AF65-F5344CB8AC3E}">
        <p14:creationId xmlns:p14="http://schemas.microsoft.com/office/powerpoint/2010/main" val="34411986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Superconductors: Timeline</a:t>
            </a:r>
            <a:endParaRPr lang="en-AU" dirty="0"/>
          </a:p>
        </p:txBody>
      </p:sp>
      <p:pic>
        <p:nvPicPr>
          <p:cNvPr id="3" name="Picture 2" descr="http://upload.wikimedia.org/wikipedia/commons/2/2b/Sc_history.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600200"/>
            <a:ext cx="6966855" cy="4876800"/>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p:cNvSpPr/>
          <p:nvPr/>
        </p:nvSpPr>
        <p:spPr>
          <a:xfrm rot="-1260000">
            <a:off x="1007563" y="3465750"/>
            <a:ext cx="6908840" cy="1752600"/>
          </a:xfrm>
          <a:prstGeom prst="ellipse">
            <a:avLst/>
          </a:prstGeom>
          <a:solidFill>
            <a:srgbClr val="FF9999">
              <a:alpha val="30980"/>
            </a:srgb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Oval 4"/>
          <p:cNvSpPr/>
          <p:nvPr/>
        </p:nvSpPr>
        <p:spPr>
          <a:xfrm rot="-240000">
            <a:off x="1251887" y="4999526"/>
            <a:ext cx="5457033" cy="1106874"/>
          </a:xfrm>
          <a:prstGeom prst="ellipse">
            <a:avLst/>
          </a:prstGeom>
          <a:solidFill>
            <a:schemeClr val="accent2">
              <a:lumMod val="75000"/>
              <a:alpha val="31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p:cNvSpPr/>
          <p:nvPr/>
        </p:nvSpPr>
        <p:spPr>
          <a:xfrm rot="-2400000">
            <a:off x="5608910" y="5069598"/>
            <a:ext cx="1879767" cy="820316"/>
          </a:xfrm>
          <a:prstGeom prst="ellipse">
            <a:avLst/>
          </a:prstGeom>
          <a:solidFill>
            <a:schemeClr val="accent1">
              <a:lumMod val="75000"/>
              <a:alpha val="31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Oval 7"/>
          <p:cNvSpPr/>
          <p:nvPr/>
        </p:nvSpPr>
        <p:spPr>
          <a:xfrm rot="-3000000">
            <a:off x="3023975" y="2441700"/>
            <a:ext cx="3015358" cy="1328339"/>
          </a:xfrm>
          <a:prstGeom prst="ellipse">
            <a:avLst/>
          </a:prstGeom>
          <a:solidFill>
            <a:schemeClr val="tx2">
              <a:lumMod val="75000"/>
              <a:alpha val="31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15" name="Group 14"/>
          <p:cNvGrpSpPr/>
          <p:nvPr/>
        </p:nvGrpSpPr>
        <p:grpSpPr>
          <a:xfrm>
            <a:off x="1676400" y="2819400"/>
            <a:ext cx="5715000" cy="0"/>
            <a:chOff x="1676400" y="2819400"/>
            <a:chExt cx="5715000" cy="0"/>
          </a:xfrm>
        </p:grpSpPr>
        <p:cxnSp>
          <p:nvCxnSpPr>
            <p:cNvPr id="10" name="Straight Connector 9"/>
            <p:cNvCxnSpPr/>
            <p:nvPr/>
          </p:nvCxnSpPr>
          <p:spPr>
            <a:xfrm flipH="1">
              <a:off x="1676400" y="2819400"/>
              <a:ext cx="2133600" cy="0"/>
            </a:xfrm>
            <a:prstGeom prst="line">
              <a:avLst/>
            </a:prstGeom>
            <a:ln w="476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4686300" y="2819400"/>
              <a:ext cx="2705100" cy="0"/>
            </a:xfrm>
            <a:prstGeom prst="line">
              <a:avLst/>
            </a:prstGeom>
            <a:ln w="47625">
              <a:solidFill>
                <a:schemeClr val="tx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07499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308</TotalTime>
  <Words>763</Words>
  <Application>Microsoft Office PowerPoint</Application>
  <PresentationFormat>On-screen Show (4:3)</PresentationFormat>
  <Paragraphs>165</Paragraphs>
  <Slides>25</Slides>
  <Notes>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25</vt:i4>
      </vt:variant>
    </vt:vector>
  </HeadingPairs>
  <TitlesOfParts>
    <vt:vector size="27" baseType="lpstr">
      <vt:lpstr>Office Theme</vt:lpstr>
      <vt:lpstr>Equation</vt:lpstr>
      <vt:lpstr>Condensed Matter Physics II SS 2015</vt:lpstr>
      <vt:lpstr>Literature</vt:lpstr>
      <vt:lpstr>Images and Tables</vt:lpstr>
      <vt:lpstr>Preliminary Schedule</vt:lpstr>
      <vt:lpstr>Literature superconductivity</vt:lpstr>
      <vt:lpstr>Superconductivity</vt:lpstr>
      <vt:lpstr>Superconductivity: Nobel prizes</vt:lpstr>
      <vt:lpstr>Superconducting elements</vt:lpstr>
      <vt:lpstr>Superconductors: Timeline</vt:lpstr>
      <vt:lpstr>High temperature superconductivity</vt:lpstr>
      <vt:lpstr>High Tc superconductors</vt:lpstr>
      <vt:lpstr>New record (???)</vt:lpstr>
      <vt:lpstr>Superconductors: Main properties</vt:lpstr>
      <vt:lpstr>Zero resistance</vt:lpstr>
      <vt:lpstr>Meissner-Ochsenfeld effect</vt:lpstr>
      <vt:lpstr>Type I &amp; II superconductors</vt:lpstr>
      <vt:lpstr>Type I &amp; II superconductors</vt:lpstr>
      <vt:lpstr>Type II superconductors</vt:lpstr>
      <vt:lpstr>Flux lines, Abrikosov lattice</vt:lpstr>
      <vt:lpstr>Second order phase transition</vt:lpstr>
      <vt:lpstr>Heat capacity  energy gap</vt:lpstr>
      <vt:lpstr>Type II specific heat</vt:lpstr>
      <vt:lpstr>Superconducting gap</vt:lpstr>
      <vt:lpstr>Isotope effect</vt:lpstr>
      <vt:lpstr>Flux quantization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Condensed Matter Physics II SS 2015</dc:title>
  <dc:creator>pvl</dc:creator>
  <cp:lastModifiedBy>pvl</cp:lastModifiedBy>
  <cp:revision>31</cp:revision>
  <dcterms:created xsi:type="dcterms:W3CDTF">2015-04-07T09:43:22Z</dcterms:created>
  <dcterms:modified xsi:type="dcterms:W3CDTF">2015-04-08T11:43:51Z</dcterms:modified>
</cp:coreProperties>
</file>