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55D9B-4570-42B9-B28A-417ACEA29A26}" type="datetimeFigureOut">
              <a:rPr lang="en-AU" smtClean="0"/>
              <a:t>6/05/2015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D4B23-16B3-4F9F-ABAB-D260F67FA7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0443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9DAE1-CF87-45F6-A8F3-E31ECC5DA110}" type="datetimeFigureOut">
              <a:rPr lang="en-AU" smtClean="0"/>
              <a:t>6/05/2015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4230F-98CA-45A9-B786-2E5E2F37D9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3874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9DAE1-CF87-45F6-A8F3-E31ECC5DA110}" type="datetimeFigureOut">
              <a:rPr lang="en-AU" smtClean="0"/>
              <a:t>6/05/2015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4230F-98CA-45A9-B786-2E5E2F37D9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1012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9DAE1-CF87-45F6-A8F3-E31ECC5DA110}" type="datetimeFigureOut">
              <a:rPr lang="en-AU" smtClean="0"/>
              <a:t>6/05/2015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4230F-98CA-45A9-B786-2E5E2F37D9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441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9DAE1-CF87-45F6-A8F3-E31ECC5DA110}" type="datetimeFigureOut">
              <a:rPr lang="en-AU" smtClean="0"/>
              <a:t>6/05/2015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4230F-98CA-45A9-B786-2E5E2F37D9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4546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9DAE1-CF87-45F6-A8F3-E31ECC5DA110}" type="datetimeFigureOut">
              <a:rPr lang="en-AU" smtClean="0"/>
              <a:t>6/05/2015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4230F-98CA-45A9-B786-2E5E2F37D9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3401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9DAE1-CF87-45F6-A8F3-E31ECC5DA110}" type="datetimeFigureOut">
              <a:rPr lang="en-AU" smtClean="0"/>
              <a:t>6/05/2015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4230F-98CA-45A9-B786-2E5E2F37D9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836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9DAE1-CF87-45F6-A8F3-E31ECC5DA110}" type="datetimeFigureOut">
              <a:rPr lang="en-AU" smtClean="0"/>
              <a:t>6/05/2015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4230F-98CA-45A9-B786-2E5E2F37D9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1037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9DAE1-CF87-45F6-A8F3-E31ECC5DA110}" type="datetimeFigureOut">
              <a:rPr lang="en-AU" smtClean="0"/>
              <a:t>6/05/2015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4230F-98CA-45A9-B786-2E5E2F37D9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4326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9DAE1-CF87-45F6-A8F3-E31ECC5DA110}" type="datetimeFigureOut">
              <a:rPr lang="en-AU" smtClean="0"/>
              <a:t>6/05/2015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4230F-98CA-45A9-B786-2E5E2F37D9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7517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9DAE1-CF87-45F6-A8F3-E31ECC5DA110}" type="datetimeFigureOut">
              <a:rPr lang="en-AU" smtClean="0"/>
              <a:t>6/05/2015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4230F-98CA-45A9-B786-2E5E2F37D9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2756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9DAE1-CF87-45F6-A8F3-E31ECC5DA110}" type="datetimeFigureOut">
              <a:rPr lang="en-AU" smtClean="0"/>
              <a:t>6/05/2015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4230F-98CA-45A9-B786-2E5E2F37D9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5834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9DAE1-CF87-45F6-A8F3-E31ECC5DA110}" type="datetimeFigureOut">
              <a:rPr lang="en-AU" smtClean="0"/>
              <a:t>6/05/2015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4230F-98CA-45A9-B786-2E5E2F37D9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23457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osdrecht.net/" TargetMode="External"/><Relationship Id="rId2" Type="http://schemas.openxmlformats.org/officeDocument/2006/relationships/hyperlink" Target="mailto:pvl@ph2.uni-koeln.d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wmf"/><Relationship Id="rId9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3.emf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1470025"/>
          </a:xfrm>
        </p:spPr>
        <p:txBody>
          <a:bodyPr/>
          <a:lstStyle/>
          <a:p>
            <a:r>
              <a:rPr lang="en-US" dirty="0" smtClean="0"/>
              <a:t>Condensed Matter Physics II</a:t>
            </a:r>
            <a:br>
              <a:rPr lang="en-US" dirty="0" smtClean="0"/>
            </a:br>
            <a:r>
              <a:rPr lang="en-US" dirty="0" smtClean="0"/>
              <a:t>SS 2015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3505200"/>
          </a:xfrm>
        </p:spPr>
        <p:txBody>
          <a:bodyPr/>
          <a:lstStyle/>
          <a:p>
            <a:r>
              <a:rPr lang="en-US" dirty="0" smtClean="0"/>
              <a:t>Wednesday 9:30-12:30</a:t>
            </a:r>
          </a:p>
          <a:p>
            <a:r>
              <a:rPr lang="en-US" dirty="0" smtClean="0"/>
              <a:t>Seminar Room Physics 2</a:t>
            </a:r>
          </a:p>
          <a:p>
            <a:endParaRPr lang="en-US" dirty="0" smtClean="0"/>
          </a:p>
          <a:p>
            <a:r>
              <a:rPr lang="en-US" dirty="0" smtClean="0"/>
              <a:t>Prof. Paul H.M. van Loosdrecht</a:t>
            </a:r>
          </a:p>
          <a:p>
            <a:r>
              <a:rPr lang="en-US" dirty="0" smtClean="0">
                <a:hlinkClick r:id="rId2"/>
              </a:rPr>
              <a:t>pvl@ph2.uni-koeln.de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www.loosdrecht.net</a:t>
            </a:r>
            <a:endParaRPr lang="en-US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44919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838200"/>
            <a:ext cx="6791325" cy="484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867400" y="6400800"/>
            <a:ext cx="3109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Caretta</a:t>
            </a:r>
            <a:r>
              <a:rPr lang="en-US" dirty="0" smtClean="0"/>
              <a:t> et al. Phys. Rev. B, 2014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17366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hys.ufl.edu/~pjh/kirtley_images/natur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178" y="525839"/>
            <a:ext cx="4571634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057400" y="3962400"/>
            <a:ext cx="645300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="1" dirty="0" smtClean="0"/>
              <a:t>False </a:t>
            </a:r>
            <a:r>
              <a:rPr lang="en-AU" b="1" dirty="0" err="1"/>
              <a:t>color</a:t>
            </a:r>
            <a:r>
              <a:rPr lang="en-AU" b="1" dirty="0"/>
              <a:t> scanning SQUID image (red=high B, blue=low B) from John </a:t>
            </a:r>
            <a:r>
              <a:rPr lang="en-AU" b="1" dirty="0" err="1"/>
              <a:t>Kirtley</a:t>
            </a:r>
            <a:r>
              <a:rPr lang="en-AU" b="1" dirty="0"/>
              <a:t>, Chang </a:t>
            </a:r>
            <a:r>
              <a:rPr lang="en-AU" b="1" dirty="0" err="1"/>
              <a:t>Tsuei</a:t>
            </a:r>
            <a:r>
              <a:rPr lang="en-AU" b="1" dirty="0"/>
              <a:t> and Mark </a:t>
            </a:r>
            <a:r>
              <a:rPr lang="en-AU" b="1" dirty="0" err="1"/>
              <a:t>Ketchen</a:t>
            </a:r>
            <a:r>
              <a:rPr lang="en-AU" b="1" dirty="0"/>
              <a:t> of IBM showing the magnetic field in four split YBCO rings. Only the central ring is composed of three junctions, such that in a d-wave superconductor, the three crystal interfaces would lead to a net phase shift of 180 degrees around the ring. This leads to spontaneous currents creating a 1/2 quantum of flux in the ring, as observed.</a:t>
            </a:r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4191000" y="6270724"/>
            <a:ext cx="40151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dirty="0"/>
              <a:t>J.R. Kirtley et al., Nature 373, 225 (1995).</a:t>
            </a:r>
            <a:endParaRPr lang="en-AU" dirty="0"/>
          </a:p>
        </p:txBody>
      </p:sp>
      <p:pic>
        <p:nvPicPr>
          <p:cNvPr id="3074" name="Picture 2" descr="http://upload.wikimedia.org/wikipedia/commons/0/06/Ybc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2122" y="312221"/>
            <a:ext cx="2528283" cy="3575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5195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2050" name="Picture 2" descr="Fig8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4429878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429000" y="411480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b="1" dirty="0"/>
              <a:t>FIGURE 8</a:t>
            </a:r>
            <a:r>
              <a:rPr lang="en-AU" dirty="0"/>
              <a:t/>
            </a:r>
            <a:br>
              <a:rPr lang="en-AU" dirty="0"/>
            </a:br>
            <a:r>
              <a:rPr lang="en-AU" dirty="0"/>
              <a:t>The Raman spectrum of Nd1.85Ce0.15CuO4+d measured above and below </a:t>
            </a:r>
            <a:r>
              <a:rPr lang="en-AU" dirty="0" err="1"/>
              <a:t>the</a:t>
            </a:r>
            <a:r>
              <a:rPr lang="en-AU" i="1" dirty="0" err="1"/>
              <a:t>T</a:t>
            </a:r>
            <a:r>
              <a:rPr lang="en-AU" i="1" baseline="-25000" dirty="0" err="1"/>
              <a:t>c</a:t>
            </a:r>
            <a:r>
              <a:rPr lang="en-AU" dirty="0" err="1"/>
              <a:t>of</a:t>
            </a:r>
            <a:r>
              <a:rPr lang="en-AU" dirty="0"/>
              <a:t> 21K. The incident laser energy of 1.92 </a:t>
            </a:r>
            <a:r>
              <a:rPr lang="en-AU" i="1" dirty="0"/>
              <a:t>e</a:t>
            </a:r>
            <a:r>
              <a:rPr lang="en-AU" dirty="0"/>
              <a:t>V is defined as zero, and only the downward 'red' shift is plotted. The inset expands the low-frequency scale for the 8 K data to accentuate the curvature.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6083438"/>
            <a:ext cx="13459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/>
              <a:t>C. </a:t>
            </a:r>
            <a:r>
              <a:rPr lang="en-AU" dirty="0" err="1"/>
              <a:t>Kendziora</a:t>
            </a:r>
            <a:endParaRPr lang="en-A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75" y="144780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0103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Symmetry</a:t>
            </a:r>
            <a:endParaRPr lang="nl-NL" altLang="en-US" dirty="0" smtClean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905" y="1114426"/>
            <a:ext cx="2990850" cy="332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78777" y="620713"/>
            <a:ext cx="5242141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800" dirty="0">
                <a:solidFill>
                  <a:schemeClr val="tx1"/>
                </a:solidFill>
              </a:rPr>
              <a:t>BROKEN SYMMETRY</a:t>
            </a:r>
          </a:p>
          <a:p>
            <a:pPr eaLnBrk="1" hangingPunct="1"/>
            <a:endParaRPr lang="en-US" altLang="en-US" sz="1800" dirty="0">
              <a:solidFill>
                <a:schemeClr val="tx1"/>
              </a:solidFill>
            </a:endParaRPr>
          </a:p>
          <a:p>
            <a:pPr eaLnBrk="1" hangingPunct="1"/>
            <a:r>
              <a:rPr lang="en-US" altLang="en-US" sz="1800" dirty="0">
                <a:solidFill>
                  <a:schemeClr val="tx1"/>
                </a:solidFill>
              </a:rPr>
              <a:t>- Phase transitions </a:t>
            </a:r>
            <a:r>
              <a:rPr lang="en-US" altLang="en-US" sz="1400" dirty="0">
                <a:solidFill>
                  <a:schemeClr val="tx1"/>
                </a:solidFill>
              </a:rPr>
              <a:t>(critical </a:t>
            </a:r>
            <a:r>
              <a:rPr lang="en-US" altLang="en-US" sz="1400" dirty="0" smtClean="0">
                <a:solidFill>
                  <a:schemeClr val="tx1"/>
                </a:solidFill>
              </a:rPr>
              <a:t>behavior, </a:t>
            </a:r>
            <a:r>
              <a:rPr lang="en-US" altLang="en-US" sz="1400" dirty="0">
                <a:solidFill>
                  <a:schemeClr val="tx1"/>
                </a:solidFill>
              </a:rPr>
              <a:t>1</a:t>
            </a:r>
            <a:r>
              <a:rPr lang="en-US" altLang="en-US" sz="1400" baseline="30000" dirty="0">
                <a:solidFill>
                  <a:schemeClr val="tx1"/>
                </a:solidFill>
              </a:rPr>
              <a:t>st</a:t>
            </a:r>
            <a:r>
              <a:rPr lang="en-US" altLang="en-US" sz="1400" dirty="0">
                <a:solidFill>
                  <a:schemeClr val="tx1"/>
                </a:solidFill>
              </a:rPr>
              <a:t>/2</a:t>
            </a:r>
            <a:r>
              <a:rPr lang="en-US" altLang="en-US" sz="1400" baseline="30000" dirty="0">
                <a:solidFill>
                  <a:schemeClr val="tx1"/>
                </a:solidFill>
              </a:rPr>
              <a:t>nd</a:t>
            </a:r>
            <a:r>
              <a:rPr lang="en-US" altLang="en-US" sz="1400" dirty="0">
                <a:solidFill>
                  <a:schemeClr val="tx1"/>
                </a:solidFill>
              </a:rPr>
              <a:t> order)</a:t>
            </a:r>
          </a:p>
          <a:p>
            <a:pPr eaLnBrk="1" hangingPunct="1">
              <a:buFontTx/>
              <a:buChar char="-"/>
            </a:pPr>
            <a:r>
              <a:rPr lang="en-US" altLang="en-US" sz="1800" dirty="0">
                <a:solidFill>
                  <a:schemeClr val="tx1"/>
                </a:solidFill>
              </a:rPr>
              <a:t> Rigidity </a:t>
            </a:r>
            <a:r>
              <a:rPr lang="en-US" altLang="en-US" sz="1400" dirty="0">
                <a:solidFill>
                  <a:schemeClr val="tx1"/>
                </a:solidFill>
              </a:rPr>
              <a:t>(crystals don’t bend, permanent M)</a:t>
            </a:r>
            <a:br>
              <a:rPr lang="en-US" altLang="en-US" sz="1400" dirty="0">
                <a:solidFill>
                  <a:schemeClr val="tx1"/>
                </a:solidFill>
              </a:rPr>
            </a:br>
            <a:r>
              <a:rPr lang="en-US" altLang="en-US" sz="1800" dirty="0">
                <a:solidFill>
                  <a:schemeClr val="tx1"/>
                </a:solidFill>
              </a:rPr>
              <a:t>- Excitations </a:t>
            </a:r>
            <a:r>
              <a:rPr lang="en-US" altLang="en-US" sz="1400" dirty="0">
                <a:solidFill>
                  <a:schemeClr val="tx1"/>
                </a:solidFill>
              </a:rPr>
              <a:t>(spectral changes, soft mode, order parameter)</a:t>
            </a:r>
          </a:p>
          <a:p>
            <a:pPr eaLnBrk="1" hangingPunct="1">
              <a:buFontTx/>
              <a:buChar char="-"/>
            </a:pPr>
            <a:r>
              <a:rPr lang="en-US" altLang="en-US" sz="1800" dirty="0">
                <a:solidFill>
                  <a:schemeClr val="tx1"/>
                </a:solidFill>
              </a:rPr>
              <a:t> Defects </a:t>
            </a:r>
            <a:r>
              <a:rPr lang="en-US" altLang="en-US" sz="1400" dirty="0">
                <a:solidFill>
                  <a:schemeClr val="tx1"/>
                </a:solidFill>
              </a:rPr>
              <a:t>(order parameter discontinuity)</a:t>
            </a:r>
          </a:p>
          <a:p>
            <a:pPr eaLnBrk="1" hangingPunct="1">
              <a:buFontTx/>
              <a:buChar char="-"/>
            </a:pPr>
            <a:endParaRPr lang="en-US" altLang="en-US" sz="1800" dirty="0">
              <a:solidFill>
                <a:schemeClr val="tx1"/>
              </a:solidFill>
            </a:endParaRPr>
          </a:p>
          <a:p>
            <a:pPr eaLnBrk="1" hangingPunct="1"/>
            <a:r>
              <a:rPr lang="en-GB" altLang="en-US" sz="1800" dirty="0">
                <a:solidFill>
                  <a:schemeClr val="tx1"/>
                </a:solidFill>
              </a:rPr>
              <a:t>What is the difference between phases ?</a:t>
            </a:r>
          </a:p>
          <a:p>
            <a:pPr eaLnBrk="1" hangingPunct="1"/>
            <a:r>
              <a:rPr lang="en-GB" altLang="en-US" sz="1800" dirty="0">
                <a:solidFill>
                  <a:schemeClr val="tx1"/>
                </a:solidFill>
              </a:rPr>
              <a:t>	Density, correlations, symmetry</a:t>
            </a:r>
            <a:br>
              <a:rPr lang="en-GB" altLang="en-US" sz="1800" dirty="0">
                <a:solidFill>
                  <a:schemeClr val="tx1"/>
                </a:solidFill>
              </a:rPr>
            </a:br>
            <a:r>
              <a:rPr lang="en-GB" altLang="en-US" sz="1800" dirty="0">
                <a:solidFill>
                  <a:schemeClr val="tx1"/>
                </a:solidFill>
              </a:rPr>
              <a:t>	</a:t>
            </a:r>
            <a:r>
              <a:rPr lang="en-US" altLang="en-US" sz="1800" dirty="0">
                <a:solidFill>
                  <a:schemeClr val="tx1"/>
                </a:solidFill>
              </a:rPr>
              <a:t>color, </a:t>
            </a:r>
            <a:r>
              <a:rPr lang="en-US" altLang="en-US" sz="1800" dirty="0" smtClean="0">
                <a:solidFill>
                  <a:schemeClr val="tx1"/>
                </a:solidFill>
              </a:rPr>
              <a:t>magnetization, </a:t>
            </a:r>
            <a:r>
              <a:rPr lang="en-US" altLang="en-US" sz="1800" dirty="0">
                <a:solidFill>
                  <a:schemeClr val="tx1"/>
                </a:solidFill>
              </a:rPr>
              <a:t>charge state, </a:t>
            </a:r>
            <a:r>
              <a:rPr lang="en-US" altLang="en-US" sz="1800" dirty="0" err="1">
                <a:solidFill>
                  <a:schemeClr val="tx1"/>
                </a:solidFill>
              </a:rPr>
              <a:t>etc</a:t>
            </a:r>
            <a:r>
              <a:rPr lang="en-US" altLang="en-US" sz="1800" dirty="0">
                <a:solidFill>
                  <a:schemeClr val="tx1"/>
                </a:solidFill>
              </a:rPr>
              <a:t/>
            </a:r>
            <a:br>
              <a:rPr lang="en-US" altLang="en-US" sz="1800" dirty="0">
                <a:solidFill>
                  <a:schemeClr val="tx1"/>
                </a:solidFill>
              </a:rPr>
            </a:br>
            <a:endParaRPr lang="en-GB" altLang="en-US" sz="1800" dirty="0">
              <a:solidFill>
                <a:schemeClr val="tx1"/>
              </a:solidFill>
            </a:endParaRPr>
          </a:p>
          <a:p>
            <a:pPr eaLnBrk="1" hangingPunct="1"/>
            <a:r>
              <a:rPr lang="en-GB" altLang="en-US" sz="1800" dirty="0">
                <a:solidFill>
                  <a:schemeClr val="tx1"/>
                </a:solidFill>
              </a:rPr>
              <a:t>Symmetry breaking transitions (solid-liquid)</a:t>
            </a:r>
          </a:p>
          <a:p>
            <a:pPr eaLnBrk="1" hangingPunct="1"/>
            <a:r>
              <a:rPr lang="en-GB" altLang="en-US" sz="1800" dirty="0">
                <a:solidFill>
                  <a:schemeClr val="tx1"/>
                </a:solidFill>
              </a:rPr>
              <a:t>            Liquid: High symmetry</a:t>
            </a:r>
          </a:p>
          <a:p>
            <a:pPr eaLnBrk="1" hangingPunct="1"/>
            <a:r>
              <a:rPr lang="en-GB" altLang="en-US" sz="1800" dirty="0">
                <a:solidFill>
                  <a:schemeClr val="tx1"/>
                </a:solidFill>
              </a:rPr>
              <a:t>	Solid: Few </a:t>
            </a:r>
            <a:r>
              <a:rPr lang="en-GB" altLang="en-US" sz="1800" dirty="0" err="1">
                <a:solidFill>
                  <a:schemeClr val="tx1"/>
                </a:solidFill>
              </a:rPr>
              <a:t>symm</a:t>
            </a:r>
            <a:r>
              <a:rPr lang="en-GB" altLang="en-US" sz="1800" dirty="0">
                <a:solidFill>
                  <a:schemeClr val="tx1"/>
                </a:solidFill>
              </a:rPr>
              <a:t>. elements kept.</a:t>
            </a:r>
          </a:p>
          <a:p>
            <a:pPr eaLnBrk="1" hangingPunct="1"/>
            <a:endParaRPr lang="en-GB" altLang="en-US" sz="1800" dirty="0">
              <a:solidFill>
                <a:schemeClr val="tx1"/>
              </a:solidFill>
            </a:endParaRPr>
          </a:p>
          <a:p>
            <a:pPr eaLnBrk="1" hangingPunct="1"/>
            <a:r>
              <a:rPr lang="en-GB" altLang="en-US" sz="1800" dirty="0">
                <a:solidFill>
                  <a:schemeClr val="tx1"/>
                </a:solidFill>
              </a:rPr>
              <a:t>Non-breaking transitions (gas-liquid)</a:t>
            </a:r>
          </a:p>
          <a:p>
            <a:pPr eaLnBrk="1" hangingPunct="1"/>
            <a:r>
              <a:rPr lang="en-GB" altLang="en-US" sz="1800" dirty="0">
                <a:solidFill>
                  <a:schemeClr val="tx1"/>
                </a:solidFill>
              </a:rPr>
              <a:t>	Density</a:t>
            </a:r>
          </a:p>
          <a:p>
            <a:pPr eaLnBrk="1" hangingPunct="1"/>
            <a:endParaRPr lang="en-GB" altLang="en-US" sz="1800" dirty="0">
              <a:solidFill>
                <a:schemeClr val="tx1"/>
              </a:solidFill>
            </a:endParaRPr>
          </a:p>
          <a:p>
            <a:pPr eaLnBrk="1" hangingPunct="1"/>
            <a:r>
              <a:rPr lang="en-GB" altLang="en-US" sz="1800" dirty="0">
                <a:solidFill>
                  <a:schemeClr val="tx1"/>
                </a:solidFill>
              </a:rPr>
              <a:t>Universality classes depending on </a:t>
            </a:r>
          </a:p>
          <a:p>
            <a:pPr eaLnBrk="1" hangingPunct="1"/>
            <a:r>
              <a:rPr lang="en-GB" altLang="en-US" sz="1800" dirty="0">
                <a:solidFill>
                  <a:schemeClr val="tx1"/>
                </a:solidFill>
              </a:rPr>
              <a:t>	- d, dimension of space </a:t>
            </a:r>
          </a:p>
          <a:p>
            <a:pPr eaLnBrk="1" hangingPunct="1"/>
            <a:r>
              <a:rPr lang="en-GB" altLang="en-US" sz="1800" dirty="0">
                <a:solidFill>
                  <a:schemeClr val="tx1"/>
                </a:solidFill>
              </a:rPr>
              <a:t>	- D, dimension of order parameter</a:t>
            </a:r>
          </a:p>
          <a:p>
            <a:pPr eaLnBrk="1" hangingPunct="1"/>
            <a:r>
              <a:rPr lang="en-GB" altLang="en-US" sz="1800" dirty="0">
                <a:solidFill>
                  <a:schemeClr val="tx1"/>
                </a:solidFill>
              </a:rPr>
              <a:t>	- short/long range order	</a:t>
            </a:r>
          </a:p>
        </p:txBody>
      </p:sp>
    </p:spTree>
    <p:extLst>
      <p:ext uri="{BB962C8B-B14F-4D97-AF65-F5344CB8AC3E}">
        <p14:creationId xmlns:p14="http://schemas.microsoft.com/office/powerpoint/2010/main" val="97703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Some examples</a:t>
            </a:r>
            <a:endParaRPr lang="nl-NL" altLang="en-US" dirty="0" smtClean="0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51693" y="889000"/>
            <a:ext cx="6146234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Liquid:</a:t>
            </a:r>
          </a:p>
          <a:p>
            <a:pPr eaLnBrk="1" hangingPunct="1"/>
            <a:r>
              <a:rPr lang="en-US" alt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Each positions in space occupied (t-average)</a:t>
            </a:r>
          </a:p>
          <a:p>
            <a:pPr eaLnBrk="1" hangingPunct="1"/>
            <a:r>
              <a:rPr lang="en-US" alt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High symmetry (all rotations &amp; translations)</a:t>
            </a:r>
          </a:p>
          <a:p>
            <a:pPr eaLnBrk="1" hangingPunct="1"/>
            <a:endParaRPr lang="en-US" altLang="en-US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Solid:</a:t>
            </a:r>
          </a:p>
          <a:p>
            <a:pPr eaLnBrk="1" hangingPunct="1"/>
            <a:r>
              <a:rPr lang="en-GB" alt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Few positions occupied</a:t>
            </a:r>
          </a:p>
          <a:p>
            <a:pPr eaLnBrk="1" hangingPunct="1"/>
            <a:r>
              <a:rPr lang="en-GB" alt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Low symmetry (few rotations &amp; translations)</a:t>
            </a:r>
          </a:p>
          <a:p>
            <a:pPr eaLnBrk="1" hangingPunct="1"/>
            <a:endParaRPr lang="en-GB" altLang="en-US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GB" alt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altLang="en-US" sz="2400" baseline="-25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en-GB" alt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 </a:t>
            </a:r>
          </a:p>
          <a:p>
            <a:pPr eaLnBrk="1" hangingPunct="1"/>
            <a:r>
              <a:rPr lang="en-GB" alt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High T: FCC </a:t>
            </a:r>
          </a:p>
          <a:p>
            <a:pPr eaLnBrk="1" hangingPunct="1"/>
            <a:r>
              <a:rPr lang="en-GB" alt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Low T: SC</a:t>
            </a:r>
          </a:p>
          <a:p>
            <a:pPr eaLnBrk="1" hangingPunct="1"/>
            <a:endParaRPr lang="en-GB" altLang="en-US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GB" alt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Magnetic: </a:t>
            </a:r>
          </a:p>
          <a:p>
            <a:pPr eaLnBrk="1" hangingPunct="1"/>
            <a:r>
              <a:rPr lang="en-GB" alt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High T: No preferred spin direction</a:t>
            </a:r>
          </a:p>
          <a:p>
            <a:pPr eaLnBrk="1" hangingPunct="1"/>
            <a:r>
              <a:rPr lang="en-GB" alt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Low T : Alignment </a:t>
            </a:r>
          </a:p>
        </p:txBody>
      </p:sp>
      <p:grpSp>
        <p:nvGrpSpPr>
          <p:cNvPr id="15364" name="Group 4"/>
          <p:cNvGrpSpPr>
            <a:grpSpLocks/>
          </p:cNvGrpSpPr>
          <p:nvPr/>
        </p:nvGrpSpPr>
        <p:grpSpPr bwMode="auto">
          <a:xfrm>
            <a:off x="2672862" y="3784600"/>
            <a:ext cx="3094892" cy="1600200"/>
            <a:chOff x="1728" y="2064"/>
            <a:chExt cx="2112" cy="1008"/>
          </a:xfrm>
        </p:grpSpPr>
        <p:pic>
          <p:nvPicPr>
            <p:cNvPr id="15365" name="Picture 5" descr="c6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2064"/>
              <a:ext cx="1008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66" name="Picture 6" descr="c60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2064"/>
              <a:ext cx="960" cy="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2380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Landau theory</a:t>
            </a:r>
            <a:endParaRPr lang="nl-NL" altLang="en-US" dirty="0" smtClean="0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657958" y="898525"/>
            <a:ext cx="5438042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tx1"/>
                </a:solidFill>
              </a:rPr>
              <a:t>ORDER PARAMETER:</a:t>
            </a:r>
          </a:p>
          <a:p>
            <a:pPr eaLnBrk="1" hangingPunct="1"/>
            <a:r>
              <a:rPr lang="en-GB" altLang="en-US" dirty="0">
                <a:solidFill>
                  <a:schemeClr val="tx1"/>
                </a:solidFill>
              </a:rPr>
              <a:t>    Density, Position, Dipole moment, </a:t>
            </a:r>
          </a:p>
          <a:p>
            <a:pPr eaLnBrk="1" hangingPunct="1"/>
            <a:r>
              <a:rPr lang="en-GB" altLang="en-US" dirty="0">
                <a:solidFill>
                  <a:schemeClr val="tx1"/>
                </a:solidFill>
              </a:rPr>
              <a:t>    Magnetization, Occupation number, </a:t>
            </a:r>
          </a:p>
          <a:p>
            <a:pPr eaLnBrk="1" hangingPunct="1"/>
            <a:r>
              <a:rPr lang="en-GB" altLang="en-US" dirty="0">
                <a:solidFill>
                  <a:schemeClr val="tx1"/>
                </a:solidFill>
              </a:rPr>
              <a:t>    Orientation, …</a:t>
            </a:r>
          </a:p>
          <a:p>
            <a:pPr eaLnBrk="1" hangingPunct="1"/>
            <a:endParaRPr lang="en-GB" altLang="en-US" dirty="0">
              <a:solidFill>
                <a:schemeClr val="tx1"/>
              </a:solidFill>
            </a:endParaRPr>
          </a:p>
          <a:p>
            <a:pPr eaLnBrk="1" hangingPunct="1"/>
            <a:r>
              <a:rPr lang="en-GB" altLang="en-US" dirty="0">
                <a:solidFill>
                  <a:schemeClr val="tx1"/>
                </a:solidFill>
              </a:rPr>
              <a:t>FREE ENERGY</a:t>
            </a:r>
          </a:p>
          <a:p>
            <a:pPr eaLnBrk="1" hangingPunct="1"/>
            <a:r>
              <a:rPr lang="en-GB" altLang="en-US" dirty="0">
                <a:solidFill>
                  <a:schemeClr val="tx1"/>
                </a:solidFill>
              </a:rPr>
              <a:t>     F = E – T·S  </a:t>
            </a:r>
          </a:p>
          <a:p>
            <a:pPr eaLnBrk="1" hangingPunct="1"/>
            <a:r>
              <a:rPr lang="en-GB" altLang="en-US" dirty="0">
                <a:solidFill>
                  <a:schemeClr val="tx1"/>
                </a:solidFill>
              </a:rPr>
              <a:t>     E: energy, S: entropy ( S = </a:t>
            </a:r>
            <a:r>
              <a:rPr lang="en-GB" altLang="en-US" dirty="0" err="1">
                <a:solidFill>
                  <a:schemeClr val="tx1"/>
                </a:solidFill>
              </a:rPr>
              <a:t>k</a:t>
            </a:r>
            <a:r>
              <a:rPr lang="en-GB" altLang="en-US" baseline="-25000" dirty="0" err="1">
                <a:solidFill>
                  <a:schemeClr val="tx1"/>
                </a:solidFill>
              </a:rPr>
              <a:t>b</a:t>
            </a:r>
            <a:r>
              <a:rPr lang="en-GB" altLang="en-US" dirty="0" err="1">
                <a:solidFill>
                  <a:schemeClr val="tx1"/>
                </a:solidFill>
              </a:rPr>
              <a:t>ln</a:t>
            </a:r>
            <a:r>
              <a:rPr lang="en-GB" altLang="en-US" dirty="0">
                <a:solidFill>
                  <a:schemeClr val="tx1"/>
                </a:solidFill>
              </a:rPr>
              <a:t>(# states) )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81759" y="3843278"/>
            <a:ext cx="5553123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LANDAU THEORY</a:t>
            </a:r>
          </a:p>
          <a:p>
            <a:pPr eaLnBrk="1" hangingPunct="1"/>
            <a:endParaRPr lang="en-GB" altLang="en-US" dirty="0">
              <a:solidFill>
                <a:schemeClr val="tx1"/>
              </a:solidFill>
            </a:endParaRPr>
          </a:p>
          <a:p>
            <a:pPr eaLnBrk="1" hangingPunct="1">
              <a:buFontTx/>
              <a:buChar char="-"/>
            </a:pPr>
            <a:r>
              <a:rPr lang="en-GB" altLang="en-US" dirty="0">
                <a:solidFill>
                  <a:schemeClr val="tx1"/>
                </a:solidFill>
              </a:rPr>
              <a:t> Free energy order parameter expansion</a:t>
            </a:r>
          </a:p>
          <a:p>
            <a:pPr eaLnBrk="1" hangingPunct="1">
              <a:buFontTx/>
              <a:buChar char="-"/>
            </a:pPr>
            <a:r>
              <a:rPr lang="en-GB" altLang="en-US" dirty="0">
                <a:solidFill>
                  <a:schemeClr val="tx1"/>
                </a:solidFill>
              </a:rPr>
              <a:t> Linearize near T</a:t>
            </a:r>
            <a:r>
              <a:rPr lang="en-GB" altLang="en-US" baseline="-25000" dirty="0">
                <a:solidFill>
                  <a:schemeClr val="tx1"/>
                </a:solidFill>
              </a:rPr>
              <a:t>c</a:t>
            </a:r>
            <a:endParaRPr lang="en-GB" altLang="en-US" dirty="0">
              <a:solidFill>
                <a:schemeClr val="tx1"/>
              </a:solidFill>
            </a:endParaRPr>
          </a:p>
          <a:p>
            <a:pPr eaLnBrk="1" hangingPunct="1">
              <a:buFontTx/>
              <a:buChar char="-"/>
            </a:pPr>
            <a:r>
              <a:rPr lang="en-GB" altLang="en-US" dirty="0">
                <a:solidFill>
                  <a:schemeClr val="tx1"/>
                </a:solidFill>
              </a:rPr>
              <a:t> Minimize free energy</a:t>
            </a:r>
          </a:p>
          <a:p>
            <a:pPr eaLnBrk="1" hangingPunct="1">
              <a:buFontTx/>
              <a:buChar char="-"/>
            </a:pPr>
            <a:r>
              <a:rPr lang="en-GB" altLang="en-US" dirty="0">
                <a:solidFill>
                  <a:schemeClr val="tx1"/>
                </a:solidFill>
              </a:rPr>
              <a:t> Mean field approach:</a:t>
            </a:r>
            <a:br>
              <a:rPr lang="en-GB" altLang="en-US" dirty="0">
                <a:solidFill>
                  <a:schemeClr val="tx1"/>
                </a:solidFill>
              </a:rPr>
            </a:br>
            <a:r>
              <a:rPr lang="en-GB" altLang="en-US" dirty="0">
                <a:solidFill>
                  <a:schemeClr val="tx1"/>
                </a:solidFill>
              </a:rPr>
              <a:t>	correlations or fluctuations not included</a:t>
            </a:r>
          </a:p>
          <a:p>
            <a:pPr eaLnBrk="1" hangingPunct="1"/>
            <a:endParaRPr lang="en-GB" altLang="en-US" dirty="0">
              <a:solidFill>
                <a:schemeClr val="tx1"/>
              </a:solidFill>
            </a:endParaRPr>
          </a:p>
          <a:p>
            <a:pPr eaLnBrk="1" hangingPunct="1"/>
            <a:r>
              <a:rPr lang="en-GB" altLang="en-US" dirty="0">
                <a:solidFill>
                  <a:schemeClr val="tx1"/>
                </a:solidFill>
              </a:rPr>
              <a:t>Example: </a:t>
            </a:r>
            <a:r>
              <a:rPr lang="en-GB" altLang="en-US" dirty="0" err="1">
                <a:solidFill>
                  <a:schemeClr val="tx1"/>
                </a:solidFill>
              </a:rPr>
              <a:t>Ferromagnet</a:t>
            </a:r>
            <a:r>
              <a:rPr lang="en-GB" altLang="en-US" dirty="0">
                <a:solidFill>
                  <a:schemeClr val="tx1"/>
                </a:solidFill>
              </a:rPr>
              <a:t>, order parameter: M</a:t>
            </a:r>
          </a:p>
        </p:txBody>
      </p:sp>
    </p:spTree>
    <p:extLst>
      <p:ext uri="{BB962C8B-B14F-4D97-AF65-F5344CB8AC3E}">
        <p14:creationId xmlns:p14="http://schemas.microsoft.com/office/powerpoint/2010/main" val="404109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Landau theory</a:t>
            </a:r>
            <a:endParaRPr lang="nl-NL" altLang="en-US" smtClean="0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2902722"/>
              </p:ext>
            </p:extLst>
          </p:nvPr>
        </p:nvGraphicFramePr>
        <p:xfrm>
          <a:off x="336550" y="1751012"/>
          <a:ext cx="4537075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3" imgW="2082600" imgH="241200" progId="Equation.3">
                  <p:embed/>
                </p:oleObj>
              </mc:Choice>
              <mc:Fallback>
                <p:oleObj name="Equation" r:id="rId3" imgW="2082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550" y="1751012"/>
                        <a:ext cx="4537075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8269913"/>
              </p:ext>
            </p:extLst>
          </p:nvPr>
        </p:nvGraphicFramePr>
        <p:xfrm>
          <a:off x="782637" y="2459037"/>
          <a:ext cx="3617913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5" imgW="1650960" imgH="444240" progId="Equation.3">
                  <p:embed/>
                </p:oleObj>
              </mc:Choice>
              <mc:Fallback>
                <p:oleObj name="Equation" r:id="rId5" imgW="16509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637" y="2459037"/>
                        <a:ext cx="3617913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8938234"/>
              </p:ext>
            </p:extLst>
          </p:nvPr>
        </p:nvGraphicFramePr>
        <p:xfrm>
          <a:off x="1600200" y="3581400"/>
          <a:ext cx="1819275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7" imgW="825480" imgH="431640" progId="Equation.3">
                  <p:embed/>
                </p:oleObj>
              </mc:Choice>
              <mc:Fallback>
                <p:oleObj name="Equation" r:id="rId7" imgW="8254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581400"/>
                        <a:ext cx="1819275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9">
            <a:duotone>
              <a:prstClr val="black"/>
              <a:schemeClr val="tx1">
                <a:tint val="45000"/>
                <a:satMod val="400000"/>
              </a:schemeClr>
            </a:duotone>
            <a:lum bright="-4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326" b="-6352"/>
          <a:stretch>
            <a:fillRect/>
          </a:stretch>
        </p:blipFill>
        <p:spPr bwMode="auto">
          <a:xfrm>
            <a:off x="4787412" y="3209926"/>
            <a:ext cx="3720611" cy="269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829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Landau theory</a:t>
            </a:r>
            <a:endParaRPr lang="nl-NL" altLang="en-US" smtClean="0"/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016132"/>
              </p:ext>
            </p:extLst>
          </p:nvPr>
        </p:nvGraphicFramePr>
        <p:xfrm>
          <a:off x="5748338" y="5822950"/>
          <a:ext cx="3148012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3" imgW="2082600" imgH="241200" progId="Equation.3">
                  <p:embed/>
                </p:oleObj>
              </mc:Choice>
              <mc:Fallback>
                <p:oleObj name="Equation" r:id="rId3" imgW="2082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8338" y="5822950"/>
                        <a:ext cx="3148012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065585" y="5842000"/>
            <a:ext cx="19591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Magnetization</a:t>
            </a:r>
            <a:endParaRPr lang="en-GB" altLang="en-US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 rot="-5400000">
            <a:off x="346735" y="3759350"/>
            <a:ext cx="16394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Free energy</a:t>
            </a:r>
            <a:endParaRPr lang="en-GB" altLang="en-US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218593" y="2032000"/>
            <a:ext cx="4421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en-US" sz="2400" baseline="-25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GB" altLang="en-US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tx2">
                <a:tint val="45000"/>
                <a:satMod val="400000"/>
              </a:schemeClr>
            </a:duotone>
            <a:lum bright="-4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462" y="2365376"/>
            <a:ext cx="5064369" cy="340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2386327" y="1109664"/>
            <a:ext cx="31726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Degenerate ground state</a:t>
            </a:r>
          </a:p>
          <a:p>
            <a:pPr algn="ctr" eaLnBrk="1" hangingPunct="1"/>
            <a:r>
              <a:rPr lang="en-US" alt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Two metastable states</a:t>
            </a:r>
            <a:endParaRPr lang="en-GB" alt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97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48062"/>
            <a:ext cx="4457052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86"/>
          <a:stretch/>
        </p:blipFill>
        <p:spPr bwMode="auto">
          <a:xfrm rot="5400000">
            <a:off x="4378012" y="1794188"/>
            <a:ext cx="6440433" cy="2547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5057"/>
            <a:ext cx="5715000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867400" y="6400800"/>
            <a:ext cx="3194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Polyakov</a:t>
            </a:r>
            <a:r>
              <a:rPr lang="en-US" dirty="0" smtClean="0"/>
              <a:t> et al. Chem. Mat. 2011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19759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</TotalTime>
  <Words>312</Words>
  <Application>Microsoft Office PowerPoint</Application>
  <PresentationFormat>On-screen Show (4:3)</PresentationFormat>
  <Paragraphs>73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Equation</vt:lpstr>
      <vt:lpstr>Condensed Matter Physics II SS 2015</vt:lpstr>
      <vt:lpstr>PowerPoint Presentation</vt:lpstr>
      <vt:lpstr>PowerPoint Presentation</vt:lpstr>
      <vt:lpstr>Symmetry</vt:lpstr>
      <vt:lpstr>Some examples</vt:lpstr>
      <vt:lpstr>Landau theory</vt:lpstr>
      <vt:lpstr>Landau theory</vt:lpstr>
      <vt:lpstr>Landau theory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Condensed Matter Physics II SS 2015</dc:title>
  <dc:creator>pvl</dc:creator>
  <cp:lastModifiedBy>pvl</cp:lastModifiedBy>
  <cp:revision>44</cp:revision>
  <dcterms:created xsi:type="dcterms:W3CDTF">2015-04-07T09:43:22Z</dcterms:created>
  <dcterms:modified xsi:type="dcterms:W3CDTF">2015-05-06T07:25:38Z</dcterms:modified>
</cp:coreProperties>
</file>