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5" r:id="rId4"/>
    <p:sldId id="264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5D9B-4570-42B9-B28A-417ACEA29A26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D4B23-16B3-4F9F-ABAB-D260F67FA7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44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41 </a:t>
            </a:r>
            <a:r>
              <a:rPr lang="en-AU" dirty="0" err="1" smtClean="0"/>
              <a:t>Nb</a:t>
            </a:r>
            <a:r>
              <a:rPr lang="en-AU" dirty="0" smtClean="0"/>
              <a:t> niobium : [Kr] 4d4 5s1</a:t>
            </a:r>
          </a:p>
          <a:p>
            <a:r>
              <a:rPr lang="pt-BR" dirty="0" smtClean="0"/>
              <a:t>42 Mo molybdenum : [Kr] 4d5 5s1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4B23-16B3-4F9F-ABAB-D260F67FA7A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406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4B23-16B3-4F9F-ABAB-D260F67FA7A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8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87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0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4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b_End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84288"/>
            <a:ext cx="9145588" cy="2471737"/>
          </a:xfrm>
          <a:prstGeom prst="rect">
            <a:avLst/>
          </a:prstGeom>
          <a:solidFill>
            <a:srgbClr val="505050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87" tIns="321378" rIns="267815" bIns="45713" numCol="1" anchor="t" anchorCtr="0" compatLnSpc="1">
            <a:prstTxWarp prst="textNoShape">
              <a:avLst/>
            </a:prstTxWarp>
          </a:bodyPr>
          <a:lstStyle>
            <a:lvl1pPr algn="l">
              <a:defRPr sz="4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endParaRPr lang="nl-NL" altLang="en-US" noProof="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016000"/>
            <a:ext cx="9144000" cy="2682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75" tIns="32138" rIns="64275" bIns="321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alt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4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1125" y="4340225"/>
            <a:ext cx="6400800" cy="1751013"/>
          </a:xfrm>
        </p:spPr>
        <p:txBody>
          <a:bodyPr lIns="64275" tIns="32138" rIns="64275" bIns="321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7488" y="1557338"/>
            <a:ext cx="89265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5" tIns="32138" rIns="64275" bIns="321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en-US" smtClean="0">
              <a:solidFill>
                <a:srgbClr val="000000"/>
              </a:solidFill>
            </a:endParaRPr>
          </a:p>
        </p:txBody>
      </p:sp>
      <p:pic>
        <p:nvPicPr>
          <p:cNvPr id="9222" name="LogoSlash_01" descr="SLASHTRANS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27038"/>
            <a:ext cx="4143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LogoSlash_02" descr="SLASHTRANS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775" y="427038"/>
            <a:ext cx="415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bDate"/>
          <p:cNvSpPr txBox="1">
            <a:spLocks noChangeArrowheads="1"/>
          </p:cNvSpPr>
          <p:nvPr/>
        </p:nvSpPr>
        <p:spPr bwMode="auto">
          <a:xfrm>
            <a:off x="7766050" y="1076325"/>
            <a:ext cx="6127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96D0B277-A45E-4D17-BBFE-CCC2785325F0}" type="datetime1">
              <a:rPr lang="nl-NL" altLang="en-US" sz="800" smtClean="0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1-7-2015</a:t>
            </a:fld>
            <a:endParaRPr lang="en-GB" altLang="en-US" sz="8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225" name="tb_Faculty"/>
          <p:cNvSpPr txBox="1">
            <a:spLocks noChangeArrowheads="1"/>
          </p:cNvSpPr>
          <p:nvPr/>
        </p:nvSpPr>
        <p:spPr bwMode="auto">
          <a:xfrm>
            <a:off x="3844925" y="347663"/>
            <a:ext cx="99853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en-US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9226" name="tb_Department"/>
          <p:cNvSpPr txBox="1">
            <a:spLocks noChangeArrowheads="1"/>
          </p:cNvSpPr>
          <p:nvPr/>
        </p:nvSpPr>
        <p:spPr bwMode="auto">
          <a:xfrm>
            <a:off x="6096000" y="347663"/>
            <a:ext cx="69373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en-US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9227" name="Picture 11" descr="LogoZernik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0700" y="131763"/>
            <a:ext cx="5267325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fomlog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87313"/>
            <a:ext cx="1216025" cy="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7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93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71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00125"/>
            <a:ext cx="4494213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00125"/>
            <a:ext cx="4494212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09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395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4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23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8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546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51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957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274638"/>
            <a:ext cx="2284412" cy="55848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4013" cy="5584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215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000125"/>
            <a:ext cx="4494213" cy="4859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000125"/>
            <a:ext cx="449421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505200"/>
            <a:ext cx="4494212" cy="2354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774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4638"/>
            <a:ext cx="9140825" cy="5584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127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00125"/>
            <a:ext cx="449421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000125"/>
            <a:ext cx="449421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505200"/>
            <a:ext cx="4494213" cy="2354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505200"/>
            <a:ext cx="4494212" cy="2354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91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40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36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03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32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51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7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83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DAE1-CF87-45F6-A8F3-E31ECC5DA110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4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_Transparantie" hidden="1"/>
          <p:cNvSpPr>
            <a:spLocks noChangeArrowheads="1"/>
          </p:cNvSpPr>
          <p:nvPr/>
        </p:nvSpPr>
        <p:spPr bwMode="auto">
          <a:xfrm>
            <a:off x="5357813" y="0"/>
            <a:ext cx="2411412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5882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75" tIns="32138" rIns="64275" bIns="321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altLang="en-US" smtClean="0">
              <a:solidFill>
                <a:srgbClr val="000000"/>
              </a:solidFill>
            </a:endParaRPr>
          </a:p>
        </p:txBody>
      </p:sp>
      <p:sp>
        <p:nvSpPr>
          <p:cNvPr id="8195" name="shape_TransFollower" hidden="1"/>
          <p:cNvSpPr>
            <a:spLocks noChangeArrowheads="1"/>
          </p:cNvSpPr>
          <p:nvPr/>
        </p:nvSpPr>
        <p:spPr bwMode="auto">
          <a:xfrm>
            <a:off x="0" y="0"/>
            <a:ext cx="5367338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75" tIns="32138" rIns="64275" bIns="321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altLang="en-US" smtClean="0">
              <a:solidFill>
                <a:srgbClr val="000000"/>
              </a:solidFill>
            </a:endParaRPr>
          </a:p>
        </p:txBody>
      </p:sp>
      <p:pic>
        <p:nvPicPr>
          <p:cNvPr id="8196" name="LogoSlash_01" descr="SLASHTRANS" hidden="1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27038"/>
            <a:ext cx="4143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LogoSlash_02" descr="SLASHTRANS" hidden="1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775" y="427038"/>
            <a:ext cx="415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bDate"/>
          <p:cNvSpPr txBox="1">
            <a:spLocks noChangeArrowheads="1"/>
          </p:cNvSpPr>
          <p:nvPr/>
        </p:nvSpPr>
        <p:spPr bwMode="auto">
          <a:xfrm>
            <a:off x="7766050" y="1076325"/>
            <a:ext cx="1090613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rgbClr val="FFFFFF"/>
                </a:solidFill>
                <a:latin typeface="Verdana" pitchFamily="34" charset="0"/>
              </a:rPr>
              <a:t>Date 14.10.2008</a:t>
            </a:r>
          </a:p>
        </p:txBody>
      </p:sp>
      <p:sp>
        <p:nvSpPr>
          <p:cNvPr id="8199" name="tb_Faculty"/>
          <p:cNvSpPr txBox="1">
            <a:spLocks noChangeArrowheads="1"/>
          </p:cNvSpPr>
          <p:nvPr/>
        </p:nvSpPr>
        <p:spPr bwMode="auto">
          <a:xfrm>
            <a:off x="3844925" y="347663"/>
            <a:ext cx="99853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en-US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8200" name="tb_Department"/>
          <p:cNvSpPr txBox="1">
            <a:spLocks noChangeArrowheads="1"/>
          </p:cNvSpPr>
          <p:nvPr/>
        </p:nvSpPr>
        <p:spPr bwMode="auto">
          <a:xfrm>
            <a:off x="6096000" y="347663"/>
            <a:ext cx="69373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en-US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8201" name="shape_Transparantie" hidden="1"/>
          <p:cNvSpPr>
            <a:spLocks noChangeArrowheads="1"/>
          </p:cNvSpPr>
          <p:nvPr/>
        </p:nvSpPr>
        <p:spPr bwMode="auto">
          <a:xfrm>
            <a:off x="5357813" y="0"/>
            <a:ext cx="2411412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5882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75" tIns="32138" rIns="64275" bIns="321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altLang="en-US" smtClean="0">
              <a:solidFill>
                <a:srgbClr val="000000"/>
              </a:solidFill>
            </a:endParaRPr>
          </a:p>
        </p:txBody>
      </p:sp>
      <p:sp>
        <p:nvSpPr>
          <p:cNvPr id="8202" name="shape_TransFollower" hidden="1"/>
          <p:cNvSpPr>
            <a:spLocks noChangeArrowheads="1"/>
          </p:cNvSpPr>
          <p:nvPr/>
        </p:nvSpPr>
        <p:spPr bwMode="auto">
          <a:xfrm>
            <a:off x="0" y="0"/>
            <a:ext cx="5367338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75" tIns="32138" rIns="64275" bIns="321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altLang="en-US" smtClean="0">
              <a:solidFill>
                <a:srgbClr val="000000"/>
              </a:solidFill>
            </a:endParaRPr>
          </a:p>
        </p:txBody>
      </p:sp>
      <p:pic>
        <p:nvPicPr>
          <p:cNvPr id="8203" name="LogoSlash_01" descr="SLASHTRANS" hidden="1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27038"/>
            <a:ext cx="4143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LogoSlash_02" descr="SLASHTRANS" hidden="1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775" y="427038"/>
            <a:ext cx="415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00125"/>
            <a:ext cx="9140825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87" tIns="45713" rIns="26781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9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49238" indent="-249238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fontAlgn="base">
        <a:spcBef>
          <a:spcPct val="20000"/>
        </a:spcBef>
        <a:spcAft>
          <a:spcPct val="0"/>
        </a:spcAft>
        <a:buSzPct val="75000"/>
        <a:buChar char="•"/>
        <a:defRPr sz="2500">
          <a:solidFill>
            <a:schemeClr val="tx1"/>
          </a:solidFill>
          <a:latin typeface="+mn-lt"/>
          <a:cs typeface="+mn-cs"/>
        </a:defRPr>
      </a:lvl2pPr>
      <a:lvl3pPr marL="760413" indent="-258763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84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sdrecht.net/" TargetMode="External"/><Relationship Id="rId2" Type="http://schemas.openxmlformats.org/officeDocument/2006/relationships/hyperlink" Target="mailto:pvl@ph2.uni-koeln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dirty="0" smtClean="0"/>
              <a:t>Condensed Matter Physics II</a:t>
            </a:r>
            <a:br>
              <a:rPr lang="en-US" dirty="0" smtClean="0"/>
            </a:br>
            <a:r>
              <a:rPr lang="en-US" dirty="0" smtClean="0"/>
              <a:t>SS 2015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/>
          <a:lstStyle/>
          <a:p>
            <a:r>
              <a:rPr lang="en-US" dirty="0" smtClean="0"/>
              <a:t>Wednesday 9:30-12:30</a:t>
            </a:r>
          </a:p>
          <a:p>
            <a:r>
              <a:rPr lang="en-US" dirty="0" smtClean="0"/>
              <a:t>Seminar Room Physics 2</a:t>
            </a:r>
          </a:p>
          <a:p>
            <a:endParaRPr lang="en-US" dirty="0" smtClean="0"/>
          </a:p>
          <a:p>
            <a:r>
              <a:rPr lang="en-US" dirty="0" smtClean="0"/>
              <a:t>Prof. Paul H.M. van Loosdrecht</a:t>
            </a:r>
          </a:p>
          <a:p>
            <a:r>
              <a:rPr lang="en-US" dirty="0" smtClean="0">
                <a:hlinkClick r:id="rId2"/>
              </a:rPr>
              <a:t>pvl@ph2.uni-koeln.de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www.loosdrecht.net</a:t>
            </a: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49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4876800" cy="39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74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83675" y="1940218"/>
            <a:ext cx="4074198" cy="438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47" y="228600"/>
            <a:ext cx="8229600" cy="1143000"/>
          </a:xfrm>
        </p:spPr>
        <p:txBody>
          <a:bodyPr/>
          <a:lstStyle/>
          <a:p>
            <a:r>
              <a:rPr lang="en-US" dirty="0" smtClean="0"/>
              <a:t>Kondo effect</a:t>
            </a:r>
            <a:endParaRPr lang="en-AU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92158"/>
              </p:ext>
            </p:extLst>
          </p:nvPr>
        </p:nvGraphicFramePr>
        <p:xfrm>
          <a:off x="663575" y="1284288"/>
          <a:ext cx="35147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2031840" imgH="393480" progId="Equation.DSMT4">
                  <p:embed/>
                </p:oleObj>
              </mc:Choice>
              <mc:Fallback>
                <p:oleObj name="Equation" r:id="rId5" imgW="2031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284288"/>
                        <a:ext cx="35147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 descr="File:Kondo3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84" y="1284513"/>
            <a:ext cx="4695316" cy="53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6135469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 Kondo, </a:t>
            </a:r>
            <a:r>
              <a:rPr lang="en-AU" dirty="0" smtClean="0"/>
              <a:t> Progress </a:t>
            </a:r>
            <a:r>
              <a:rPr lang="en-AU" dirty="0"/>
              <a:t>of Theoretical </a:t>
            </a:r>
            <a:endParaRPr lang="en-AU" dirty="0" smtClean="0"/>
          </a:p>
          <a:p>
            <a:r>
              <a:rPr lang="en-AU" dirty="0" smtClean="0"/>
              <a:t>Physics </a:t>
            </a:r>
            <a:r>
              <a:rPr lang="en-AU" dirty="0"/>
              <a:t>32: </a:t>
            </a:r>
            <a:r>
              <a:rPr lang="en-AU" dirty="0" smtClean="0"/>
              <a:t>37 (1964)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85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848600" cy="150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97414"/>
            <a:ext cx="23622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828799"/>
            <a:ext cx="2819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90687"/>
            <a:ext cx="2771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8" y="152400"/>
            <a:ext cx="8841522" cy="241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37910"/>
            <a:ext cx="1409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9" y="3872299"/>
            <a:ext cx="2087551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90061"/>
            <a:ext cx="4114800" cy="42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2042" y="3225968"/>
            <a:ext cx="144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‘good’ charge</a:t>
            </a:r>
            <a:br>
              <a:rPr lang="en-US" dirty="0" smtClean="0"/>
            </a:br>
            <a:r>
              <a:rPr lang="en-US" dirty="0" smtClean="0"/>
              <a:t>conduction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4597830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‘bad’ thermal</a:t>
            </a:r>
          </a:p>
          <a:p>
            <a:r>
              <a:rPr lang="en-US" dirty="0" smtClean="0"/>
              <a:t>conduction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3076011"/>
            <a:ext cx="1525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Reasonable </a:t>
            </a:r>
          </a:p>
          <a:p>
            <a:r>
              <a:rPr lang="en-US" dirty="0" err="1" smtClean="0"/>
              <a:t>Seebeck</a:t>
            </a:r>
            <a:r>
              <a:rPr lang="en-US" dirty="0" smtClean="0"/>
              <a:t> </a:t>
            </a:r>
            <a:r>
              <a:rPr lang="en-US" dirty="0" err="1" smtClean="0"/>
              <a:t>coeff</a:t>
            </a:r>
            <a:r>
              <a:rPr lang="en-US" dirty="0" smtClean="0"/>
              <a:t>.</a:t>
            </a:r>
            <a:endParaRPr lang="en-AU" dirty="0"/>
          </a:p>
        </p:txBody>
      </p:sp>
      <p:pic>
        <p:nvPicPr>
          <p:cNvPr id="1034" name="Picture 10" descr="\mathrm{Power~factor} = \sigma S^2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114800"/>
            <a:ext cx="16192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6059269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Layered material</a:t>
            </a:r>
          </a:p>
          <a:p>
            <a:r>
              <a:rPr lang="en-US" dirty="0" err="1" smtClean="0"/>
              <a:t>Anharmonic</a:t>
            </a:r>
            <a:r>
              <a:rPr lang="en-US" dirty="0" smtClean="0"/>
              <a:t> phonons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90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27808"/>
            <a:ext cx="1409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60465"/>
            <a:ext cx="4176712" cy="36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766108"/>
            <a:ext cx="2177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Commonly used:</a:t>
            </a:r>
          </a:p>
          <a:p>
            <a:r>
              <a:rPr lang="en-US" dirty="0" smtClean="0"/>
              <a:t>Bi2Te3: ZT ~ 0.8</a:t>
            </a:r>
            <a:r>
              <a:rPr lang="en-AU" dirty="0" smtClean="0"/>
              <a:t> at RT</a:t>
            </a:r>
          </a:p>
          <a:p>
            <a:r>
              <a:rPr lang="en-US" dirty="0" smtClean="0"/>
              <a:t>Interest now: TI’s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57089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44424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01343" y="533400"/>
            <a:ext cx="3810000" cy="863600"/>
            <a:chOff x="76200" y="0"/>
            <a:chExt cx="8686800" cy="18700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0"/>
              <a:ext cx="8686800" cy="187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84325"/>
              <a:ext cx="48768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47850"/>
            <a:ext cx="857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91" y="3581400"/>
            <a:ext cx="1647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40" y="4343400"/>
            <a:ext cx="146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46" y="4724400"/>
            <a:ext cx="2238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8"/>
          <a:stretch/>
        </p:blipFill>
        <p:spPr bwMode="auto">
          <a:xfrm>
            <a:off x="152400" y="76200"/>
            <a:ext cx="8839200" cy="134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80" y="1596798"/>
            <a:ext cx="287222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30765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57057"/>
            <a:ext cx="838200" cy="42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600200"/>
            <a:ext cx="31337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239000" cy="126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143000"/>
            <a:ext cx="2762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427491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4720" y="773668"/>
            <a:ext cx="18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Righi</a:t>
            </a:r>
            <a:r>
              <a:rPr lang="en-US" dirty="0" smtClean="0"/>
              <a:t>-Leduc effect</a:t>
            </a:r>
            <a:endParaRPr lang="en-A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64" y="3124200"/>
            <a:ext cx="4143736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106386"/>
            <a:ext cx="1733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459468"/>
            <a:ext cx="81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metals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2209800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Semi-conductors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43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4296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5" y="2514600"/>
            <a:ext cx="421891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76637"/>
            <a:ext cx="410292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417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982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505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81950" tIns="321412" rIns="268265" bIns="321412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505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81950" tIns="321412" rIns="268265" bIns="321412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89</Words>
  <Application>Microsoft Office PowerPoint</Application>
  <PresentationFormat>On-screen Show (4:3)</PresentationFormat>
  <Paragraphs>27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End Design</vt:lpstr>
      <vt:lpstr>MathType 6.0 Equation</vt:lpstr>
      <vt:lpstr>Condensed Matter Physics II SS 2015</vt:lpstr>
      <vt:lpstr>Kondo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Condensed Matter Physics II SS 2015</dc:title>
  <dc:creator>pvl</dc:creator>
  <cp:lastModifiedBy>pvl</cp:lastModifiedBy>
  <cp:revision>69</cp:revision>
  <dcterms:created xsi:type="dcterms:W3CDTF">2015-04-07T09:43:22Z</dcterms:created>
  <dcterms:modified xsi:type="dcterms:W3CDTF">2015-07-01T07:27:48Z</dcterms:modified>
</cp:coreProperties>
</file>